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9023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B.SANDHIYA</a:t>
            </a:r>
          </a:p>
          <a:p>
            <a:r>
              <a:rPr lang="en-US" sz="2400" dirty="0"/>
              <a:t>REGISTER NO:312216394</a:t>
            </a:r>
          </a:p>
          <a:p>
            <a:r>
              <a:rPr lang="en-US" sz="2400" dirty="0"/>
              <a:t>DEPARTMENT:BCOM COMPUTER APPLICATIONS</a:t>
            </a:r>
          </a:p>
          <a:p>
            <a:r>
              <a:rPr lang="en-US" sz="2400" dirty="0"/>
              <a:t>COLLEGE: SHRI SHANKARLAL SUNDARBAI SHASUN JAIN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45C0C-88C2-43DD-BB64-3B10DB40BFCF}"/>
              </a:ext>
            </a:extLst>
          </p:cNvPr>
          <p:cNvSpPr txBox="1"/>
          <p:nvPr/>
        </p:nvSpPr>
        <p:spPr>
          <a:xfrm>
            <a:off x="748030" y="1551745"/>
            <a:ext cx="8848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sz="2800" dirty="0"/>
              <a:t>feature engineering: discuss the process of </a:t>
            </a:r>
            <a:r>
              <a:rPr lang="en-IN" sz="2800" dirty="0" err="1"/>
              <a:t>identifiying</a:t>
            </a:r>
            <a:r>
              <a:rPr lang="en-IN" sz="2800" dirty="0"/>
              <a:t> and extracting relevant features from the raw seismic data ,including seismic </a:t>
            </a:r>
            <a:r>
              <a:rPr lang="en-IN" sz="2800" dirty="0" err="1"/>
              <a:t>waveforms,event</a:t>
            </a:r>
            <a:r>
              <a:rPr lang="en-IN" sz="2800" dirty="0"/>
              <a:t> </a:t>
            </a:r>
            <a:r>
              <a:rPr lang="en-IN" sz="2800" dirty="0" err="1"/>
              <a:t>location,depth,and</a:t>
            </a:r>
            <a:r>
              <a:rPr lang="en-IN" sz="2800" dirty="0"/>
              <a:t> magnitude.</a:t>
            </a:r>
          </a:p>
          <a:p>
            <a:r>
              <a:rPr lang="en-IN" sz="2800" dirty="0"/>
              <a:t>-model </a:t>
            </a:r>
            <a:r>
              <a:rPr lang="en-IN" sz="2800" dirty="0" err="1"/>
              <a:t>selection:explain</a:t>
            </a:r>
            <a:r>
              <a:rPr lang="en-IN" sz="2800" dirty="0"/>
              <a:t> the rationale behind </a:t>
            </a:r>
            <a:r>
              <a:rPr lang="en-IN" sz="2800" dirty="0" err="1"/>
              <a:t>slecting</a:t>
            </a:r>
            <a:r>
              <a:rPr lang="en-IN" sz="2800" dirty="0"/>
              <a:t> specific deep learning architectures, such as convolution neural networks (CNNs)or recurrent neural networks (RNNs),based on their ability to capture temporal and spatial dependencies in the data.</a:t>
            </a:r>
          </a:p>
          <a:p>
            <a:r>
              <a:rPr lang="en-IN" sz="2800" dirty="0"/>
              <a:t>-hyperparameter </a:t>
            </a:r>
            <a:r>
              <a:rPr lang="en-IN" sz="2800" dirty="0" err="1"/>
              <a:t>turing:detail</a:t>
            </a:r>
            <a:r>
              <a:rPr lang="en-IN" sz="2800" dirty="0"/>
              <a:t> the iterative process of fine –tuning model hyperparameter to optimize performance metrics such as accuracy ,precision 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4B1C-45F6-4D87-9DF4-0C6841109B98}"/>
              </a:ext>
            </a:extLst>
          </p:cNvPr>
          <p:cNvSpPr txBox="1"/>
          <p:nvPr/>
        </p:nvSpPr>
        <p:spPr>
          <a:xfrm>
            <a:off x="755332" y="1371600"/>
            <a:ext cx="90935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-performance metric: present quantitative measures of the model’s </a:t>
            </a:r>
            <a:r>
              <a:rPr lang="en-IN" sz="3200" dirty="0" err="1"/>
              <a:t>performance,including</a:t>
            </a:r>
            <a:r>
              <a:rPr lang="en-IN" sz="3200" dirty="0"/>
              <a:t> accuracy,precision,recall,F1-score,and area under the receiver operating characteristic curve(AUC-ROC).</a:t>
            </a:r>
          </a:p>
          <a:p>
            <a:r>
              <a:rPr lang="en-IN" sz="3200" dirty="0"/>
              <a:t>-comparative </a:t>
            </a:r>
            <a:r>
              <a:rPr lang="en-IN" sz="3200" dirty="0" err="1"/>
              <a:t>analysis:compare</a:t>
            </a:r>
            <a:r>
              <a:rPr lang="en-IN" sz="3200" dirty="0"/>
              <a:t> the performance of seismic sight against baseline models or existing </a:t>
            </a:r>
            <a:r>
              <a:rPr lang="en-IN" sz="3200" dirty="0" err="1"/>
              <a:t>stste</a:t>
            </a:r>
            <a:r>
              <a:rPr lang="en-IN" sz="3200" dirty="0"/>
              <a:t> –of-art </a:t>
            </a:r>
            <a:r>
              <a:rPr lang="en-IN" sz="3200" dirty="0" err="1"/>
              <a:t>approaches,highlighting</a:t>
            </a:r>
            <a:r>
              <a:rPr lang="en-IN" sz="3200" dirty="0"/>
              <a:t> its superior predictive capabilities and robustness.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4155-AC03-4FE0-BF18-7A442702754F}"/>
              </a:ext>
            </a:extLst>
          </p:cNvPr>
          <p:cNvSpPr txBox="1"/>
          <p:nvPr/>
        </p:nvSpPr>
        <p:spPr>
          <a:xfrm>
            <a:off x="609600" y="1219200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There are the data and </a:t>
            </a:r>
            <a:r>
              <a:rPr lang="en-IN" sz="4400" dirty="0" err="1"/>
              <a:t>methodes</a:t>
            </a:r>
            <a:r>
              <a:rPr lang="en-IN" sz="4400" dirty="0"/>
              <a:t> we used to analysis </a:t>
            </a:r>
            <a:r>
              <a:rPr lang="en-IN" sz="4400" dirty="0" err="1"/>
              <a:t>te</a:t>
            </a:r>
            <a:r>
              <a:rPr lang="en-IN" sz="4400" dirty="0"/>
              <a:t> employee’s data and it shown </a:t>
            </a:r>
            <a:r>
              <a:rPr lang="en-IN" sz="4400"/>
              <a:t>as graph.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-28574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384425" cy="773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199824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AB7C6-D05D-4E0A-AB09-140D73FDD8DA}"/>
              </a:ext>
            </a:extLst>
          </p:cNvPr>
          <p:cNvSpPr txBox="1"/>
          <p:nvPr/>
        </p:nvSpPr>
        <p:spPr>
          <a:xfrm>
            <a:off x="1147836" y="1364039"/>
            <a:ext cx="715796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/>
              <a:t>Seismic Uncertainty: Delve into the </a:t>
            </a:r>
            <a:r>
              <a:rPr lang="en-US" sz="2400" dirty="0" err="1"/>
              <a:t>ireverent</a:t>
            </a:r>
            <a:r>
              <a:rPr lang="en-US" sz="2400" dirty="0"/>
              <a:t> unpredictability of earthquakes and the difficulty in accurately forecasting their </a:t>
            </a:r>
            <a:r>
              <a:rPr lang="en-US" sz="2400" dirty="0" err="1"/>
              <a:t>occurence</a:t>
            </a:r>
            <a:r>
              <a:rPr lang="en-US" sz="2400" dirty="0"/>
              <a:t>, magnitude, and location</a:t>
            </a:r>
          </a:p>
          <a:p>
            <a:r>
              <a:rPr lang="en-US" sz="2400" dirty="0"/>
              <a:t>Historical Challenges. Discuss the limitations of traditional earthquake prediction methods, which often rely on </a:t>
            </a:r>
            <a:r>
              <a:rPr lang="en-US" sz="2400" dirty="0" err="1"/>
              <a:t>historica</a:t>
            </a:r>
            <a:r>
              <a:rPr lang="en-US" sz="2400" dirty="0"/>
              <a:t> seismic </a:t>
            </a:r>
            <a:r>
              <a:rPr lang="en-US" sz="2400" dirty="0" err="1"/>
              <a:t>pattems</a:t>
            </a:r>
            <a:r>
              <a:rPr lang="en-US" sz="2400" dirty="0"/>
              <a:t> and fail to provide timely and precise</a:t>
            </a:r>
          </a:p>
          <a:p>
            <a:r>
              <a:rPr lang="en-US" sz="2400" dirty="0"/>
              <a:t>warmings.</a:t>
            </a:r>
          </a:p>
          <a:p>
            <a:r>
              <a:rPr lang="en-US" sz="2400" dirty="0"/>
              <a:t>Humanitarian impact: Highlight the devastating consequences of inadequate earthquake prediction, </a:t>
            </a:r>
            <a:r>
              <a:rPr lang="en-US" sz="2400" dirty="0" err="1"/>
              <a:t>incling</a:t>
            </a:r>
            <a:r>
              <a:rPr lang="en-US" sz="2400" dirty="0"/>
              <a:t> loss of life, widespread destruction, and socio-economic disruptions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727CC-0348-40BE-9E80-BF2D3E6FEE3C}"/>
              </a:ext>
            </a:extLst>
          </p:cNvPr>
          <p:cNvSpPr txBox="1"/>
          <p:nvPr/>
        </p:nvSpPr>
        <p:spPr>
          <a:xfrm>
            <a:off x="990600" y="1507807"/>
            <a:ext cx="83629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-Deep </a:t>
            </a:r>
            <a:r>
              <a:rPr lang="en-US" sz="2400" dirty="0" err="1"/>
              <a:t>Leaming</a:t>
            </a:r>
            <a:r>
              <a:rPr lang="en-US" sz="2400" dirty="0"/>
              <a:t> Foundation Provide a comprehensive overview of deep learning techniques and their suitability for analyzing complex, multidimensional datasets like seismic activity.</a:t>
            </a:r>
          </a:p>
          <a:p>
            <a:r>
              <a:rPr lang="en-US" sz="2400" dirty="0"/>
              <a:t>-Data Acquisition and Processing Detail the process of</a:t>
            </a:r>
          </a:p>
          <a:p>
            <a:r>
              <a:rPr lang="en-US" sz="2400" dirty="0"/>
              <a:t>gathering historical earthquake data from various sources Including seismographic </a:t>
            </a:r>
            <a:r>
              <a:rPr lang="en-US" sz="2400" dirty="0" err="1"/>
              <a:t>netwocks</a:t>
            </a:r>
            <a:r>
              <a:rPr lang="en-US" sz="2400" dirty="0"/>
              <a:t>, and preparing it for analysis through data cleaning and feature engineering -Model Development Pipeline: Outline the sequential steps involved in building the predictive model, from selecting appropriate algorithms to training and evaluating the </a:t>
            </a:r>
            <a:r>
              <a:rPr lang="en-US" sz="2400" dirty="0" err="1"/>
              <a:t>moder's</a:t>
            </a:r>
            <a:r>
              <a:rPr lang="en-US" sz="2400" dirty="0"/>
              <a:t>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30AB2-FE2C-450B-B9D6-90A6F86F605C}"/>
              </a:ext>
            </a:extLst>
          </p:cNvPr>
          <p:cNvSpPr txBox="1"/>
          <p:nvPr/>
        </p:nvSpPr>
        <p:spPr>
          <a:xfrm>
            <a:off x="533400" y="1454392"/>
            <a:ext cx="86246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Emergency Management Agencies: Highlight the critical role of emergency response organizations in leveraging early warming systems to minimize the impact of earthquakes on human lives and infrastructure</a:t>
            </a:r>
          </a:p>
          <a:p>
            <a:r>
              <a:rPr lang="en-US" sz="2400" dirty="0"/>
              <a:t>Government Agencies and Policymakers. Emphasize the importance of accurate earthquake prediction in informing policy decisions related to land-use planning, building codes, and disaster preparedness </a:t>
            </a:r>
            <a:r>
              <a:rPr lang="en-US" sz="2400" dirty="0" err="1"/>
              <a:t>tutives</a:t>
            </a:r>
            <a:endParaRPr lang="en-US" sz="2400" dirty="0"/>
          </a:p>
          <a:p>
            <a:r>
              <a:rPr lang="en-US" sz="2400" dirty="0"/>
              <a:t>General Public in High-Risk Areas </a:t>
            </a:r>
            <a:r>
              <a:rPr lang="en-US" sz="2400" dirty="0" err="1"/>
              <a:t>Strees</a:t>
            </a:r>
            <a:r>
              <a:rPr lang="en-US" sz="2400" dirty="0"/>
              <a:t> the significance of providing timely and reliable earthquake forecasts to individuals and communities residing in </a:t>
            </a:r>
            <a:r>
              <a:rPr lang="en-US" sz="2400" dirty="0" err="1"/>
              <a:t>seramically</a:t>
            </a:r>
            <a:r>
              <a:rPr lang="en-US" sz="2400" dirty="0"/>
              <a:t> active regions, enabling them to take </a:t>
            </a:r>
            <a:r>
              <a:rPr lang="en-US" sz="2400" dirty="0" err="1"/>
              <a:t>proiective</a:t>
            </a:r>
            <a:r>
              <a:rPr lang="en-US" sz="2400" dirty="0"/>
              <a:t> measures to ensure their safety.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5FAF1-DB81-43E5-BB81-B7EC600D283D}"/>
              </a:ext>
            </a:extLst>
          </p:cNvPr>
          <p:cNvSpPr txBox="1"/>
          <p:nvPr/>
        </p:nvSpPr>
        <p:spPr>
          <a:xfrm>
            <a:off x="3052688" y="1454391"/>
            <a:ext cx="74629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Innovative Apps: Describe how the </a:t>
            </a:r>
            <a:r>
              <a:rPr lang="en-US" sz="2000" dirty="0" err="1"/>
              <a:t>integraon</a:t>
            </a:r>
            <a:r>
              <a:rPr lang="en-US" sz="2000" dirty="0"/>
              <a:t> of advanced</a:t>
            </a:r>
          </a:p>
          <a:p>
            <a:r>
              <a:rPr lang="en-US" sz="2000" dirty="0"/>
              <a:t>machine learning techniques particularly deep learning </a:t>
            </a:r>
            <a:r>
              <a:rPr lang="en-US" sz="2000" dirty="0" err="1"/>
              <a:t>algonthms</a:t>
            </a:r>
            <a:r>
              <a:rPr lang="en-US" sz="2000" dirty="0"/>
              <a:t> prediction methods</a:t>
            </a:r>
          </a:p>
          <a:p>
            <a:r>
              <a:rPr lang="en-US" sz="2000" dirty="0"/>
              <a:t>Enhanced Prediction Accuracy: </a:t>
            </a:r>
            <a:r>
              <a:rPr lang="en-US" sz="2000" dirty="0" err="1"/>
              <a:t>Highight</a:t>
            </a:r>
            <a:r>
              <a:rPr lang="en-US" sz="2000" dirty="0"/>
              <a:t> the super </a:t>
            </a:r>
            <a:r>
              <a:rPr lang="en-US" sz="2000" dirty="0" err="1"/>
              <a:t>performanc</a:t>
            </a:r>
            <a:r>
              <a:rPr lang="en-US" sz="2000" dirty="0"/>
              <a:t> of </a:t>
            </a:r>
            <a:r>
              <a:rPr lang="en-US" sz="2000" dirty="0" err="1"/>
              <a:t>Semiotight</a:t>
            </a:r>
            <a:r>
              <a:rPr lang="en-US" sz="2000" dirty="0"/>
              <a:t> in terms of predicting the </a:t>
            </a:r>
            <a:r>
              <a:rPr lang="en-US" sz="2000" dirty="0" err="1"/>
              <a:t>occurence</a:t>
            </a:r>
            <a:r>
              <a:rPr lang="en-US" sz="2000" dirty="0"/>
              <a:t>, magnitude, and </a:t>
            </a:r>
            <a:r>
              <a:rPr lang="en-US" sz="2000" dirty="0" err="1"/>
              <a:t>apalion</a:t>
            </a:r>
            <a:r>
              <a:rPr lang="en-US" sz="2000" dirty="0"/>
              <a:t> of </a:t>
            </a:r>
            <a:r>
              <a:rPr lang="en-US" sz="2000" dirty="0" err="1"/>
              <a:t>surthquakes</a:t>
            </a:r>
            <a:r>
              <a:rPr lang="en-US" sz="2000" dirty="0"/>
              <a:t> with higher precision </a:t>
            </a:r>
            <a:r>
              <a:rPr lang="en-US" sz="2000" dirty="0" err="1"/>
              <a:t>adabiy</a:t>
            </a:r>
            <a:endParaRPr lang="en-US" sz="2000" dirty="0"/>
          </a:p>
          <a:p>
            <a:r>
              <a:rPr lang="en-US" sz="2000" dirty="0"/>
              <a:t>Early Warning Capability: Showcase the ability of </a:t>
            </a:r>
            <a:r>
              <a:rPr lang="en-US" sz="2000" dirty="0" err="1"/>
              <a:t>Sesmicig</a:t>
            </a:r>
            <a:r>
              <a:rPr lang="en-US" sz="2000" dirty="0"/>
              <a:t> provide actionable warmings well in advance of sic every </a:t>
            </a:r>
            <a:r>
              <a:rPr lang="en-US" sz="2000" dirty="0" err="1"/>
              <a:t>facditating</a:t>
            </a:r>
            <a:r>
              <a:rPr lang="en-US" sz="2000" dirty="0"/>
              <a:t> timely </a:t>
            </a:r>
            <a:r>
              <a:rPr lang="en-US" sz="2000" dirty="0" err="1"/>
              <a:t>incuation</a:t>
            </a:r>
            <a:r>
              <a:rPr lang="en-US" sz="2000" dirty="0"/>
              <a:t> and initiation </a:t>
            </a:r>
            <a:r>
              <a:rPr lang="en-US" sz="2000" dirty="0" err="1"/>
              <a:t>strate</a:t>
            </a:r>
            <a:endParaRPr lang="en-US" sz="2000" dirty="0"/>
          </a:p>
          <a:p>
            <a:r>
              <a:rPr lang="en-US" sz="2000" dirty="0"/>
              <a:t>Cost Efficient Solution Discuss the cost-effectiveness of </a:t>
            </a:r>
            <a:r>
              <a:rPr lang="en-US" sz="2000" dirty="0" err="1"/>
              <a:t>SeismicSight</a:t>
            </a:r>
            <a:r>
              <a:rPr lang="en-US" sz="2000" dirty="0"/>
              <a:t> compared to conventional seismic monitoring systems emphasizing its potential to deliver </a:t>
            </a:r>
            <a:r>
              <a:rPr lang="en-US" sz="2000" dirty="0" err="1"/>
              <a:t>substanti</a:t>
            </a:r>
            <a:r>
              <a:rPr lang="en-US" sz="2000" dirty="0"/>
              <a:t> response and recovery efforts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B4615-BC28-4555-B351-852C51F7D9E0}"/>
              </a:ext>
            </a:extLst>
          </p:cNvPr>
          <p:cNvSpPr txBox="1"/>
          <p:nvPr/>
        </p:nvSpPr>
        <p:spPr>
          <a:xfrm>
            <a:off x="755332" y="1524000"/>
            <a:ext cx="8922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For this analysis we use various data of employees like:</a:t>
            </a:r>
          </a:p>
          <a:p>
            <a:r>
              <a:rPr lang="en-IN" sz="3200" dirty="0"/>
              <a:t>                                      - employee id</a:t>
            </a:r>
          </a:p>
          <a:p>
            <a:r>
              <a:rPr lang="en-IN" sz="3200" dirty="0"/>
              <a:t>                                      - first name</a:t>
            </a:r>
          </a:p>
          <a:p>
            <a:r>
              <a:rPr lang="en-US" sz="3200" dirty="0"/>
              <a:t>                                      -last name</a:t>
            </a:r>
          </a:p>
          <a:p>
            <a:r>
              <a:rPr lang="en-US" sz="3200" dirty="0"/>
              <a:t>                                       - start date</a:t>
            </a:r>
          </a:p>
          <a:p>
            <a:r>
              <a:rPr lang="en-US" sz="3200" dirty="0"/>
              <a:t>                                       - exit date</a:t>
            </a:r>
          </a:p>
          <a:p>
            <a:r>
              <a:rPr lang="en-US" sz="3200" dirty="0"/>
              <a:t>                                       -email id</a:t>
            </a:r>
          </a:p>
          <a:p>
            <a:r>
              <a:rPr lang="en-US" sz="3200" dirty="0"/>
              <a:t>                                        -state</a:t>
            </a:r>
          </a:p>
          <a:p>
            <a:r>
              <a:rPr lang="en-US" sz="3200" dirty="0"/>
              <a:t>                                        - job function,.</a:t>
            </a:r>
            <a:r>
              <a:rPr lang="en-US" sz="3200" dirty="0" err="1"/>
              <a:t>etc</a:t>
            </a:r>
            <a:r>
              <a:rPr lang="en-US" sz="32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AF598-2121-4A4A-B40D-2026D7587F10}"/>
              </a:ext>
            </a:extLst>
          </p:cNvPr>
          <p:cNvSpPr txBox="1"/>
          <p:nvPr/>
        </p:nvSpPr>
        <p:spPr>
          <a:xfrm>
            <a:off x="2133600" y="1695450"/>
            <a:ext cx="68720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Resi</a:t>
            </a:r>
            <a:r>
              <a:rPr lang="en-US" dirty="0"/>
              <a:t>-Time Adaptability. Showcase </a:t>
            </a:r>
            <a:r>
              <a:rPr lang="en-US" dirty="0" err="1"/>
              <a:t>SoramicSight's</a:t>
            </a:r>
            <a:r>
              <a:rPr lang="en-US" dirty="0"/>
              <a:t> capability to continuously learn from incoming data streams, allowing it to adapt and improve its predictive performance over time -Scalability and Flexibility: Highlight the scalability of </a:t>
            </a:r>
            <a:r>
              <a:rPr lang="en-US" dirty="0" err="1"/>
              <a:t>SeismicSight</a:t>
            </a:r>
            <a:r>
              <a:rPr lang="en-US" dirty="0"/>
              <a:t> to </a:t>
            </a:r>
            <a:r>
              <a:rPr lang="en-US" dirty="0" err="1"/>
              <a:t>accommodale</a:t>
            </a:r>
            <a:r>
              <a:rPr lang="en-US" dirty="0"/>
              <a:t> varying data volumes and computational resources, as well as its </a:t>
            </a:r>
            <a:r>
              <a:rPr lang="en-US" dirty="0" err="1"/>
              <a:t>adaptabitty</a:t>
            </a:r>
            <a:r>
              <a:rPr lang="en-US" dirty="0"/>
              <a:t> to different geographic regions and seismic contexts</a:t>
            </a:r>
          </a:p>
          <a:p>
            <a:r>
              <a:rPr lang="en-US" dirty="0"/>
              <a:t>User-Friendly interface: Describe the intuitive user interface of </a:t>
            </a:r>
            <a:r>
              <a:rPr lang="en-US" dirty="0" err="1"/>
              <a:t>SeismicSight</a:t>
            </a:r>
            <a:r>
              <a:rPr lang="en-US" dirty="0"/>
              <a:t>, designed to provide actionable insights and visualizations to a diverse range of stakeholders, including emergency responders, policymakers, and the general public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761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vidhyasusila2001@gmail.com</cp:lastModifiedBy>
  <cp:revision>15</cp:revision>
  <dcterms:created xsi:type="dcterms:W3CDTF">2024-03-29T15:07:22Z</dcterms:created>
  <dcterms:modified xsi:type="dcterms:W3CDTF">2024-09-03T09:56:39Z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