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League Spartan" charset="1" panose="00000800000000000000"/>
      <p:regular r:id="rId20"/>
    </p:embeddedFont>
    <p:embeddedFont>
      <p:font typeface="DG Jory" charset="1" panose="02000000000000000000"/>
      <p:regular r:id="rId21"/>
    </p:embeddedFont>
    <p:embeddedFont>
      <p:font typeface="DG Jory Bol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005660" y="5194824"/>
            <a:ext cx="778063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2"/>
              </a:lnSpc>
            </a:pPr>
            <a:r>
              <a:rPr lang="en-US" b="true" sz="355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STUDENT MANAGEMENT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41804" y="8775675"/>
            <a:ext cx="620439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3841" y="3392517"/>
            <a:ext cx="10200318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b="true" sz="834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SQL PROJECT</a:t>
            </a:r>
          </a:p>
          <a:p>
            <a:pPr algn="ctr">
              <a:lnSpc>
                <a:spcPts val="1001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4580" y="3617553"/>
            <a:ext cx="8323294" cy="5017749"/>
            <a:chOff x="0" y="0"/>
            <a:chExt cx="2192143" cy="13215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2143" cy="1321547"/>
            </a:xfrm>
            <a:custGeom>
              <a:avLst/>
              <a:gdLst/>
              <a:ahLst/>
              <a:cxnLst/>
              <a:rect r="r" b="b" t="t" l="l"/>
              <a:pathLst>
                <a:path h="1321547" w="2192143">
                  <a:moveTo>
                    <a:pt x="0" y="0"/>
                  </a:moveTo>
                  <a:lnTo>
                    <a:pt x="2192143" y="0"/>
                  </a:lnTo>
                  <a:lnTo>
                    <a:pt x="2192143" y="1321547"/>
                  </a:lnTo>
                  <a:lnTo>
                    <a:pt x="0" y="13215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92143" cy="1369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63750" y="4565045"/>
            <a:ext cx="4827372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LEFT JOIN Enrollments e ON s.StudentID = e.StudentID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e.EnrollmentID IS NU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LL;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98070" y="951586"/>
            <a:ext cx="13499065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Q7. SHOW STUDENTS NOT ENROLLED IN ANY COURSE.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31928" y="4345698"/>
            <a:ext cx="4827372" cy="21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Output:  (No rows, because all students are enrolled in at least one course)</a:t>
            </a:r>
          </a:p>
          <a:p>
            <a:pPr algn="ctr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917971"/>
            <a:ext cx="10964915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c.CourseName, e.Grade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Enrollments 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Students s ON e.StudentID = s.StudentID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s.Name = 'Alice';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-2516459" y="1621421"/>
            <a:ext cx="21639455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Q8. LIST ALL GRADES OBTAINED BY 'ALICE'.</a:t>
            </a:r>
          </a:p>
          <a:p>
            <a:pPr algn="ctr">
              <a:lnSpc>
                <a:spcPts val="591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180945" y="4601044"/>
            <a:ext cx="10964915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Output: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CourseName	Grade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Math	                           A</a:t>
            </a: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Physics	                    B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344991" y="5351012"/>
            <a:ext cx="10964915" cy="5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UPDATE Enrollments SET Grade = 'A' WHERE EnrollmentID = 2;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44991" y="1621421"/>
            <a:ext cx="14564450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Q9. CHANGE THE GRADE OF STUDENT WITH ENROLLMENTID = 2 TO 'A'.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4991" y="6674290"/>
            <a:ext cx="10964915" cy="10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Expected Effect: EnrollmentID 2's grade changes from B to A.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670539" y="5076825"/>
            <a:ext cx="6696178" cy="16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DELETE FROM Students WHERE StudentID = 3;</a:t>
            </a:r>
          </a:p>
          <a:p>
            <a:pPr algn="l">
              <a:lnSpc>
                <a:spcPts val="43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996718" y="1558017"/>
            <a:ext cx="12328187" cy="149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Q10. DELETE A STUDENT WHO HAS ID = 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87159" y="6654687"/>
            <a:ext cx="6696178" cy="21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</a:t>
            </a:r>
          </a:p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Expected Effect: Charlie is removed from the Students table.</a:t>
            </a:r>
          </a:p>
          <a:p>
            <a:pPr algn="l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87"/>
              </a:lnSpc>
              <a:spcBef>
                <a:spcPct val="0"/>
              </a:spcBef>
            </a:pPr>
            <a:r>
              <a:rPr lang="en-US" b="true" sz="8239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89181" y="5430370"/>
            <a:ext cx="510963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b="true" sz="381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 RUFUS STEWART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9181" y="1019175"/>
            <a:ext cx="5109638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6"/>
              </a:lnSpc>
              <a:spcBef>
                <a:spcPct val="0"/>
              </a:spcBef>
            </a:pPr>
            <a:r>
              <a:rPr lang="en-US" sz="3105" strike="noStrike" u="none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41804" y="8775675"/>
            <a:ext cx="620439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6"/>
              </a:lnSpc>
            </a:pPr>
            <a:r>
              <a:rPr lang="en-US" sz="310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www.reallygreatsite.com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B0F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163750" y="3701454"/>
            <a:ext cx="8183575" cy="3788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This project covers</a:t>
            </a: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Table design and relationships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Basic queries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JOINs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Aggregates (COUNT, AVG)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Subqueries and NULL handling</a:t>
            </a:r>
          </a:p>
          <a:p>
            <a:pPr algn="l" marL="667202" indent="-333601" lvl="1">
              <a:lnSpc>
                <a:spcPts val="4326"/>
              </a:lnSpc>
              <a:buFont typeface="Arial"/>
              <a:buChar char="•"/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Data modification (UPDATE, DELETE)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30126" y="2070379"/>
            <a:ext cx="602774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70884" y="1170884"/>
            <a:ext cx="4941095" cy="1773322"/>
            <a:chOff x="0" y="0"/>
            <a:chExt cx="226474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64745" cy="812800"/>
            </a:xfrm>
            <a:custGeom>
              <a:avLst/>
              <a:gdLst/>
              <a:ahLst/>
              <a:cxnLst/>
              <a:rect r="r" b="b" t="t" l="l"/>
              <a:pathLst>
                <a:path h="812800" w="2264745">
                  <a:moveTo>
                    <a:pt x="2264745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264745" y="624840"/>
                  </a:lnTo>
                  <a:lnTo>
                    <a:pt x="2264745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264745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209939"/>
            <a:ext cx="4882567" cy="851368"/>
            <a:chOff x="0" y="0"/>
            <a:chExt cx="1285944" cy="2242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5944" cy="224229"/>
            </a:xfrm>
            <a:custGeom>
              <a:avLst/>
              <a:gdLst/>
              <a:ahLst/>
              <a:cxnLst/>
              <a:rect r="r" b="b" t="t" l="l"/>
              <a:pathLst>
                <a:path h="224229" w="1285944">
                  <a:moveTo>
                    <a:pt x="0" y="0"/>
                  </a:moveTo>
                  <a:lnTo>
                    <a:pt x="1285944" y="0"/>
                  </a:lnTo>
                  <a:lnTo>
                    <a:pt x="128594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5944" cy="271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5895751"/>
            <a:ext cx="2380506" cy="851368"/>
            <a:chOff x="0" y="0"/>
            <a:chExt cx="626964" cy="2242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6964" cy="224229"/>
            </a:xfrm>
            <a:custGeom>
              <a:avLst/>
              <a:gdLst/>
              <a:ahLst/>
              <a:cxnLst/>
              <a:rect r="r" b="b" t="t" l="l"/>
              <a:pathLst>
                <a:path h="224229" w="626964">
                  <a:moveTo>
                    <a:pt x="0" y="0"/>
                  </a:moveTo>
                  <a:lnTo>
                    <a:pt x="626964" y="0"/>
                  </a:lnTo>
                  <a:lnTo>
                    <a:pt x="62696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26964" cy="2718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469984" y="2944372"/>
            <a:ext cx="11764373" cy="433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 Students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student info: name, age, gender, etc.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 Courses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course info: course name, credits.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3. Enrollments Table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Links students with courses and records grades.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4. Departments Table (Optional)</a:t>
            </a:r>
          </a:p>
          <a:p>
            <a:pPr algn="l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Stores academic department information.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70884" y="1113734"/>
            <a:ext cx="4740383" cy="108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</a:pPr>
            <a:r>
              <a:rPr lang="en-US" sz="31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MODULES &amp; TABLES INVOLVED: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4100171" y="7516058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4100171" y="3898202"/>
            <a:ext cx="10087659" cy="7169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* FROM Students;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CREATE TABLE Students (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StudentID INT PRIMARY KEY,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Name VARCHAR(100),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Gender VARCHAR(10),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Age INT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)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00171" y="1567542"/>
            <a:ext cx="10087659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2"/>
              </a:lnSpc>
            </a:pPr>
            <a:r>
              <a:rPr lang="en-US" b="true" sz="389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Q1. LIST ALL  STUDENTS.</a:t>
            </a:r>
          </a:p>
          <a:p>
            <a:pPr algn="ctr">
              <a:lnSpc>
                <a:spcPts val="467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418167" y="4218921"/>
            <a:ext cx="5075253" cy="1378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8"/>
              </a:lnSpc>
            </a:pPr>
            <a:r>
              <a:rPr lang="en-US" sz="159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Output:</a:t>
            </a:r>
          </a:p>
          <a:p>
            <a:pPr algn="ctr">
              <a:lnSpc>
                <a:spcPts val="2228"/>
              </a:lnSpc>
            </a:pPr>
            <a:r>
              <a:rPr lang="en-US" sz="159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StudentID	Name	            Age</a:t>
            </a:r>
          </a:p>
          <a:p>
            <a:pPr algn="ctr">
              <a:lnSpc>
                <a:spcPts val="2228"/>
              </a:lnSpc>
            </a:pPr>
            <a:r>
              <a:rPr lang="en-US" sz="159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1	                 Alice	                      20</a:t>
            </a:r>
          </a:p>
          <a:p>
            <a:pPr algn="ctr">
              <a:lnSpc>
                <a:spcPts val="2228"/>
              </a:lnSpc>
            </a:pPr>
            <a:r>
              <a:rPr lang="en-US" sz="159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2	.                    Bob	                           22</a:t>
            </a:r>
          </a:p>
          <a:p>
            <a:pPr algn="ctr">
              <a:lnSpc>
                <a:spcPts val="2228"/>
              </a:lnSpc>
              <a:spcBef>
                <a:spcPct val="0"/>
              </a:spcBef>
            </a:pPr>
            <a:r>
              <a:rPr lang="en-US" b="true" sz="1591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3	                                   Charlie.         	21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851236" y="-117159"/>
            <a:ext cx="5798727" cy="5250483"/>
          </a:xfrm>
          <a:custGeom>
            <a:avLst/>
            <a:gdLst/>
            <a:ahLst/>
            <a:cxnLst/>
            <a:rect r="r" b="b" t="t" l="l"/>
            <a:pathLst>
              <a:path h="5250483" w="5798727">
                <a:moveTo>
                  <a:pt x="5798727" y="5250483"/>
                </a:moveTo>
                <a:lnTo>
                  <a:pt x="0" y="5250483"/>
                </a:lnTo>
                <a:lnTo>
                  <a:pt x="0" y="0"/>
                </a:lnTo>
                <a:lnTo>
                  <a:pt x="5798727" y="0"/>
                </a:lnTo>
                <a:lnTo>
                  <a:pt x="5798727" y="52504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917971"/>
            <a:ext cx="10964915" cy="3301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 marL="675648" indent="-337824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c.CourseName = 'Math';</a:t>
            </a:r>
          </a:p>
          <a:p>
            <a:pPr algn="l">
              <a:lnSpc>
                <a:spcPts val="438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202807" y="1621421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44991" y="1763605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9113" y="1527345"/>
            <a:ext cx="16900187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Q2. FIND THE NAMES OF STUDENTS WHO HAVE ENROLLED IN THE 'MATH' COURSE.</a:t>
            </a:r>
          </a:p>
          <a:p>
            <a:pPr algn="ctr">
              <a:lnSpc>
                <a:spcPts val="591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746478" y="4296206"/>
            <a:ext cx="5265845" cy="1594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3"/>
              </a:lnSpc>
            </a:pP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Output:</a:t>
            </a:r>
          </a:p>
          <a:p>
            <a:pPr algn="ctr">
              <a:lnSpc>
                <a:spcPts val="2573"/>
              </a:lnSpc>
            </a:pPr>
          </a:p>
          <a:p>
            <a:pPr algn="ctr">
              <a:lnSpc>
                <a:spcPts val="2573"/>
              </a:lnSpc>
            </a:pP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</a:t>
            </a: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Name</a:t>
            </a:r>
          </a:p>
          <a:p>
            <a:pPr algn="ctr">
              <a:lnSpc>
                <a:spcPts val="2573"/>
              </a:lnSpc>
            </a:pP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</a:t>
            </a: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Alice</a:t>
            </a:r>
          </a:p>
          <a:p>
            <a:pPr algn="ctr">
              <a:lnSpc>
                <a:spcPts val="2573"/>
              </a:lnSpc>
              <a:spcBef>
                <a:spcPct val="0"/>
              </a:spcBef>
            </a:pP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</a:t>
            </a:r>
            <a:r>
              <a:rPr lang="en-US" sz="183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Bob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4580" y="3617553"/>
            <a:ext cx="5303996" cy="5263546"/>
            <a:chOff x="0" y="0"/>
            <a:chExt cx="1396937" cy="13862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6937" cy="1386284"/>
            </a:xfrm>
            <a:custGeom>
              <a:avLst/>
              <a:gdLst/>
              <a:ahLst/>
              <a:cxnLst/>
              <a:rect r="r" b="b" t="t" l="l"/>
              <a:pathLst>
                <a:path h="1386284" w="1396937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360476" y="-6342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834580" y="3822813"/>
            <a:ext cx="4827372" cy="4406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s.Name, COUNT(e.CourseID) AS CourseCount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 BY s.Na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56343" y="1028700"/>
            <a:ext cx="13077078" cy="1415978"/>
            <a:chOff x="0" y="0"/>
            <a:chExt cx="2747400" cy="2974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297487"/>
            </a:xfrm>
            <a:custGeom>
              <a:avLst/>
              <a:gdLst/>
              <a:ahLst/>
              <a:cxnLst/>
              <a:rect r="r" b="b" t="t" l="l"/>
              <a:pathLst>
                <a:path h="297487" w="2747400">
                  <a:moveTo>
                    <a:pt x="2747400" y="0"/>
                  </a:moveTo>
                  <a:lnTo>
                    <a:pt x="0" y="0"/>
                  </a:lnTo>
                  <a:lnTo>
                    <a:pt x="0" y="109527"/>
                  </a:lnTo>
                  <a:lnTo>
                    <a:pt x="157480" y="109527"/>
                  </a:lnTo>
                  <a:lnTo>
                    <a:pt x="157480" y="297487"/>
                  </a:lnTo>
                  <a:lnTo>
                    <a:pt x="463550" y="109527"/>
                  </a:lnTo>
                  <a:lnTo>
                    <a:pt x="2747400" y="109527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1546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70212" y="1017568"/>
            <a:ext cx="15263208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2"/>
              </a:lnSpc>
            </a:pPr>
            <a:r>
              <a:rPr lang="en-US" b="true" sz="378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Q3. COUNT THE NUMBER OF COURSES EACH STUDENT IS ENROLLED IN.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68004" y="3550878"/>
            <a:ext cx="4827372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Output: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Name	CourseCount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Alice	                                  2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Bob.                                   	1</a:t>
            </a:r>
          </a:p>
          <a:p>
            <a:pPr algn="ctr">
              <a:lnSpc>
                <a:spcPts val="4381"/>
              </a:lnSpc>
            </a:pPr>
            <a:r>
              <a:rPr lang="en-US" b="true" sz="31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Charlie	                            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48624" y="-52446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2081319" y="-111993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037694" y="3561363"/>
            <a:ext cx="5328438" cy="38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s.Name, c.CourseName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Students s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Enrollments e ON s.StudentID = e.StudentID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JOIN Courses c ON e.CourseID = c.CourseID</a:t>
            </a: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WHERE e.Grade = 'A';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325533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56C3D0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63750" y="14677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82955" y="1321765"/>
            <a:ext cx="13722089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Q4. FIND STUDENTS WHO GOT GRADE 'A'.</a:t>
            </a:r>
          </a:p>
          <a:p>
            <a:pPr algn="ctr">
              <a:lnSpc>
                <a:spcPts val="591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360230" y="3492190"/>
            <a:ext cx="6899070" cy="2125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2"/>
              </a:lnSpc>
            </a:pPr>
            <a:r>
              <a:rPr lang="en-US" sz="405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Output:</a:t>
            </a:r>
          </a:p>
          <a:p>
            <a:pPr algn="l">
              <a:lnSpc>
                <a:spcPts val="5672"/>
              </a:lnSpc>
            </a:pPr>
            <a:r>
              <a:rPr lang="en-US" sz="405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Name	CourseName</a:t>
            </a:r>
          </a:p>
          <a:p>
            <a:pPr algn="l">
              <a:lnSpc>
                <a:spcPts val="5672"/>
              </a:lnSpc>
            </a:pPr>
            <a:r>
              <a:rPr lang="en-US" sz="4051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Alice	       Math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342890" y="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818241" y="4190346"/>
            <a:ext cx="10406650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c.CourseName, COUNT(e.StudentID) AS StudentCount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FROM Courses c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LEFT JOIN Enrollments e ON c.CourseID = e.CourseID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GROUP BY c.CourseNa</a:t>
            </a: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me;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177789" y="1321757"/>
            <a:ext cx="16081511" cy="222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b="true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Q5. LIST COURSES AND NUMBER OF STUDENTS ENROLLED IN EACH.</a:t>
            </a:r>
          </a:p>
          <a:p>
            <a:pPr algn="ctr">
              <a:lnSpc>
                <a:spcPts val="5917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015690" y="3914829"/>
            <a:ext cx="4923985" cy="27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Output: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CourseName	StudentCount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Math	                 2</a:t>
            </a:r>
          </a:p>
          <a:p>
            <a:pPr algn="ctr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Physics	            1</a:t>
            </a:r>
          </a:p>
          <a:p>
            <a:pPr algn="ctr">
              <a:lnSpc>
                <a:spcPts val="4381"/>
              </a:lnSpc>
            </a:pPr>
            <a:r>
              <a:rPr lang="en-US" b="true" sz="31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English	           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58156" y="3398206"/>
            <a:ext cx="5303996" cy="5263546"/>
            <a:chOff x="0" y="0"/>
            <a:chExt cx="1396937" cy="138628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6937" cy="1386284"/>
            </a:xfrm>
            <a:custGeom>
              <a:avLst/>
              <a:gdLst/>
              <a:ahLst/>
              <a:cxnLst/>
              <a:rect r="r" b="b" t="t" l="l"/>
              <a:pathLst>
                <a:path h="1386284" w="1396937">
                  <a:moveTo>
                    <a:pt x="0" y="0"/>
                  </a:moveTo>
                  <a:lnTo>
                    <a:pt x="1396937" y="0"/>
                  </a:lnTo>
                  <a:lnTo>
                    <a:pt x="1396937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96937" cy="143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6163750" y="4560696"/>
            <a:ext cx="4326834" cy="161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309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SELECT AVG(Age) AS AverageAge FROM Students;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76601" y="1327429"/>
            <a:ext cx="12439699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Q6. FIND THE AVERAGE AGE OF STUDENTS.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910556" y="3550606"/>
            <a:ext cx="4580028" cy="5263546"/>
            <a:chOff x="0" y="0"/>
            <a:chExt cx="1206262" cy="138628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06262" cy="1386284"/>
            </a:xfrm>
            <a:custGeom>
              <a:avLst/>
              <a:gdLst/>
              <a:ahLst/>
              <a:cxnLst/>
              <a:rect r="r" b="b" t="t" l="l"/>
              <a:pathLst>
                <a:path h="1386284" w="1206262">
                  <a:moveTo>
                    <a:pt x="0" y="0"/>
                  </a:moveTo>
                  <a:lnTo>
                    <a:pt x="1206262" y="0"/>
                  </a:lnTo>
                  <a:lnTo>
                    <a:pt x="1206262" y="1386284"/>
                  </a:lnTo>
                  <a:lnTo>
                    <a:pt x="0" y="13862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06262" cy="1433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  <a:r>
                <a:rPr lang="en-US" sz="1899" b="true">
                  <a:solidFill>
                    <a:srgbClr val="000000">
                      <a:alpha val="49804"/>
                    </a:srgbClr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Output: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 b="true">
                  <a:solidFill>
                    <a:srgbClr val="000000">
                      <a:alpha val="49804"/>
                    </a:srgbClr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AverageAge</a:t>
              </a:r>
            </a:p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000000">
                      <a:alpha val="49804"/>
                    </a:srgbClr>
                  </a:solidFill>
                  <a:latin typeface="DG Jory Bold"/>
                  <a:ea typeface="DG Jory Bold"/>
                  <a:cs typeface="DG Jory Bold"/>
                  <a:sym typeface="DG Jory Bold"/>
                </a:rPr>
                <a:t>21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DAGspEHWUqw</dc:identifier>
  <dcterms:modified xsi:type="dcterms:W3CDTF">2011-08-01T06:04:30Z</dcterms:modified>
  <cp:revision>1</cp:revision>
  <dc:title>SQL project</dc:title>
</cp:coreProperties>
</file>