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91868\Downloads\employee_data.csv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[employee_data.csv]Sheet1!PivotTable1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threeP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threeP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threeP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threeP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l" rig="threePt">
                <a:rot lat="0" lon="0" rev="1200000"/>
              </a:lightRig>
            </a:scene3d>
            <a:sp3d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l" rig="threePt">
                <a:rot lat="0" lon="0" rev="1200000"/>
              </a:lightRig>
            </a:scene3d>
            <a:sp3d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l" rig="threePt">
                <a:rot lat="0" lon="0" rev="1200000"/>
              </a:lightRig>
            </a:scene3d>
            <a:sp3d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l" rig="threePt">
                <a:rot lat="0" lon="0" rev="1200000"/>
              </a:lightRig>
            </a:scene3d>
            <a:sp3d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0220656"/>
        <c:axId val="30219216"/>
        <c:axId val="0"/>
      </c:bar3DChart>
      <c:catAx>
        <c:axId val="30220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219216"/>
        <c:crosses val="autoZero"/>
        <c:auto val="1"/>
        <c:lblAlgn val="ctr"/>
        <c:lblOffset val="100"/>
        <c:noMultiLvlLbl val="0"/>
      </c:catAx>
      <c:valAx>
        <c:axId val="30219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22065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5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104875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5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5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6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048660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ah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48661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ah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48662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ah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048663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ah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048664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ah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048665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ah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048666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7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algn="r" indent="0" marL="0">
              <a:buNone/>
              <a:defRPr sz="2100">
                <a:solidFill>
                  <a:schemeClr val="tx1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66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6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p>
            <a:endParaRPr lang="en-IN"/>
          </a:p>
        </p:txBody>
      </p:sp>
      <p:sp>
        <p:nvSpPr>
          <p:cNvPr id="104867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4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b="0"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25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</a:gradFill>
          </a:ln>
          <a:effectLst>
            <a:innerShdw blurRad="57150" dir="14460000" dist="381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726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algn="ctr"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72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2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b="0" cap="none"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7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algn="ctr" indent="0" marL="0">
              <a:buNone/>
              <a:defRPr sz="20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7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8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TextBox 13"/>
          <p:cNvSpPr txBox="1"/>
          <p:nvPr/>
        </p:nvSpPr>
        <p:spPr>
          <a:xfrm>
            <a:off x="1598612" y="863023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lstStyle>
            <a:lvl1pPr>
              <a:spcBef>
                <a:spcPct val="0"/>
              </a:spcBef>
              <a:buNone/>
              <a:defRPr b="0" cap="all" sz="3200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algn="tl" blurRad="28575" dir="14040000" dist="38100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dirty="0" sz="8000" lang="en-US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712" name="TextBox 14"/>
          <p:cNvSpPr txBox="1"/>
          <p:nvPr/>
        </p:nvSpPr>
        <p:spPr>
          <a:xfrm>
            <a:off x="10893425" y="2819399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lstStyle>
            <a:lvl1pPr>
              <a:spcBef>
                <a:spcPct val="0"/>
              </a:spcBef>
              <a:buNone/>
              <a:defRPr b="0" cap="all" sz="3200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algn="tl" blurRad="28575" dir="14040000" dist="38100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lvl="0"/>
            <a:r>
              <a:rPr dirty="0" sz="8000" lang="en-US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048713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b="0" cap="none"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4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indent="0" marL="0">
              <a:buFontTx/>
              <a:buNone/>
              <a:defRPr sz="1800"/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5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algn="ctr" indent="0" marL="0">
              <a:buNone/>
              <a:defRPr sz="20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7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b="0" cap="none"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2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algn="r" indent="0" marL="0">
              <a:buNone/>
              <a:defRPr sz="20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7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7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6" name="TextBox 13"/>
          <p:cNvSpPr txBox="1"/>
          <p:nvPr/>
        </p:nvSpPr>
        <p:spPr>
          <a:xfrm>
            <a:off x="1598612" y="863023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lstStyle>
            <a:lvl1pPr>
              <a:spcBef>
                <a:spcPct val="0"/>
              </a:spcBef>
              <a:buNone/>
              <a:defRPr b="0" cap="all" sz="3200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algn="tl" blurRad="28575" dir="14040000" dist="38100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dirty="0" sz="8000" lang="en-US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737" name="TextBox 14"/>
          <p:cNvSpPr txBox="1"/>
          <p:nvPr/>
        </p:nvSpPr>
        <p:spPr>
          <a:xfrm>
            <a:off x="10893425" y="2819399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lstStyle>
            <a:lvl1pPr>
              <a:spcBef>
                <a:spcPct val="0"/>
              </a:spcBef>
              <a:buNone/>
              <a:defRPr b="0" cap="all" sz="3200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algn="tl" blurRad="28575" dir="14040000" dist="38100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lvl="0"/>
            <a:r>
              <a:rPr dirty="0" sz="8000" lang="en-US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048738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b="0" cap="none"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39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anchor="b" bIns="45720" lIns="91440" rIns="91440" rtlCol="0" tIns="45720" vert="horz">
            <a:normAutofit/>
          </a:bodyPr>
          <a:lstStyle>
            <a:lvl1pPr algn="r">
              <a:buNone/>
              <a:defRPr b="0" cap="none" dirty="0" sz="2400" lang="en-US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 mar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740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algn="r" indent="0" marL="0">
              <a:buNone/>
              <a:defRPr sz="18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4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74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anchor="ctr" bIns="45720" lIns="91440" rIns="91440" rtlCol="0" tIns="45720" vert="horz">
            <a:normAutofit/>
          </a:bodyPr>
          <a:lstStyle>
            <a:lvl1pPr>
              <a:defRPr b="0" dirty="0" lang="en-US"/>
            </a:lvl1pPr>
          </a:lstStyle>
          <a:p>
            <a:pPr lvl="0" marL="0"/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8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anchor="b" bIns="45720" lIns="91440" rIns="91440" rtlCol="0" tIns="45720" vert="horz">
            <a:normAutofit/>
          </a:bodyPr>
          <a:lstStyle>
            <a:lvl1pPr>
              <a:buNone/>
              <a:defRPr b="0" cap="none" dirty="0" sz="2800" lang="en-US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 mar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89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9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0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/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51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5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75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5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07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0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70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8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59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20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2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72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2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b="0" cap="none" sz="4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4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algn="r" indent="0" marL="0">
              <a:buNone/>
              <a:defRPr sz="20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9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9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31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32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3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73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3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9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800">
                <a:solidFill>
                  <a:schemeClr val="accent1">
                    <a:lumMod val="7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0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0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800">
                <a:solidFill>
                  <a:schemeClr val="accent1">
                    <a:lumMod val="7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2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0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704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05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0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0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0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5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5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4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b="0"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45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46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4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74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4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b="0" sz="28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2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</a:gradFill>
          </a:ln>
          <a:effectLst>
            <a:innerShdw blurRad="57150" dir="14460000" dist="381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83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algn="ctr" indent="0" marL="0">
              <a:buNone/>
              <a:defRPr sz="18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8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8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048576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ah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48577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ah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48578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ah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048579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ah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048580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ah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048581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ah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04858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/>
          <a:effectLst/>
        </p:spPr>
        <p:txBody>
          <a:bodyPr anchor="ctr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8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b="0" sz="100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58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b="0" sz="100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104858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b="0" sz="100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ctr" defTabSz="457200" eaLnBrk="1" hangingPunct="1" latinLnBrk="0" rtl="0">
        <a:spcBef>
          <a:spcPct val="0"/>
        </a:spcBef>
        <a:buNone/>
        <a:defRPr cap="none" sz="4000" kern="1200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285750" latinLnBrk="0" marL="28575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sz="24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sz="20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algn="l" defTabSz="457200" eaLnBrk="1" hangingPunct="1" indent="-285750" latinLnBrk="0" marL="120015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sz="18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algn="l" defTabSz="457200" eaLnBrk="1" hangingPunct="1" indent="-171450" latinLnBrk="0" marL="154305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sz="16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algn="l" defTabSz="457200" eaLnBrk="1" hangingPunct="1" indent="-171450" latinLnBrk="0" marL="200025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sz="14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sz="14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sz="14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sz="14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sz="14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8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6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6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6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6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6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2743200" y="797941"/>
            <a:ext cx="1743075" cy="1333500"/>
            <a:chOff x="742950" y="1104900"/>
            <a:chExt cx="1743075" cy="1333500"/>
          </a:xfrm>
        </p:grpSpPr>
        <p:sp>
          <p:nvSpPr>
            <p:cNvPr id="1048592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593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4" name="object 5"/>
          <p:cNvSpPr/>
          <p:nvPr/>
        </p:nvSpPr>
        <p:spPr>
          <a:xfrm>
            <a:off x="3803617" y="1464691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5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596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sp>
        <p:nvSpPr>
          <p:cNvPr id="1048597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0951856" y="5979795"/>
            <a:ext cx="551167" cy="1720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598" name="TextBox 13"/>
          <p:cNvSpPr txBox="1"/>
          <p:nvPr/>
        </p:nvSpPr>
        <p:spPr>
          <a:xfrm>
            <a:off x="1524000" y="3245074"/>
            <a:ext cx="8610600" cy="19710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800" lang="en-US">
                <a:latin typeface="AndroidClock"/>
              </a:rPr>
              <a:t>STUDENT NAME: </a:t>
            </a:r>
            <a:r>
              <a:rPr dirty="0" sz="2800" lang="en-US">
                <a:latin typeface="AndroidClock"/>
              </a:rPr>
              <a:t>S</a:t>
            </a:r>
            <a:r>
              <a:rPr dirty="0" sz="2800" lang="en-US">
                <a:latin typeface="AndroidClock"/>
              </a:rPr>
              <a:t>a</a:t>
            </a:r>
            <a:r>
              <a:rPr dirty="0" sz="2800" lang="en-US">
                <a:latin typeface="AndroidClock"/>
              </a:rPr>
              <a:t>n</a:t>
            </a:r>
            <a:r>
              <a:rPr dirty="0" sz="2800" lang="en-US">
                <a:latin typeface="AndroidClock"/>
              </a:rPr>
              <a:t>d</a:t>
            </a:r>
            <a:r>
              <a:rPr dirty="0" sz="2800" lang="en-US">
                <a:latin typeface="AndroidClock"/>
              </a:rPr>
              <a:t>h</a:t>
            </a:r>
            <a:r>
              <a:rPr dirty="0" sz="2800" lang="en-US">
                <a:latin typeface="AndroidClock"/>
              </a:rPr>
              <a:t>i</a:t>
            </a:r>
            <a:r>
              <a:rPr dirty="0" sz="2800" lang="en-US">
                <a:latin typeface="AndroidClock"/>
              </a:rPr>
              <a:t>y</a:t>
            </a:r>
            <a:r>
              <a:rPr dirty="0" sz="2800" lang="en-US">
                <a:latin typeface="AndroidClock"/>
              </a:rPr>
              <a:t>a</a:t>
            </a:r>
            <a:r>
              <a:rPr dirty="0" sz="2800" lang="en-US">
                <a:latin typeface="AndroidClock"/>
              </a:rPr>
              <a:t>.</a:t>
            </a:r>
            <a:r>
              <a:rPr dirty="0" sz="2800" lang="en-US">
                <a:latin typeface="AndroidClock"/>
              </a:rPr>
              <a:t>R</a:t>
            </a:r>
            <a:endParaRPr dirty="0" sz="3200" lang="en-US">
              <a:latin typeface="AndroidClock"/>
            </a:endParaRPr>
          </a:p>
          <a:p>
            <a:r>
              <a:rPr dirty="0" sz="2800" lang="en-US">
                <a:latin typeface="AndroidClock"/>
              </a:rPr>
              <a:t>REGISTER NO: </a:t>
            </a:r>
            <a:r>
              <a:rPr dirty="0" sz="2800" lang="en-US">
                <a:latin typeface="AndroidClock"/>
                <a:ea typeface="Calibri" panose="020F0502020204030204" pitchFamily="34" charset="0"/>
                <a:cs typeface="Calibri" panose="020F0502020204030204" pitchFamily="34" charset="0"/>
              </a:rPr>
              <a:t>312208</a:t>
            </a:r>
            <a:r>
              <a:rPr dirty="0" sz="2800" lang="en-US">
                <a:latin typeface="AndroidClock"/>
                <a:ea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dirty="0" sz="2800" lang="en-US">
                <a:latin typeface="AndroidClock"/>
                <a:ea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dirty="0" sz="2800" lang="en-US">
                <a:latin typeface="AndroidClock"/>
                <a:ea typeface="Calibri" panose="020F0502020204030204" pitchFamily="34" charset="0"/>
                <a:cs typeface="Calibri" panose="020F0502020204030204" pitchFamily="34" charset="0"/>
              </a:rPr>
              <a:t>8</a:t>
            </a:r>
            <a:endParaRPr dirty="0" sz="3200" lang="en-US">
              <a:latin typeface="AndroidClock"/>
            </a:endParaRPr>
          </a:p>
          <a:p>
            <a:r>
              <a:rPr dirty="0" sz="2800" lang="en-US">
                <a:latin typeface="AndroidClock"/>
              </a:rPr>
              <a:t>DEPARTMENT: B.COM [GENERAL]</a:t>
            </a:r>
            <a:endParaRPr dirty="0" sz="3200" lang="en-US">
              <a:latin typeface="AndroidClock"/>
            </a:endParaRPr>
          </a:p>
          <a:p>
            <a:r>
              <a:rPr dirty="0" sz="2800" lang="en-US">
                <a:latin typeface="AndroidClock"/>
              </a:rPr>
              <a:t>COLLEGE:CHELLAMMAL WOMEN’S COLLEGE</a:t>
            </a:r>
            <a:endParaRPr dirty="0" sz="2400" lang="en-IN">
              <a:latin typeface="AndroidClo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object 5"/>
          <p:cNvSpPr/>
          <p:nvPr/>
        </p:nvSpPr>
        <p:spPr>
          <a:xfrm>
            <a:off x="11048618" y="6286500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4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48" name="object 8"/>
          <p:cNvSpPr txBox="1"/>
          <p:nvPr/>
        </p:nvSpPr>
        <p:spPr>
          <a:xfrm>
            <a:off x="1666875" y="291147"/>
            <a:ext cx="4581524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49" name="object 3"/>
          <p:cNvSpPr/>
          <p:nvPr/>
        </p:nvSpPr>
        <p:spPr>
          <a:xfrm>
            <a:off x="11277218" y="62388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0" name="TextBox 1"/>
          <p:cNvSpPr txBox="1"/>
          <p:nvPr/>
        </p:nvSpPr>
        <p:spPr>
          <a:xfrm>
            <a:off x="1743075" y="1371600"/>
            <a:ext cx="8782050" cy="55778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IN"/>
              <a:t>Data collection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Kaggle</a:t>
            </a:r>
            <a:r>
              <a:rPr dirty="0" sz="2000" lang="en-IN"/>
              <a:t> – Using this website to collect the data for the project.</a:t>
            </a:r>
          </a:p>
          <a:p>
            <a:endParaRPr dirty="0" sz="2000" lang="en-IN"/>
          </a:p>
          <a:p>
            <a:r>
              <a:rPr b="1" dirty="0" sz="2000" lang="en-IN"/>
              <a:t>Feature collection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Excel spread sheet  </a:t>
            </a:r>
            <a:r>
              <a:rPr dirty="0" sz="2000" lang="en-IN"/>
              <a:t>- Excel sheet is used to arrange the relevant data. </a:t>
            </a:r>
          </a:p>
          <a:p>
            <a:endParaRPr dirty="0" sz="2000" lang="en-IN"/>
          </a:p>
          <a:p>
            <a:r>
              <a:rPr b="1" dirty="0" sz="2000" lang="en-IN"/>
              <a:t>Data cleaning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Conditional formatting </a:t>
            </a:r>
            <a:r>
              <a:rPr dirty="0" sz="2000" lang="en-IN"/>
              <a:t>– Used  to identify the blank area.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Filter Option </a:t>
            </a:r>
            <a:r>
              <a:rPr dirty="0" sz="2000" lang="en-IN"/>
              <a:t>– This option is used to remove the blanks.</a:t>
            </a:r>
          </a:p>
          <a:p>
            <a:endParaRPr dirty="0" sz="2000" lang="en-IN"/>
          </a:p>
          <a:p>
            <a:r>
              <a:rPr dirty="0" sz="2000" lang="en-IN"/>
              <a:t>P</a:t>
            </a:r>
            <a:r>
              <a:rPr b="1" dirty="0" sz="2000" lang="en-IN"/>
              <a:t>erformance Level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Grading</a:t>
            </a:r>
            <a:r>
              <a:rPr dirty="0" sz="2000" lang="en-IN"/>
              <a:t>  - We use the “IFS” formula to grading the employee         performance level </a:t>
            </a:r>
          </a:p>
          <a:p>
            <a:pPr lvl="2"/>
            <a:r>
              <a:rPr b="1" dirty="0" sz="2000" lang="en-IN"/>
              <a:t> Formula </a:t>
            </a:r>
            <a:r>
              <a:rPr b="1" dirty="0" sz="2000" lang="en-US"/>
              <a:t>=IFS(Z9&gt;=5,"VERY     HIGH",Z9&gt;=4,"HIGH",Z9&gt;=3,"MED","TRUE", "LOW")</a:t>
            </a:r>
            <a:endParaRPr b="1" dirty="0" sz="2000" lang="en-IN"/>
          </a:p>
          <a:p>
            <a:pPr lvl="1"/>
            <a:endParaRPr b="1" dirty="0" sz="2000" lang="en-IN"/>
          </a:p>
          <a:p>
            <a:r>
              <a:rPr dirty="0" sz="2000" lang="en-IN"/>
              <a:t>      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extBox 4"/>
          <p:cNvSpPr txBox="1"/>
          <p:nvPr/>
        </p:nvSpPr>
        <p:spPr>
          <a:xfrm>
            <a:off x="1676400" y="457200"/>
            <a:ext cx="4267200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3600" lang="en-IN" spc="15">
                <a:latin typeface="Trebuchet MS"/>
                <a:cs typeface="Trebuchet MS"/>
              </a:rPr>
              <a:t>M</a:t>
            </a:r>
            <a:r>
              <a:rPr b="1" dirty="0" sz="3600" lang="en-IN">
                <a:latin typeface="Trebuchet MS"/>
                <a:cs typeface="Trebuchet MS"/>
              </a:rPr>
              <a:t>O</a:t>
            </a:r>
            <a:r>
              <a:rPr b="1" dirty="0" sz="3600" lang="en-IN" spc="-15">
                <a:latin typeface="Trebuchet MS"/>
                <a:cs typeface="Trebuchet MS"/>
              </a:rPr>
              <a:t>D</a:t>
            </a:r>
            <a:r>
              <a:rPr b="1" dirty="0" sz="3600" lang="en-IN" spc="-35">
                <a:latin typeface="Trebuchet MS"/>
                <a:cs typeface="Trebuchet MS"/>
              </a:rPr>
              <a:t>E</a:t>
            </a:r>
            <a:r>
              <a:rPr b="1" dirty="0" sz="3600" lang="en-IN" spc="-30">
                <a:latin typeface="Trebuchet MS"/>
                <a:cs typeface="Trebuchet MS"/>
              </a:rPr>
              <a:t>LL</a:t>
            </a:r>
            <a:r>
              <a:rPr b="1" dirty="0" sz="3600" lang="en-IN" spc="-5">
                <a:latin typeface="Trebuchet MS"/>
                <a:cs typeface="Trebuchet MS"/>
              </a:rPr>
              <a:t>I</a:t>
            </a:r>
            <a:r>
              <a:rPr b="1" dirty="0" sz="3600" lang="en-IN" spc="30">
                <a:latin typeface="Trebuchet MS"/>
                <a:cs typeface="Trebuchet MS"/>
              </a:rPr>
              <a:t>N</a:t>
            </a:r>
            <a:r>
              <a:rPr b="1" dirty="0" sz="3600" lang="en-IN" spc="5">
                <a:latin typeface="Trebuchet MS"/>
                <a:cs typeface="Trebuchet MS"/>
              </a:rPr>
              <a:t>G</a:t>
            </a:r>
            <a:endParaRPr dirty="0" sz="3600" lang="en-IN">
              <a:latin typeface="Trebuchet MS"/>
              <a:cs typeface="Trebuchet MS"/>
            </a:endParaRPr>
          </a:p>
        </p:txBody>
      </p:sp>
      <p:sp>
        <p:nvSpPr>
          <p:cNvPr id="1048655" name="TextBox 6"/>
          <p:cNvSpPr txBox="1"/>
          <p:nvPr/>
        </p:nvSpPr>
        <p:spPr>
          <a:xfrm>
            <a:off x="1447800" y="1496961"/>
            <a:ext cx="8458200" cy="34442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IN"/>
              <a:t>Summary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Pivot table </a:t>
            </a:r>
            <a:r>
              <a:rPr dirty="0" sz="2000" lang="en-IN"/>
              <a:t>– We use the pivot table to get crisp and clear data about the employee performance . For that we used the below details :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Filter – Gender 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Column -Performance level 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Row – Business Unit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Value – Count of First name </a:t>
            </a:r>
          </a:p>
          <a:p>
            <a:pPr lvl="1"/>
            <a:endParaRPr dirty="0" sz="2000" lang="en-IN"/>
          </a:p>
          <a:p>
            <a:r>
              <a:rPr b="1" dirty="0" sz="2000" lang="en-IN"/>
              <a:t>Visualization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Graph</a:t>
            </a:r>
            <a:r>
              <a:rPr dirty="0" sz="2000" lang="en-IN"/>
              <a:t> – Graph show the result of this analysis.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56" name="object 7"/>
          <p:cNvSpPr txBox="1">
            <a:spLocks noGrp="1"/>
          </p:cNvSpPr>
          <p:nvPr>
            <p:ph type="title"/>
          </p:nvPr>
        </p:nvSpPr>
        <p:spPr>
          <a:xfrm>
            <a:off x="755332" y="450030"/>
            <a:ext cx="3588068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5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7"/>
          <p:cNvGraphicFramePr>
            <a:graphicFrameLocks/>
          </p:cNvGraphicFramePr>
          <p:nvPr/>
        </p:nvGraphicFramePr>
        <p:xfrm>
          <a:off x="2133600" y="1524000"/>
          <a:ext cx="8077200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Title 1"/>
          <p:cNvSpPr>
            <a:spLocks noGrp="1"/>
          </p:cNvSpPr>
          <p:nvPr>
            <p:ph type="title"/>
          </p:nvPr>
        </p:nvSpPr>
        <p:spPr>
          <a:xfrm>
            <a:off x="1086643" y="-152400"/>
            <a:ext cx="10018713" cy="1219200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9" name="TextBox 2"/>
          <p:cNvSpPr txBox="1"/>
          <p:nvPr/>
        </p:nvSpPr>
        <p:spPr>
          <a:xfrm>
            <a:off x="1600200" y="1079369"/>
            <a:ext cx="7626668" cy="54254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The employee performance analysis reveals a predominant concentration of employees in the MEDIUM performance category, indicating an average performance level across the organization. With 778 employees at this level, targeted interventions are needed to elevate performance. 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The LOW performance category, with 398 employees, highlights areas for potential improvement and support. 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Conversely, the HIGH (220 employees) and VERY HIGH (137 employees) performance levels show a strong and exceptional workforce that drives significant organizational success.</a:t>
            </a:r>
            <a:endParaRPr dirty="0" sz="2400"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07" name="object 17"/>
          <p:cNvSpPr txBox="1">
            <a:spLocks noGrp="1"/>
          </p:cNvSpPr>
          <p:nvPr>
            <p:ph type="title"/>
          </p:nvPr>
        </p:nvSpPr>
        <p:spPr>
          <a:xfrm>
            <a:off x="739775" y="849312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0" dirty="0" sz="4250" spc="5">
                <a:latin typeface="Sitka Heading Semibold" pitchFamily="2" charset="0"/>
              </a:rPr>
              <a:t>PROJECT</a:t>
            </a:r>
            <a:r>
              <a:rPr b="0" dirty="0" sz="4250" spc="-85">
                <a:latin typeface="Sitka Heading Semibold" pitchFamily="2" charset="0"/>
              </a:rPr>
              <a:t> </a:t>
            </a:r>
            <a:r>
              <a:rPr b="0" dirty="0" sz="4250" spc="25">
                <a:latin typeface="Sitka Heading Semibold" pitchFamily="2" charset="0"/>
              </a:rPr>
              <a:t>TITLE</a:t>
            </a:r>
            <a:endParaRPr b="0" dirty="0" sz="4250">
              <a:latin typeface="Sitka Heading Semibold" pitchFamily="2" charset="0"/>
            </a:endParaRPr>
          </a:p>
        </p:txBody>
      </p:sp>
      <p:sp>
        <p:nvSpPr>
          <p:cNvPr id="1048608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10951856" y="5992495"/>
            <a:ext cx="551167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09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11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12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2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pic>
        <p:nvPicPr>
          <p:cNvPr id="2097153" name="object 20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47625" y="3819523"/>
            <a:ext cx="1733550" cy="3009898"/>
          </a:xfrm>
          <a:prstGeom prst="rect"/>
        </p:spPr>
      </p:pic>
      <p:sp>
        <p:nvSpPr>
          <p:cNvPr id="1048613" name="object 21"/>
          <p:cNvSpPr txBox="1">
            <a:spLocks noGrp="1"/>
          </p:cNvSpPr>
          <p:nvPr>
            <p:ph type="title"/>
          </p:nvPr>
        </p:nvSpPr>
        <p:spPr>
          <a:xfrm>
            <a:off x="739775" y="519365"/>
            <a:ext cx="2357120" cy="610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14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10951856" y="5992495"/>
            <a:ext cx="551167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15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1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4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18" name="object 7"/>
          <p:cNvSpPr txBox="1">
            <a:spLocks noGrp="1"/>
          </p:cNvSpPr>
          <p:nvPr>
            <p:ph type="title"/>
          </p:nvPr>
        </p:nvSpPr>
        <p:spPr>
          <a:xfrm>
            <a:off x="381000" y="324485"/>
            <a:ext cx="7848600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sp>
        <p:nvSpPr>
          <p:cNvPr id="1048619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951856" y="5992495"/>
            <a:ext cx="551167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20" name="TextBox 10"/>
          <p:cNvSpPr txBox="1"/>
          <p:nvPr/>
        </p:nvSpPr>
        <p:spPr>
          <a:xfrm>
            <a:off x="1143000" y="1244658"/>
            <a:ext cx="7086600" cy="5069841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Conducting employee performance analysis is crucial for enhancing productivity and aligning individual efforts with organizational goals.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It helps identify strengths and areas for improvement, ensuring that employees receive constructive feedback and targeted development opportunities.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This process also supports fair evaluations, recognizes high performers, addresses performance issues, and informs strategic planning, ultimately driving employee engagement and organizational success.</a:t>
            </a:r>
            <a:endParaRPr dirty="0" sz="240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2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5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23" name="object 6"/>
          <p:cNvSpPr/>
          <p:nvPr/>
        </p:nvSpPr>
        <p:spPr>
          <a:xfrm>
            <a:off x="8501062" y="505777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4" name="object 7"/>
          <p:cNvSpPr txBox="1">
            <a:spLocks noGrp="1"/>
          </p:cNvSpPr>
          <p:nvPr>
            <p:ph type="title"/>
          </p:nvPr>
        </p:nvSpPr>
        <p:spPr>
          <a:xfrm>
            <a:off x="381000" y="348297"/>
            <a:ext cx="7543800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sp>
        <p:nvSpPr>
          <p:cNvPr id="1048625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951856" y="5992495"/>
            <a:ext cx="551167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26" name="TextBox 8"/>
          <p:cNvSpPr txBox="1"/>
          <p:nvPr/>
        </p:nvSpPr>
        <p:spPr>
          <a:xfrm>
            <a:off x="1524000" y="1232464"/>
            <a:ext cx="7467600" cy="5806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>
                <a:latin typeface="Sitka Heading Semibold" pitchFamily="2" charset="0"/>
              </a:rPr>
              <a:t>This analysis evaluates employee performance across ten business units, totaling 1,533 employees. </a:t>
            </a:r>
          </a:p>
          <a:p>
            <a:endParaRPr dirty="0" sz="2000" lang="en-US">
              <a:latin typeface="Sitka Heading Semibold" pitchFamily="2" charset="0"/>
            </a:endParaRPr>
          </a:p>
          <a:p>
            <a:r>
              <a:rPr b="1" dirty="0" lang="en-US"/>
              <a:t>Performance Levels:</a:t>
            </a:r>
            <a:endParaRPr dirty="0" lang="en-US"/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MEDIUM:</a:t>
            </a:r>
            <a:r>
              <a:rPr dirty="0" lang="en-US"/>
              <a:t> Dominates with 778 employees.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LOW:</a:t>
            </a:r>
            <a:r>
              <a:rPr dirty="0" lang="en-US"/>
              <a:t> Significant at 398 employees, indicating potential areas for improvement.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HIGH:</a:t>
            </a:r>
            <a:r>
              <a:rPr dirty="0" lang="en-US"/>
              <a:t> 220 employees show strong performance.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VERY HIGH:</a:t>
            </a:r>
            <a:r>
              <a:rPr dirty="0" lang="en-US"/>
              <a:t> 137 employees excel exceptionally.</a:t>
            </a:r>
          </a:p>
          <a:p>
            <a:pPr indent="-285750" lvl="1" marL="742950">
              <a:buFont typeface="Arial" panose="020B0604020202020204" pitchFamily="34" charset="0"/>
              <a:buChar char="•"/>
            </a:pPr>
            <a:endParaRPr dirty="0" lang="en-US"/>
          </a:p>
          <a:p>
            <a:r>
              <a:rPr b="1" dirty="0" lang="en-US"/>
              <a:t>Business Unit Highlights:</a:t>
            </a:r>
            <a:endParaRPr dirty="0" lang="en-US"/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SVG:</a:t>
            </a:r>
            <a:r>
              <a:rPr dirty="0" lang="en-US"/>
              <a:t> Highest total with 167 employees and balanced performance levels.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PL:</a:t>
            </a:r>
            <a:r>
              <a:rPr dirty="0" lang="en-US"/>
              <a:t> Lowest total with 143 employees, requiring focused development efforts.</a:t>
            </a:r>
          </a:p>
          <a:p>
            <a:endParaRPr dirty="0" lang="en-US"/>
          </a:p>
          <a:p>
            <a:r>
              <a:rPr dirty="0" sz="2400" lang="en-US"/>
              <a:t>The goal is to pinpoint trends, celebrate high achievers, and address performance gaps to boost overall effectiveness.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5"/>
          <p:cNvSpPr txBox="1">
            <a:spLocks noGrp="1"/>
          </p:cNvSpPr>
          <p:nvPr>
            <p:ph type="title"/>
          </p:nvPr>
        </p:nvSpPr>
        <p:spPr>
          <a:xfrm>
            <a:off x="723900" y="212315"/>
            <a:ext cx="6515100" cy="509114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dirty="0" sz="3200"/>
          </a:p>
        </p:txBody>
      </p:sp>
      <p:sp>
        <p:nvSpPr>
          <p:cNvPr id="1048628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10951856" y="5992495"/>
            <a:ext cx="551167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grpSp>
        <p:nvGrpSpPr>
          <p:cNvPr id="48" name="object 2"/>
          <p:cNvGrpSpPr/>
          <p:nvPr/>
        </p:nvGrpSpPr>
        <p:grpSpPr>
          <a:xfrm>
            <a:off x="9372600" y="3130309"/>
            <a:ext cx="2513985" cy="3886200"/>
            <a:chOff x="9353550" y="1742098"/>
            <a:chExt cx="2971185" cy="4334852"/>
          </a:xfrm>
        </p:grpSpPr>
        <p:sp>
          <p:nvSpPr>
            <p:cNvPr id="1048629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6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9562485" y="1742098"/>
              <a:ext cx="2762250" cy="3257550"/>
            </a:xfrm>
            <a:prstGeom prst="rect"/>
          </p:spPr>
        </p:pic>
      </p:grpSp>
      <p:sp>
        <p:nvSpPr>
          <p:cNvPr id="1048630" name="TextBox 11"/>
          <p:cNvSpPr txBox="1"/>
          <p:nvPr/>
        </p:nvSpPr>
        <p:spPr>
          <a:xfrm>
            <a:off x="1143000" y="1486773"/>
            <a:ext cx="8382000" cy="46253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Employees: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Feedback and Development:</a:t>
            </a:r>
            <a:r>
              <a:rPr dirty="0" lang="en-US"/>
              <a:t> Offers constructive feedback for personal growth and career development, potentially increasing job satisfaction.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Recognition:</a:t>
            </a:r>
            <a:r>
              <a:rPr dirty="0" lang="en-US"/>
              <a:t> Highlights high performers, boosting morale and motivation.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endParaRPr dirty="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Management: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Decision-Making:</a:t>
            </a:r>
            <a:r>
              <a:rPr dirty="0" lang="en-US"/>
              <a:t> Provides data-driven insights to make informed decisions about promotions, training, and resource allocation.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Strategy Development:</a:t>
            </a:r>
            <a:r>
              <a:rPr dirty="0" lang="en-US"/>
              <a:t> Helps align employee performance with organizational goals and identify areas for strategic improvement.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endParaRPr dirty="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Investors/Shareholders: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Performance Impact:</a:t>
            </a:r>
            <a:r>
              <a:rPr dirty="0" lang="en-US"/>
              <a:t> Offers insights into employee performance that can affect overall company productivity and financial performance.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Risk Management:</a:t>
            </a:r>
            <a:r>
              <a:rPr dirty="0" lang="en-US"/>
              <a:t> Helps in identifying potential risks related to workforce performance and strategic execution.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lang="en-IN"/>
          </a:p>
        </p:txBody>
      </p:sp>
      <p:sp>
        <p:nvSpPr>
          <p:cNvPr id="1048631" name="TextBox 12"/>
          <p:cNvSpPr txBox="1"/>
          <p:nvPr/>
        </p:nvSpPr>
        <p:spPr>
          <a:xfrm>
            <a:off x="2659697" y="961982"/>
            <a:ext cx="2979103" cy="52322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800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Sitka Heading Semibold" pitchFamily="2" charset="0"/>
              </a:rPr>
              <a:t>STAKEHOLDERS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990600" y="2513887"/>
            <a:ext cx="2695574" cy="3248025"/>
          </a:xfrm>
          <a:prstGeom prst="rect"/>
        </p:spPr>
      </p:pic>
      <p:sp>
        <p:nvSpPr>
          <p:cNvPr id="1048632" name="object 3"/>
          <p:cNvSpPr/>
          <p:nvPr/>
        </p:nvSpPr>
        <p:spPr>
          <a:xfrm>
            <a:off x="11274423" y="5848350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33" name="object 5"/>
          <p:cNvSpPr/>
          <p:nvPr/>
        </p:nvSpPr>
        <p:spPr>
          <a:xfrm>
            <a:off x="11354354" y="6373157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34" name="object 6"/>
          <p:cNvSpPr txBox="1">
            <a:spLocks noGrp="1"/>
          </p:cNvSpPr>
          <p:nvPr>
            <p:ph type="title"/>
          </p:nvPr>
        </p:nvSpPr>
        <p:spPr>
          <a:xfrm>
            <a:off x="1143000" y="1100012"/>
            <a:ext cx="9753600" cy="567463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sp>
        <p:nvSpPr>
          <p:cNvPr id="1048635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10951856" y="5992495"/>
            <a:ext cx="551167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36" name="TextBox 7"/>
          <p:cNvSpPr txBox="1"/>
          <p:nvPr/>
        </p:nvSpPr>
        <p:spPr>
          <a:xfrm>
            <a:off x="2819400" y="2658397"/>
            <a:ext cx="7772400" cy="2186940"/>
          </a:xfrm>
          <a:prstGeom prst="rect"/>
          <a:noFill/>
        </p:spPr>
        <p:txBody>
          <a:bodyPr rtlCol="0" wrap="square">
            <a:spAutoFit/>
          </a:bodyPr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Conditional formatting </a:t>
            </a:r>
            <a:r>
              <a:rPr dirty="0" sz="2800" lang="en-IN"/>
              <a:t>– Find missing area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Filter</a:t>
            </a:r>
            <a:r>
              <a:rPr dirty="0" sz="2800" lang="en-IN"/>
              <a:t> – Remove blanks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Formula </a:t>
            </a:r>
            <a:r>
              <a:rPr dirty="0" sz="2800" lang="en-IN"/>
              <a:t>– Allocate the performance  level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Pivot</a:t>
            </a:r>
            <a:r>
              <a:rPr dirty="0" sz="2800" lang="en-IN"/>
              <a:t> – To get detailed summary 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Graph</a:t>
            </a:r>
            <a:r>
              <a:rPr dirty="0" sz="2800" lang="en-IN"/>
              <a:t> – Prepare the data </a:t>
            </a:r>
            <a:r>
              <a:rPr dirty="0" sz="2800" lang="en-IN" err="1"/>
              <a:t>visualizaion</a:t>
            </a:r>
            <a:endParaRPr dirty="0" sz="2800"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10681335" cy="758190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38" name="TextBox 4"/>
          <p:cNvSpPr txBox="1"/>
          <p:nvPr/>
        </p:nvSpPr>
        <p:spPr>
          <a:xfrm>
            <a:off x="1295400" y="2097351"/>
            <a:ext cx="6104020" cy="3863340"/>
          </a:xfrm>
          <a:prstGeom prst="rect"/>
          <a:noFill/>
        </p:spPr>
        <p:txBody>
          <a:bodyPr wrap="square">
            <a:spAutoFit/>
          </a:bodyPr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Details </a:t>
            </a:r>
            <a:r>
              <a:rPr dirty="0" sz="2800" lang="en-IN"/>
              <a:t>– Kaggle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Total features </a:t>
            </a:r>
            <a:r>
              <a:rPr dirty="0" sz="2800" lang="en-IN"/>
              <a:t>– 29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Relevant features</a:t>
            </a:r>
            <a:r>
              <a:rPr dirty="0" sz="2800" lang="en-IN"/>
              <a:t> – 9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id </a:t>
            </a:r>
            <a:r>
              <a:rPr dirty="0" sz="2800" lang="en-IN"/>
              <a:t>– Numerical value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Name</a:t>
            </a:r>
            <a:r>
              <a:rPr dirty="0" sz="2800" lang="en-IN"/>
              <a:t> – Text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Gender</a:t>
            </a:r>
            <a:r>
              <a:rPr dirty="0" sz="2800" lang="en-IN"/>
              <a:t> – Male , Female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rating </a:t>
            </a:r>
            <a:r>
              <a:rPr dirty="0" sz="2800" lang="en-IN"/>
              <a:t>– Numerical value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Performance level </a:t>
            </a:r>
            <a:r>
              <a:rPr dirty="0" sz="2800" lang="en-IN"/>
              <a:t>- Grading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4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1" name="object 4"/>
          <p:cNvSpPr/>
          <p:nvPr/>
        </p:nvSpPr>
        <p:spPr>
          <a:xfrm>
            <a:off x="9006231" y="5782068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43" name="object 7"/>
          <p:cNvSpPr txBox="1">
            <a:spLocks noGrp="1"/>
          </p:cNvSpPr>
          <p:nvPr>
            <p:ph type="title"/>
          </p:nvPr>
        </p:nvSpPr>
        <p:spPr>
          <a:xfrm>
            <a:off x="739775" y="670881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44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45" name="TextBox 8"/>
          <p:cNvSpPr txBox="1"/>
          <p:nvPr/>
        </p:nvSpPr>
        <p:spPr>
          <a:xfrm>
            <a:off x="2667000" y="2389116"/>
            <a:ext cx="6019800" cy="3025141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used the below formula to grading the employee performance level , which help us find their efficiency .</a:t>
            </a:r>
          </a:p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=IFS(Z9&gt;=5,"VERY HIGH",Z9&gt;=4,"HIGH",Z9&gt;=3,"MED","TRUE", "LOW")</a:t>
            </a:r>
            <a:endParaRPr b="1"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lastClr="000000" val="windowText"/>
      </a:dk1>
      <a:lt1>
        <a:sysClr lastClr="FFFFFF" val="window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dir="5400000" dist="12700" endPos="32000" rotWithShape="0" stA="26000" sy="-100000"/>
          </a:effectLst>
        </a:effectStyle>
        <a:effectStyle>
          <a:effectLst>
            <a:outerShdw blurRad="38100" dir="5400000" dist="254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dir="tl" rig="threePt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abinash Meganathan</cp:lastModifiedBy>
  <dcterms:created xsi:type="dcterms:W3CDTF">2024-03-29T04:07:22Z</dcterms:created>
  <dcterms:modified xsi:type="dcterms:W3CDTF">2024-10-23T14:58:32Z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7d70f51de92e4566b45beee1889e7375</vt:lpwstr>
  </property>
</Properties>
</file>