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463" r:id="rId1"/>
  </p:sldMasterIdLst>
  <p:notesMasterIdLst>
    <p:notesMasterId r:id="rId27"/>
  </p:notesMasterIdLst>
  <p:sldIdLst>
    <p:sldId id="256" r:id="rId2"/>
    <p:sldId id="257" r:id="rId3"/>
    <p:sldId id="288" r:id="rId4"/>
    <p:sldId id="271" r:id="rId5"/>
    <p:sldId id="289" r:id="rId6"/>
    <p:sldId id="270" r:id="rId7"/>
    <p:sldId id="272" r:id="rId8"/>
    <p:sldId id="274" r:id="rId9"/>
    <p:sldId id="273" r:id="rId10"/>
    <p:sldId id="259" r:id="rId11"/>
    <p:sldId id="260" r:id="rId12"/>
    <p:sldId id="265" r:id="rId13"/>
    <p:sldId id="267" r:id="rId14"/>
    <p:sldId id="268" r:id="rId15"/>
    <p:sldId id="276" r:id="rId16"/>
    <p:sldId id="277" r:id="rId17"/>
    <p:sldId id="278" r:id="rId18"/>
    <p:sldId id="279" r:id="rId19"/>
    <p:sldId id="286" r:id="rId20"/>
    <p:sldId id="280" r:id="rId21"/>
    <p:sldId id="281" r:id="rId22"/>
    <p:sldId id="285" r:id="rId23"/>
    <p:sldId id="282" r:id="rId24"/>
    <p:sldId id="283" r:id="rId25"/>
    <p:sldId id="284" r:id="rId26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z5z/fo5lRjyCXWWxzvI3IFJ1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9" autoAdjust="0"/>
  </p:normalViewPr>
  <p:slideViewPr>
    <p:cSldViewPr snapToGrid="0">
      <p:cViewPr varScale="1">
        <p:scale>
          <a:sx n="69" d="100"/>
          <a:sy n="69" d="100"/>
        </p:scale>
        <p:origin x="103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84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99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0A26-0F2B-8FE6-A4DB-5DC664B6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C4CE4-1870-2EC0-E8BA-3873B423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292A-9E3C-C9DD-771A-C055C647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7737-B6BA-70B3-A5BB-659B005A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39E5-4525-A1CF-AC4F-4F817C3F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114-AC1D-8846-6E0B-F0D87F1B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25FFE-C866-FCF8-45E7-352D33E95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1E57-0E4B-5FD4-F79D-414228B8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CAA0-A32F-6455-B0D1-13831B27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C8AA-8E25-AB16-9198-EEA3B54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A5947-2D45-B3C2-2683-C094B23D1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BBE82-6FC4-15AF-0DE9-AE0BAA78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8E43-CCE4-9A2C-154B-CFB15F9F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D1AD-D9F0-63C4-0FAE-C878856E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E689-34DC-B061-6A2A-9CA333F5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35C6-7B0D-B9A4-A676-C29A0B0C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8509-73FC-2B73-ADCC-6B8A0C73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1CEE-4043-7974-E934-D26CC3F2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6B22-A638-5B90-243F-810BC9F6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BAEA-55B8-CD79-D36F-D96E89DB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E49A-4EE0-A3C7-741E-207AA36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6145-399F-655A-77B9-27E68069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57F0-28C8-258C-C27E-C3DF29F1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541C-8D27-A893-33AE-A9D3C639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D3AB-F11B-9A65-7799-9A3F03F7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32A7-ED77-123A-471C-11724451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E8FE-7198-8994-48F3-E6164ED1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7DAEB-7004-E390-EBC1-03BAD549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BCD3-C63A-6658-A1FD-A560796A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93B62-28F0-7A9F-2E8D-0012E1F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AE95-A097-32EE-47E7-42DB19EC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4BC8-B03F-6A7D-2729-C18CA25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7BC9-BD15-86F7-11BE-2727C03E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70BD6-D0EE-C3BC-C728-19ECECC4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16040-1B1F-3800-DBC7-7D85BCC0A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B3D80-C7AD-9AB4-C66B-A71FCB77D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DA53A-EA01-15C7-34AD-DA19299B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5F60D-4F69-8840-6333-0B82799F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3A88E-A960-C1A2-4474-0B7F57FE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36EC-54DA-3DFD-EBC4-03E9FD93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CCC65-BCAA-7B6B-8B04-57F40E13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F9615-F3F6-0163-AC1C-A4B00913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CF23-FE4A-0C2D-BD40-A1A79751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7818D-9E4A-D8F8-0120-0B6B35F7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CD26-46FD-35AC-7F42-C0E0D0C3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0A067-E96D-1693-4749-F04F67ED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10E5-3F3E-DDBE-F897-B04FDEE5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2DB8-5BE7-5D0D-0CE0-ADF4BEDF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4233E-66C9-A8D1-477D-DEF85C5C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88CB-2334-6C09-8FB9-CD8B4AF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F13B7-BC5F-9692-B9DF-83085FB2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5CF11-1345-2010-E23E-960C4CD8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9547-B56C-9C3E-1AD0-51A52986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0E4AF-9749-DDEC-40B8-4ADA2530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7C56-25F4-E014-6405-9CD263DE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7FD3-AF8D-BFBF-1BE1-A422219D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0BE5-E405-4128-27ED-6E122E1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0DD3-92E5-5535-4A4A-2293C10F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675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A32D0-0D22-175D-733E-E6AA9DB8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4223-12C4-C9DB-DE7F-82564EF6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0139-8A0C-F751-04ED-6FC63B69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2C8D-A13C-15AA-3FC3-789695960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E977-8EA2-B210-850C-579D46D8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5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74627" y="61912"/>
            <a:ext cx="8747125" cy="1350962"/>
            <a:chOff x="174379" y="61222"/>
            <a:chExt cx="8747590" cy="833081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379" y="61222"/>
              <a:ext cx="1809780" cy="833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 descr="Anna University - Wikipedia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15085" y="88372"/>
              <a:ext cx="1306884" cy="805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68992" y="61222"/>
              <a:ext cx="5683309" cy="8330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34800" y="1848216"/>
            <a:ext cx="9109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endParaRPr sz="2400" dirty="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45195" y="1548824"/>
            <a:ext cx="6330912" cy="589620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Book Antiqua"/>
              </a:rPr>
              <a:t>Department of Computer Science and Engineering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73476" y="4529107"/>
            <a:ext cx="3441291" cy="570028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</a:pPr>
            <a:endParaRPr lang="en-US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FFFFFF"/>
              </a:buClr>
              <a:buSzPts val="1800"/>
            </a:pPr>
            <a:r>
              <a:rPr lang="en-US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SANDHIYA B  [211423104567]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SANDHIYA M [211423104570]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9692A-170A-4EB4-093E-D1C34EBF7D86}"/>
              </a:ext>
            </a:extLst>
          </p:cNvPr>
          <p:cNvSpPr txBox="1"/>
          <p:nvPr/>
        </p:nvSpPr>
        <p:spPr>
          <a:xfrm>
            <a:off x="953144" y="2935115"/>
            <a:ext cx="7315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CO2 EMISSION RATING BY VEHICLES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8572A-AD7C-1563-0C00-D24398060108}"/>
              </a:ext>
            </a:extLst>
          </p:cNvPr>
          <p:cNvSpPr txBox="1"/>
          <p:nvPr/>
        </p:nvSpPr>
        <p:spPr>
          <a:xfrm>
            <a:off x="1984311" y="2233153"/>
            <a:ext cx="5567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23CS1512 - SOCIALLY RELEVANT MINIPROJECT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C988E-4864-098A-D44B-29B84D47A21B}"/>
              </a:ext>
            </a:extLst>
          </p:cNvPr>
          <p:cNvSpPr txBox="1"/>
          <p:nvPr/>
        </p:nvSpPr>
        <p:spPr>
          <a:xfrm>
            <a:off x="5890058" y="4147101"/>
            <a:ext cx="223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F599A-27FC-0520-E847-5C60BA656682}"/>
              </a:ext>
            </a:extLst>
          </p:cNvPr>
          <p:cNvSpPr txBox="1"/>
          <p:nvPr/>
        </p:nvSpPr>
        <p:spPr>
          <a:xfrm>
            <a:off x="328872" y="3932999"/>
            <a:ext cx="4809968" cy="107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lang="en-IN" sz="1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Dr.M.KRISHNAMOORTHY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sz="1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Mr.A.VADIVELU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58FD8-EE55-1468-CF8E-ED0523F5215F}"/>
              </a:ext>
            </a:extLst>
          </p:cNvPr>
          <p:cNvSpPr txBox="1"/>
          <p:nvPr/>
        </p:nvSpPr>
        <p:spPr>
          <a:xfrm>
            <a:off x="5437218" y="5266754"/>
            <a:ext cx="1568801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– E19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0" y="2"/>
            <a:ext cx="9144000" cy="560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Book Antiqua"/>
              </a:rPr>
              <a:t>USECASE DIAGRAM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 descr="A diagram of a person's structure&#10;&#10;AI-generated content may be incorrect.">
            <a:extLst>
              <a:ext uri="{FF2B5EF4-FFF2-40B4-BE49-F238E27FC236}">
                <a16:creationId xmlns:a16="http://schemas.microsoft.com/office/drawing/2014/main" id="{EB37C78B-6D63-1AED-C030-D550E6850E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t="8748"/>
          <a:stretch>
            <a:fillRect/>
          </a:stretch>
        </p:blipFill>
        <p:spPr bwMode="auto">
          <a:xfrm>
            <a:off x="1627822" y="1003610"/>
            <a:ext cx="5564715" cy="5341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0" y="1"/>
            <a:ext cx="9144000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Book Antiqua"/>
              </a:rPr>
              <a:t>CLASS DIAGRAM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DF17-C671-A57E-2BE3-4FC826C73A70}"/>
              </a:ext>
            </a:extLst>
          </p:cNvPr>
          <p:cNvSpPr txBox="1"/>
          <p:nvPr/>
        </p:nvSpPr>
        <p:spPr>
          <a:xfrm>
            <a:off x="442886" y="1101038"/>
            <a:ext cx="772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ook Antiqua" panose="0204060205030503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4A286-728C-5ACA-A64B-99FA53C1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71" y="1309687"/>
            <a:ext cx="6213059" cy="470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0" y="2"/>
            <a:ext cx="9144000" cy="5899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3600"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Book Antiqua"/>
              </a:rPr>
              <a:t>ACTIVITY DIAGRAM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E44B2-657D-4CCA-6A59-05EA6AB71445}"/>
              </a:ext>
            </a:extLst>
          </p:cNvPr>
          <p:cNvSpPr txBox="1"/>
          <p:nvPr/>
        </p:nvSpPr>
        <p:spPr>
          <a:xfrm>
            <a:off x="314634" y="1157426"/>
            <a:ext cx="851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870FA085-C3DD-C181-D9CC-CE6CD8F5C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815" r="1807"/>
          <a:stretch>
            <a:fillRect/>
          </a:stretch>
        </p:blipFill>
        <p:spPr bwMode="auto">
          <a:xfrm>
            <a:off x="2074606" y="1238866"/>
            <a:ext cx="5201265" cy="46604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62" name="Google Shape;162;p11" descr="http://elementary.assam.gov.in/sites/default/files/swf_utility_folder/departments/elemenataryedu_medhassu_in_oid_3/this_comm/goals-all.png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 descr="http://elementary.assam.gov.in/sites/default/files/swf_utility_folder/departments/elemenataryedu_medhassu_in_oid_3/this_comm/goals-all.png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3;p2">
            <a:extLst>
              <a:ext uri="{FF2B5EF4-FFF2-40B4-BE49-F238E27FC236}">
                <a16:creationId xmlns:a16="http://schemas.microsoft.com/office/drawing/2014/main" id="{1FACF69B-6691-770C-8969-9DCA21E21E21}"/>
              </a:ext>
            </a:extLst>
          </p:cNvPr>
          <p:cNvSpPr txBox="1"/>
          <p:nvPr/>
        </p:nvSpPr>
        <p:spPr>
          <a:xfrm>
            <a:off x="-21982" y="3"/>
            <a:ext cx="914400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Book Antiqua"/>
              </a:rPr>
              <a:t>HARDWARE &amp; SOFTWARE REQUIREMENTS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2695B-8FCB-4DA6-A5E6-D6029DC3B629}"/>
              </a:ext>
            </a:extLst>
          </p:cNvPr>
          <p:cNvSpPr txBox="1"/>
          <p:nvPr/>
        </p:nvSpPr>
        <p:spPr>
          <a:xfrm>
            <a:off x="307975" y="1018083"/>
            <a:ext cx="868045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8120" marR="97155" algn="just">
              <a:spcBef>
                <a:spcPts val="1650"/>
              </a:spcBef>
              <a:buNone/>
              <a:tabLst>
                <a:tab pos="648970" algn="l"/>
              </a:tabLst>
            </a:pPr>
            <a:r>
              <a:rPr lang="en-US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sng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Processor: 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 i5/i7 or AMD </a:t>
            </a:r>
            <a:r>
              <a:rPr lang="en-IN" spc="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Ryzen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5/7</a:t>
            </a: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RAM: 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8 GB (16 GB recommended)</a:t>
            </a: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Storage: 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256 GB SSD minimum</a:t>
            </a:r>
          </a:p>
          <a:p>
            <a:pPr marL="198120" marR="97155" algn="just">
              <a:spcBef>
                <a:spcPts val="825"/>
              </a:spcBef>
              <a:buNone/>
              <a:tabLst>
                <a:tab pos="631190" algn="l"/>
                <a:tab pos="1550670" algn="l"/>
              </a:tabLst>
            </a:pP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120" marR="97155" algn="just">
              <a:spcBef>
                <a:spcPts val="5"/>
              </a:spcBef>
              <a:buNone/>
              <a:tabLst>
                <a:tab pos="654050" algn="l"/>
              </a:tabLst>
            </a:pPr>
            <a:r>
              <a:rPr lang="en-US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u="sng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Programming Language: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Python 3.9+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Libraries: 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Pandas, NumPy, Scikit-learn, Matplotlib,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SQLAlchemy,Tkinder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Development Tools: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pc="0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Jupyter</a:t>
            </a:r>
            <a:r>
              <a:rPr lang="en-US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Notebook / VS Code, GitHub for version control</a:t>
            </a:r>
            <a:endParaRPr lang="en-IN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Operating System: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Windows 10/11, Linux Ubuntu, or macOS</a:t>
            </a:r>
          </a:p>
          <a:p>
            <a:pPr marL="342900" marR="97155" lvl="0" indent="-342900" algn="just">
              <a:spcBef>
                <a:spcPts val="825"/>
              </a:spcBef>
              <a:buSzPts val="1400"/>
              <a:buFont typeface="Wingdings" panose="05000000000000000000" pitchFamily="2" charset="2"/>
              <a:buChar char=""/>
              <a:tabLst>
                <a:tab pos="631190" algn="l"/>
                <a:tab pos="1550670" algn="l"/>
              </a:tabLst>
            </a:pP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IN" b="1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Database:</a:t>
            </a:r>
            <a:r>
              <a:rPr lang="en-IN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MySQL or SQLite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2CA65-194D-1B88-E698-CA035AE2BD2B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4B9D5-9265-ACA8-E806-E6D9D6F44193}"/>
              </a:ext>
            </a:extLst>
          </p:cNvPr>
          <p:cNvSpPr txBox="1"/>
          <p:nvPr/>
        </p:nvSpPr>
        <p:spPr>
          <a:xfrm>
            <a:off x="172064" y="849842"/>
            <a:ext cx="879987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focuses on gathering, cleaning, and preparing vehicle data for accurate CO₂ emission prediction.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verified sources such as government emission databases, manufacturer reports, or open datasets (like VCA or Kaggle).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relevant features — Engine Size, Fuel Type, Transmission, Mileage, Vehicle Age, City/Highway Ratio, and Emission 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and inconsistent data using data cleaning and imputation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normalization, encoding categorical variables, and feature scaling to ensure uniform input for the ML model.</a:t>
            </a:r>
          </a:p>
        </p:txBody>
      </p:sp>
    </p:spTree>
    <p:extLst>
      <p:ext uri="{BB962C8B-B14F-4D97-AF65-F5344CB8AC3E}">
        <p14:creationId xmlns:p14="http://schemas.microsoft.com/office/powerpoint/2010/main" val="15913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841AE-1D36-2A26-66E9-1BDD6947523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C0FB-5D0B-9052-E89E-9F1A08999640}"/>
              </a:ext>
            </a:extLst>
          </p:cNvPr>
          <p:cNvSpPr txBox="1"/>
          <p:nvPr/>
        </p:nvSpPr>
        <p:spPr>
          <a:xfrm>
            <a:off x="206477" y="776748"/>
            <a:ext cx="8937523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FEATURE ENGINEERING &amp; SELECTION</a:t>
            </a:r>
          </a:p>
          <a:p>
            <a:pPr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focuses on creating meaningful features from raw data and selecting the most relevant ones that significantly impact CO₂ emissions.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feature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model accuracy and reduces complexity..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correlation between 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engine size, vehicle weight, and mileage with emission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statistical analysis, correlation heatmaps,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Principal Component Analysis (PCA) for dimensionality reduction.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redundant or less significant attributes that don’t impact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new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fuel efficiency ratio or engine power index to improve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quality, reduce model complexity, and ensure that the most informative variables are used..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847A3-5F76-E4E4-3034-666FB4094591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88EAF-AB83-F2A0-5F8D-8C8B02CB7D8B}"/>
              </a:ext>
            </a:extLst>
          </p:cNvPr>
          <p:cNvSpPr txBox="1"/>
          <p:nvPr/>
        </p:nvSpPr>
        <p:spPr>
          <a:xfrm>
            <a:off x="108155" y="786582"/>
            <a:ext cx="88293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MODEL DEVELOPMENT AND TRAINING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focuses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machine learning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CO₂ emissions.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split into training and testing 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algorithms are trained, tuned, and evaluated for optimal performance.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appropriate ML algorithms (e.g., Random Forest, Linear Regression).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into training and testing sets for validation.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with input features to predict CO₂ emissions.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trained model for integration with the web application.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0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D54E9-1745-C734-0658-95B8EE5F8FA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2DD3B-FDFB-634E-799A-6ED5C99B24C0}"/>
              </a:ext>
            </a:extLst>
          </p:cNvPr>
          <p:cNvSpPr txBox="1"/>
          <p:nvPr/>
        </p:nvSpPr>
        <p:spPr>
          <a:xfrm>
            <a:off x="0" y="624469"/>
            <a:ext cx="9144000" cy="693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SYSTEM IMPLEMENTATION AND RESULT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integrates the trained model into a functional system with a user-friendly interface and real-time predictions.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users to input vehicle details and view predicted emission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backend engine for prediction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charts using Matplotlib or Seaborn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emission trends and factor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user data and results for future reference and performance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visualization dashboards to compare predicted vs. actual emissions and generate sustainability insights.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1DAC2-9BD9-3B7B-6212-10E8CBB3C51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16DBE-5C44-5C69-B6A2-5975962C13EA}"/>
              </a:ext>
            </a:extLst>
          </p:cNvPr>
          <p:cNvSpPr txBox="1"/>
          <p:nvPr/>
        </p:nvSpPr>
        <p:spPr>
          <a:xfrm>
            <a:off x="373566" y="713678"/>
            <a:ext cx="83968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Regression (RFR) for Vehicle CO₂ Emission Prediction</a:t>
            </a: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remove outliers, normalize numeric attributes, and encode categorical features such as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Type.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Pipeline: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42)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Feature Importance Calculation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Prediction Layer for CO₂ Emission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Split: 80% Training, 20% Testing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Metric: Mean Absolute Error (MAE)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R² Score,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trained model into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user input and emission prediction.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emission comparisons and factor influence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charts.</a:t>
            </a:r>
          </a:p>
        </p:txBody>
      </p:sp>
    </p:spTree>
    <p:extLst>
      <p:ext uri="{BB962C8B-B14F-4D97-AF65-F5344CB8AC3E}">
        <p14:creationId xmlns:p14="http://schemas.microsoft.com/office/powerpoint/2010/main" val="270907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B7ED3-8029-474D-AC22-1A7E4D1D0CBE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D442F4-4609-79E0-2C22-0BB43FC0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218"/>
            <a:ext cx="9144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Types: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input handling.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smooth data flow from preprocessing → ML prediction → UI display.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accurate predictions and proper output display.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overall performance, stability, and error handling.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test the system for usability, clarity of results, and prediction accuracy to ensure it meets practical and real-world expectations.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Cases: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6EDF02-D062-DF59-5E94-FE610F1B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36798"/>
              </p:ext>
            </p:extLst>
          </p:nvPr>
        </p:nvGraphicFramePr>
        <p:xfrm>
          <a:off x="1535152" y="3671849"/>
          <a:ext cx="6527180" cy="2931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1795">
                  <a:extLst>
                    <a:ext uri="{9D8B030D-6E8A-4147-A177-3AD203B41FA5}">
                      <a16:colId xmlns:a16="http://schemas.microsoft.com/office/drawing/2014/main" val="391159985"/>
                    </a:ext>
                  </a:extLst>
                </a:gridCol>
                <a:gridCol w="1631795">
                  <a:extLst>
                    <a:ext uri="{9D8B030D-6E8A-4147-A177-3AD203B41FA5}">
                      <a16:colId xmlns:a16="http://schemas.microsoft.com/office/drawing/2014/main" val="3393998296"/>
                    </a:ext>
                  </a:extLst>
                </a:gridCol>
                <a:gridCol w="1631795">
                  <a:extLst>
                    <a:ext uri="{9D8B030D-6E8A-4147-A177-3AD203B41FA5}">
                      <a16:colId xmlns:a16="http://schemas.microsoft.com/office/drawing/2014/main" val="2751044910"/>
                    </a:ext>
                  </a:extLst>
                </a:gridCol>
                <a:gridCol w="1631795">
                  <a:extLst>
                    <a:ext uri="{9D8B030D-6E8A-4147-A177-3AD203B41FA5}">
                      <a16:colId xmlns:a16="http://schemas.microsoft.com/office/drawing/2014/main" val="3961467856"/>
                    </a:ext>
                  </a:extLst>
                </a:gridCol>
              </a:tblGrid>
              <a:tr h="54802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53152"/>
                  </a:ext>
                </a:extLst>
              </a:tr>
              <a:tr h="548020">
                <a:tc>
                  <a:txBody>
                    <a:bodyPr/>
                    <a:lstStyle/>
                    <a:p>
                      <a:r>
                        <a:rPr lang="en-IN" dirty="0"/>
                        <a:t>TC01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 vehicle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predicts accurate CO₂ emission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3778"/>
                  </a:ext>
                </a:extLst>
              </a:tr>
              <a:tr h="548020">
                <a:tc>
                  <a:txBody>
                    <a:bodyPr/>
                    <a:lstStyle/>
                    <a:p>
                      <a:r>
                        <a:rPr lang="en-IN" dirty="0"/>
                        <a:t>TC02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leaves one or more input fields blank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shows 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41744"/>
                  </a:ext>
                </a:extLst>
              </a:tr>
              <a:tr h="548020">
                <a:tc>
                  <a:txBody>
                    <a:bodyPr/>
                    <a:lstStyle/>
                    <a:p>
                      <a:r>
                        <a:rPr lang="en-IN" dirty="0"/>
                        <a:t>TC03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input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displays input validation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50753"/>
                  </a:ext>
                </a:extLst>
              </a:tr>
              <a:tr h="548020">
                <a:tc>
                  <a:txBody>
                    <a:bodyPr/>
                    <a:lstStyle/>
                    <a:p>
                      <a:r>
                        <a:rPr lang="en-IN" dirty="0"/>
                        <a:t>TC04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emission prediction and comparison chart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displayed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7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60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0" y="0"/>
            <a:ext cx="9144000" cy="6587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INTRODUCTION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7DD4D-4CF8-8494-0CF4-68F954CB1D7C}"/>
              </a:ext>
            </a:extLst>
          </p:cNvPr>
          <p:cNvSpPr txBox="1"/>
          <p:nvPr/>
        </p:nvSpPr>
        <p:spPr>
          <a:xfrm>
            <a:off x="78059" y="914400"/>
            <a:ext cx="8721812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is a major source of global CO₂ emissions,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heavily to climate change.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vehicle CO₂ emissions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promoting sustainable and eco-friendly transportation.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and Machine Learning to analyze vehicle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such as engine size, fuel type, mileage, and transmission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details such as engine size, fuel type, transmission, mileage, driving patterns, and environmental factors are used to estimate emission levels.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individuals and policymakers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impact of vehicles on the environment and supports decisions for reducing emissions.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1A5F7-55AE-6C9A-57AA-37999B64A89B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14C49-0770-59D8-AF27-49C4A391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40" y="734962"/>
            <a:ext cx="6073365" cy="2476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C9A8E1-0720-17CE-DD9A-1A7F5A7CE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41" y="3737138"/>
            <a:ext cx="6073364" cy="2476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955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DC345-424D-3003-32BE-6E21934DFC40}"/>
              </a:ext>
            </a:extLst>
          </p:cNvPr>
          <p:cNvSpPr txBox="1"/>
          <p:nvPr/>
        </p:nvSpPr>
        <p:spPr>
          <a:xfrm>
            <a:off x="0" y="-1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F04BE-867E-2EA7-CB51-373E6D403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6" y="845174"/>
            <a:ext cx="5681820" cy="258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E9B80946-BA3A-20ED-B668-B57CB023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7" y="3932197"/>
            <a:ext cx="5798030" cy="2380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8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A713D-4F7E-7D4A-0D3B-E94B276D72E0}"/>
              </a:ext>
            </a:extLst>
          </p:cNvPr>
          <p:cNvSpPr txBox="1"/>
          <p:nvPr/>
        </p:nvSpPr>
        <p:spPr>
          <a:xfrm>
            <a:off x="0" y="0"/>
            <a:ext cx="914399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F1FD12-45E1-489A-CADB-82AE1A14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71" y="3913240"/>
            <a:ext cx="5501426" cy="232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51404-38EA-76FF-8340-7EB960DE7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71" y="813219"/>
            <a:ext cx="5501426" cy="2615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EF0C7-FC56-3621-2A1D-B2BE4B3D0A2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86D50-B36D-FE51-CE16-14371C781C0C}"/>
              </a:ext>
            </a:extLst>
          </p:cNvPr>
          <p:cNvSpPr txBox="1"/>
          <p:nvPr/>
        </p:nvSpPr>
        <p:spPr>
          <a:xfrm>
            <a:off x="196645" y="609600"/>
            <a:ext cx="87998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CO₂ emission prediction project provides accurate estimates of vehicle emissions using machine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understand the environmental impact of different vehicles. The system integrates a user-friendly interface for real-time predictions.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it supports informed decisions and promotes eco-friendly practices.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advanced algorithms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Neural Networks for higher prediction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real-time monitoring of vehicle usage and sensor data for continuous emission assessment.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 the system to mobile platforms for easier access and on-the-go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additional environmental and vehicle features for more comprehensive CO₂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4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EB8D3-49AC-6D73-C209-00DAF8F0E134}"/>
              </a:ext>
            </a:extLst>
          </p:cNvPr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518B4-9B64-22ED-0D0E-AC3474D3C393}"/>
              </a:ext>
            </a:extLst>
          </p:cNvPr>
          <p:cNvSpPr txBox="1"/>
          <p:nvPr/>
        </p:nvSpPr>
        <p:spPr>
          <a:xfrm>
            <a:off x="117987" y="523221"/>
            <a:ext cx="874723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Smith, J., et al. "Gradient Boosting for Real-Time CO₂ Emission Prediction in Passenger Vehicles." Environmental Modelling &amp; Software, vol. 167, 2024, article 105600. doi:10.1016/j.envsoft.2024.105600.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Lee, A., &amp; Kim, B. "Machine Learning Approaches to Estimate Urban Vehicle CO₂ Emissions Using Traffic Data." Transportation Research Part D: Transport and Environment, vol. 117, 2023, article 103400. doi:10.1016/j.trd.2023.103400.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Brown, C., et al. "Explainable AI for Heavy-Duty Truck CO₂ Emissions: A Case Study in Logistics." Journal of Cleaner Production, vol. 384, 2025, article 134900. doi:10.1016/j.jclepro.2025.134900.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Garcia, M., &amp; Davis, T. "Deep Learning for Real-Time CO₂ Forecasting in Electric and Hybrid Vehicles." IEEE Transactions on Intelligent Transportation Systems, vol. 25, no. 3, 2024, pp. 3001–3012. doi:10.1109/TITS.2024.3367890.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Wilson, R., &amp; Taylor, S. "Ensemble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CO₂ Emission Prediction in Commercial Fleets." Applied Energy, vol. 333, 2025, article 120400. doi:10.1016/j.apenergy.2025.120400.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Martinez, L., &amp; Nguyen, P. "Driving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Vehicle CO₂ Emissions: A Machine Learning Analysis." Sustainable Cities and Society, vol. 88, 2024, article 104500. doi:10.1016/j.scs.2024.104500</a:t>
            </a:r>
          </a:p>
        </p:txBody>
      </p:sp>
    </p:spTree>
    <p:extLst>
      <p:ext uri="{BB962C8B-B14F-4D97-AF65-F5344CB8AC3E}">
        <p14:creationId xmlns:p14="http://schemas.microsoft.com/office/powerpoint/2010/main" val="40130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2F676-BBBE-21C0-5537-B092AAAE04D4}"/>
              </a:ext>
            </a:extLst>
          </p:cNvPr>
          <p:cNvSpPr txBox="1"/>
          <p:nvPr/>
        </p:nvSpPr>
        <p:spPr>
          <a:xfrm>
            <a:off x="1828801" y="2905780"/>
            <a:ext cx="528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82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D92-2208-8C24-F8BE-A3E22E4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0271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42B10-D013-DB55-008A-308F21158205}"/>
              </a:ext>
            </a:extLst>
          </p:cNvPr>
          <p:cNvSpPr txBox="1"/>
          <p:nvPr/>
        </p:nvSpPr>
        <p:spPr>
          <a:xfrm>
            <a:off x="88490" y="442451"/>
            <a:ext cx="8780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vehicle-related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engine size, fuel type, mileage, and transmission type.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influence CO₂ emission levels in different vehicle categories.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train a predictive machine learning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emission ratings accurately.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manufacturers, policymakers, and 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understanding emission behavior for eco-friendly decisions.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sustainable transportation by promoting low-emission vehicle development and awareness.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Goal (SDG) Target for this project: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E6DC1-BC24-BF0E-660E-6DC946CE78D1}"/>
              </a:ext>
            </a:extLst>
          </p:cNvPr>
          <p:cNvSpPr txBox="1"/>
          <p:nvPr/>
        </p:nvSpPr>
        <p:spPr>
          <a:xfrm>
            <a:off x="0" y="4759772"/>
            <a:ext cx="66908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Action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Health and Well-Being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AB9F-E227-0101-D5ED-BF694372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580103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27D06-8869-CA77-F0E4-78030DC6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32021"/>
              </p:ext>
            </p:extLst>
          </p:nvPr>
        </p:nvGraphicFramePr>
        <p:xfrm>
          <a:off x="334296" y="720601"/>
          <a:ext cx="8691716" cy="578665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726777">
                  <a:extLst>
                    <a:ext uri="{9D8B030D-6E8A-4147-A177-3AD203B41FA5}">
                      <a16:colId xmlns:a16="http://schemas.microsoft.com/office/drawing/2014/main" val="1250887767"/>
                    </a:ext>
                  </a:extLst>
                </a:gridCol>
                <a:gridCol w="1937766">
                  <a:extLst>
                    <a:ext uri="{9D8B030D-6E8A-4147-A177-3AD203B41FA5}">
                      <a16:colId xmlns:a16="http://schemas.microsoft.com/office/drawing/2014/main" val="1178851815"/>
                    </a:ext>
                  </a:extLst>
                </a:gridCol>
                <a:gridCol w="2034757">
                  <a:extLst>
                    <a:ext uri="{9D8B030D-6E8A-4147-A177-3AD203B41FA5}">
                      <a16:colId xmlns:a16="http://schemas.microsoft.com/office/drawing/2014/main" val="3149121579"/>
                    </a:ext>
                  </a:extLst>
                </a:gridCol>
                <a:gridCol w="1998092">
                  <a:extLst>
                    <a:ext uri="{9D8B030D-6E8A-4147-A177-3AD203B41FA5}">
                      <a16:colId xmlns:a16="http://schemas.microsoft.com/office/drawing/2014/main" val="1566019131"/>
                    </a:ext>
                  </a:extLst>
                </a:gridCol>
                <a:gridCol w="1994324">
                  <a:extLst>
                    <a:ext uri="{9D8B030D-6E8A-4147-A177-3AD203B41FA5}">
                      <a16:colId xmlns:a16="http://schemas.microsoft.com/office/drawing/2014/main" val="2535637184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98029"/>
                  </a:ext>
                </a:extLst>
              </a:tr>
              <a:tr h="13952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for Vehicle CO₂ Emission Prediction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Investigated the use of machine learning models to estimate vehicle CO₂ emissions based on attributes.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the highest accuracy with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 = 0.92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effectively modeling nonlinear emission patterns</a:t>
                      </a:r>
                      <a:r>
                        <a:rPr lang="en-US" sz="1400" dirty="0"/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38058"/>
                  </a:ext>
                </a:extLst>
              </a:tr>
              <a:tr h="13952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Data-driven CO₂ Estimation for Vehicles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Explored the influence of driving behavior, climate zones, and maintenance on emission levels using real-world GPS data.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models trained on GPS-based datasets.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reduced prediction error by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compared to regression, improving emission modeling accuracy.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23221"/>
                  </a:ext>
                </a:extLst>
              </a:tr>
              <a:tr h="150802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Analysis of Vehicle Emissions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identifying key factors like engine size, vehicle weight, and fuel type affecting emissions.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Regression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 that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weight and engine size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have the greatest impact on emissions; maintenance slightly reduces output.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01878"/>
                  </a:ext>
                </a:extLst>
              </a:tr>
              <a:tr h="1178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CO₂ Emission Prediction for Smart Transportation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Studied feature selection to identify crucial attributes influencing vehicle emissions for urban planning.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 (SVR)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Regression (SVR)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2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9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8774-B864-0D23-5D8D-99266E2A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47EF-C825-D9A4-E3EF-8DA91315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580103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49AA5E-0B92-D307-EF99-7B6AEEFD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8779"/>
              </p:ext>
            </p:extLst>
          </p:nvPr>
        </p:nvGraphicFramePr>
        <p:xfrm>
          <a:off x="334296" y="720601"/>
          <a:ext cx="8691716" cy="578665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726777">
                  <a:extLst>
                    <a:ext uri="{9D8B030D-6E8A-4147-A177-3AD203B41FA5}">
                      <a16:colId xmlns:a16="http://schemas.microsoft.com/office/drawing/2014/main" val="1250887767"/>
                    </a:ext>
                  </a:extLst>
                </a:gridCol>
                <a:gridCol w="1937766">
                  <a:extLst>
                    <a:ext uri="{9D8B030D-6E8A-4147-A177-3AD203B41FA5}">
                      <a16:colId xmlns:a16="http://schemas.microsoft.com/office/drawing/2014/main" val="1178851815"/>
                    </a:ext>
                  </a:extLst>
                </a:gridCol>
                <a:gridCol w="2034757">
                  <a:extLst>
                    <a:ext uri="{9D8B030D-6E8A-4147-A177-3AD203B41FA5}">
                      <a16:colId xmlns:a16="http://schemas.microsoft.com/office/drawing/2014/main" val="3149121579"/>
                    </a:ext>
                  </a:extLst>
                </a:gridCol>
                <a:gridCol w="1998092">
                  <a:extLst>
                    <a:ext uri="{9D8B030D-6E8A-4147-A177-3AD203B41FA5}">
                      <a16:colId xmlns:a16="http://schemas.microsoft.com/office/drawing/2014/main" val="1566019131"/>
                    </a:ext>
                  </a:extLst>
                </a:gridCol>
                <a:gridCol w="1994324">
                  <a:extLst>
                    <a:ext uri="{9D8B030D-6E8A-4147-A177-3AD203B41FA5}">
                      <a16:colId xmlns:a16="http://schemas.microsoft.com/office/drawing/2014/main" val="2535637184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98029"/>
                  </a:ext>
                </a:extLst>
              </a:tr>
              <a:tr h="13952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Real-world Emission Estimation Using Telematics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Telematics-derived features (idle time, stop-start frequency) strongly improve per-trip emission estimates.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networks on sequential OBD and GPS telemetry.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outperformed static regressors for trip-level CO₂ prediction, lowering RMSE significantly.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38058"/>
                  </a:ext>
                </a:extLst>
              </a:tr>
              <a:tr h="13952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CO₂ Emissions of Light-Duty Vehicles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Gradient-boosted tree methods (e.g.,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are effective and can be optimized for edge deployment.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ensemble comparisons on VCA-like datasets.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offered competitive accuracy with efficient inference suitable for lightweight apps.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23221"/>
                  </a:ext>
                </a:extLst>
              </a:tr>
              <a:tr h="150802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Methods for CO₂ Prediction in Heterogeneous Fleets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learning handles heterogeneity across vehicle types and reduces sensitivity to outliers.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stacked ensembles with cross-validation.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model improved generalization and yielded robust predictions across mixed fleets.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01878"/>
                  </a:ext>
                </a:extLst>
              </a:tr>
              <a:tr h="1178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Deploying Emission Prediction Dashboards for Policy Use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and explainability (feature importance, partial dependence) are essential for policymaker adoption.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explainability tools combined with dashboarding (web apps) to present results.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Dashboards increased stakeholder trust and aided targeted mitigation strategies (e.g., low-emission zones).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2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D16-A187-DCA3-6DC7-EB4E558E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1612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52840-C29F-0B0A-1966-601DB0B828E7}"/>
              </a:ext>
            </a:extLst>
          </p:cNvPr>
          <p:cNvSpPr txBox="1"/>
          <p:nvPr/>
        </p:nvSpPr>
        <p:spPr>
          <a:xfrm>
            <a:off x="353960" y="766916"/>
            <a:ext cx="8445911" cy="464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2000" b="1" u="sng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Social Problem Being Addressed:</a:t>
            </a:r>
          </a:p>
          <a:p>
            <a:pPr lvl="0"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transportation sector is a major source of CO₂ emissions,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to air pollution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climate change. There is no smart or automated system to predict a vehicle’s emission level before use..</a:t>
            </a: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Book Antiqua"/>
            </a:endParaRPr>
          </a:p>
          <a:p>
            <a:pPr lvl="0"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2000" b="1" u="sng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Who Is Affected &amp; How: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Suffer from health issues due to poor air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&amp; Policymakers: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data-driven tools to analyze and control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Faces global warming from rising CO₂ levels.</a:t>
            </a:r>
          </a:p>
          <a:p>
            <a:pPr lvl="0"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2000" b="1" u="sng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One-Line Problem Statement: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an effective system to predict vehicle CO₂ emissions results in more pollution and damage to the environment</a:t>
            </a:r>
            <a:r>
              <a:rPr lang="en-US" dirty="0">
                <a:highlight>
                  <a:srgbClr val="FFFFFF"/>
                </a:highlight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6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C08939-6590-6C23-3A16-62DF0D78971B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580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EA4F4-B0E2-372B-06FC-3C38FAFD9516}"/>
              </a:ext>
            </a:extLst>
          </p:cNvPr>
          <p:cNvSpPr txBox="1"/>
          <p:nvPr/>
        </p:nvSpPr>
        <p:spPr>
          <a:xfrm>
            <a:off x="530942" y="825910"/>
            <a:ext cx="7849383" cy="617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Current Manual System: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CO₂ emissions are estimated through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lab-based measurements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costly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often depends on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formulas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don’t reflect real-world conditions.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or intelligent system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emissions before production or use.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Problems Faced: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expensive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process.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emission estimation.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predictive capability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new or untested vehicles.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analyze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volumes of vehicle data efficiently.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900" dirty="0"/>
          </a:p>
          <a:p>
            <a:pPr algn="just">
              <a:lnSpc>
                <a:spcPct val="150000"/>
              </a:lnSpc>
              <a:buNone/>
            </a:pPr>
            <a:endParaRPr lang="en-US" sz="1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B6FD9-4BA8-A81F-3E42-1B08B60395BD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0303A-CC3D-3C53-82B8-4117AB85DA56}"/>
              </a:ext>
            </a:extLst>
          </p:cNvPr>
          <p:cNvSpPr txBox="1"/>
          <p:nvPr/>
        </p:nvSpPr>
        <p:spPr>
          <a:xfrm>
            <a:off x="132735" y="523220"/>
            <a:ext cx="8878529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prediction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real vehicle data.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factors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engine size, fuel type, transmission, mileage, climate, and usage.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 CO₂ estimation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Interactive user interface for input and results.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with graphs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emission analysis. Scalable for real-time prediction and policy-making.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B82AD-A226-FDBF-919D-23C0D0B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23642"/>
              </p:ext>
            </p:extLst>
          </p:nvPr>
        </p:nvGraphicFramePr>
        <p:xfrm>
          <a:off x="1238865" y="3620237"/>
          <a:ext cx="6154993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45">
                  <a:extLst>
                    <a:ext uri="{9D8B030D-6E8A-4147-A177-3AD203B41FA5}">
                      <a16:colId xmlns:a16="http://schemas.microsoft.com/office/drawing/2014/main" val="4093703298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1137445187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3180586846"/>
                    </a:ext>
                  </a:extLst>
                </a:gridCol>
              </a:tblGrid>
              <a:tr h="263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800588"/>
                  </a:ext>
                </a:extLst>
              </a:tr>
              <a:tr h="455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/ 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90788"/>
                  </a:ext>
                </a:extLst>
              </a:tr>
              <a:tr h="263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Data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Limited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Vehicle parameters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40499"/>
                  </a:ext>
                </a:extLst>
              </a:tr>
              <a:tr h="263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Low, error-prone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High, data-driven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66310"/>
                  </a:ext>
                </a:extLst>
              </a:tr>
              <a:tr h="263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User Interface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Manual entry or paperwork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Web-based interface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971995"/>
                  </a:ext>
                </a:extLst>
              </a:tr>
              <a:tr h="263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998146"/>
                  </a:ext>
                </a:extLst>
              </a:tr>
              <a:tr h="455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Bulk Processing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Not available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Supports bulk CSV uploads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84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1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ECB0-AFBE-39E1-9593-C15684C7BA4F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9144000" cy="580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198F3-CA8A-647A-AD3F-EAFF330F4FF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817284"/>
            <a:ext cx="8888359" cy="41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software process">
            <a:extLst>
              <a:ext uri="{FF2B5EF4-FFF2-40B4-BE49-F238E27FC236}">
                <a16:creationId xmlns:a16="http://schemas.microsoft.com/office/drawing/2014/main" id="{829EAA73-4242-2B1E-C7ED-D654400B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208"/>
          <a:stretch>
            <a:fillRect/>
          </a:stretch>
        </p:blipFill>
        <p:spPr>
          <a:xfrm>
            <a:off x="1056967" y="2364059"/>
            <a:ext cx="7030065" cy="3966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DBCBBE-358A-1C34-BB9C-2EE62EC92543}"/>
              </a:ext>
            </a:extLst>
          </p:cNvPr>
          <p:cNvSpPr txBox="1"/>
          <p:nvPr/>
        </p:nvSpPr>
        <p:spPr>
          <a:xfrm>
            <a:off x="255641" y="692486"/>
            <a:ext cx="8408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allows users to input vehicle details for CO₂ prediction then handles data preprocessing, feature selection, and communication with the prediction model. Uses trained machine learning algorithms to estimate the vehicle’s CO₂ emission rating. Stores vehicle data in a database. Presents the predicted emission rating and performance metrics through a clear, interactive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4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3867</TotalTime>
  <Words>2297</Words>
  <Application>Microsoft Office PowerPoint</Application>
  <PresentationFormat>On-screen Show (4:3)</PresentationFormat>
  <Paragraphs>284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Book Antiqua</vt:lpstr>
      <vt:lpstr>Calibri Light</vt:lpstr>
      <vt:lpstr>Wingdings</vt:lpstr>
      <vt:lpstr>Arial</vt:lpstr>
      <vt:lpstr>Times New Roman</vt:lpstr>
      <vt:lpstr>Office Theme</vt:lpstr>
      <vt:lpstr>PowerPoint Presentation</vt:lpstr>
      <vt:lpstr>PowerPoint Presentation</vt:lpstr>
      <vt:lpstr>OBJECTIVE</vt:lpstr>
      <vt:lpstr>LITERATURE REVIEW</vt:lpstr>
      <vt:lpstr>LITERATURE REVIEW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erajalakshmi.cse</dc:creator>
  <cp:lastModifiedBy>sandhiya .M</cp:lastModifiedBy>
  <cp:revision>23</cp:revision>
  <dcterms:created xsi:type="dcterms:W3CDTF">2025-06-27T05:27:55Z</dcterms:created>
  <dcterms:modified xsi:type="dcterms:W3CDTF">2025-10-27T07:48:25Z</dcterms:modified>
</cp:coreProperties>
</file>