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441" r:id="rId5"/>
    <p:sldId id="540" r:id="rId6"/>
    <p:sldId id="442" r:id="rId7"/>
    <p:sldId id="343" r:id="rId8"/>
    <p:sldId id="443" r:id="rId9"/>
    <p:sldId id="444" r:id="rId10"/>
    <p:sldId id="445" r:id="rId11"/>
    <p:sldId id="380" r:id="rId12"/>
    <p:sldId id="553" r:id="rId13"/>
    <p:sldId id="547" r:id="rId14"/>
    <p:sldId id="548" r:id="rId15"/>
    <p:sldId id="549" r:id="rId16"/>
    <p:sldId id="554" r:id="rId17"/>
    <p:sldId id="555" r:id="rId18"/>
    <p:sldId id="545" r:id="rId19"/>
    <p:sldId id="551" r:id="rId20"/>
    <p:sldId id="556" r:id="rId21"/>
    <p:sldId id="552" r:id="rId22"/>
    <p:sldId id="550" r:id="rId23"/>
    <p:sldId id="542" r:id="rId24"/>
    <p:sldId id="34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32" autoAdjust="0"/>
    <p:restoredTop sz="91921" autoAdjust="0"/>
  </p:normalViewPr>
  <p:slideViewPr>
    <p:cSldViewPr snapToGrid="0">
      <p:cViewPr varScale="1">
        <p:scale>
          <a:sx n="141" d="100"/>
          <a:sy n="141" d="100"/>
        </p:scale>
        <p:origin x="-774" y="-102"/>
      </p:cViewPr>
      <p:guideLst>
        <p:guide orient="horz" pos="540"/>
        <p:guide orient="horz" pos="1620"/>
        <p:guide orient="horz" pos="660"/>
        <p:guide pos="14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xmlns="" val="20059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xmlns="" val="208928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15</a:t>
            </a:fld>
            <a:endParaRPr lang="en-US" sz="1200" b="0" strike="noStrike" spc="-1">
              <a:latin typeface="Times New Roman"/>
            </a:endParaRPr>
          </a:p>
        </p:txBody>
      </p:sp>
    </p:spTree>
    <p:extLst>
      <p:ext uri="{BB962C8B-B14F-4D97-AF65-F5344CB8AC3E}">
        <p14:creationId xmlns:p14="http://schemas.microsoft.com/office/powerpoint/2010/main" xmlns="" val="400629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16</a:t>
            </a:fld>
            <a:endParaRPr lang="en-US" sz="1200" b="0" strike="noStrike" spc="-1">
              <a:latin typeface="Times New Roman"/>
            </a:endParaRPr>
          </a:p>
        </p:txBody>
      </p:sp>
    </p:spTree>
    <p:extLst>
      <p:ext uri="{BB962C8B-B14F-4D97-AF65-F5344CB8AC3E}">
        <p14:creationId xmlns:p14="http://schemas.microsoft.com/office/powerpoint/2010/main" xmlns="" val="394454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18</a:t>
            </a:fld>
            <a:endParaRPr lang="en-US" sz="1200" b="0" strike="noStrike" spc="-1">
              <a:latin typeface="Times New Roman"/>
            </a:endParaRPr>
          </a:p>
        </p:txBody>
      </p:sp>
    </p:spTree>
    <p:extLst>
      <p:ext uri="{BB962C8B-B14F-4D97-AF65-F5344CB8AC3E}">
        <p14:creationId xmlns:p14="http://schemas.microsoft.com/office/powerpoint/2010/main" xmlns="" val="73204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19</a:t>
            </a:fld>
            <a:endParaRPr lang="en-US" sz="1200" b="0" strike="noStrike" spc="-1">
              <a:latin typeface="Times New Roman"/>
            </a:endParaRPr>
          </a:p>
        </p:txBody>
      </p:sp>
    </p:spTree>
    <p:extLst>
      <p:ext uri="{BB962C8B-B14F-4D97-AF65-F5344CB8AC3E}">
        <p14:creationId xmlns:p14="http://schemas.microsoft.com/office/powerpoint/2010/main" xmlns="" val="755031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736" indent="-173736">
              <a:buFont typeface="Arial" panose="020B0604020202020204" pitchFamily="34" charset="0"/>
              <a:buChar char="•"/>
              <a:tabLst>
                <a:tab pos="0" algn="l"/>
              </a:tabLst>
            </a:pPr>
            <a:endParaRPr lang="en-IN" sz="1100" spc="-1" dirty="0"/>
          </a:p>
          <a:p>
            <a:pPr marL="173736" indent="-173736">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81422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21</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xmlns=""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xmlns=""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4/16/2024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 xmlns:a16="http://schemas.microsoft.com/office/drawing/2014/main" id="{E688529A-B419-DA4B-5F2D-19BE77562210}"/>
              </a:ext>
            </a:extLst>
          </p:cNvPr>
          <p:cNvPicPr>
            <a:picLocks noChangeAspect="1"/>
          </p:cNvPicPr>
          <p:nvPr userDrawn="1"/>
        </p:nvPicPr>
        <p:blipFill>
          <a:blip r:embed="rId14">
            <a:extLst>
              <a:ext uri="{28A0092B-C50C-407E-A947-70E740481C1C}">
                <a14:useLocalDpi xmlns:a14="http://schemas.microsoft.com/office/drawing/2010/main" xmlns=""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UDIPA9002/Spam-Email-detec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file:///C:\Users\ADMIN\Downloads\Video%20Compressor%20_%20Reduce%20Video%20File%20Size%20Online(3).mp4"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B95211D9-145E-FE38-EA91-7A1CD272EA45}"/>
              </a:ext>
            </a:extLst>
          </p:cNvPr>
          <p:cNvGrpSpPr/>
          <p:nvPr/>
        </p:nvGrpSpPr>
        <p:grpSpPr>
          <a:xfrm>
            <a:off x="-35560" y="-5989"/>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 xmlns:a16="http://schemas.microsoft.com/office/drawing/2014/main" id="{20348CE6-A880-CAA1-F07C-92917E10344B}"/>
                </a:ext>
              </a:extLst>
            </p:cNvPr>
            <p:cNvSpPr/>
            <p:nvPr/>
          </p:nvSpPr>
          <p:spPr>
            <a:xfrm>
              <a:off x="-13523" y="-59125"/>
              <a:ext cx="9215120" cy="5224236"/>
            </a:xfrm>
            <a:prstGeom prst="rect">
              <a:avLst/>
            </a:prstGeom>
            <a:solidFill>
              <a:srgbClr val="00B0F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 xmlns:a16="http://schemas.microsoft.com/office/drawing/2014/main" id="{B8BCF8B7-52AB-B3FB-BD62-ABF520369315}"/>
              </a:ext>
            </a:extLst>
          </p:cNvPr>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bg1">
                    <a:lumMod val="95000"/>
                  </a:schemeClr>
                </a:solidFill>
              </a:rPr>
              <a:t>Detecting Spam </a:t>
            </a:r>
            <a:r>
              <a:rPr lang="en-IN" sz="2000" b="1" dirty="0">
                <a:solidFill>
                  <a:schemeClr val="bg1">
                    <a:lumMod val="95000"/>
                  </a:schemeClr>
                </a:solidFill>
              </a:rPr>
              <a:t>M</a:t>
            </a:r>
            <a:r>
              <a:rPr lang="en-IN" sz="2000" b="1" dirty="0" smtClean="0">
                <a:solidFill>
                  <a:schemeClr val="bg1">
                    <a:lumMod val="95000"/>
                  </a:schemeClr>
                </a:solidFill>
              </a:rPr>
              <a:t>ail</a:t>
            </a:r>
            <a:endParaRPr lang="en-US" sz="2000" b="1" dirty="0">
              <a:solidFill>
                <a:schemeClr val="bg1">
                  <a:lumMod val="95000"/>
                </a:schemeClr>
              </a:solidFill>
            </a:endParaRPr>
          </a:p>
        </p:txBody>
      </p:sp>
      <p:sp>
        <p:nvSpPr>
          <p:cNvPr id="27" name="TextBox 26">
            <a:extLst>
              <a:ext uri="{FF2B5EF4-FFF2-40B4-BE49-F238E27FC236}">
                <a16:creationId xmlns="" xmlns:a16="http://schemas.microsoft.com/office/drawing/2014/main" id="{243F787A-C1B9-4A5B-C50F-502754DD3886}"/>
              </a:ext>
            </a:extLst>
          </p:cNvPr>
          <p:cNvSpPr txBox="1"/>
          <p:nvPr/>
        </p:nvSpPr>
        <p:spPr>
          <a:xfrm>
            <a:off x="1281240" y="4231479"/>
            <a:ext cx="4371415" cy="651460"/>
          </a:xfrm>
          <a:prstGeom prst="rect">
            <a:avLst/>
          </a:prstGeom>
          <a:noFill/>
        </p:spPr>
        <p:txBody>
          <a:bodyPr wrap="square">
            <a:spAutoFit/>
          </a:bodyPr>
          <a:lstStyle/>
          <a:p>
            <a:pPr marR="0" lvl="0" rtl="0">
              <a:lnSpc>
                <a:spcPct val="100000"/>
              </a:lnSpc>
              <a:spcBef>
                <a:spcPts val="0"/>
              </a:spcBef>
              <a:spcAft>
                <a:spcPts val="200"/>
              </a:spcAft>
            </a:pPr>
            <a:r>
              <a:rPr lang="en-US" sz="1100" dirty="0" smtClean="0">
                <a:solidFill>
                  <a:schemeClr val="bg1"/>
                </a:solidFill>
                <a:latin typeface="Times New Roman" panose="02020603050405020304" pitchFamily="18" charset="0"/>
                <a:cs typeface="Times New Roman" panose="02020603050405020304" pitchFamily="18" charset="0"/>
              </a:rPr>
              <a:t>Name	: SANDHIYA. B </a:t>
            </a:r>
            <a:endParaRPr lang="en-US" sz="1100" dirty="0">
              <a:solidFill>
                <a:schemeClr val="bg1"/>
              </a:solidFill>
              <a:latin typeface="Times New Roman" panose="02020603050405020304" pitchFamily="18" charset="0"/>
              <a:cs typeface="Times New Roman" panose="02020603050405020304" pitchFamily="18" charset="0"/>
            </a:endParaRPr>
          </a:p>
          <a:p>
            <a:pPr lvl="0">
              <a:spcAft>
                <a:spcPts val="200"/>
              </a:spcAft>
            </a:pPr>
            <a:r>
              <a:rPr lang="en-US" sz="1100" b="0" i="0" u="none" strike="noStrike" cap="none" dirty="0">
                <a:solidFill>
                  <a:schemeClr val="bg1"/>
                </a:solidFill>
                <a:latin typeface="Times New Roman" panose="02020603050405020304" pitchFamily="18" charset="0"/>
                <a:cs typeface="Times New Roman" panose="02020603050405020304" pitchFamily="18" charset="0"/>
                <a:sym typeface="Arial"/>
              </a:rPr>
              <a:t>NM </a:t>
            </a:r>
            <a:r>
              <a:rPr lang="en-US" sz="1100" b="0" i="0" u="none" strike="noStrike" cap="none" dirty="0" smtClean="0">
                <a:solidFill>
                  <a:schemeClr val="bg1"/>
                </a:solidFill>
                <a:latin typeface="Times New Roman" panose="02020603050405020304" pitchFamily="18" charset="0"/>
                <a:cs typeface="Times New Roman" panose="02020603050405020304" pitchFamily="18" charset="0"/>
                <a:sym typeface="Arial"/>
              </a:rPr>
              <a:t>Id	: </a:t>
            </a:r>
            <a:r>
              <a:rPr lang="en-US" sz="1100" dirty="0" smtClean="0">
                <a:solidFill>
                  <a:schemeClr val="bg1"/>
                </a:solidFill>
                <a:latin typeface="Times New Roman" panose="02020603050405020304" pitchFamily="18" charset="0"/>
                <a:cs typeface="Times New Roman" panose="02020603050405020304" pitchFamily="18" charset="0"/>
              </a:rPr>
              <a:t>au612721105031</a:t>
            </a:r>
            <a:endParaRPr lang="en-US" sz="1100" b="0" i="0" u="none" strike="noStrike" cap="none" dirty="0">
              <a:solidFill>
                <a:schemeClr val="bg1"/>
              </a:solidFill>
              <a:latin typeface="Times New Roman" panose="02020603050405020304" pitchFamily="18" charset="0"/>
              <a:cs typeface="Times New Roman" panose="02020603050405020304" pitchFamily="18" charset="0"/>
              <a:sym typeface="Arial"/>
            </a:endParaRPr>
          </a:p>
          <a:p>
            <a:pPr lvl="0">
              <a:spcAft>
                <a:spcPts val="200"/>
              </a:spcAft>
            </a:pPr>
            <a:r>
              <a:rPr lang="en-US" sz="1100" dirty="0">
                <a:solidFill>
                  <a:schemeClr val="bg1"/>
                </a:solidFill>
                <a:latin typeface="Times New Roman" panose="02020603050405020304" pitchFamily="18" charset="0"/>
                <a:cs typeface="Times New Roman" panose="02020603050405020304" pitchFamily="18" charset="0"/>
              </a:rPr>
              <a:t>College </a:t>
            </a:r>
            <a:r>
              <a:rPr lang="en-US" sz="1100" dirty="0" smtClean="0">
                <a:solidFill>
                  <a:schemeClr val="bg1"/>
                </a:solidFill>
                <a:latin typeface="Times New Roman" panose="02020603050405020304" pitchFamily="18" charset="0"/>
                <a:cs typeface="Times New Roman" panose="02020603050405020304" pitchFamily="18" charset="0"/>
              </a:rPr>
              <a:t>Name   : </a:t>
            </a:r>
            <a:r>
              <a:rPr lang="en-US" sz="1100" b="1" dirty="0" smtClean="0">
                <a:solidFill>
                  <a:schemeClr val="bg1"/>
                </a:solidFill>
                <a:latin typeface="Times New Roman" panose="02020603050405020304" pitchFamily="18" charset="0"/>
                <a:cs typeface="Times New Roman" panose="02020603050405020304" pitchFamily="18" charset="0"/>
              </a:rPr>
              <a:t>THE KAVERY ENGINEERING COLLEGE</a:t>
            </a:r>
            <a:endParaRPr lang="en-US" sz="1100" b="0" i="0" u="none" strike="noStrike" cap="none" dirty="0">
              <a:solidFill>
                <a:schemeClr val="bg1"/>
              </a:solidFill>
              <a:latin typeface="Times New Roman" panose="02020603050405020304" pitchFamily="18" charset="0"/>
              <a:cs typeface="Times New Roman" panose="02020603050405020304" pitchFamily="18" charset="0"/>
              <a:sym typeface="Arial"/>
            </a:endParaRPr>
          </a:p>
        </p:txBody>
      </p:sp>
      <p:cxnSp>
        <p:nvCxnSpPr>
          <p:cNvPr id="29" name="Straight Connector 28">
            <a:extLst>
              <a:ext uri="{FF2B5EF4-FFF2-40B4-BE49-F238E27FC236}">
                <a16:creationId xmlns=""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u="sng" dirty="0">
                <a:solidFill>
                  <a:srgbClr val="0070C0"/>
                </a:solidFill>
              </a:rPr>
              <a:t>System Deployment Approach</a:t>
            </a:r>
          </a:p>
        </p:txBody>
      </p:sp>
      <p:sp>
        <p:nvSpPr>
          <p:cNvPr id="13" name="AutoShape 2" descr="Email, gmail, mail, logo, social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ADMIN\Downloads\1_CS-OYdiRLCBMBiOpEURy0g.png"/>
          <p:cNvPicPr>
            <a:picLocks noChangeAspect="1" noChangeArrowheads="1"/>
          </p:cNvPicPr>
          <p:nvPr/>
        </p:nvPicPr>
        <p:blipFill>
          <a:blip r:embed="rId3"/>
          <a:srcRect/>
          <a:stretch>
            <a:fillRect/>
          </a:stretch>
        </p:blipFill>
        <p:spPr bwMode="auto">
          <a:xfrm>
            <a:off x="948266" y="1097278"/>
            <a:ext cx="6968913" cy="3006937"/>
          </a:xfrm>
          <a:prstGeom prst="rect">
            <a:avLst/>
          </a:prstGeom>
          <a:noFill/>
        </p:spPr>
      </p:pic>
    </p:spTree>
    <p:extLst>
      <p:ext uri="{BB962C8B-B14F-4D97-AF65-F5344CB8AC3E}">
        <p14:creationId xmlns:p14="http://schemas.microsoft.com/office/powerpoint/2010/main" xmlns="" val="1913795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B4C7D143-7124-30E3-DC44-ECE55325B08F}"/>
              </a:ext>
            </a:extLst>
          </p:cNvPr>
          <p:cNvSpPr/>
          <p:nvPr/>
        </p:nvSpPr>
        <p:spPr>
          <a:xfrm>
            <a:off x="6655429" y="3617452"/>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 xmlns:a16="http://schemas.microsoft.com/office/drawing/2014/main" id="{B865BA4C-364F-8FEC-C7F9-58A0AAF5A8C5}"/>
              </a:ext>
            </a:extLst>
          </p:cNvPr>
          <p:cNvSpPr/>
          <p:nvPr/>
        </p:nvSpPr>
        <p:spPr>
          <a:xfrm>
            <a:off x="2215039" y="3619172"/>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 xmlns:a16="http://schemas.microsoft.com/office/drawing/2014/main" id="{59251DB2-10B5-4C68-AC02-8D726496EE41}"/>
              </a:ext>
            </a:extLst>
          </p:cNvPr>
          <p:cNvSpPr/>
          <p:nvPr/>
        </p:nvSpPr>
        <p:spPr>
          <a:xfrm>
            <a:off x="6655429" y="3082389"/>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 xmlns:a16="http://schemas.microsoft.com/office/drawing/2014/main" id="{E657AB21-00C3-D4D7-D4C6-B55A05232C6B}"/>
              </a:ext>
            </a:extLst>
          </p:cNvPr>
          <p:cNvSpPr/>
          <p:nvPr/>
        </p:nvSpPr>
        <p:spPr>
          <a:xfrm>
            <a:off x="2215039" y="3087359"/>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 xmlns:a16="http://schemas.microsoft.com/office/drawing/2014/main" id="{F94965A0-70D3-599E-E036-9FC8B7BBAFCD}"/>
              </a:ext>
            </a:extLst>
          </p:cNvPr>
          <p:cNvSpPr/>
          <p:nvPr/>
        </p:nvSpPr>
        <p:spPr>
          <a:xfrm>
            <a:off x="6655429" y="2544968"/>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 xmlns:a16="http://schemas.microsoft.com/office/drawing/2014/main" id="{F4896C5A-18FD-275E-C556-480E485050B7}"/>
              </a:ext>
            </a:extLst>
          </p:cNvPr>
          <p:cNvSpPr/>
          <p:nvPr/>
        </p:nvSpPr>
        <p:spPr>
          <a:xfrm>
            <a:off x="2206633" y="2543697"/>
            <a:ext cx="281940" cy="497603"/>
          </a:xfrm>
          <a:prstGeom prst="roundRect">
            <a:avLst>
              <a:gd name="adj" fmla="val 50000"/>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 xmlns:a16="http://schemas.microsoft.com/office/drawing/2014/main" id="{CB88DA05-9CBD-C6CE-0F81-3A2FE41F601E}"/>
              </a:ext>
            </a:extLst>
          </p:cNvPr>
          <p:cNvSpPr/>
          <p:nvPr/>
        </p:nvSpPr>
        <p:spPr>
          <a:xfrm>
            <a:off x="6642091" y="2008145"/>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 xmlns:a16="http://schemas.microsoft.com/office/drawing/2014/main" id="{BADC5CF4-C014-EF6B-1C67-B4EC575D1BB2}"/>
              </a:ext>
            </a:extLst>
          </p:cNvPr>
          <p:cNvSpPr/>
          <p:nvPr/>
        </p:nvSpPr>
        <p:spPr>
          <a:xfrm>
            <a:off x="2206633" y="2012514"/>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 xmlns:a16="http://schemas.microsoft.com/office/drawing/2014/main" id="{8E691116-199E-8BF7-02C2-588BC3F600BD}"/>
              </a:ext>
            </a:extLst>
          </p:cNvPr>
          <p:cNvSpPr/>
          <p:nvPr/>
        </p:nvSpPr>
        <p:spPr>
          <a:xfrm>
            <a:off x="6642091" y="1476962"/>
            <a:ext cx="281940" cy="497603"/>
          </a:xfrm>
          <a:prstGeom prst="roundRect">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 xmlns:a16="http://schemas.microsoft.com/office/drawing/2014/main" id="{C4D39EBB-EB1A-2D7E-4C46-3D94AFB35FC9}"/>
              </a:ext>
            </a:extLst>
          </p:cNvPr>
          <p:cNvSpPr/>
          <p:nvPr/>
        </p:nvSpPr>
        <p:spPr>
          <a:xfrm>
            <a:off x="2206633" y="1476962"/>
            <a:ext cx="281940" cy="497603"/>
          </a:xfrm>
          <a:prstGeom prst="roundRect">
            <a:avLst/>
          </a:prstGeom>
          <a:solidFill>
            <a:srgbClr val="0000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32397" y="1061211"/>
            <a:ext cx="4386264"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t>Dataset Description:</a:t>
            </a:r>
          </a:p>
        </p:txBody>
      </p:sp>
      <p:sp>
        <p:nvSpPr>
          <p:cNvPr id="5" name="Rectangle: Rounded Corners 4">
            <a:extLst>
              <a:ext uri="{FF2B5EF4-FFF2-40B4-BE49-F238E27FC236}">
                <a16:creationId xmlns="" xmlns:a16="http://schemas.microsoft.com/office/drawing/2014/main" id="{EF4B868C-2AF9-F585-77E9-29274260F9AA}"/>
              </a:ext>
            </a:extLst>
          </p:cNvPr>
          <p:cNvSpPr/>
          <p:nvPr/>
        </p:nvSpPr>
        <p:spPr>
          <a:xfrm>
            <a:off x="2257422" y="1537040"/>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spc="1" dirty="0">
                <a:solidFill>
                  <a:schemeClr val="tx1"/>
                </a:solidFill>
                <a:latin typeface="IBM Plex Sans"/>
              </a:rPr>
              <a:t>The dataset </a:t>
            </a:r>
            <a:r>
              <a:rPr lang="en-US" sz="1400" spc="1" dirty="0" smtClean="0">
                <a:solidFill>
                  <a:schemeClr val="tx1"/>
                </a:solidFill>
                <a:latin typeface="IBM Plex Sans"/>
              </a:rPr>
              <a:t>contains on </a:t>
            </a:r>
            <a:r>
              <a:rPr lang="en-US" spc="1" dirty="0">
                <a:solidFill>
                  <a:schemeClr val="tx1"/>
                </a:solidFill>
                <a:latin typeface="IBM Plex Sans"/>
              </a:rPr>
              <a:t>the text </a:t>
            </a:r>
            <a:r>
              <a:rPr lang="en-US" spc="1" dirty="0" smtClean="0">
                <a:solidFill>
                  <a:schemeClr val="tx1"/>
                </a:solidFill>
                <a:latin typeface="IBM Plex Sans"/>
              </a:rPr>
              <a:t>format.</a:t>
            </a:r>
            <a:endParaRPr lang="en-US" sz="1400" spc="1" dirty="0">
              <a:solidFill>
                <a:schemeClr val="tx1"/>
              </a:solidFill>
              <a:latin typeface="IBM Plex Sans"/>
            </a:endParaRPr>
          </a:p>
        </p:txBody>
      </p:sp>
      <p:sp>
        <p:nvSpPr>
          <p:cNvPr id="6" name="Rectangle: Rounded Corners 5">
            <a:extLst>
              <a:ext uri="{FF2B5EF4-FFF2-40B4-BE49-F238E27FC236}">
                <a16:creationId xmlns="" xmlns:a16="http://schemas.microsoft.com/office/drawing/2014/main" id="{7728494F-27E6-4E1D-2C6B-D5FF26A74F0B}"/>
              </a:ext>
            </a:extLst>
          </p:cNvPr>
          <p:cNvSpPr/>
          <p:nvPr/>
        </p:nvSpPr>
        <p:spPr>
          <a:xfrm>
            <a:off x="2257422" y="2046094"/>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 </a:t>
            </a:r>
            <a:r>
              <a:rPr lang="en-US" dirty="0">
                <a:solidFill>
                  <a:schemeClr val="tx1"/>
                </a:solidFill>
              </a:rPr>
              <a:t>M</a:t>
            </a:r>
            <a:r>
              <a:rPr lang="en-US" dirty="0" smtClean="0">
                <a:solidFill>
                  <a:schemeClr val="tx1"/>
                </a:solidFill>
              </a:rPr>
              <a:t>emory </a:t>
            </a:r>
            <a:r>
              <a:rPr lang="en-US" dirty="0">
                <a:solidFill>
                  <a:schemeClr val="tx1"/>
                </a:solidFill>
              </a:rPr>
              <a:t>usage: 87.2+ KB </a:t>
            </a:r>
            <a:r>
              <a:rPr lang="en-US" dirty="0" smtClean="0">
                <a:solidFill>
                  <a:schemeClr val="tx1"/>
                </a:solidFill>
              </a:rPr>
              <a:t>of data was used</a:t>
            </a:r>
            <a:endParaRPr lang="en-US" sz="1400" spc="1" dirty="0">
              <a:solidFill>
                <a:schemeClr val="tx1"/>
              </a:solidFill>
              <a:latin typeface="IBM Plex Sans"/>
            </a:endParaRPr>
          </a:p>
        </p:txBody>
      </p:sp>
      <p:sp>
        <p:nvSpPr>
          <p:cNvPr id="7" name="Rectangle: Rounded Corners 6">
            <a:extLst>
              <a:ext uri="{FF2B5EF4-FFF2-40B4-BE49-F238E27FC236}">
                <a16:creationId xmlns="" xmlns:a16="http://schemas.microsoft.com/office/drawing/2014/main" id="{4884F291-DF55-3FC4-67BF-751D5CC3D0E0}"/>
              </a:ext>
            </a:extLst>
          </p:cNvPr>
          <p:cNvSpPr/>
          <p:nvPr/>
        </p:nvSpPr>
        <p:spPr>
          <a:xfrm>
            <a:off x="2257422" y="2581647"/>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spc="1" dirty="0">
                <a:solidFill>
                  <a:schemeClr val="tx1"/>
                </a:solidFill>
                <a:latin typeface="IBM Plex Sans"/>
              </a:rPr>
              <a:t>Categorized into </a:t>
            </a:r>
            <a:r>
              <a:rPr lang="en-US" spc="1" dirty="0" smtClean="0">
                <a:solidFill>
                  <a:schemeClr val="tx1"/>
                </a:solidFill>
                <a:latin typeface="IBM Plex Sans"/>
              </a:rPr>
              <a:t>two</a:t>
            </a:r>
            <a:r>
              <a:rPr lang="en-US" sz="1400" spc="1" dirty="0" smtClean="0">
                <a:solidFill>
                  <a:schemeClr val="tx1"/>
                </a:solidFill>
                <a:latin typeface="IBM Plex Sans"/>
              </a:rPr>
              <a:t> </a:t>
            </a:r>
            <a:r>
              <a:rPr lang="en-US" sz="1400" spc="1" dirty="0">
                <a:solidFill>
                  <a:schemeClr val="tx1"/>
                </a:solidFill>
                <a:latin typeface="IBM Plex Sans"/>
              </a:rPr>
              <a:t>classes</a:t>
            </a:r>
          </a:p>
        </p:txBody>
      </p:sp>
      <p:sp>
        <p:nvSpPr>
          <p:cNvPr id="8" name="Rectangle: Rounded Corners 7">
            <a:extLst>
              <a:ext uri="{FF2B5EF4-FFF2-40B4-BE49-F238E27FC236}">
                <a16:creationId xmlns="" xmlns:a16="http://schemas.microsoft.com/office/drawing/2014/main" id="{002877CA-7E27-37C5-52C6-7F2963454E3E}"/>
              </a:ext>
            </a:extLst>
          </p:cNvPr>
          <p:cNvSpPr/>
          <p:nvPr/>
        </p:nvSpPr>
        <p:spPr>
          <a:xfrm>
            <a:off x="2257422" y="3117199"/>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Ham,</a:t>
            </a:r>
            <a:r>
              <a:rPr lang="en-US" dirty="0">
                <a:solidFill>
                  <a:schemeClr val="tx1"/>
                </a:solidFill>
              </a:rPr>
              <a:t> spam</a:t>
            </a:r>
            <a:endParaRPr lang="en-US" sz="1400" spc="1" dirty="0">
              <a:solidFill>
                <a:schemeClr val="tx1"/>
              </a:solidFill>
              <a:latin typeface="IBM Plex Sans"/>
            </a:endParaRPr>
          </a:p>
        </p:txBody>
      </p:sp>
      <p:sp>
        <p:nvSpPr>
          <p:cNvPr id="9" name="Rectangle: Rounded Corners 8">
            <a:extLst>
              <a:ext uri="{FF2B5EF4-FFF2-40B4-BE49-F238E27FC236}">
                <a16:creationId xmlns="" xmlns:a16="http://schemas.microsoft.com/office/drawing/2014/main" id="{9172808D-3355-47E9-2250-ACD829ED9259}"/>
              </a:ext>
            </a:extLst>
          </p:cNvPr>
          <p:cNvSpPr/>
          <p:nvPr/>
        </p:nvSpPr>
        <p:spPr>
          <a:xfrm>
            <a:off x="2257422" y="3652752"/>
            <a:ext cx="4629151" cy="43044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spc="1" dirty="0">
                <a:solidFill>
                  <a:schemeClr val="tx1"/>
                </a:solidFill>
                <a:latin typeface="IBM Plex Sans"/>
              </a:rPr>
              <a:t>Each classes has </a:t>
            </a:r>
            <a:r>
              <a:rPr lang="en-GB" dirty="0">
                <a:solidFill>
                  <a:schemeClr val="tx1"/>
                </a:solidFill>
              </a:rPr>
              <a:t>5572 rows x 5 columns</a:t>
            </a:r>
            <a:endParaRPr lang="en-US" sz="1400" spc="1" dirty="0">
              <a:solidFill>
                <a:schemeClr val="tx1"/>
              </a:solidFill>
              <a:latin typeface="IBM Plex Sans"/>
            </a:endParaRPr>
          </a:p>
        </p:txBody>
      </p:sp>
    </p:spTree>
    <p:extLst>
      <p:ext uri="{BB962C8B-B14F-4D97-AF65-F5344CB8AC3E}">
        <p14:creationId xmlns:p14="http://schemas.microsoft.com/office/powerpoint/2010/main" xmlns="" val="3543681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5" name="Google Shape;62;g5fab984687_2_0">
            <a:extLst>
              <a:ext uri="{FF2B5EF4-FFF2-40B4-BE49-F238E27FC236}">
                <a16:creationId xmlns="" xmlns:a16="http://schemas.microsoft.com/office/drawing/2014/main" id="{994180EB-2034-7734-FFDC-5944E4172C60}"/>
              </a:ext>
            </a:extLst>
          </p:cNvPr>
          <p:cNvSpPr txBox="1">
            <a:spLocks/>
          </p:cNvSpPr>
          <p:nvPr/>
        </p:nvSpPr>
        <p:spPr>
          <a:xfrm>
            <a:off x="123209" y="1074455"/>
            <a:ext cx="7557752" cy="384717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dirty="0">
                <a:latin typeface="Times New Roman" panose="02020603050405020304" pitchFamily="18" charset="0"/>
                <a:cs typeface="Times New Roman" panose="02020603050405020304" pitchFamily="18" charset="0"/>
              </a:rPr>
              <a:t>Dataset Description</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We’ll work with the </a:t>
            </a:r>
            <a:r>
              <a:rPr lang="en-GB" b="1" dirty="0">
                <a:latin typeface="Times New Roman" panose="02020603050405020304" pitchFamily="18" charset="0"/>
                <a:cs typeface="Times New Roman" panose="02020603050405020304" pitchFamily="18" charset="0"/>
              </a:rPr>
              <a:t>Email Spam Classification Dataset</a:t>
            </a:r>
            <a:r>
              <a:rPr lang="en-GB" dirty="0">
                <a:latin typeface="Times New Roman" panose="02020603050405020304" pitchFamily="18" charset="0"/>
                <a:cs typeface="Times New Roman" panose="02020603050405020304" pitchFamily="18" charset="0"/>
              </a:rPr>
              <a:t>, which contains information about 5,172 emails. The dataset is available in CSV format and includes labels indicating whether each email is spam or not. </a:t>
            </a:r>
            <a:r>
              <a:rPr lang="en-GB" dirty="0">
                <a:latin typeface="Times New Roman" panose="02020603050405020304" pitchFamily="18" charset="0"/>
                <a:cs typeface="Times New Roman" panose="02020603050405020304" pitchFamily="18" charset="0"/>
                <a:hlinkClick r:id="rId3"/>
              </a:rPr>
              <a:t>You can find the dataset on </a:t>
            </a:r>
            <a:r>
              <a:rPr lang="en-GB" dirty="0" err="1">
                <a:latin typeface="Times New Roman" panose="02020603050405020304" pitchFamily="18" charset="0"/>
                <a:cs typeface="Times New Roman" panose="02020603050405020304" pitchFamily="18" charset="0"/>
                <a:hlinkClick r:id="rId3"/>
              </a:rPr>
              <a:t>Kaggle</a:t>
            </a:r>
            <a:r>
              <a:rPr lang="en-GB" dirty="0">
                <a:latin typeface="Times New Roman" panose="02020603050405020304" pitchFamily="18" charset="0"/>
                <a:cs typeface="Times New Roman" panose="02020603050405020304" pitchFamily="18" charset="0"/>
                <a:hlinkClick r:id="rId3"/>
              </a:rPr>
              <a:t>, specifically in the Email Spam Classification Dataset </a:t>
            </a:r>
            <a:r>
              <a:rPr lang="en-GB" dirty="0" smtClean="0">
                <a:latin typeface="Times New Roman" panose="02020603050405020304" pitchFamily="18" charset="0"/>
                <a:cs typeface="Times New Roman" panose="02020603050405020304" pitchFamily="18" charset="0"/>
                <a:hlinkClick r:id="rId3"/>
              </a:rPr>
              <a:t>CSV</a:t>
            </a:r>
            <a:endParaRPr lang="en-GB" dirty="0" smtClean="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Data Cleaning</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To begin, we load the dataset from the CSV file and perform data cleaning to ensure it’s suitable for analysis. Here are the steps involved</a:t>
            </a:r>
            <a:r>
              <a:rPr lang="en-GB" dirty="0" smtClean="0">
                <a:latin typeface="Times New Roman" panose="02020603050405020304" pitchFamily="18" charset="0"/>
                <a:cs typeface="Times New Roman" panose="02020603050405020304" pitchFamily="18" charset="0"/>
              </a:rPr>
              <a:t>:</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Read the CSV file containing email data.</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Drop Unnecessary Columns</a:t>
            </a:r>
            <a:r>
              <a:rPr lang="en-US" dirty="0">
                <a:latin typeface="Times New Roman" panose="02020603050405020304" pitchFamily="18" charset="0"/>
                <a:cs typeface="Times New Roman" panose="02020603050405020304" pitchFamily="18" charset="0"/>
              </a:rPr>
              <a:t>: Remove any unnecessary columns (e.g., ‘Unnamed: 2’, ‘Unnamed: 3’, ‘Unnamed: 4’).</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Encode the Target Variable</a:t>
            </a:r>
            <a:r>
              <a:rPr lang="en-US" dirty="0">
                <a:latin typeface="Times New Roman" panose="02020603050405020304" pitchFamily="18" charset="0"/>
                <a:cs typeface="Times New Roman" panose="02020603050405020304" pitchFamily="18" charset="0"/>
              </a:rPr>
              <a:t>: Encode the target variable (‘spam’ or ‘not spam’) using label encoding.</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Handle Missing Values</a:t>
            </a:r>
            <a:r>
              <a:rPr lang="en-US" dirty="0">
                <a:latin typeface="Times New Roman" panose="02020603050405020304" pitchFamily="18" charset="0"/>
                <a:cs typeface="Times New Roman" panose="02020603050405020304" pitchFamily="18" charset="0"/>
              </a:rPr>
              <a:t>: Check for missing values and handle them appropriately.</a:t>
            </a:r>
          </a:p>
          <a:p>
            <a:pPr marL="285750" indent="-285750">
              <a:buFont typeface="Wingdings" pitchFamily="2" charset="2"/>
              <a:buChar char="v"/>
            </a:pPr>
            <a:r>
              <a:rPr lang="en-US" b="1" dirty="0">
                <a:latin typeface="Times New Roman" panose="02020603050405020304" pitchFamily="18" charset="0"/>
                <a:cs typeface="Times New Roman" panose="02020603050405020304" pitchFamily="18" charset="0"/>
              </a:rPr>
              <a:t>Remove Duplicates</a:t>
            </a:r>
            <a:r>
              <a:rPr lang="en-US" dirty="0">
                <a:latin typeface="Times New Roman" panose="02020603050405020304" pitchFamily="18" charset="0"/>
                <a:cs typeface="Times New Roman" panose="02020603050405020304" pitchFamily="18" charset="0"/>
              </a:rPr>
              <a:t>: Eliminate duplicate rows from the dataset</a:t>
            </a:r>
          </a:p>
          <a:p>
            <a:pPr marL="285750" indent="-285750">
              <a:buFont typeface="Wingdings" pitchFamily="2" charset="2"/>
              <a:buChar char="q"/>
            </a:pPr>
            <a:endParaRPr lang="en-GB"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9053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152475"/>
            <a:ext cx="8555853" cy="3416400"/>
          </a:xfrm>
        </p:spPr>
        <p:txBody>
          <a:bodyPr/>
          <a:lstStyle/>
          <a:p>
            <a:pPr marL="139697" indent="0">
              <a:buNone/>
            </a:pPr>
            <a:r>
              <a:rPr lang="en-GB" b="1"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Exploratory Data Analysis (EDA</a:t>
            </a:r>
            <a:r>
              <a:rPr lang="en-GB" b="1" dirty="0" smtClean="0">
                <a:latin typeface="Times New Roman" panose="02020603050405020304" pitchFamily="18" charset="0"/>
                <a:cs typeface="Times New Roman" panose="02020603050405020304" pitchFamily="18" charset="0"/>
              </a:rPr>
              <a:t>)</a:t>
            </a:r>
          </a:p>
          <a:p>
            <a:pPr marL="139697" indent="0">
              <a:buNone/>
            </a:pPr>
            <a:endParaRPr lang="en-GB" b="1" dirty="0">
              <a:latin typeface="Times New Roman" panose="02020603050405020304" pitchFamily="18" charset="0"/>
              <a:cs typeface="Times New Roman" panose="02020603050405020304" pitchFamily="18" charset="0"/>
            </a:endParaRPr>
          </a:p>
          <a:p>
            <a:pPr>
              <a:buFont typeface="Wingdings" pitchFamily="2" charset="2"/>
              <a:buChar char="v"/>
            </a:pPr>
            <a:r>
              <a:rPr lang="en-GB" dirty="0">
                <a:latin typeface="Times New Roman" panose="02020603050405020304" pitchFamily="18" charset="0"/>
                <a:cs typeface="Times New Roman" panose="02020603050405020304" pitchFamily="18" charset="0"/>
              </a:rPr>
              <a:t>EDA is essential for understanding the dataset’s characteristics and gaining insights into the distribution of spam and non-spam emails. Visualizations like pie charts, histograms, and pair plots help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character count, word count, and sentence count. Let’s take a look at the data distribution</a:t>
            </a:r>
            <a:r>
              <a:rPr lang="en-GB" dirty="0" smtClean="0">
                <a:latin typeface="Times New Roman" panose="02020603050405020304" pitchFamily="18" charset="0"/>
                <a:cs typeface="Times New Roman" panose="02020603050405020304" pitchFamily="18" charset="0"/>
              </a:rPr>
              <a:t>:</a:t>
            </a:r>
            <a:br>
              <a:rPr lang="en-GB" dirty="0" smtClean="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a:buFont typeface="Wingdings" pitchFamily="2" charset="2"/>
              <a:buChar char="v"/>
            </a:pPr>
            <a:r>
              <a:rPr lang="en-GB" b="1" dirty="0">
                <a:latin typeface="Times New Roman" panose="02020603050405020304" pitchFamily="18" charset="0"/>
                <a:cs typeface="Times New Roman" panose="02020603050405020304" pitchFamily="18" charset="0"/>
              </a:rPr>
              <a:t>Class Distribution</a:t>
            </a:r>
            <a:r>
              <a:rPr lang="en-GB"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n-GB" sz="1400" dirty="0">
                <a:latin typeface="Times New Roman" panose="02020603050405020304" pitchFamily="18" charset="0"/>
                <a:cs typeface="Times New Roman" panose="02020603050405020304" pitchFamily="18" charset="0"/>
              </a:rPr>
              <a:t>Not Spam: X emails</a:t>
            </a:r>
          </a:p>
          <a:p>
            <a:pPr lvl="1">
              <a:buFont typeface="Wingdings" panose="05000000000000000000" pitchFamily="2" charset="2"/>
              <a:buChar char="v"/>
            </a:pPr>
            <a:r>
              <a:rPr lang="en-GB" sz="1400" dirty="0">
                <a:latin typeface="Times New Roman" panose="02020603050405020304" pitchFamily="18" charset="0"/>
                <a:cs typeface="Times New Roman" panose="02020603050405020304" pitchFamily="18" charset="0"/>
              </a:rPr>
              <a:t>Spam: Y emails</a:t>
            </a:r>
          </a:p>
          <a:p>
            <a:pPr lvl="1">
              <a:buFont typeface="Wingdings" panose="05000000000000000000" pitchFamily="2" charset="2"/>
              <a:buChar char="v"/>
            </a:pPr>
            <a:r>
              <a:rPr lang="en-GB" sz="1400" dirty="0">
                <a:latin typeface="Times New Roman" panose="02020603050405020304" pitchFamily="18" charset="0"/>
                <a:cs typeface="Times New Roman" panose="02020603050405020304" pitchFamily="18" charset="0"/>
              </a:rPr>
              <a:t>(Visualized using a pie chart)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8568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1152475"/>
            <a:ext cx="8513323" cy="3416400"/>
          </a:xfrm>
        </p:spPr>
        <p:txBody>
          <a:bodyPr/>
          <a:lstStyle/>
          <a:p>
            <a:pPr marL="139697" indent="0">
              <a:buNone/>
            </a:pPr>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Development</a:t>
            </a:r>
          </a:p>
          <a:p>
            <a:pPr marL="139697" indent="0">
              <a:buNone/>
            </a:pPr>
            <a:endParaRPr lang="en-US" b="1" dirty="0">
              <a:latin typeface="Times New Roman" panose="02020603050405020304" pitchFamily="18" charset="0"/>
              <a:cs typeface="Times New Roman" panose="02020603050405020304" pitchFamily="18" charset="0"/>
            </a:endParaRPr>
          </a:p>
          <a:p>
            <a:pPr>
              <a:buFont typeface="Wingdings" pitchFamily="2" charset="2"/>
              <a:buChar char="q"/>
            </a:pPr>
            <a:r>
              <a:rPr lang="en-US" dirty="0">
                <a:latin typeface="Times New Roman" panose="02020603050405020304" pitchFamily="18" charset="0"/>
                <a:cs typeface="Times New Roman" panose="02020603050405020304" pitchFamily="18" charset="0"/>
              </a:rPr>
              <a:t>We’ll use machine learning techniques to build our spam email detection model. Commonly used algorithms include logistic regression, Naive Bayes, and neural networks. Feature extraction (e.g., TF-IDF) plays a crucial role in model training</a:t>
            </a:r>
            <a:r>
              <a:rPr lang="en-US" dirty="0" smtClean="0">
                <a:latin typeface="Times New Roman" panose="02020603050405020304" pitchFamily="18" charset="0"/>
                <a:cs typeface="Times New Roman" panose="02020603050405020304" pitchFamily="18" charset="0"/>
              </a:rPr>
              <a:t>.</a:t>
            </a:r>
          </a:p>
          <a:p>
            <a:pPr marL="139697" indent="0">
              <a:buNone/>
            </a:pPr>
            <a:endParaRPr lang="en-US" dirty="0">
              <a:latin typeface="Times New Roman" panose="02020603050405020304" pitchFamily="18" charset="0"/>
              <a:cs typeface="Times New Roman" panose="02020603050405020304" pitchFamily="18" charset="0"/>
            </a:endParaRPr>
          </a:p>
          <a:p>
            <a:pPr marL="139697" indent="0">
              <a:buNone/>
            </a:pPr>
            <a:r>
              <a:rPr lang="en-GB" b="1" dirty="0" smtClean="0">
                <a:latin typeface="Times New Roman" panose="02020603050405020304" pitchFamily="18" charset="0"/>
                <a:cs typeface="Times New Roman" panose="02020603050405020304" pitchFamily="18" charset="0"/>
              </a:rPr>
              <a:t>Model </a:t>
            </a:r>
            <a:r>
              <a:rPr lang="en-GB" b="1" dirty="0">
                <a:latin typeface="Times New Roman" panose="02020603050405020304" pitchFamily="18" charset="0"/>
                <a:cs typeface="Times New Roman" panose="02020603050405020304" pitchFamily="18" charset="0"/>
              </a:rPr>
              <a:t>Evaluation and </a:t>
            </a:r>
            <a:r>
              <a:rPr lang="en-GB" b="1" dirty="0" smtClean="0">
                <a:latin typeface="Times New Roman" panose="02020603050405020304" pitchFamily="18" charset="0"/>
                <a:cs typeface="Times New Roman" panose="02020603050405020304" pitchFamily="18" charset="0"/>
              </a:rPr>
              <a:t>Improvement</a:t>
            </a:r>
          </a:p>
          <a:p>
            <a:pPr marL="139697" indent="0">
              <a:buNone/>
            </a:pPr>
            <a:endParaRPr lang="en-GB" b="1"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Evaluate the model’s accuracy on training and test data. Fine-tune </a:t>
            </a:r>
            <a:r>
              <a:rPr lang="en-GB" dirty="0" smtClean="0">
                <a:latin typeface="Times New Roman" panose="02020603050405020304" pitchFamily="18" charset="0"/>
                <a:cs typeface="Times New Roman" panose="02020603050405020304" pitchFamily="18" charset="0"/>
              </a:rPr>
              <a:t>hyper parameters </a:t>
            </a:r>
            <a:r>
              <a:rPr lang="en-GB" dirty="0">
                <a:latin typeface="Times New Roman" panose="02020603050405020304" pitchFamily="18" charset="0"/>
                <a:cs typeface="Times New Roman" panose="02020603050405020304" pitchFamily="18" charset="0"/>
              </a:rPr>
              <a:t>and explore other techniques to improve performance.</a:t>
            </a:r>
          </a:p>
          <a:p>
            <a:pPr marL="139697"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01723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pic>
        <p:nvPicPr>
          <p:cNvPr id="5" name="Picture 4" descr="Screenshot (1).png"/>
          <p:cNvPicPr>
            <a:picLocks noChangeAspect="1"/>
          </p:cNvPicPr>
          <p:nvPr/>
        </p:nvPicPr>
        <p:blipFill>
          <a:blip r:embed="rId3"/>
          <a:stretch>
            <a:fillRect/>
          </a:stretch>
        </p:blipFill>
        <p:spPr>
          <a:xfrm>
            <a:off x="1469813" y="904240"/>
            <a:ext cx="5676053" cy="3192780"/>
          </a:xfrm>
          <a:prstGeom prst="rect">
            <a:avLst/>
          </a:prstGeom>
        </p:spPr>
      </p:pic>
    </p:spTree>
    <p:extLst>
      <p:ext uri="{BB962C8B-B14F-4D97-AF65-F5344CB8AC3E}">
        <p14:creationId xmlns:p14="http://schemas.microsoft.com/office/powerpoint/2010/main" xmlns="" val="2008025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85737" y="1061211"/>
            <a:ext cx="5268910" cy="29854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Times New Roman" panose="02020603050405020304" pitchFamily="18" charset="0"/>
                <a:cs typeface="Times New Roman" panose="02020603050405020304" pitchFamily="18" charset="0"/>
              </a:rPr>
              <a:t>Emotion monitoring</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Extend your spam detection model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 emotional tone of emails. Sentiment analysis can help identify emotionally charged content, which may be relevant for user experience or targeted marketing</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Therapeutic applications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Investigate </a:t>
            </a:r>
            <a:r>
              <a:rPr lang="en-GB" dirty="0">
                <a:latin typeface="Times New Roman" panose="02020603050405020304" pitchFamily="18" charset="0"/>
                <a:cs typeface="Times New Roman" panose="02020603050405020304" pitchFamily="18" charset="0"/>
              </a:rPr>
              <a:t>how your spam detection model can be adapted for therapeutic purposes. For example</a:t>
            </a:r>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pPr lvl="1"/>
            <a:r>
              <a:rPr lang="en-GB" b="1" dirty="0">
                <a:latin typeface="Times New Roman" panose="02020603050405020304" pitchFamily="18" charset="0"/>
                <a:cs typeface="Times New Roman" panose="02020603050405020304" pitchFamily="18" charset="0"/>
              </a:rPr>
              <a:t>Mental Health Support</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Use </a:t>
            </a:r>
            <a:r>
              <a:rPr lang="en-GB" dirty="0">
                <a:latin typeface="Times New Roman" panose="02020603050405020304" pitchFamily="18" charset="0"/>
                <a:cs typeface="Times New Roman" panose="02020603050405020304" pitchFamily="18" charset="0"/>
              </a:rPr>
              <a:t>email content to identify signs of distress or mental health issues in users. Provide appropriate resources or alerts</a:t>
            </a:r>
            <a:r>
              <a:rPr lang="en-GB" dirty="0" smtClean="0"/>
              <a:t>.</a:t>
            </a:r>
          </a:p>
        </p:txBody>
      </p:sp>
      <p:sp>
        <p:nvSpPr>
          <p:cNvPr id="5" name="AutoShape 2" descr="Future Scope - Growth Centre (India ..."/>
          <p:cNvSpPr>
            <a:spLocks noChangeAspect="1" noChangeArrowheads="1"/>
          </p:cNvSpPr>
          <p:nvPr/>
        </p:nvSpPr>
        <p:spPr bwMode="auto">
          <a:xfrm>
            <a:off x="4853621" y="2186067"/>
            <a:ext cx="1912961" cy="1912967"/>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Future Scope - Growth Centre (India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23096" y="1324054"/>
            <a:ext cx="2657475" cy="1724025"/>
          </a:xfrm>
          <a:prstGeom prst="rect">
            <a:avLst/>
          </a:prstGeom>
        </p:spPr>
      </p:pic>
    </p:spTree>
    <p:extLst>
      <p:ext uri="{BB962C8B-B14F-4D97-AF65-F5344CB8AC3E}">
        <p14:creationId xmlns:p14="http://schemas.microsoft.com/office/powerpoint/2010/main" xmlns="" val="2776158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5975" y="704800"/>
            <a:ext cx="8451300" cy="3416400"/>
          </a:xfrm>
        </p:spPr>
        <p:txBody>
          <a:bodyPr/>
          <a:lstStyle/>
          <a:p>
            <a:pPr marL="0" lvl="1" indent="0">
              <a:lnSpc>
                <a:spcPct val="100000"/>
              </a:lnSpc>
              <a:buNone/>
            </a:pPr>
            <a:r>
              <a:rPr lang="en-GB" sz="1400" b="1" dirty="0" smtClean="0">
                <a:latin typeface="Times New Roman" panose="02020603050405020304" pitchFamily="18" charset="0"/>
                <a:cs typeface="Times New Roman" panose="02020603050405020304" pitchFamily="18" charset="0"/>
              </a:rPr>
              <a:t>Wellness </a:t>
            </a:r>
            <a:r>
              <a:rPr lang="en-GB" sz="1400" b="1" dirty="0">
                <a:latin typeface="Times New Roman" panose="02020603050405020304" pitchFamily="18" charset="0"/>
                <a:cs typeface="Times New Roman" panose="02020603050405020304" pitchFamily="18" charset="0"/>
              </a:rPr>
              <a:t>Reminders</a:t>
            </a:r>
            <a:r>
              <a:rPr lang="en-GB" sz="1400" dirty="0">
                <a:latin typeface="Times New Roman" panose="02020603050405020304" pitchFamily="18" charset="0"/>
                <a:cs typeface="Times New Roman" panose="02020603050405020304" pitchFamily="18" charset="0"/>
              </a:rPr>
              <a:t>: Send personalized wellness reminders or motivational messages based on email </a:t>
            </a:r>
            <a:r>
              <a:rPr lang="en-GB" sz="1400" dirty="0" smtClean="0">
                <a:latin typeface="Times New Roman" panose="02020603050405020304" pitchFamily="18" charset="0"/>
                <a:cs typeface="Times New Roman" panose="02020603050405020304" pitchFamily="18" charset="0"/>
              </a:rPr>
              <a:t>content.</a:t>
            </a:r>
            <a:endParaRPr lang="en-IN" sz="1400" dirty="0">
              <a:latin typeface="Times New Roman" panose="02020603050405020304" pitchFamily="18" charset="0"/>
              <a:cs typeface="Times New Roman" panose="02020603050405020304" pitchFamily="18" charset="0"/>
            </a:endParaRPr>
          </a:p>
          <a:p>
            <a:pPr marL="0" lvl="1" indent="0">
              <a:lnSpc>
                <a:spcPct val="100000"/>
              </a:lnSpc>
              <a:buNone/>
            </a:pPr>
            <a:r>
              <a:rPr lang="en-US" sz="1400" b="1" dirty="0" smtClean="0">
                <a:latin typeface="Times New Roman" panose="02020603050405020304" pitchFamily="18" charset="0"/>
                <a:cs typeface="Times New Roman" panose="02020603050405020304" pitchFamily="18" charset="0"/>
              </a:rPr>
              <a:t>Enhanced Security</a:t>
            </a:r>
            <a:r>
              <a:rPr lang="en-US" sz="1400" dirty="0" smtClean="0">
                <a:latin typeface="Times New Roman" panose="02020603050405020304" pitchFamily="18" charset="0"/>
                <a:cs typeface="Times New Roman" panose="02020603050405020304" pitchFamily="18" charset="0"/>
              </a:rPr>
              <a:t>: Collaborate </a:t>
            </a:r>
            <a:r>
              <a:rPr lang="en-US" sz="1400" dirty="0">
                <a:latin typeface="Times New Roman" panose="02020603050405020304" pitchFamily="18" charset="0"/>
                <a:cs typeface="Times New Roman" panose="02020603050405020304" pitchFamily="18" charset="0"/>
              </a:rPr>
              <a:t>with </a:t>
            </a:r>
            <a:r>
              <a:rPr lang="en-US" sz="1400" dirty="0" smtClean="0">
                <a:latin typeface="Times New Roman" panose="02020603050405020304" pitchFamily="18" charset="0"/>
                <a:cs typeface="Times New Roman" panose="02020603050405020304" pitchFamily="18" charset="0"/>
              </a:rPr>
              <a:t>cyber security </a:t>
            </a:r>
            <a:r>
              <a:rPr lang="en-US" sz="1400" dirty="0">
                <a:latin typeface="Times New Roman" panose="02020603050405020304" pitchFamily="18" charset="0"/>
                <a:cs typeface="Times New Roman" panose="02020603050405020304" pitchFamily="18" charset="0"/>
              </a:rPr>
              <a:t>experts to enhance email security beyond spam detection:</a:t>
            </a:r>
          </a:p>
          <a:p>
            <a:pPr lvl="2">
              <a:lnSpc>
                <a:spcPct val="100000"/>
              </a:lnSpc>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Phishing Detection</a:t>
            </a:r>
            <a:r>
              <a:rPr lang="en-US" sz="1400" dirty="0">
                <a:latin typeface="Times New Roman" panose="02020603050405020304" pitchFamily="18" charset="0"/>
                <a:cs typeface="Times New Roman" panose="02020603050405020304" pitchFamily="18" charset="0"/>
              </a:rPr>
              <a:t>: Extend your model to identify phishing attempts or suspicious links.</a:t>
            </a:r>
          </a:p>
          <a:p>
            <a:pPr lvl="2">
              <a:lnSpc>
                <a:spcPct val="100000"/>
              </a:lnSpc>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Malware Detection</a:t>
            </a:r>
            <a:r>
              <a:rPr lang="en-US" sz="1400" dirty="0">
                <a:latin typeface="Times New Roman" panose="02020603050405020304" pitchFamily="18" charset="0"/>
                <a:cs typeface="Times New Roman" panose="02020603050405020304" pitchFamily="18" charset="0"/>
              </a:rPr>
              <a:t>: Analyze attachments for potential malware.</a:t>
            </a:r>
          </a:p>
          <a:p>
            <a:pPr lvl="2">
              <a:lnSpc>
                <a:spcPct val="100000"/>
              </a:lnSpc>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Spoofed Emails</a:t>
            </a:r>
            <a:r>
              <a:rPr lang="en-US" sz="1400" dirty="0">
                <a:latin typeface="Times New Roman" panose="02020603050405020304" pitchFamily="18" charset="0"/>
                <a:cs typeface="Times New Roman" panose="02020603050405020304" pitchFamily="18" charset="0"/>
              </a:rPr>
              <a:t>: Detect spoofed sender addresses.</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82658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Video Compressor _ Reduce Video File Size Online(3).mp4">
            <a:hlinkClick r:id="" action="ppaction://media"/>
          </p:cNvPr>
          <p:cNvPicPr>
            <a:picLocks noRot="1" noChangeAspect="1"/>
          </p:cNvPicPr>
          <p:nvPr>
            <a:videoFile r:link="rId1"/>
          </p:nvPr>
        </p:nvPicPr>
        <p:blipFill>
          <a:blip r:embed="rId4"/>
          <a:stretch>
            <a:fillRect/>
          </a:stretch>
        </p:blipFill>
        <p:spPr>
          <a:xfrm>
            <a:off x="711200" y="751839"/>
            <a:ext cx="6753013" cy="3671147"/>
          </a:xfrm>
          <a:prstGeom prst="rect">
            <a:avLst/>
          </a:prstGeom>
        </p:spPr>
      </p:pic>
    </p:spTree>
    <p:extLst>
      <p:ext uri="{BB962C8B-B14F-4D97-AF65-F5344CB8AC3E}">
        <p14:creationId xmlns:p14="http://schemas.microsoft.com/office/powerpoint/2010/main" xmlns="" val="9436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85737" y="1061211"/>
            <a:ext cx="5938838" cy="265710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800"/>
              </a:spcAft>
              <a:buClr>
                <a:srgbClr val="213163"/>
              </a:buClr>
              <a:buFont typeface="Wingdings" pitchFamily="2" charset="2"/>
              <a:buChar char="q"/>
            </a:pPr>
            <a:r>
              <a:rPr lang="en-GB" dirty="0">
                <a:latin typeface="Times New Roman" panose="02020603050405020304" pitchFamily="18" charset="0"/>
                <a:cs typeface="Times New Roman" panose="02020603050405020304" pitchFamily="18" charset="0"/>
              </a:rPr>
              <a:t>Building an effective spam email detection model involves a series of crucial steps, from data cleaning and exploratory data analysis to model development and evaluation. Here’s a summary of our </a:t>
            </a:r>
            <a:r>
              <a:rPr lang="en-GB" dirty="0" smtClean="0">
                <a:latin typeface="Times New Roman" panose="02020603050405020304" pitchFamily="18" charset="0"/>
                <a:cs typeface="Times New Roman" panose="02020603050405020304" pitchFamily="18" charset="0"/>
              </a:rPr>
              <a:t>journey</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We loaded the </a:t>
            </a:r>
            <a:r>
              <a:rPr lang="en-GB" b="1" dirty="0">
                <a:latin typeface="Times New Roman" panose="02020603050405020304" pitchFamily="18" charset="0"/>
                <a:cs typeface="Times New Roman" panose="02020603050405020304" pitchFamily="18" charset="0"/>
              </a:rPr>
              <a:t>Email Spam Classification Dataset</a:t>
            </a:r>
            <a:r>
              <a:rPr lang="en-GB" dirty="0">
                <a:latin typeface="Times New Roman" panose="02020603050405020304" pitchFamily="18" charset="0"/>
                <a:cs typeface="Times New Roman" panose="02020603050405020304" pitchFamily="18" charset="0"/>
              </a:rPr>
              <a:t> containing information about 5,172 emails.</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Unnecessary columns were dropped, and the target variable was encoded.</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Missing values were handled, and duplicate rows were removed.</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We visualized the distribution of spam and non-spam emails using pie charts.</a:t>
            </a:r>
          </a:p>
          <a:p>
            <a:pPr marL="285750" indent="-285750">
              <a:buFont typeface="Wingdings" pitchFamily="2" charset="2"/>
              <a:buChar char="q"/>
            </a:pPr>
            <a:r>
              <a:rPr lang="en-GB" dirty="0">
                <a:latin typeface="Times New Roman" panose="02020603050405020304" pitchFamily="18" charset="0"/>
                <a:cs typeface="Times New Roman" panose="02020603050405020304" pitchFamily="18" charset="0"/>
              </a:rPr>
              <a:t>EDA helped us understand the dataset’s characteristics and identify potential patterns.</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10785" y="1156138"/>
            <a:ext cx="2528415" cy="2231800"/>
          </a:xfrm>
          <a:prstGeom prst="rect">
            <a:avLst/>
          </a:prstGeom>
        </p:spPr>
      </p:pic>
    </p:spTree>
    <p:extLst>
      <p:ext uri="{BB962C8B-B14F-4D97-AF65-F5344CB8AC3E}">
        <p14:creationId xmlns:p14="http://schemas.microsoft.com/office/powerpoint/2010/main" xmlns="" val="1779708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37614006-D2E9-31D1-7F3E-A26C1C892A99}"/>
              </a:ext>
            </a:extLst>
          </p:cNvPr>
          <p:cNvSpPr txBox="1"/>
          <p:nvPr/>
        </p:nvSpPr>
        <p:spPr>
          <a:xfrm>
            <a:off x="1222365" y="2279362"/>
            <a:ext cx="6699270" cy="861774"/>
          </a:xfrm>
          <a:prstGeom prst="rect">
            <a:avLst/>
          </a:prstGeom>
          <a:noFill/>
        </p:spPr>
        <p:txBody>
          <a:bodyPr wrap="none" rtlCol="0">
            <a:spAutoFit/>
          </a:bodyPr>
          <a:lstStyle/>
          <a:p>
            <a:pPr algn="ctr"/>
            <a:r>
              <a:rPr lang="en-US" sz="1800" b="1" dirty="0" smtClean="0">
                <a:solidFill>
                  <a:srgbClr val="FF0000"/>
                </a:solidFill>
                <a:latin typeface="Times New Roman" panose="02020603050405020304" pitchFamily="18" charset="0"/>
                <a:cs typeface="Times New Roman" panose="02020603050405020304" pitchFamily="18" charset="0"/>
              </a:rPr>
              <a:t>Disclaimer</a:t>
            </a:r>
          </a:p>
          <a:p>
            <a:pPr algn="ctr"/>
            <a:endParaRPr lang="en-US" sz="1800" b="1" dirty="0">
              <a:solidFill>
                <a:srgbClr val="FF0000"/>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The content is curated from online/offline resources and used for educational purpose only</a:t>
            </a:r>
          </a:p>
        </p:txBody>
      </p:sp>
    </p:spTree>
    <p:extLst>
      <p:ext uri="{BB962C8B-B14F-4D97-AF65-F5344CB8AC3E}">
        <p14:creationId xmlns:p14="http://schemas.microsoft.com/office/powerpoint/2010/main" xmlns="" val="3349749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B6E6F345-B602-EC4B-B8B2-B4CAA1DC1D46}"/>
              </a:ext>
            </a:extLst>
          </p:cNvPr>
          <p:cNvSpPr txBox="1"/>
          <p:nvPr/>
        </p:nvSpPr>
        <p:spPr>
          <a:xfrm>
            <a:off x="134935" y="1052956"/>
            <a:ext cx="8734745" cy="625812"/>
          </a:xfrm>
          <a:prstGeom prst="rect">
            <a:avLst/>
          </a:prstGeom>
          <a:noFill/>
        </p:spPr>
        <p:txBody>
          <a:bodyPr wrap="square" lIns="91440" tIns="45720" rIns="91440" bIns="45720" anchor="t">
            <a:spAutoFit/>
          </a:bodyPr>
          <a:lstStyle/>
          <a:p>
            <a:pPr marL="285750" indent="-285750" fontAlgn="base">
              <a:spcAft>
                <a:spcPts val="800"/>
              </a:spcAft>
              <a:buClr>
                <a:srgbClr val="213163"/>
              </a:buClr>
            </a:pPr>
            <a:endParaRPr lang="en-US" b="0" i="0" dirty="0">
              <a:solidFill>
                <a:srgbClr val="0000FF"/>
              </a:solidFill>
              <a:effectLst/>
            </a:endParaRPr>
          </a:p>
          <a:p>
            <a:pPr marL="285750" indent="-285750" fontAlgn="base">
              <a:spcAft>
                <a:spcPts val="800"/>
              </a:spcAft>
              <a:buClr>
                <a:srgbClr val="213163"/>
              </a:buClr>
              <a:buFont typeface="Wingdings" pitchFamily="2" charset="2"/>
              <a:buChar char="q"/>
            </a:pPr>
            <a:r>
              <a:rPr lang="en-US" dirty="0">
                <a:solidFill>
                  <a:srgbClr val="0000FF"/>
                </a:solidFill>
              </a:rPr>
              <a:t>https://youtu.be/cNLPt02RwF0?si=P2IxHugi6FZh5Fh1</a:t>
            </a:r>
            <a:endParaRPr lang="en-US" b="0" i="0" dirty="0">
              <a:solidFill>
                <a:srgbClr val="0000FF"/>
              </a:solidFill>
              <a:effectLst/>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spTree>
    <p:extLst>
      <p:ext uri="{BB962C8B-B14F-4D97-AF65-F5344CB8AC3E}">
        <p14:creationId xmlns:p14="http://schemas.microsoft.com/office/powerpoint/2010/main" xmlns="" val="1480951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2172634" y="1850025"/>
            <a:ext cx="4089943" cy="1286580"/>
          </a:xfrm>
          <a:prstGeom prst="rect">
            <a:avLst/>
          </a:prstGeom>
          <a:noFill/>
          <a:ln w="38100">
            <a:solidFill>
              <a:srgbClr val="0070C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dirty="0">
                <a:latin typeface="Algerian" panose="04020705040A02060702" pitchFamily="82" charset="0"/>
              </a:rPr>
              <a:t>Thank you!</a:t>
            </a:r>
          </a:p>
        </p:txBody>
      </p:sp>
    </p:spTree>
    <p:extLst>
      <p:ext uri="{BB962C8B-B14F-4D97-AF65-F5344CB8AC3E}">
        <p14:creationId xmlns:p14="http://schemas.microsoft.com/office/powerpoint/2010/main" xmlns="" val="188237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latin typeface="Adobe Gothic Std B" panose="020B0800000000000000" pitchFamily="34" charset="-128"/>
                <a:ea typeface="Adobe Gothic Std B" panose="020B0800000000000000" pitchFamily="34" charset="-128"/>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Aims, Objective &amp; Proposed System/Solution </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System Deployment Approach</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Development &amp; Algorithm</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Scope</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Video of the Project</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marL="285750" indent="-285750">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a:t>
            </a: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69406" y="888472"/>
            <a:ext cx="2673435" cy="2673435"/>
          </a:xfrm>
          <a:prstGeom prst="rect">
            <a:avLst/>
          </a:prstGeom>
        </p:spPr>
      </p:pic>
    </p:spTree>
    <p:extLst>
      <p:ext uri="{BB962C8B-B14F-4D97-AF65-F5344CB8AC3E}">
        <p14:creationId xmlns:p14="http://schemas.microsoft.com/office/powerpoint/2010/main" xmlns="" val="857068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5298302" cy="3539430"/>
          </a:xfrm>
          <a:prstGeom prst="rect">
            <a:avLst/>
          </a:prstGeom>
          <a:noFill/>
        </p:spPr>
        <p:txBody>
          <a:bodyPr wrap="square" lIns="91440" tIns="45720" rIns="91440" bIns="45720" anchor="t">
            <a:spAutoFit/>
          </a:bodyPr>
          <a:lstStyle/>
          <a:p>
            <a:pPr algn="just" fontAlgn="base">
              <a:spcAft>
                <a:spcPts val="800"/>
              </a:spcAft>
              <a:buClr>
                <a:srgbClr val="213163"/>
              </a:buClr>
            </a:pPr>
            <a:r>
              <a:rPr lang="en-GB" dirty="0">
                <a:latin typeface="Times New Roman" panose="02020603050405020304" pitchFamily="18" charset="0"/>
                <a:cs typeface="Times New Roman" panose="02020603050405020304" pitchFamily="18" charset="0"/>
              </a:rPr>
              <a:t>The ubiquity of email communication has brought forth the persistent challenge of spam messages, posing threats to user privacy and security. This project </a:t>
            </a:r>
            <a:r>
              <a:rPr lang="en-GB" dirty="0" err="1">
                <a:latin typeface="Times New Roman" panose="02020603050405020304" pitchFamily="18" charset="0"/>
                <a:cs typeface="Times New Roman" panose="02020603050405020304" pitchFamily="18" charset="0"/>
              </a:rPr>
              <a:t>endeavors</a:t>
            </a:r>
            <a:r>
              <a:rPr lang="en-GB" dirty="0">
                <a:latin typeface="Times New Roman" panose="02020603050405020304" pitchFamily="18" charset="0"/>
                <a:cs typeface="Times New Roman" panose="02020603050405020304" pitchFamily="18" charset="0"/>
              </a:rPr>
              <a:t> to develop a proficient system for the detection of spam emails through the utilization of machine learning algorithms. The proposed system will leverage a diverse array of features such as sender analysis, content inspection, and linguistic patterns to discern between legitimate correspondence and spam. By harnessing a dataset comprising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emails, we will train and evaluate several machine learning models, including Support Vector Machines, Naive Bayes, and Random Forests. The project's primary objective is to construct a robust spam detection mechanism that can bolster email security, mitigate the risks associated with phishing attacks, and augment user experience. The outcomes of this </a:t>
            </a:r>
            <a:r>
              <a:rPr lang="en-GB" dirty="0" err="1">
                <a:latin typeface="Times New Roman" panose="02020603050405020304" pitchFamily="18" charset="0"/>
                <a:cs typeface="Times New Roman" panose="02020603050405020304" pitchFamily="18" charset="0"/>
              </a:rPr>
              <a:t>endeavor</a:t>
            </a:r>
            <a:r>
              <a:rPr lang="en-GB" dirty="0">
                <a:latin typeface="Times New Roman" panose="02020603050405020304" pitchFamily="18" charset="0"/>
                <a:cs typeface="Times New Roman" panose="02020603050405020304" pitchFamily="18" charset="0"/>
              </a:rPr>
              <a:t> are poised to make significant contributions towards combatting the proliferation of spam within the digital landscape.</a:t>
            </a:r>
            <a:br>
              <a:rPr lang="en-GB" dirty="0">
                <a:latin typeface="Times New Roman" panose="02020603050405020304" pitchFamily="18" charset="0"/>
                <a:cs typeface="Times New Roman" panose="02020603050405020304" pitchFamily="18" charset="0"/>
              </a:rPr>
            </a:b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88872" y="1070341"/>
            <a:ext cx="2789277" cy="2789277"/>
          </a:xfrm>
          <a:prstGeom prst="rect">
            <a:avLst/>
          </a:prstGeom>
        </p:spPr>
      </p:pic>
    </p:spTree>
    <p:extLst>
      <p:ext uri="{BB962C8B-B14F-4D97-AF65-F5344CB8AC3E}">
        <p14:creationId xmlns:p14="http://schemas.microsoft.com/office/powerpoint/2010/main" xmlns="" val="422898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4437065" cy="2133918"/>
          </a:xfrm>
          <a:prstGeom prst="rect">
            <a:avLst/>
          </a:prstGeom>
          <a:noFill/>
        </p:spPr>
        <p:txBody>
          <a:bodyPr wrap="square" lIns="91440" tIns="45720" rIns="91440" bIns="45720" anchor="t">
            <a:spAutoFit/>
          </a:bodyPr>
          <a:lstStyle/>
          <a:p>
            <a:pPr marL="285750" indent="-285750" algn="just" rtl="0" fontAlgn="base">
              <a:spcAft>
                <a:spcPts val="800"/>
              </a:spcAft>
              <a:buClr>
                <a:srgbClr val="213163"/>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Facial emotion recognition in real-time is challenging due to human expression variability. Traditional methods struggle with accuracy, especially considering age as a factor.</a:t>
            </a:r>
          </a:p>
          <a:p>
            <a:pPr marL="285750" indent="-285750" algn="just" rtl="0" fontAlgn="base">
              <a:spcAft>
                <a:spcPts val="800"/>
              </a:spcAft>
              <a:buClr>
                <a:srgbClr val="213163"/>
              </a:buClr>
              <a:buFont typeface="Wingdings" panose="05000000000000000000" pitchFamily="2" charset="2"/>
              <a:buChar char="v"/>
            </a:pPr>
            <a:r>
              <a:rPr lang="en-US" b="0" i="0" dirty="0">
                <a:solidFill>
                  <a:srgbClr val="0D0D0D"/>
                </a:solidFill>
                <a:effectLst/>
                <a:latin typeface="Times New Roman" panose="02020603050405020304" pitchFamily="18" charset="0"/>
                <a:cs typeface="Times New Roman" panose="02020603050405020304" pitchFamily="18" charset="0"/>
              </a:rPr>
              <a:t>Develop a system for face emotion and age detection that accurately identifies both the emotions and approximate age of individuals from facial images. This system should be robust, efficient, and capable of processing images in real-time or near real-time</a:t>
            </a:r>
            <a:r>
              <a:rPr lang="en-US" b="0" i="0" dirty="0" smtClean="0">
                <a:solidFill>
                  <a:srgbClr val="0D0D0D"/>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pic>
        <p:nvPicPr>
          <p:cNvPr id="2050" name="Picture 2" descr="What is a problem statemen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84776" y="969593"/>
            <a:ext cx="3587086" cy="27710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33714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8589965" cy="738664"/>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a:solidFill>
                  <a:srgbClr val="000000"/>
                </a:solidFill>
                <a:effectLst/>
                <a:latin typeface="Times New Roman" panose="02020603050405020304" pitchFamily="18" charset="0"/>
                <a:cs typeface="Times New Roman" panose="02020603050405020304" pitchFamily="18" charset="0"/>
              </a:rPr>
              <a:t>Aim: </a:t>
            </a:r>
            <a:r>
              <a:rPr lang="en-GB" dirty="0">
                <a:latin typeface="Times New Roman" panose="02020603050405020304" pitchFamily="18" charset="0"/>
                <a:cs typeface="Times New Roman" panose="02020603050405020304" pitchFamily="18" charset="0"/>
              </a:rPr>
              <a:t>The primary aim of this project is to design and implement a robust system for the automated detection of spam emails utilizing machine learning algorithms. The system will employ a multi-faceted approach, integrating sender analysis, content examination, and linguistic pattern recognition to differentiate between legitimate emails and spam</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a:extLst>
              <a:ext uri="{FF2B5EF4-FFF2-40B4-BE49-F238E27FC236}">
                <a16:creationId xmlns="" xmlns:a16="http://schemas.microsoft.com/office/drawing/2014/main" id="{8A7E7372-02E7-C82A-33D7-3493BBA3A60D}"/>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7515" t="10396" r="9870" b="8883"/>
          <a:stretch/>
        </p:blipFill>
        <p:spPr>
          <a:xfrm>
            <a:off x="3094567" y="2285932"/>
            <a:ext cx="2540690" cy="2482450"/>
          </a:xfrm>
          <a:prstGeom prst="rect">
            <a:avLst/>
          </a:prstGeom>
        </p:spPr>
      </p:pic>
    </p:spTree>
    <p:extLst>
      <p:ext uri="{BB962C8B-B14F-4D97-AF65-F5344CB8AC3E}">
        <p14:creationId xmlns:p14="http://schemas.microsoft.com/office/powerpoint/2010/main" xmlns="" val="1242733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8296684" cy="3285323"/>
          </a:xfrm>
          <a:prstGeom prst="rect">
            <a:avLst/>
          </a:prstGeom>
          <a:noFill/>
        </p:spPr>
        <p:txBody>
          <a:bodyPr wrap="square" lIns="91440" tIns="45720" rIns="91440" bIns="45720" anchor="t">
            <a:spAutoFit/>
          </a:bodyPr>
          <a:lstStyle/>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Develop Feature Extraction Methods</a:t>
            </a:r>
            <a:r>
              <a:rPr lang="en-GB" dirty="0">
                <a:latin typeface="Times New Roman" panose="02020603050405020304" pitchFamily="18" charset="0"/>
                <a:cs typeface="Times New Roman" panose="02020603050405020304" pitchFamily="18" charset="0"/>
              </a:rPr>
              <a:t>: Implement methods to extract relevant features from email data, including sender information, email content, metadata, and linguistic characteristics.</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Explore Machine Learning Algorithms</a:t>
            </a:r>
            <a:r>
              <a:rPr lang="en-GB" dirty="0">
                <a:latin typeface="Times New Roman" panose="02020603050405020304" pitchFamily="18" charset="0"/>
                <a:cs typeface="Times New Roman" panose="02020603050405020304" pitchFamily="18" charset="0"/>
              </a:rPr>
              <a:t>: Investigate and evaluate various machine learning algorithms such as Support Vector Machines, Naive Bayes, and Random Forests for their effectiveness in spam detection.</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Construct Training and Testing Framework</a:t>
            </a:r>
            <a:r>
              <a:rPr lang="en-GB" dirty="0">
                <a:latin typeface="Times New Roman" panose="02020603050405020304" pitchFamily="18" charset="0"/>
                <a:cs typeface="Times New Roman" panose="02020603050405020304" pitchFamily="18" charset="0"/>
              </a:rPr>
              <a:t>: Create a comprehensive dataset of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emails for training and testing purposes, ensuring a diverse representation of spam and legitimate messages.</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Optimize Performance Metrics</a:t>
            </a:r>
            <a:r>
              <a:rPr lang="en-GB" dirty="0">
                <a:latin typeface="Times New Roman" panose="02020603050405020304" pitchFamily="18" charset="0"/>
                <a:cs typeface="Times New Roman" panose="02020603050405020304" pitchFamily="18" charset="0"/>
              </a:rPr>
              <a:t>: Strive to achieve high accuracy, precision, recall, and F1-score metrics to ensure the reliability and effectiveness of the spam detection system.</a:t>
            </a:r>
          </a:p>
          <a:p>
            <a:pPr marL="285750" indent="-285750">
              <a:lnSpc>
                <a:spcPct val="150000"/>
              </a:lnSpc>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Enhance Email Security</a:t>
            </a:r>
            <a:r>
              <a:rPr lang="en-GB" dirty="0">
                <a:latin typeface="Times New Roman" panose="02020603050405020304" pitchFamily="18" charset="0"/>
                <a:cs typeface="Times New Roman" panose="02020603050405020304" pitchFamily="18" charset="0"/>
              </a:rPr>
              <a:t>: Ultimately, the project seeks to contribute to the enhancement of email security measures, reducing the risk of users falling victim to phishing attacks and improving overall user experience.</a:t>
            </a: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Objectives</a:t>
            </a:r>
          </a:p>
        </p:txBody>
      </p:sp>
    </p:spTree>
    <p:extLst>
      <p:ext uri="{BB962C8B-B14F-4D97-AF65-F5344CB8AC3E}">
        <p14:creationId xmlns:p14="http://schemas.microsoft.com/office/powerpoint/2010/main" xmlns="" val="3174710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123208" y="736263"/>
            <a:ext cx="8479799" cy="41652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spcAft>
                <a:spcPts val="800"/>
              </a:spcAft>
              <a:buClr>
                <a:srgbClr val="213163"/>
              </a:buClr>
            </a:pPr>
            <a:r>
              <a:rPr lang="en-US" b="1" dirty="0">
                <a:latin typeface="Times New Roman" panose="02020603050405020304" pitchFamily="18" charset="0"/>
                <a:cs typeface="Times New Roman" panose="02020603050405020304" pitchFamily="18" charset="0"/>
              </a:rPr>
              <a:t>Solution: </a:t>
            </a:r>
            <a:r>
              <a:rPr lang="en-GB" dirty="0">
                <a:latin typeface="Times New Roman" panose="02020603050405020304" pitchFamily="18" charset="0"/>
                <a:cs typeface="Times New Roman" panose="02020603050405020304" pitchFamily="18" charset="0"/>
              </a:rPr>
              <a:t>The proposed solution for the "Detecting Spam Mail" project involves the development and implementation of a comprehensive system that employs machine learning algorithms to accurately classify emails as either spam or legitimate. This system will consist of the following key components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nSpc>
                <a:spcPct val="150000"/>
              </a:lnSpc>
            </a:pPr>
            <a:r>
              <a:rPr lang="en-GB" b="1" dirty="0" smtClean="0">
                <a:latin typeface="Times New Roman" panose="02020603050405020304" pitchFamily="18" charset="0"/>
                <a:cs typeface="Times New Roman" panose="02020603050405020304" pitchFamily="18" charset="0"/>
              </a:rPr>
              <a:t>Feature Extraction:</a:t>
            </a:r>
            <a:endParaRPr lang="en-GB"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q"/>
            </a:pPr>
            <a:r>
              <a:rPr lang="en-GB" dirty="0" smtClean="0">
                <a:latin typeface="Times New Roman" panose="02020603050405020304" pitchFamily="18" charset="0"/>
                <a:cs typeface="Times New Roman" panose="02020603050405020304" pitchFamily="18" charset="0"/>
              </a:rPr>
              <a:t>Implement </a:t>
            </a:r>
            <a:r>
              <a:rPr lang="en-GB" dirty="0">
                <a:latin typeface="Times New Roman" panose="02020603050405020304" pitchFamily="18" charset="0"/>
                <a:cs typeface="Times New Roman" panose="02020603050405020304" pitchFamily="18" charset="0"/>
              </a:rPr>
              <a:t>feature extraction techniques to gather relevant information from incoming emails. This includes:</a:t>
            </a:r>
          </a:p>
          <a:p>
            <a:pPr marL="285750" lvl="1" indent="-285750">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Sender Analysis: Extract sender email addresses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their reputation based on past interactions</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pPr>
            <a:r>
              <a:rPr lang="en-GB" b="1" dirty="0">
                <a:latin typeface="Times New Roman" panose="02020603050405020304" pitchFamily="18" charset="0"/>
                <a:cs typeface="Times New Roman" panose="02020603050405020304" pitchFamily="18" charset="0"/>
              </a:rPr>
              <a:t>Feature Extraction:</a:t>
            </a: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q"/>
            </a:pPr>
            <a:r>
              <a:rPr lang="en-GB" dirty="0">
                <a:latin typeface="Times New Roman" panose="02020603050405020304" pitchFamily="18" charset="0"/>
                <a:cs typeface="Times New Roman" panose="02020603050405020304" pitchFamily="18" charset="0"/>
              </a:rPr>
              <a:t>Implement feature extraction techniques to gather relevant information from incoming emails. This includes:</a:t>
            </a:r>
          </a:p>
          <a:p>
            <a:pPr marL="285750" lvl="1" indent="-285750">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Sender Analysis: Extract sender email addresses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their reputation based on past interactions.</a:t>
            </a:r>
          </a:p>
          <a:p>
            <a:pPr>
              <a:lnSpc>
                <a:spcPct val="150000"/>
              </a:lnSpc>
            </a:pPr>
            <a:r>
              <a:rPr lang="en-GB" b="1" dirty="0">
                <a:latin typeface="Times New Roman" panose="02020603050405020304" pitchFamily="18" charset="0"/>
                <a:cs typeface="Times New Roman" panose="02020603050405020304" pitchFamily="18" charset="0"/>
              </a:rPr>
              <a:t>Training and Evaluation:</a:t>
            </a: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Wingdings" pitchFamily="2" charset="2"/>
              <a:buChar char="q"/>
            </a:pPr>
            <a:r>
              <a:rPr lang="en-GB" dirty="0">
                <a:latin typeface="Times New Roman" panose="02020603050405020304" pitchFamily="18" charset="0"/>
                <a:cs typeface="Times New Roman" panose="02020603050405020304" pitchFamily="18" charset="0"/>
              </a:rPr>
              <a:t>Construct a robust dataset comprising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examples of spam and legitimate emails for training and testing purposes.</a:t>
            </a:r>
          </a:p>
        </p:txBody>
      </p:sp>
    </p:spTree>
    <p:extLst>
      <p:ext uri="{BB962C8B-B14F-4D97-AF65-F5344CB8AC3E}">
        <p14:creationId xmlns:p14="http://schemas.microsoft.com/office/powerpoint/2010/main" xmlns="" val="59842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340242" y="1152475"/>
            <a:ext cx="8492058" cy="3416400"/>
          </a:xfrm>
        </p:spPr>
        <p:txBody>
          <a:bodyPr/>
          <a:lstStyle/>
          <a:p>
            <a:pPr marL="139697" indent="0">
              <a:buNone/>
            </a:pPr>
            <a:r>
              <a:rPr lang="en-GB" sz="1600" b="1" dirty="0">
                <a:latin typeface="Times New Roman" panose="02020603050405020304" pitchFamily="18" charset="0"/>
                <a:cs typeface="Times New Roman" panose="02020603050405020304" pitchFamily="18" charset="0"/>
              </a:rPr>
              <a:t>Real-time Scoring and Filtering:</a:t>
            </a:r>
            <a:endParaRPr lang="en-GB" sz="1600" dirty="0">
              <a:latin typeface="Times New Roman" panose="02020603050405020304" pitchFamily="18" charset="0"/>
              <a:cs typeface="Times New Roman" panose="02020603050405020304" pitchFamily="18" charset="0"/>
            </a:endParaRPr>
          </a:p>
          <a:p>
            <a:pPr marL="139697" indent="0">
              <a:buNone/>
            </a:pPr>
            <a:r>
              <a:rPr lang="en-GB" sz="1600" dirty="0">
                <a:latin typeface="Times New Roman" panose="02020603050405020304" pitchFamily="18" charset="0"/>
                <a:cs typeface="Times New Roman" panose="02020603050405020304" pitchFamily="18" charset="0"/>
              </a:rPr>
              <a:t>Implement a real-time scoring system where incoming emails are processed through the trained models to determine their spam likelihood</a:t>
            </a:r>
            <a:r>
              <a:rPr lang="en-GB" sz="1600" dirty="0" smtClean="0">
                <a:latin typeface="Times New Roman" panose="02020603050405020304" pitchFamily="18" charset="0"/>
                <a:cs typeface="Times New Roman" panose="02020603050405020304" pitchFamily="18" charset="0"/>
              </a:rPr>
              <a:t>.</a:t>
            </a:r>
          </a:p>
          <a:p>
            <a:pPr marL="139697" indent="0">
              <a:buNone/>
            </a:pPr>
            <a:endParaRPr lang="en-GB" sz="1600" dirty="0">
              <a:latin typeface="Times New Roman" panose="02020603050405020304" pitchFamily="18" charset="0"/>
              <a:cs typeface="Times New Roman" panose="02020603050405020304" pitchFamily="18" charset="0"/>
            </a:endParaRPr>
          </a:p>
          <a:p>
            <a:pPr marL="139697" indent="0">
              <a:buNone/>
            </a:pPr>
            <a:r>
              <a:rPr lang="en-GB" sz="1600" b="1" dirty="0">
                <a:latin typeface="Times New Roman" panose="02020603050405020304" pitchFamily="18" charset="0"/>
                <a:cs typeface="Times New Roman" panose="02020603050405020304" pitchFamily="18" charset="0"/>
              </a:rPr>
              <a:t>Iterative Improvement</a:t>
            </a:r>
            <a:r>
              <a:rPr lang="en-GB" sz="1600" b="1" dirty="0" smtClean="0">
                <a:latin typeface="Times New Roman" panose="02020603050405020304" pitchFamily="18" charset="0"/>
                <a:cs typeface="Times New Roman" panose="02020603050405020304" pitchFamily="18" charset="0"/>
              </a:rPr>
              <a:t>:</a:t>
            </a:r>
          </a:p>
          <a:p>
            <a:pPr marL="139697" indent="0">
              <a:buNone/>
            </a:pPr>
            <a:endParaRPr lang="en-GB"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1600" dirty="0">
                <a:latin typeface="Times New Roman" panose="02020603050405020304" pitchFamily="18" charset="0"/>
                <a:cs typeface="Times New Roman" panose="02020603050405020304" pitchFamily="18" charset="0"/>
              </a:rPr>
              <a:t>Continuously monitor the system's performance in a live environment and gather feedback on its effectiveness.</a:t>
            </a:r>
          </a:p>
          <a:p>
            <a:pPr>
              <a:buFont typeface="Wingdings" panose="05000000000000000000" pitchFamily="2" charset="2"/>
              <a:buChar char="v"/>
            </a:pPr>
            <a:r>
              <a:rPr lang="en-GB" sz="1600" dirty="0">
                <a:latin typeface="Times New Roman" panose="02020603050405020304" pitchFamily="18" charset="0"/>
                <a:cs typeface="Times New Roman" panose="02020603050405020304" pitchFamily="18" charset="0"/>
              </a:rPr>
              <a:t>Implement iterative improvements such as retraining the models with new data, adjusting feature extraction methods, or exploring ensemble techniques for enhanced accuracy.</a:t>
            </a: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2154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www.w3.org/XML/1998/namespace"/>
    <ds:schemaRef ds:uri="http://schemas.microsoft.com/office/infopath/2007/PartnerControls"/>
    <ds:schemaRef ds:uri="http://schemas.microsoft.com/office/2006/metadata/properties"/>
    <ds:schemaRef ds:uri="http://purl.org/dc/dcmitype/"/>
    <ds:schemaRef ds:uri="9162bd5b-4ed9-4da3-b376-05204580ba3f"/>
    <ds:schemaRef ds:uri="c0fa2617-96bd-425d-8578-e93563fe37c5"/>
    <ds:schemaRef ds:uri="http://schemas.microsoft.com/office/2006/documentManagement/types"/>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1345</TotalTime>
  <Words>1084</Words>
  <Application>Microsoft Office PowerPoint</Application>
  <PresentationFormat>On-screen Show (16:9)</PresentationFormat>
  <Paragraphs>123</Paragraphs>
  <Slides>21</Slides>
  <Notes>17</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Slide 1</vt:lpstr>
      <vt:lpstr>Slide 2</vt:lpstr>
      <vt:lpstr>Course Outline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189</cp:revision>
  <dcterms:modified xsi:type="dcterms:W3CDTF">2024-04-16T07:38:41Z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