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73" r:id="rId4"/>
    <p:sldId id="257"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hyperlink" Target="https://www.techtarget.com/searchstorage/definition/data-availability" TargetMode="Externa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hyperlink" Target="https://www.computerweekly.com/opinion/Security-Think-Tank-Adapting-defences-to-evolving-ransomware-and-cyber-crime" TargetMode="External" /><Relationship Id="rId2" Type="http://schemas.openxmlformats.org/officeDocument/2006/relationships/hyperlink" Target="https://www.techtarget.com/whatis/definition/cryptojacking" TargetMode="Externa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hyperlink" Target="https://www.techtarget.com/whatis/definition/BYOD-bring-your-own-device" TargetMode="Externa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intrusion-prevention-system-ips/amp/" TargetMode="External" /><Relationship Id="rId3" Type="http://schemas.openxmlformats.org/officeDocument/2006/relationships/hyperlink" Target="https://www.geeksforgeeks.org/difference-between-antivirus-and-antimalware/amp/" TargetMode="External" /><Relationship Id="rId7" Type="http://schemas.openxmlformats.org/officeDocument/2006/relationships/hyperlink" Target="https://www.geeksforgeeks.org/application-security-in-dbms/amp/" TargetMode="External" /><Relationship Id="rId2" Type="http://schemas.openxmlformats.org/officeDocument/2006/relationships/hyperlink" Target="https://www.geeksforgeeks.org/access-control-in-computer-network/amp/" TargetMode="External" /><Relationship Id="rId1" Type="http://schemas.openxmlformats.org/officeDocument/2006/relationships/slideLayout" Target="../slideLayouts/slideLayout7.xml" /><Relationship Id="rId6" Type="http://schemas.openxmlformats.org/officeDocument/2006/relationships/hyperlink" Target="https://www.geeksforgeeks.org/introduction-of-firewall-in-computer-network/amp/" TargetMode="External" /><Relationship Id="rId5" Type="http://schemas.openxmlformats.org/officeDocument/2006/relationships/hyperlink" Target="https://www.geeksforgeeks.org/what-is-email-security/amp/" TargetMode="External" /><Relationship Id="rId4" Type="http://schemas.openxmlformats.org/officeDocument/2006/relationships/hyperlink" Target="https://www.geeksforgeeks.org/cloud-computing-security/amp/" TargetMode="External" /></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malware-and-its-types/amp/" TargetMode="Externa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cloud-based-services/amp/" TargetMode="Externa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13834E-8ADE-FC7C-F591-4FCE00434FA2}"/>
              </a:ext>
            </a:extLst>
          </p:cNvPr>
          <p:cNvSpPr txBox="1"/>
          <p:nvPr/>
        </p:nvSpPr>
        <p:spPr>
          <a:xfrm>
            <a:off x="855925" y="110021"/>
            <a:ext cx="10309005" cy="692497"/>
          </a:xfrm>
          <a:prstGeom prst="rect">
            <a:avLst/>
          </a:prstGeom>
          <a:noFill/>
        </p:spPr>
        <p:txBody>
          <a:bodyPr wrap="square" rtlCol="0">
            <a:spAutoFit/>
          </a:bodyPr>
          <a:lstStyle/>
          <a:p>
            <a:pPr algn="l"/>
            <a:r>
              <a:rPr lang="en-IN" sz="5400" dirty="0"/>
              <a:t>CYBER SECURITY IN NETWORK SECURITY</a:t>
            </a:r>
            <a:r>
              <a:rPr lang="en-IN" dirty="0"/>
              <a:t> </a:t>
            </a:r>
            <a:endParaRPr lang="en-US" dirty="0"/>
          </a:p>
        </p:txBody>
      </p:sp>
      <p:sp>
        <p:nvSpPr>
          <p:cNvPr id="5" name="TextBox 4">
            <a:extLst>
              <a:ext uri="{FF2B5EF4-FFF2-40B4-BE49-F238E27FC236}">
                <a16:creationId xmlns:a16="http://schemas.microsoft.com/office/drawing/2014/main" id="{198DCB9B-932A-5499-8D1D-BFB098E90A06}"/>
              </a:ext>
            </a:extLst>
          </p:cNvPr>
          <p:cNvSpPr txBox="1"/>
          <p:nvPr/>
        </p:nvSpPr>
        <p:spPr>
          <a:xfrm>
            <a:off x="3107492" y="3075057"/>
            <a:ext cx="7210068" cy="530915"/>
          </a:xfrm>
          <a:prstGeom prst="rect">
            <a:avLst/>
          </a:prstGeom>
          <a:noFill/>
        </p:spPr>
        <p:txBody>
          <a:bodyPr wrap="square" rtlCol="0">
            <a:spAutoFit/>
          </a:bodyPr>
          <a:lstStyle/>
          <a:p>
            <a:pPr algn="l"/>
            <a:r>
              <a:rPr lang="en-IN" sz="4000" dirty="0"/>
              <a:t>PRESENTED BY: </a:t>
            </a:r>
            <a:r>
              <a:rPr lang="en-IN" sz="4000" b="1" dirty="0"/>
              <a:t>C.SANTHOSH</a:t>
            </a:r>
            <a:endParaRPr lang="en-US" sz="4000" b="1" dirty="0"/>
          </a:p>
        </p:txBody>
      </p:sp>
      <p:sp>
        <p:nvSpPr>
          <p:cNvPr id="6" name="TextBox 5">
            <a:extLst>
              <a:ext uri="{FF2B5EF4-FFF2-40B4-BE49-F238E27FC236}">
                <a16:creationId xmlns:a16="http://schemas.microsoft.com/office/drawing/2014/main" id="{5304E42E-7258-272A-7B7D-77367CD89ED7}"/>
              </a:ext>
            </a:extLst>
          </p:cNvPr>
          <p:cNvSpPr txBox="1"/>
          <p:nvPr/>
        </p:nvSpPr>
        <p:spPr>
          <a:xfrm>
            <a:off x="3107493" y="4012113"/>
            <a:ext cx="7210067" cy="1084912"/>
          </a:xfrm>
          <a:prstGeom prst="rect">
            <a:avLst/>
          </a:prstGeom>
          <a:noFill/>
        </p:spPr>
        <p:txBody>
          <a:bodyPr wrap="square" rtlCol="0">
            <a:spAutoFit/>
          </a:bodyPr>
          <a:lstStyle/>
          <a:p>
            <a:pPr algn="ctr"/>
            <a:r>
              <a:rPr lang="en-IN" sz="4400" b="1" dirty="0"/>
              <a:t>THE KAVERY ENGINEERING COLLEGE</a:t>
            </a:r>
            <a:r>
              <a:rPr lang="en-IN" dirty="0"/>
              <a:t> </a:t>
            </a:r>
            <a:endParaRPr lang="en-US" dirty="0"/>
          </a:p>
        </p:txBody>
      </p:sp>
    </p:spTree>
    <p:extLst>
      <p:ext uri="{BB962C8B-B14F-4D97-AF65-F5344CB8AC3E}">
        <p14:creationId xmlns:p14="http://schemas.microsoft.com/office/powerpoint/2010/main" val="20527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C0329-AA17-4D5A-2F78-FE19BB968680}"/>
              </a:ext>
            </a:extLst>
          </p:cNvPr>
          <p:cNvSpPr txBox="1"/>
          <p:nvPr/>
        </p:nvSpPr>
        <p:spPr>
          <a:xfrm>
            <a:off x="1734365" y="494074"/>
            <a:ext cx="8723270" cy="1477328"/>
          </a:xfrm>
          <a:prstGeom prst="rect">
            <a:avLst/>
          </a:prstGeom>
          <a:noFill/>
        </p:spPr>
        <p:txBody>
          <a:bodyPr wrap="square">
            <a:spAutoFit/>
          </a:bodyPr>
          <a:lstStyle/>
          <a:p>
            <a:r>
              <a:rPr lang="en-IN" sz="2400" b="1" dirty="0">
                <a:solidFill>
                  <a:srgbClr val="FF0000"/>
                </a:solidFill>
                <a:latin typeface="Arial" panose="020B0604020202020204" pitchFamily="34" charset="0"/>
              </a:rPr>
              <a:t>6. Application Security:</a:t>
            </a:r>
            <a:r>
              <a:rPr lang="en-IN" sz="2400" b="1" dirty="0">
                <a:latin typeface="Arial" panose="020B0604020202020204" pitchFamily="34" charset="0"/>
              </a:rPr>
              <a:t> </a:t>
            </a:r>
            <a:r>
              <a:rPr lang="en-IN" sz="2400" dirty="0">
                <a:latin typeface="Arial" panose="020B0604020202020204" pitchFamily="34" charset="0"/>
              </a:rPr>
              <a:t>Application security denotes the security precautionary measures utilized at the application level to prevent the stealing or capturing of data or code inside the application. It also includes the security measurements made during the advancement and design of applications, as well as techniques and methods for protecting the applications whenever.</a:t>
            </a:r>
            <a:endParaRPr lang="en-US" sz="2400" dirty="0"/>
          </a:p>
        </p:txBody>
      </p:sp>
      <p:sp>
        <p:nvSpPr>
          <p:cNvPr id="5" name="TextBox 4">
            <a:extLst>
              <a:ext uri="{FF2B5EF4-FFF2-40B4-BE49-F238E27FC236}">
                <a16:creationId xmlns:a16="http://schemas.microsoft.com/office/drawing/2014/main" id="{EB7CBF08-A407-6EE7-5CBD-6889FAED40CF}"/>
              </a:ext>
            </a:extLst>
          </p:cNvPr>
          <p:cNvSpPr txBox="1"/>
          <p:nvPr/>
        </p:nvSpPr>
        <p:spPr>
          <a:xfrm>
            <a:off x="1734365" y="3289480"/>
            <a:ext cx="8815464" cy="1477328"/>
          </a:xfrm>
          <a:prstGeom prst="rect">
            <a:avLst/>
          </a:prstGeom>
          <a:noFill/>
        </p:spPr>
        <p:txBody>
          <a:bodyPr wrap="square">
            <a:spAutoFit/>
          </a:bodyPr>
          <a:lstStyle/>
          <a:p>
            <a:r>
              <a:rPr lang="en-IN" sz="2400" b="1" dirty="0">
                <a:solidFill>
                  <a:srgbClr val="FF0000"/>
                </a:solidFill>
                <a:latin typeface="Arial" panose="020B0604020202020204" pitchFamily="34" charset="0"/>
              </a:rPr>
              <a:t>7. Intrusion Prevention System(IPS):</a:t>
            </a:r>
            <a:r>
              <a:rPr lang="en-IN" sz="2400" b="1" dirty="0">
                <a:latin typeface="Arial" panose="020B0604020202020204" pitchFamily="34" charset="0"/>
              </a:rPr>
              <a:t> </a:t>
            </a:r>
            <a:r>
              <a:rPr lang="en-IN" sz="2400" dirty="0">
                <a:latin typeface="Arial" panose="020B0604020202020204" pitchFamily="34" charset="0"/>
              </a:rPr>
              <a:t>An intrusion Prevention System is also known as Intrusion Detection and Prevention System. It is a network security application that monitors network or system activities for malicious activity. The major functions of intrusion prevention systems are to identify malicious activity, collect information about this activity, report it, and attempt to block or stop it.</a:t>
            </a:r>
            <a:endParaRPr lang="en-US" sz="2400" dirty="0"/>
          </a:p>
        </p:txBody>
      </p:sp>
    </p:spTree>
    <p:extLst>
      <p:ext uri="{BB962C8B-B14F-4D97-AF65-F5344CB8AC3E}">
        <p14:creationId xmlns:p14="http://schemas.microsoft.com/office/powerpoint/2010/main" val="247378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99DB7-BC33-5009-66DE-33DAAEC90195}"/>
              </a:ext>
            </a:extLst>
          </p:cNvPr>
          <p:cNvSpPr txBox="1"/>
          <p:nvPr/>
        </p:nvSpPr>
        <p:spPr>
          <a:xfrm>
            <a:off x="3806432" y="1144021"/>
            <a:ext cx="4579131" cy="369332"/>
          </a:xfrm>
          <a:prstGeom prst="rect">
            <a:avLst/>
          </a:prstGeom>
          <a:noFill/>
        </p:spPr>
        <p:txBody>
          <a:bodyPr wrap="square">
            <a:spAutoFit/>
          </a:bodyPr>
          <a:lstStyle/>
          <a:p>
            <a:pPr algn="l"/>
            <a:r>
              <a:rPr lang="en-IN" sz="2400" b="1" u="sng" dirty="0">
                <a:solidFill>
                  <a:srgbClr val="FF0000"/>
                </a:solidFill>
                <a:latin typeface="Arial" panose="020B0604020202020204" pitchFamily="34" charset="0"/>
              </a:rPr>
              <a:t>Working on Network Security</a:t>
            </a:r>
          </a:p>
        </p:txBody>
      </p:sp>
      <p:sp>
        <p:nvSpPr>
          <p:cNvPr id="5" name="TextBox 4">
            <a:extLst>
              <a:ext uri="{FF2B5EF4-FFF2-40B4-BE49-F238E27FC236}">
                <a16:creationId xmlns:a16="http://schemas.microsoft.com/office/drawing/2014/main" id="{18BA9805-2C5B-F696-471F-B5A076DE7CCF}"/>
              </a:ext>
            </a:extLst>
          </p:cNvPr>
          <p:cNvSpPr txBox="1"/>
          <p:nvPr/>
        </p:nvSpPr>
        <p:spPr>
          <a:xfrm>
            <a:off x="1972743" y="2174585"/>
            <a:ext cx="8246510" cy="1200329"/>
          </a:xfrm>
          <a:prstGeom prst="rect">
            <a:avLst/>
          </a:prstGeom>
          <a:noFill/>
        </p:spPr>
        <p:txBody>
          <a:bodyPr wrap="square">
            <a:spAutoFit/>
          </a:bodyPr>
          <a:lstStyle/>
          <a:p>
            <a:r>
              <a:rPr lang="en-IN" sz="2400" dirty="0">
                <a:latin typeface="Arial" panose="020B0604020202020204" pitchFamily="34" charset="0"/>
              </a:rPr>
              <a:t>The basic principle of network security is protecting huge stored data and networks in layers that ensure the bedding of rules and regulations that have to be acknowledged before performing any activity on the data. </a:t>
            </a:r>
            <a:br>
              <a:rPr lang="en-IN" sz="2400" dirty="0"/>
            </a:br>
            <a:r>
              <a:rPr lang="en-IN" sz="2400" dirty="0">
                <a:latin typeface="Arial" panose="020B0604020202020204" pitchFamily="34" charset="0"/>
              </a:rPr>
              <a:t>These levels are:</a:t>
            </a:r>
            <a:endParaRPr lang="en-US" sz="2400" dirty="0"/>
          </a:p>
        </p:txBody>
      </p:sp>
      <p:sp>
        <p:nvSpPr>
          <p:cNvPr id="7" name="TextBox 6">
            <a:extLst>
              <a:ext uri="{FF2B5EF4-FFF2-40B4-BE49-F238E27FC236}">
                <a16:creationId xmlns:a16="http://schemas.microsoft.com/office/drawing/2014/main" id="{AD56A1F1-E6AB-A7CD-797F-B15455B33D1F}"/>
              </a:ext>
            </a:extLst>
          </p:cNvPr>
          <p:cNvSpPr txBox="1"/>
          <p:nvPr/>
        </p:nvSpPr>
        <p:spPr>
          <a:xfrm>
            <a:off x="3739198" y="4513650"/>
            <a:ext cx="4713601" cy="923330"/>
          </a:xfrm>
          <a:prstGeom prst="rect">
            <a:avLst/>
          </a:prstGeom>
          <a:noFill/>
        </p:spPr>
        <p:txBody>
          <a:bodyPr wrap="square">
            <a:spAutoFit/>
          </a:bodyPr>
          <a:lstStyle/>
          <a:p>
            <a:pPr algn="l">
              <a:buFont typeface="Arial" panose="020B0604020202020204" pitchFamily="34" charset="0"/>
              <a:buChar char="•"/>
            </a:pPr>
            <a:r>
              <a:rPr lang="en-IN" sz="2400" dirty="0">
                <a:latin typeface="Arial" panose="020B0604020202020204" pitchFamily="34" charset="0"/>
              </a:rPr>
              <a:t>Physical Network Security</a:t>
            </a:r>
          </a:p>
          <a:p>
            <a:pPr algn="l">
              <a:buFont typeface="Arial" panose="020B0604020202020204" pitchFamily="34" charset="0"/>
              <a:buChar char="•"/>
            </a:pPr>
            <a:r>
              <a:rPr lang="en-IN" sz="2400" dirty="0">
                <a:latin typeface="Arial" panose="020B0604020202020204" pitchFamily="34" charset="0"/>
              </a:rPr>
              <a:t>Technical Network Security</a:t>
            </a:r>
          </a:p>
          <a:p>
            <a:pPr algn="l">
              <a:buFont typeface="Arial" panose="020B0604020202020204" pitchFamily="34" charset="0"/>
              <a:buChar char="•"/>
            </a:pPr>
            <a:r>
              <a:rPr lang="en-IN" sz="2400" dirty="0">
                <a:latin typeface="Arial" panose="020B0604020202020204" pitchFamily="34" charset="0"/>
              </a:rPr>
              <a:t>Administrative Network Security</a:t>
            </a:r>
          </a:p>
        </p:txBody>
      </p:sp>
    </p:spTree>
    <p:extLst>
      <p:ext uri="{BB962C8B-B14F-4D97-AF65-F5344CB8AC3E}">
        <p14:creationId xmlns:p14="http://schemas.microsoft.com/office/powerpoint/2010/main" val="295717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F0F7F-8229-9226-D189-56A1947AB5B5}"/>
              </a:ext>
            </a:extLst>
          </p:cNvPr>
          <p:cNvSpPr txBox="1"/>
          <p:nvPr/>
        </p:nvSpPr>
        <p:spPr>
          <a:xfrm>
            <a:off x="1838274" y="1162261"/>
            <a:ext cx="8515452" cy="1200329"/>
          </a:xfrm>
          <a:prstGeom prst="rect">
            <a:avLst/>
          </a:prstGeom>
          <a:noFill/>
        </p:spPr>
        <p:txBody>
          <a:bodyPr wrap="square">
            <a:spAutoFit/>
          </a:bodyPr>
          <a:lstStyle/>
          <a:p>
            <a:r>
              <a:rPr lang="en-IN" sz="2400" b="1" dirty="0">
                <a:solidFill>
                  <a:srgbClr val="FF0000"/>
                </a:solidFill>
                <a:latin typeface="Arial" panose="020B0604020202020204" pitchFamily="34" charset="0"/>
              </a:rPr>
              <a:t>1. Physical Network Security:</a:t>
            </a:r>
            <a:r>
              <a:rPr lang="en-IN" sz="2400" b="1" dirty="0">
                <a:latin typeface="Arial" panose="020B0604020202020204" pitchFamily="34" charset="0"/>
              </a:rPr>
              <a:t> </a:t>
            </a:r>
            <a:r>
              <a:rPr lang="en-IN" sz="2400" dirty="0">
                <a:latin typeface="Arial" panose="020B0604020202020204" pitchFamily="34" charset="0"/>
              </a:rPr>
              <a:t>This is the most basic level that includes protecting the data and network through unauthorized personnel from acquiring control over the confidentiality of the network. The same can be achieved by using devices like biometric systems. </a:t>
            </a:r>
            <a:endParaRPr lang="en-US" sz="2400" dirty="0"/>
          </a:p>
        </p:txBody>
      </p:sp>
      <p:sp>
        <p:nvSpPr>
          <p:cNvPr id="5" name="TextBox 4">
            <a:extLst>
              <a:ext uri="{FF2B5EF4-FFF2-40B4-BE49-F238E27FC236}">
                <a16:creationId xmlns:a16="http://schemas.microsoft.com/office/drawing/2014/main" id="{37B82448-E752-58D7-BF06-7E30ECC7DB12}"/>
              </a:ext>
            </a:extLst>
          </p:cNvPr>
          <p:cNvSpPr txBox="1"/>
          <p:nvPr/>
        </p:nvSpPr>
        <p:spPr>
          <a:xfrm>
            <a:off x="1838274" y="3756747"/>
            <a:ext cx="8650432" cy="1200329"/>
          </a:xfrm>
          <a:prstGeom prst="rect">
            <a:avLst/>
          </a:prstGeom>
          <a:noFill/>
        </p:spPr>
        <p:txBody>
          <a:bodyPr wrap="square">
            <a:spAutoFit/>
          </a:bodyPr>
          <a:lstStyle/>
          <a:p>
            <a:r>
              <a:rPr lang="en-IN" sz="2400" b="1" dirty="0">
                <a:solidFill>
                  <a:srgbClr val="FF0000"/>
                </a:solidFill>
                <a:latin typeface="Arial" panose="020B0604020202020204" pitchFamily="34" charset="0"/>
              </a:rPr>
              <a:t>2. Technical Network Security:</a:t>
            </a:r>
            <a:r>
              <a:rPr lang="en-IN" sz="2400" dirty="0">
                <a:latin typeface="Arial" panose="020B0604020202020204" pitchFamily="34" charset="0"/>
              </a:rPr>
              <a:t> It primarily focuses on protecting the data stored in the network or data involved in transitions through the network. This type serves two purposes. One is protected from unauthorized users, and the other is protected from malicious activities.</a:t>
            </a:r>
            <a:endParaRPr lang="en-US" sz="2400" dirty="0"/>
          </a:p>
        </p:txBody>
      </p:sp>
    </p:spTree>
    <p:extLst>
      <p:ext uri="{BB962C8B-B14F-4D97-AF65-F5344CB8AC3E}">
        <p14:creationId xmlns:p14="http://schemas.microsoft.com/office/powerpoint/2010/main" val="352398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E0FB6-813E-3014-1D98-CFCA58961A8A}"/>
              </a:ext>
            </a:extLst>
          </p:cNvPr>
          <p:cNvSpPr txBox="1"/>
          <p:nvPr/>
        </p:nvSpPr>
        <p:spPr>
          <a:xfrm>
            <a:off x="1562964" y="289440"/>
            <a:ext cx="9066069" cy="1477328"/>
          </a:xfrm>
          <a:prstGeom prst="rect">
            <a:avLst/>
          </a:prstGeom>
          <a:noFill/>
        </p:spPr>
        <p:txBody>
          <a:bodyPr wrap="square">
            <a:spAutoFit/>
          </a:bodyPr>
          <a:lstStyle/>
          <a:p>
            <a:r>
              <a:rPr lang="en-IN" sz="2400" b="1" dirty="0">
                <a:solidFill>
                  <a:srgbClr val="FF0000"/>
                </a:solidFill>
                <a:latin typeface="Arial" panose="020B0604020202020204" pitchFamily="34" charset="0"/>
              </a:rPr>
              <a:t>3. Administrative Network Security:</a:t>
            </a:r>
            <a:r>
              <a:rPr lang="en-IN" sz="2400" dirty="0">
                <a:solidFill>
                  <a:srgbClr val="FF0000"/>
                </a:solidFill>
                <a:latin typeface="Arial" panose="020B0604020202020204" pitchFamily="34" charset="0"/>
              </a:rPr>
              <a:t> </a:t>
            </a:r>
            <a:r>
              <a:rPr lang="en-IN" sz="2400" dirty="0">
                <a:latin typeface="Arial" panose="020B0604020202020204" pitchFamily="34" charset="0"/>
              </a:rPr>
              <a:t>This level of network security protects user </a:t>
            </a:r>
            <a:r>
              <a:rPr lang="en-IN" sz="2400" dirty="0" err="1">
                <a:latin typeface="Arial" panose="020B0604020202020204" pitchFamily="34" charset="0"/>
              </a:rPr>
              <a:t>behavior</a:t>
            </a:r>
            <a:r>
              <a:rPr lang="en-IN" sz="2400" dirty="0">
                <a:latin typeface="Arial" panose="020B0604020202020204" pitchFamily="34" charset="0"/>
              </a:rPr>
              <a:t> like how the permission has been granted and how the authorization process takes place. This also ensures the level of sophistication the network might need for protecting it through all the attacks. This level also suggests necessary amendments that have to be done to the infrastructure. </a:t>
            </a:r>
            <a:endParaRPr lang="en-US" sz="2400" dirty="0"/>
          </a:p>
        </p:txBody>
      </p:sp>
      <p:sp>
        <p:nvSpPr>
          <p:cNvPr id="5" name="TextBox 4">
            <a:extLst>
              <a:ext uri="{FF2B5EF4-FFF2-40B4-BE49-F238E27FC236}">
                <a16:creationId xmlns:a16="http://schemas.microsoft.com/office/drawing/2014/main" id="{DB7713D9-CA4E-587F-214E-1EA1FB6229BE}"/>
              </a:ext>
            </a:extLst>
          </p:cNvPr>
          <p:cNvSpPr txBox="1"/>
          <p:nvPr/>
        </p:nvSpPr>
        <p:spPr>
          <a:xfrm>
            <a:off x="3332733" y="3061710"/>
            <a:ext cx="5104788" cy="415498"/>
          </a:xfrm>
          <a:prstGeom prst="rect">
            <a:avLst/>
          </a:prstGeom>
          <a:noFill/>
        </p:spPr>
        <p:txBody>
          <a:bodyPr wrap="square">
            <a:spAutoFit/>
          </a:bodyPr>
          <a:lstStyle/>
          <a:p>
            <a:pPr algn="l"/>
            <a:r>
              <a:rPr lang="en-IN" sz="2800" b="1" u="sng" dirty="0">
                <a:solidFill>
                  <a:srgbClr val="FF0000"/>
                </a:solidFill>
                <a:latin typeface="Arial" panose="020B0604020202020204" pitchFamily="34" charset="0"/>
              </a:rPr>
              <a:t>Benefits of Network Security</a:t>
            </a:r>
          </a:p>
        </p:txBody>
      </p:sp>
      <p:sp>
        <p:nvSpPr>
          <p:cNvPr id="7" name="TextBox 6">
            <a:extLst>
              <a:ext uri="{FF2B5EF4-FFF2-40B4-BE49-F238E27FC236}">
                <a16:creationId xmlns:a16="http://schemas.microsoft.com/office/drawing/2014/main" id="{92AC60BE-FFA6-7547-DB47-8339A958795C}"/>
              </a:ext>
            </a:extLst>
          </p:cNvPr>
          <p:cNvSpPr txBox="1"/>
          <p:nvPr/>
        </p:nvSpPr>
        <p:spPr>
          <a:xfrm>
            <a:off x="1562964" y="3841844"/>
            <a:ext cx="8234286" cy="369332"/>
          </a:xfrm>
          <a:prstGeom prst="rect">
            <a:avLst/>
          </a:prstGeom>
          <a:noFill/>
        </p:spPr>
        <p:txBody>
          <a:bodyPr wrap="square">
            <a:spAutoFit/>
          </a:bodyPr>
          <a:lstStyle/>
          <a:p>
            <a:r>
              <a:rPr lang="en-IN" sz="2400" dirty="0">
                <a:latin typeface="Arial" panose="020B0604020202020204" pitchFamily="34" charset="0"/>
              </a:rPr>
              <a:t>Network Security has several benefits, some of which are mentioned below:</a:t>
            </a:r>
            <a:endParaRPr lang="en-US" sz="2400" dirty="0"/>
          </a:p>
        </p:txBody>
      </p:sp>
      <p:sp>
        <p:nvSpPr>
          <p:cNvPr id="9" name="TextBox 8">
            <a:extLst>
              <a:ext uri="{FF2B5EF4-FFF2-40B4-BE49-F238E27FC236}">
                <a16:creationId xmlns:a16="http://schemas.microsoft.com/office/drawing/2014/main" id="{F751586A-16DE-9483-93B5-A4F6D7D7112A}"/>
              </a:ext>
            </a:extLst>
          </p:cNvPr>
          <p:cNvSpPr txBox="1"/>
          <p:nvPr/>
        </p:nvSpPr>
        <p:spPr>
          <a:xfrm>
            <a:off x="2455613" y="4929755"/>
            <a:ext cx="7280769" cy="923330"/>
          </a:xfrm>
          <a:prstGeom prst="rect">
            <a:avLst/>
          </a:prstGeom>
          <a:noFill/>
        </p:spPr>
        <p:txBody>
          <a:bodyPr wrap="square">
            <a:spAutoFit/>
          </a:bodyPr>
          <a:lstStyle/>
          <a:p>
            <a:pPr algn="l">
              <a:buFont typeface="Arial" panose="020B0604020202020204" pitchFamily="34" charset="0"/>
              <a:buChar char="•"/>
            </a:pPr>
            <a:r>
              <a:rPr lang="en-IN" sz="2400" dirty="0">
                <a:latin typeface="Arial" panose="020B0604020202020204" pitchFamily="34" charset="0"/>
              </a:rPr>
              <a:t>Network Security helps in protecting clients’ information and data which ensures reliable access and helps in protecting the data from cyber threats.</a:t>
            </a:r>
          </a:p>
        </p:txBody>
      </p:sp>
    </p:spTree>
    <p:extLst>
      <p:ext uri="{BB962C8B-B14F-4D97-AF65-F5344CB8AC3E}">
        <p14:creationId xmlns:p14="http://schemas.microsoft.com/office/powerpoint/2010/main" val="33239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2DD69-9004-6538-5C70-27D1EBCE8EAF}"/>
              </a:ext>
            </a:extLst>
          </p:cNvPr>
          <p:cNvSpPr txBox="1"/>
          <p:nvPr/>
        </p:nvSpPr>
        <p:spPr>
          <a:xfrm>
            <a:off x="1734365" y="974725"/>
            <a:ext cx="8723270" cy="646331"/>
          </a:xfrm>
          <a:prstGeom prst="rect">
            <a:avLst/>
          </a:prstGeom>
          <a:noFill/>
        </p:spPr>
        <p:txBody>
          <a:bodyPr wrap="square">
            <a:spAutoFit/>
          </a:bodyPr>
          <a:lstStyle/>
          <a:p>
            <a:pPr algn="l">
              <a:buFont typeface="Arial" panose="020B0604020202020204" pitchFamily="34" charset="0"/>
              <a:buChar char="•"/>
            </a:pPr>
            <a:r>
              <a:rPr lang="en-IN" sz="2400" dirty="0">
                <a:latin typeface="Arial" panose="020B0604020202020204" pitchFamily="34" charset="0"/>
              </a:rPr>
              <a:t>Network Security protects the organization from heavy losses that may have occurred from data loss or any security incident.</a:t>
            </a:r>
          </a:p>
        </p:txBody>
      </p:sp>
      <p:sp>
        <p:nvSpPr>
          <p:cNvPr id="5" name="TextBox 4">
            <a:extLst>
              <a:ext uri="{FF2B5EF4-FFF2-40B4-BE49-F238E27FC236}">
                <a16:creationId xmlns:a16="http://schemas.microsoft.com/office/drawing/2014/main" id="{42C35942-178E-0B3C-C0C5-1CA102AD33BA}"/>
              </a:ext>
            </a:extLst>
          </p:cNvPr>
          <p:cNvSpPr txBox="1"/>
          <p:nvPr/>
        </p:nvSpPr>
        <p:spPr>
          <a:xfrm>
            <a:off x="1734365" y="2182367"/>
            <a:ext cx="9279999" cy="646331"/>
          </a:xfrm>
          <a:prstGeom prst="rect">
            <a:avLst/>
          </a:prstGeom>
          <a:noFill/>
        </p:spPr>
        <p:txBody>
          <a:bodyPr wrap="square">
            <a:spAutoFit/>
          </a:bodyPr>
          <a:lstStyle/>
          <a:p>
            <a:pPr algn="l">
              <a:buFont typeface="Arial" panose="020B0604020202020204" pitchFamily="34" charset="0"/>
              <a:buChar char="•"/>
            </a:pPr>
            <a:r>
              <a:rPr lang="en-IN" sz="2400" dirty="0">
                <a:latin typeface="Arial" panose="020B0604020202020204" pitchFamily="34" charset="0"/>
              </a:rPr>
              <a:t>It overall protects the reputation of the organization as it protects the data and confidential items.</a:t>
            </a:r>
          </a:p>
        </p:txBody>
      </p:sp>
      <p:sp>
        <p:nvSpPr>
          <p:cNvPr id="7" name="TextBox 6">
            <a:extLst>
              <a:ext uri="{FF2B5EF4-FFF2-40B4-BE49-F238E27FC236}">
                <a16:creationId xmlns:a16="http://schemas.microsoft.com/office/drawing/2014/main" id="{15C53A34-18FF-212F-D4DD-2EB294D428FB}"/>
              </a:ext>
            </a:extLst>
          </p:cNvPr>
          <p:cNvSpPr txBox="1"/>
          <p:nvPr/>
        </p:nvSpPr>
        <p:spPr>
          <a:xfrm>
            <a:off x="2070541" y="3382972"/>
            <a:ext cx="8050917" cy="369332"/>
          </a:xfrm>
          <a:prstGeom prst="rect">
            <a:avLst/>
          </a:prstGeom>
          <a:noFill/>
        </p:spPr>
        <p:txBody>
          <a:bodyPr wrap="square">
            <a:spAutoFit/>
          </a:bodyPr>
          <a:lstStyle/>
          <a:p>
            <a:r>
              <a:rPr lang="en-IN" sz="2400" dirty="0">
                <a:latin typeface="Arial" panose="020B0604020202020204" pitchFamily="34" charset="0"/>
              </a:rPr>
              <a:t>The following are the main benefits of network security:</a:t>
            </a:r>
            <a:endParaRPr lang="en-US" sz="2400" dirty="0"/>
          </a:p>
        </p:txBody>
      </p:sp>
      <p:sp>
        <p:nvSpPr>
          <p:cNvPr id="9" name="TextBox 8">
            <a:extLst>
              <a:ext uri="{FF2B5EF4-FFF2-40B4-BE49-F238E27FC236}">
                <a16:creationId xmlns:a16="http://schemas.microsoft.com/office/drawing/2014/main" id="{C152A23D-E1ED-A360-5B89-0D836BE9F99A}"/>
              </a:ext>
            </a:extLst>
          </p:cNvPr>
          <p:cNvSpPr txBox="1"/>
          <p:nvPr/>
        </p:nvSpPr>
        <p:spPr>
          <a:xfrm>
            <a:off x="1734365" y="4214245"/>
            <a:ext cx="8897726" cy="646331"/>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Functionality. </a:t>
            </a:r>
            <a:r>
              <a:rPr lang="en-IN" sz="2400" dirty="0">
                <a:latin typeface="Arial" panose="020B0604020202020204" pitchFamily="34" charset="0"/>
              </a:rPr>
              <a:t>Network security ensures the ongoing high performance of the networks that businesses and individual users rely on.</a:t>
            </a:r>
          </a:p>
        </p:txBody>
      </p:sp>
    </p:spTree>
    <p:extLst>
      <p:ext uri="{BB962C8B-B14F-4D97-AF65-F5344CB8AC3E}">
        <p14:creationId xmlns:p14="http://schemas.microsoft.com/office/powerpoint/2010/main" val="3639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22217A-2554-9E33-8817-3203D5D44040}"/>
              </a:ext>
            </a:extLst>
          </p:cNvPr>
          <p:cNvSpPr txBox="1"/>
          <p:nvPr/>
        </p:nvSpPr>
        <p:spPr>
          <a:xfrm>
            <a:off x="1559910" y="485879"/>
            <a:ext cx="9072180" cy="1200329"/>
          </a:xfrm>
          <a:prstGeom prst="rect">
            <a:avLst/>
          </a:prstGeom>
          <a:noFill/>
        </p:spPr>
        <p:txBody>
          <a:bodyPr wrap="square">
            <a:spAutoFit/>
          </a:bodyPr>
          <a:lstStyle/>
          <a:p>
            <a:r>
              <a:rPr lang="en-IN" sz="2400" b="1" dirty="0">
                <a:solidFill>
                  <a:srgbClr val="FF0000"/>
                </a:solidFill>
                <a:latin typeface="Arial" panose="020B0604020202020204" pitchFamily="34" charset="0"/>
              </a:rPr>
              <a:t>Privacy and security.</a:t>
            </a:r>
            <a:r>
              <a:rPr lang="en-IN" sz="2400" dirty="0">
                <a:solidFill>
                  <a:srgbClr val="FF0000"/>
                </a:solidFill>
                <a:latin typeface="Arial" panose="020B0604020202020204" pitchFamily="34" charset="0"/>
              </a:rPr>
              <a:t> </a:t>
            </a:r>
            <a:r>
              <a:rPr lang="en-IN" sz="2400" dirty="0">
                <a:latin typeface="Arial" panose="020B0604020202020204" pitchFamily="34" charset="0"/>
              </a:rPr>
              <a:t>Many organizations handle user data and must ensure the confidentiality, integrity and </a:t>
            </a:r>
            <a:r>
              <a:rPr lang="en-IN" sz="2400" u="sng" dirty="0">
                <a:latin typeface="Arial" panose="020B0604020202020204" pitchFamily="34" charset="0"/>
                <a:hlinkClick r:id="rId2">
                  <a:extLst>
                    <a:ext uri="{A12FA001-AC4F-418D-AE19-62706E023703}">
                      <ahyp:hlinkClr xmlns:ahyp="http://schemas.microsoft.com/office/drawing/2018/hyperlinkcolor" val="tx"/>
                    </a:ext>
                  </a:extLst>
                </a:hlinkClick>
              </a:rPr>
              <a:t>availability</a:t>
            </a:r>
            <a:r>
              <a:rPr lang="en-IN" sz="2400" dirty="0">
                <a:latin typeface="Arial" panose="020B0604020202020204" pitchFamily="34" charset="0"/>
              </a:rPr>
              <a:t> of data on a network, known as the </a:t>
            </a:r>
            <a:r>
              <a:rPr lang="en-IN" sz="2400" i="1" dirty="0">
                <a:latin typeface="Arial" panose="020B0604020202020204" pitchFamily="34" charset="0"/>
              </a:rPr>
              <a:t>CIA triad</a:t>
            </a:r>
            <a:r>
              <a:rPr lang="en-IN" sz="2400" dirty="0">
                <a:latin typeface="Arial" panose="020B0604020202020204" pitchFamily="34" charset="0"/>
              </a:rPr>
              <a:t>. Network security prevents the security breaches that can expose PII and other sensitive information, damage a business's reputation and result in financial losses.</a:t>
            </a:r>
            <a:endParaRPr lang="en-US" sz="2400" dirty="0"/>
          </a:p>
        </p:txBody>
      </p:sp>
      <p:sp>
        <p:nvSpPr>
          <p:cNvPr id="5" name="TextBox 4">
            <a:extLst>
              <a:ext uri="{FF2B5EF4-FFF2-40B4-BE49-F238E27FC236}">
                <a16:creationId xmlns:a16="http://schemas.microsoft.com/office/drawing/2014/main" id="{00CFADF7-50BE-BE9E-5F05-17C3E0C969BE}"/>
              </a:ext>
            </a:extLst>
          </p:cNvPr>
          <p:cNvSpPr txBox="1"/>
          <p:nvPr/>
        </p:nvSpPr>
        <p:spPr>
          <a:xfrm>
            <a:off x="1559910" y="2787208"/>
            <a:ext cx="8821067" cy="923330"/>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Intellectual property protection.</a:t>
            </a:r>
            <a:r>
              <a:rPr lang="en-IN" sz="2400" dirty="0">
                <a:solidFill>
                  <a:srgbClr val="FF0000"/>
                </a:solidFill>
                <a:latin typeface="Arial" panose="020B0604020202020204" pitchFamily="34" charset="0"/>
              </a:rPr>
              <a:t> </a:t>
            </a:r>
            <a:r>
              <a:rPr lang="en-IN" sz="2400" dirty="0">
                <a:latin typeface="Arial" panose="020B0604020202020204" pitchFamily="34" charset="0"/>
              </a:rPr>
              <a:t>Intellectual property is key to many companies' ability to compete. Securing access to intellectual property related to products, services and business strategies helps organizations maintain their competitive edge.</a:t>
            </a:r>
          </a:p>
        </p:txBody>
      </p:sp>
      <p:sp>
        <p:nvSpPr>
          <p:cNvPr id="7" name="TextBox 6">
            <a:extLst>
              <a:ext uri="{FF2B5EF4-FFF2-40B4-BE49-F238E27FC236}">
                <a16:creationId xmlns:a16="http://schemas.microsoft.com/office/drawing/2014/main" id="{C257F2F1-3228-56EB-FA3A-B5646C33826B}"/>
              </a:ext>
            </a:extLst>
          </p:cNvPr>
          <p:cNvSpPr txBox="1"/>
          <p:nvPr/>
        </p:nvSpPr>
        <p:spPr>
          <a:xfrm>
            <a:off x="1559910" y="4628954"/>
            <a:ext cx="8393206" cy="923330"/>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Compliance. </a:t>
            </a:r>
            <a:r>
              <a:rPr lang="en-IN" sz="2400" dirty="0">
                <a:latin typeface="Arial" panose="020B0604020202020204" pitchFamily="34" charset="0"/>
              </a:rPr>
              <a:t>Complying with data security and privacy regulations, such as HIPAA and GDPR, is legally required in many countries. Secure networks are a key part of adhering to these mandates.</a:t>
            </a:r>
          </a:p>
        </p:txBody>
      </p:sp>
    </p:spTree>
    <p:extLst>
      <p:ext uri="{BB962C8B-B14F-4D97-AF65-F5344CB8AC3E}">
        <p14:creationId xmlns:p14="http://schemas.microsoft.com/office/powerpoint/2010/main" val="248669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A76F9-FDC1-FB7E-43C4-32A7C70FA13F}"/>
              </a:ext>
            </a:extLst>
          </p:cNvPr>
          <p:cNvSpPr txBox="1"/>
          <p:nvPr/>
        </p:nvSpPr>
        <p:spPr>
          <a:xfrm>
            <a:off x="2895447" y="542698"/>
            <a:ext cx="6401106" cy="461665"/>
          </a:xfrm>
          <a:prstGeom prst="rect">
            <a:avLst/>
          </a:prstGeom>
          <a:noFill/>
        </p:spPr>
        <p:txBody>
          <a:bodyPr wrap="square">
            <a:spAutoFit/>
          </a:bodyPr>
          <a:lstStyle/>
          <a:p>
            <a:pPr algn="l"/>
            <a:r>
              <a:rPr lang="en-IN" sz="3200" b="1" u="sng" dirty="0">
                <a:solidFill>
                  <a:srgbClr val="FF0000"/>
                </a:solidFill>
                <a:latin typeface="Arial" panose="020B0604020202020204" pitchFamily="34" charset="0"/>
              </a:rPr>
              <a:t>Challenges of network security</a:t>
            </a:r>
          </a:p>
        </p:txBody>
      </p:sp>
      <p:sp>
        <p:nvSpPr>
          <p:cNvPr id="8" name="TextBox 7">
            <a:extLst>
              <a:ext uri="{FF2B5EF4-FFF2-40B4-BE49-F238E27FC236}">
                <a16:creationId xmlns:a16="http://schemas.microsoft.com/office/drawing/2014/main" id="{BEADEB07-1E50-5956-6A4C-A5C692EDAEFD}"/>
              </a:ext>
            </a:extLst>
          </p:cNvPr>
          <p:cNvSpPr txBox="1"/>
          <p:nvPr/>
        </p:nvSpPr>
        <p:spPr>
          <a:xfrm>
            <a:off x="1116768" y="1398539"/>
            <a:ext cx="9958464" cy="1477328"/>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Evolving network attack methods. </a:t>
            </a:r>
            <a:r>
              <a:rPr lang="en-IN" sz="2400" dirty="0">
                <a:latin typeface="Arial" panose="020B0604020202020204" pitchFamily="34" charset="0"/>
              </a:rPr>
              <a:t>The biggest network security challenge is the rate at which cyber attacks evolve. Threat actors and their methods constantly change as technology changes. For example, new technology, such as </a:t>
            </a:r>
            <a:r>
              <a:rPr lang="en-IN" sz="2400" dirty="0" err="1">
                <a:latin typeface="Arial" panose="020B0604020202020204" pitchFamily="34" charset="0"/>
              </a:rPr>
              <a:t>blockchain</a:t>
            </a:r>
            <a:r>
              <a:rPr lang="en-IN" sz="2400" dirty="0">
                <a:latin typeface="Arial" panose="020B0604020202020204" pitchFamily="34" charset="0"/>
              </a:rPr>
              <a:t>, has led to new types of malware attacks, such as </a:t>
            </a:r>
            <a:r>
              <a:rPr lang="en-IN" sz="2400" u="sng" dirty="0" err="1">
                <a:latin typeface="Arial" panose="020B0604020202020204" pitchFamily="34" charset="0"/>
                <a:hlinkClick r:id="rId2">
                  <a:extLst>
                    <a:ext uri="{A12FA001-AC4F-418D-AE19-62706E023703}">
                      <ahyp:hlinkClr xmlns:ahyp="http://schemas.microsoft.com/office/drawing/2018/hyperlinkcolor" val="tx"/>
                    </a:ext>
                  </a:extLst>
                </a:hlinkClick>
              </a:rPr>
              <a:t>cryptojacking</a:t>
            </a:r>
            <a:r>
              <a:rPr lang="en-IN" sz="2400" dirty="0">
                <a:latin typeface="Arial" panose="020B0604020202020204" pitchFamily="34" charset="0"/>
              </a:rPr>
              <a:t>. As a result, </a:t>
            </a:r>
            <a:r>
              <a:rPr lang="en-IN" sz="2400" u="sng" dirty="0">
                <a:solidFill>
                  <a:srgbClr val="8F8F8F"/>
                </a:solidFill>
                <a:latin typeface="Arial" panose="020B0604020202020204" pitchFamily="34" charset="0"/>
                <a:hlinkClick r:id="rId3">
                  <a:extLst>
                    <a:ext uri="{A12FA001-AC4F-418D-AE19-62706E023703}">
                      <ahyp:hlinkClr xmlns:ahyp="http://schemas.microsoft.com/office/drawing/2018/hyperlinkcolor" val="tx"/>
                    </a:ext>
                  </a:extLst>
                </a:hlinkClick>
              </a:rPr>
              <a:t>network security </a:t>
            </a:r>
            <a:r>
              <a:rPr lang="en-IN" sz="2400" u="sng" dirty="0" err="1">
                <a:solidFill>
                  <a:srgbClr val="8F8F8F"/>
                </a:solidFill>
                <a:latin typeface="Arial" panose="020B0604020202020204" pitchFamily="34" charset="0"/>
                <a:hlinkClick r:id="rId3">
                  <a:extLst>
                    <a:ext uri="{A12FA001-AC4F-418D-AE19-62706E023703}">
                      <ahyp:hlinkClr xmlns:ahyp="http://schemas.microsoft.com/office/drawing/2018/hyperlinkcolor" val="tx"/>
                    </a:ext>
                  </a:extLst>
                </a:hlinkClick>
              </a:rPr>
              <a:t>defense</a:t>
            </a:r>
            <a:r>
              <a:rPr lang="en-IN" sz="2400" u="sng" dirty="0">
                <a:latin typeface="Arial" panose="020B0604020202020204" pitchFamily="34" charset="0"/>
                <a:hlinkClick r:id="rId3">
                  <a:extLst>
                    <a:ext uri="{A12FA001-AC4F-418D-AE19-62706E023703}">
                      <ahyp:hlinkClr xmlns:ahyp="http://schemas.microsoft.com/office/drawing/2018/hyperlinkcolor" val="tx"/>
                    </a:ext>
                  </a:extLst>
                </a:hlinkClick>
              </a:rPr>
              <a:t> strategies must adapt</a:t>
            </a:r>
            <a:r>
              <a:rPr lang="en-IN" sz="2400" dirty="0">
                <a:latin typeface="Arial" panose="020B0604020202020204" pitchFamily="34" charset="0"/>
              </a:rPr>
              <a:t> to these new threats.</a:t>
            </a:r>
          </a:p>
        </p:txBody>
      </p:sp>
      <p:sp>
        <p:nvSpPr>
          <p:cNvPr id="10" name="TextBox 9">
            <a:extLst>
              <a:ext uri="{FF2B5EF4-FFF2-40B4-BE49-F238E27FC236}">
                <a16:creationId xmlns:a16="http://schemas.microsoft.com/office/drawing/2014/main" id="{9A55890E-BEF9-C386-D577-D8FDD641E4FC}"/>
              </a:ext>
            </a:extLst>
          </p:cNvPr>
          <p:cNvSpPr txBox="1"/>
          <p:nvPr/>
        </p:nvSpPr>
        <p:spPr>
          <a:xfrm>
            <a:off x="1116768" y="3977929"/>
            <a:ext cx="10044291" cy="923330"/>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User adherence.</a:t>
            </a:r>
            <a:r>
              <a:rPr lang="en-IN" sz="2400" dirty="0">
                <a:solidFill>
                  <a:srgbClr val="FF0000"/>
                </a:solidFill>
                <a:latin typeface="Arial" panose="020B0604020202020204" pitchFamily="34" charset="0"/>
              </a:rPr>
              <a:t> </a:t>
            </a:r>
            <a:r>
              <a:rPr lang="en-IN" sz="2400" dirty="0">
                <a:latin typeface="Arial" panose="020B0604020202020204" pitchFamily="34" charset="0"/>
              </a:rPr>
              <a:t>As mentioned, security is every network user's responsibility. It can be difficult for organizations to ensure that everyone is adhering to network security best practices, while simultaneously evolving those strategies to address the newest threats.</a:t>
            </a:r>
          </a:p>
        </p:txBody>
      </p:sp>
    </p:spTree>
    <p:extLst>
      <p:ext uri="{BB962C8B-B14F-4D97-AF65-F5344CB8AC3E}">
        <p14:creationId xmlns:p14="http://schemas.microsoft.com/office/powerpoint/2010/main" val="300013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F99F1-6125-FA73-AA8B-F6EFCA337ECE}"/>
              </a:ext>
            </a:extLst>
          </p:cNvPr>
          <p:cNvSpPr txBox="1"/>
          <p:nvPr/>
        </p:nvSpPr>
        <p:spPr>
          <a:xfrm>
            <a:off x="1740477" y="1191430"/>
            <a:ext cx="8711045" cy="1477328"/>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Remote and mobile access.</a:t>
            </a:r>
            <a:r>
              <a:rPr lang="en-IN" sz="2400" dirty="0">
                <a:latin typeface="Arial" panose="020B0604020202020204" pitchFamily="34" charset="0"/>
              </a:rPr>
              <a:t> More companies are adopting </a:t>
            </a:r>
            <a:r>
              <a:rPr lang="en-IN" sz="2400" u="sng" dirty="0">
                <a:latin typeface="Arial" panose="020B0604020202020204" pitchFamily="34" charset="0"/>
                <a:hlinkClick r:id="rId2">
                  <a:extLst>
                    <a:ext uri="{A12FA001-AC4F-418D-AE19-62706E023703}">
                      <ahyp:hlinkClr xmlns:ahyp="http://schemas.microsoft.com/office/drawing/2018/hyperlinkcolor" val="tx"/>
                    </a:ext>
                  </a:extLst>
                </a:hlinkClick>
              </a:rPr>
              <a:t>bring your own device</a:t>
            </a:r>
            <a:r>
              <a:rPr lang="en-IN" sz="2400" dirty="0">
                <a:latin typeface="Arial" panose="020B0604020202020204" pitchFamily="34" charset="0"/>
              </a:rPr>
              <a:t> policies, which means a more distributed and complex network of devices for organizations to protect. Remote work is also more prevalent. This makes wireless security more important, as users are more likely to be using a personal or public network when accessing company networks.</a:t>
            </a:r>
          </a:p>
        </p:txBody>
      </p:sp>
      <p:sp>
        <p:nvSpPr>
          <p:cNvPr id="5" name="TextBox 4">
            <a:extLst>
              <a:ext uri="{FF2B5EF4-FFF2-40B4-BE49-F238E27FC236}">
                <a16:creationId xmlns:a16="http://schemas.microsoft.com/office/drawing/2014/main" id="{70D1EE07-78A6-FF8B-DA38-FE73EFF78328}"/>
              </a:ext>
            </a:extLst>
          </p:cNvPr>
          <p:cNvSpPr txBox="1"/>
          <p:nvPr/>
        </p:nvSpPr>
        <p:spPr>
          <a:xfrm>
            <a:off x="1740477" y="4039070"/>
            <a:ext cx="9142981" cy="923330"/>
          </a:xfrm>
          <a:prstGeom prst="rect">
            <a:avLst/>
          </a:prstGeom>
          <a:noFill/>
        </p:spPr>
        <p:txBody>
          <a:bodyPr wrap="square">
            <a:spAutoFit/>
          </a:bodyPr>
          <a:lstStyle/>
          <a:p>
            <a:pPr algn="l">
              <a:buFont typeface="Arial" panose="020B0604020202020204" pitchFamily="34" charset="0"/>
              <a:buChar char="•"/>
            </a:pPr>
            <a:r>
              <a:rPr lang="en-IN" sz="2400" b="1" dirty="0">
                <a:solidFill>
                  <a:srgbClr val="FF0000"/>
                </a:solidFill>
                <a:latin typeface="Arial" panose="020B0604020202020204" pitchFamily="34" charset="0"/>
              </a:rPr>
              <a:t>Third-party partners.</a:t>
            </a:r>
            <a:r>
              <a:rPr lang="en-IN" sz="2400" dirty="0">
                <a:latin typeface="Arial" panose="020B0604020202020204" pitchFamily="34" charset="0"/>
              </a:rPr>
              <a:t> Cloud providers, managed security services and security product vendors often get access to an organization's network, opening new potential vulnerabilities.</a:t>
            </a:r>
          </a:p>
        </p:txBody>
      </p:sp>
    </p:spTree>
    <p:extLst>
      <p:ext uri="{BB962C8B-B14F-4D97-AF65-F5344CB8AC3E}">
        <p14:creationId xmlns:p14="http://schemas.microsoft.com/office/powerpoint/2010/main" val="66675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B463D-8A1F-6BDC-710C-CE0A9ECEA1CD}"/>
              </a:ext>
            </a:extLst>
          </p:cNvPr>
          <p:cNvSpPr txBox="1"/>
          <p:nvPr/>
        </p:nvSpPr>
        <p:spPr>
          <a:xfrm>
            <a:off x="1734365" y="1786130"/>
            <a:ext cx="8723270" cy="2308324"/>
          </a:xfrm>
          <a:prstGeom prst="rect">
            <a:avLst/>
          </a:prstGeom>
          <a:noFill/>
        </p:spPr>
        <p:txBody>
          <a:bodyPr wrap="square">
            <a:spAutoFit/>
          </a:bodyPr>
          <a:lstStyle/>
          <a:p>
            <a:pPr algn="l"/>
            <a:r>
              <a:rPr lang="en-IN" sz="2400" dirty="0">
                <a:latin typeface="Söhne"/>
              </a:rPr>
              <a:t>The conclusion of network security emphasizes the critical importance of protecting data and systems from unauthorized access, misuse, or modification. It underscores the need for robust security measures, including firewalls, encryption, intrusion detection systems, and regular updates to mitigate emerging threats. Continuous vigilance, proactive monitoring, and user education are essential to maintaining a secure network environment. Additionally, fostering a culture of security awareness and compliance throughout an organization is vital for ensuring the integrity, confidentiality, and availability of sensitive information and services.</a:t>
            </a:r>
          </a:p>
        </p:txBody>
      </p:sp>
      <p:sp>
        <p:nvSpPr>
          <p:cNvPr id="4" name="TextBox 3">
            <a:extLst>
              <a:ext uri="{FF2B5EF4-FFF2-40B4-BE49-F238E27FC236}">
                <a16:creationId xmlns:a16="http://schemas.microsoft.com/office/drawing/2014/main" id="{9168C5E9-646F-80E2-59A1-FF97D83683CB}"/>
              </a:ext>
            </a:extLst>
          </p:cNvPr>
          <p:cNvSpPr txBox="1"/>
          <p:nvPr/>
        </p:nvSpPr>
        <p:spPr>
          <a:xfrm>
            <a:off x="4776965" y="944931"/>
            <a:ext cx="2638069" cy="438582"/>
          </a:xfrm>
          <a:prstGeom prst="rect">
            <a:avLst/>
          </a:prstGeom>
          <a:noFill/>
        </p:spPr>
        <p:txBody>
          <a:bodyPr wrap="square" rtlCol="0">
            <a:spAutoFit/>
          </a:bodyPr>
          <a:lstStyle/>
          <a:p>
            <a:pPr algn="l"/>
            <a:r>
              <a:rPr lang="en-IN" sz="3200" b="1" u="sng" dirty="0">
                <a:solidFill>
                  <a:srgbClr val="FF0000"/>
                </a:solidFill>
              </a:rPr>
              <a:t>Conclusion</a:t>
            </a:r>
            <a:r>
              <a:rPr lang="en-IN" b="1" u="sng" dirty="0"/>
              <a:t> </a:t>
            </a:r>
            <a:endParaRPr lang="en-US" b="1" u="sng" dirty="0"/>
          </a:p>
        </p:txBody>
      </p:sp>
    </p:spTree>
    <p:extLst>
      <p:ext uri="{BB962C8B-B14F-4D97-AF65-F5344CB8AC3E}">
        <p14:creationId xmlns:p14="http://schemas.microsoft.com/office/powerpoint/2010/main" val="9209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483F-3012-4930-5C83-586995963E23}"/>
              </a:ext>
            </a:extLst>
          </p:cNvPr>
          <p:cNvSpPr>
            <a:spLocks noGrp="1"/>
          </p:cNvSpPr>
          <p:nvPr>
            <p:ph type="ctrTitle"/>
          </p:nvPr>
        </p:nvSpPr>
        <p:spPr>
          <a:xfrm>
            <a:off x="871124" y="5207679"/>
            <a:ext cx="5827956" cy="1241802"/>
          </a:xfrm>
        </p:spPr>
        <p:txBody>
          <a:bodyPr/>
          <a:lstStyle/>
          <a:p>
            <a:r>
              <a:rPr lang="en-IN" dirty="0"/>
              <a:t>Network Security</a:t>
            </a:r>
            <a:endParaRPr lang="en-US" dirty="0"/>
          </a:p>
        </p:txBody>
      </p:sp>
      <p:pic>
        <p:nvPicPr>
          <p:cNvPr id="8" name="Picture 7">
            <a:extLst>
              <a:ext uri="{FF2B5EF4-FFF2-40B4-BE49-F238E27FC236}">
                <a16:creationId xmlns:a16="http://schemas.microsoft.com/office/drawing/2014/main" id="{95872381-071A-3501-AA2E-A8036394E79A}"/>
              </a:ext>
            </a:extLst>
          </p:cNvPr>
          <p:cNvPicPr>
            <a:picLocks noChangeAspect="1"/>
          </p:cNvPicPr>
          <p:nvPr/>
        </p:nvPicPr>
        <p:blipFill>
          <a:blip r:embed="rId2"/>
          <a:stretch>
            <a:fillRect/>
          </a:stretch>
        </p:blipFill>
        <p:spPr>
          <a:xfrm>
            <a:off x="871124" y="707918"/>
            <a:ext cx="10351058" cy="3582916"/>
          </a:xfrm>
          <a:prstGeom prst="rect">
            <a:avLst/>
          </a:prstGeom>
        </p:spPr>
      </p:pic>
    </p:spTree>
    <p:extLst>
      <p:ext uri="{BB962C8B-B14F-4D97-AF65-F5344CB8AC3E}">
        <p14:creationId xmlns:p14="http://schemas.microsoft.com/office/powerpoint/2010/main" val="275741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22590-C2B5-3D21-5EF9-BDFD121A3DC8}"/>
              </a:ext>
            </a:extLst>
          </p:cNvPr>
          <p:cNvSpPr txBox="1"/>
          <p:nvPr/>
        </p:nvSpPr>
        <p:spPr>
          <a:xfrm>
            <a:off x="4945052" y="1475510"/>
            <a:ext cx="2301893" cy="553998"/>
          </a:xfrm>
          <a:prstGeom prst="rect">
            <a:avLst/>
          </a:prstGeom>
          <a:noFill/>
        </p:spPr>
        <p:txBody>
          <a:bodyPr wrap="square" rtlCol="0">
            <a:spAutoFit/>
          </a:bodyPr>
          <a:lstStyle/>
          <a:p>
            <a:pPr algn="l"/>
            <a:r>
              <a:rPr lang="en-IN" sz="4000" b="1" u="sng" dirty="0">
                <a:solidFill>
                  <a:srgbClr val="FF0000"/>
                </a:solidFill>
              </a:rPr>
              <a:t>OUTLINE</a:t>
            </a:r>
            <a:r>
              <a:rPr lang="en-IN" u="sng" dirty="0">
                <a:solidFill>
                  <a:srgbClr val="FF0000"/>
                </a:solidFill>
              </a:rPr>
              <a:t> </a:t>
            </a:r>
            <a:endParaRPr lang="en-US" u="sng" dirty="0">
              <a:solidFill>
                <a:srgbClr val="FF0000"/>
              </a:solidFill>
            </a:endParaRPr>
          </a:p>
        </p:txBody>
      </p:sp>
      <p:sp>
        <p:nvSpPr>
          <p:cNvPr id="3" name="TextBox 2">
            <a:extLst>
              <a:ext uri="{FF2B5EF4-FFF2-40B4-BE49-F238E27FC236}">
                <a16:creationId xmlns:a16="http://schemas.microsoft.com/office/drawing/2014/main" id="{1244BB33-587B-96B1-D5B2-3F700CC31EFD}"/>
              </a:ext>
            </a:extLst>
          </p:cNvPr>
          <p:cNvSpPr txBox="1"/>
          <p:nvPr/>
        </p:nvSpPr>
        <p:spPr>
          <a:xfrm>
            <a:off x="2178015" y="2535697"/>
            <a:ext cx="7835968" cy="1938992"/>
          </a:xfrm>
          <a:prstGeom prst="rect">
            <a:avLst/>
          </a:prstGeom>
          <a:noFill/>
        </p:spPr>
        <p:txBody>
          <a:bodyPr wrap="square" rtlCol="0">
            <a:spAutoFit/>
          </a:bodyPr>
          <a:lstStyle/>
          <a:p>
            <a:pPr algn="ctr"/>
            <a:r>
              <a:rPr lang="en-IN" sz="3200" dirty="0"/>
              <a:t>1-NETWORK SECURITY</a:t>
            </a:r>
          </a:p>
          <a:p>
            <a:pPr algn="ctr"/>
            <a:r>
              <a:rPr lang="en-IN" sz="3200" dirty="0"/>
              <a:t>2-TYPES OF NETWORK SECURITY</a:t>
            </a:r>
          </a:p>
          <a:p>
            <a:pPr algn="ctr"/>
            <a:r>
              <a:rPr lang="en-IN" sz="3200" dirty="0"/>
              <a:t>3-WORKING OF NETWORK SECURITY</a:t>
            </a:r>
          </a:p>
          <a:p>
            <a:pPr algn="ctr"/>
            <a:r>
              <a:rPr lang="en-IN" sz="3200" dirty="0"/>
              <a:t>4-BENEFIT OF NETWORK SECURITY</a:t>
            </a:r>
          </a:p>
          <a:p>
            <a:pPr algn="ctr"/>
            <a:r>
              <a:rPr lang="en-IN" sz="3200" dirty="0"/>
              <a:t>5-CHALLENGES OF NETWORK SECURITY</a:t>
            </a:r>
            <a:endParaRPr lang="en-US" sz="3200" dirty="0"/>
          </a:p>
        </p:txBody>
      </p:sp>
    </p:spTree>
    <p:extLst>
      <p:ext uri="{BB962C8B-B14F-4D97-AF65-F5344CB8AC3E}">
        <p14:creationId xmlns:p14="http://schemas.microsoft.com/office/powerpoint/2010/main" val="411411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8033D-D88E-68C0-F13A-C730266EABCC}"/>
              </a:ext>
            </a:extLst>
          </p:cNvPr>
          <p:cNvSpPr txBox="1"/>
          <p:nvPr/>
        </p:nvSpPr>
        <p:spPr>
          <a:xfrm>
            <a:off x="4212352" y="580449"/>
            <a:ext cx="3767296" cy="461665"/>
          </a:xfrm>
          <a:prstGeom prst="rect">
            <a:avLst/>
          </a:prstGeom>
          <a:noFill/>
        </p:spPr>
        <p:txBody>
          <a:bodyPr wrap="square">
            <a:spAutoFit/>
          </a:bodyPr>
          <a:lstStyle/>
          <a:p>
            <a:pPr algn="l"/>
            <a:r>
              <a:rPr lang="en-IN" sz="3200" b="1" u="sng" dirty="0">
                <a:solidFill>
                  <a:srgbClr val="FF0000"/>
                </a:solidFill>
                <a:latin typeface="-apple-system"/>
              </a:rPr>
              <a:t>Network Security</a:t>
            </a:r>
          </a:p>
        </p:txBody>
      </p:sp>
      <p:sp>
        <p:nvSpPr>
          <p:cNvPr id="8" name="TextBox 7">
            <a:extLst>
              <a:ext uri="{FF2B5EF4-FFF2-40B4-BE49-F238E27FC236}">
                <a16:creationId xmlns:a16="http://schemas.microsoft.com/office/drawing/2014/main" id="{0A57EC03-DD9C-D468-D458-10A819890128}"/>
              </a:ext>
            </a:extLst>
          </p:cNvPr>
          <p:cNvSpPr txBox="1"/>
          <p:nvPr/>
        </p:nvSpPr>
        <p:spPr>
          <a:xfrm>
            <a:off x="1812471" y="1544333"/>
            <a:ext cx="8282049" cy="923330"/>
          </a:xfrm>
          <a:prstGeom prst="rect">
            <a:avLst/>
          </a:prstGeom>
          <a:noFill/>
        </p:spPr>
        <p:txBody>
          <a:bodyPr wrap="square">
            <a:spAutoFit/>
          </a:bodyPr>
          <a:lstStyle/>
          <a:p>
            <a:r>
              <a:rPr lang="en-IN" sz="2400" dirty="0">
                <a:latin typeface="Arial" panose="020B0604020202020204" pitchFamily="34" charset="0"/>
              </a:rPr>
              <a:t>Network security is defined as the activity created to protect the integrity of your network and data. Every company or organization that handles a large amount of data, has a degree of solutions against many cyber threats. </a:t>
            </a:r>
            <a:endParaRPr lang="en-US" sz="2400" dirty="0"/>
          </a:p>
        </p:txBody>
      </p:sp>
      <p:sp>
        <p:nvSpPr>
          <p:cNvPr id="10" name="TextBox 9">
            <a:extLst>
              <a:ext uri="{FF2B5EF4-FFF2-40B4-BE49-F238E27FC236}">
                <a16:creationId xmlns:a16="http://schemas.microsoft.com/office/drawing/2014/main" id="{9956867E-7CE0-E3B8-D9C3-1264777C460F}"/>
              </a:ext>
            </a:extLst>
          </p:cNvPr>
          <p:cNvSpPr txBox="1"/>
          <p:nvPr/>
        </p:nvSpPr>
        <p:spPr>
          <a:xfrm>
            <a:off x="1812471" y="3644366"/>
            <a:ext cx="8709067" cy="1200329"/>
          </a:xfrm>
          <a:prstGeom prst="rect">
            <a:avLst/>
          </a:prstGeom>
          <a:noFill/>
        </p:spPr>
        <p:txBody>
          <a:bodyPr wrap="square">
            <a:spAutoFit/>
          </a:bodyPr>
          <a:lstStyle/>
          <a:p>
            <a:r>
              <a:rPr lang="en-IN" sz="2400" dirty="0">
                <a:latin typeface="Arial" panose="020B0604020202020204" pitchFamily="34" charset="0"/>
              </a:rPr>
              <a:t>Any action intended to safeguard the integrity and usefulness of your data and network is known as network security. This is a broad, all-encompassing phrase that covers software and hardware solutions, as well as procedures, guidelines, and setups for network usage, accessibility, and general threat protection.</a:t>
            </a:r>
            <a:endParaRPr lang="en-US" sz="2400" dirty="0"/>
          </a:p>
        </p:txBody>
      </p:sp>
    </p:spTree>
    <p:extLst>
      <p:ext uri="{BB962C8B-B14F-4D97-AF65-F5344CB8AC3E}">
        <p14:creationId xmlns:p14="http://schemas.microsoft.com/office/powerpoint/2010/main" val="17597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9EFA2-5747-BB95-6DED-8BB44B788474}"/>
              </a:ext>
            </a:extLst>
          </p:cNvPr>
          <p:cNvSpPr txBox="1"/>
          <p:nvPr/>
        </p:nvSpPr>
        <p:spPr>
          <a:xfrm>
            <a:off x="1752701" y="1081408"/>
            <a:ext cx="8686596" cy="1477328"/>
          </a:xfrm>
          <a:prstGeom prst="rect">
            <a:avLst/>
          </a:prstGeom>
          <a:noFill/>
        </p:spPr>
        <p:txBody>
          <a:bodyPr wrap="square">
            <a:spAutoFit/>
          </a:bodyPr>
          <a:lstStyle/>
          <a:p>
            <a:r>
              <a:rPr lang="en-IN" sz="2400" dirty="0">
                <a:latin typeface="Arial" panose="020B0604020202020204" pitchFamily="34" charset="0"/>
              </a:rPr>
              <a:t>The most basic example of Network Security is password protection which the user of the network chooses. In recent times, Network Security has become the central topic of cyber security with many organizations inviting applications from people who have skills in this area. The network security solutions protect various vulnerabilities of the computer systems such as:</a:t>
            </a:r>
            <a:endParaRPr lang="en-US" sz="2400" dirty="0"/>
          </a:p>
        </p:txBody>
      </p:sp>
      <p:sp>
        <p:nvSpPr>
          <p:cNvPr id="5" name="TextBox 4">
            <a:extLst>
              <a:ext uri="{FF2B5EF4-FFF2-40B4-BE49-F238E27FC236}">
                <a16:creationId xmlns:a16="http://schemas.microsoft.com/office/drawing/2014/main" id="{C1E3A438-2B7C-DEB1-5232-55CB8A0C17FF}"/>
              </a:ext>
            </a:extLst>
          </p:cNvPr>
          <p:cNvSpPr txBox="1"/>
          <p:nvPr/>
        </p:nvSpPr>
        <p:spPr>
          <a:xfrm>
            <a:off x="4798664" y="3954658"/>
            <a:ext cx="2594671" cy="1477328"/>
          </a:xfrm>
          <a:prstGeom prst="rect">
            <a:avLst/>
          </a:prstGeom>
          <a:noFill/>
        </p:spPr>
        <p:txBody>
          <a:bodyPr wrap="square">
            <a:spAutoFit/>
          </a:bodyPr>
          <a:lstStyle/>
          <a:p>
            <a:pPr algn="l">
              <a:buFont typeface="+mj-lt"/>
              <a:buAutoNum type="arabicPeriod"/>
            </a:pPr>
            <a:r>
              <a:rPr lang="en-IN" sz="2400" dirty="0">
                <a:latin typeface="Arial" panose="020B0604020202020204" pitchFamily="34" charset="0"/>
              </a:rPr>
              <a:t>Users</a:t>
            </a:r>
          </a:p>
          <a:p>
            <a:pPr algn="l">
              <a:buFont typeface="+mj-lt"/>
              <a:buAutoNum type="arabicPeriod" startAt="2"/>
            </a:pPr>
            <a:r>
              <a:rPr lang="en-IN" sz="2400" dirty="0">
                <a:latin typeface="Arial" panose="020B0604020202020204" pitchFamily="34" charset="0"/>
              </a:rPr>
              <a:t>Locations</a:t>
            </a:r>
          </a:p>
          <a:p>
            <a:pPr algn="l">
              <a:buFont typeface="+mj-lt"/>
              <a:buAutoNum type="arabicPeriod" startAt="3"/>
            </a:pPr>
            <a:r>
              <a:rPr lang="en-IN" sz="2400" dirty="0">
                <a:latin typeface="Arial" panose="020B0604020202020204" pitchFamily="34" charset="0"/>
              </a:rPr>
              <a:t>Data</a:t>
            </a:r>
          </a:p>
          <a:p>
            <a:pPr algn="l">
              <a:buFont typeface="+mj-lt"/>
              <a:buAutoNum type="arabicPeriod" startAt="4"/>
            </a:pPr>
            <a:r>
              <a:rPr lang="en-IN" sz="2400" dirty="0">
                <a:latin typeface="Arial" panose="020B0604020202020204" pitchFamily="34" charset="0"/>
              </a:rPr>
              <a:t>Devices</a:t>
            </a:r>
          </a:p>
          <a:p>
            <a:pPr algn="l">
              <a:buFont typeface="+mj-lt"/>
              <a:buAutoNum type="arabicPeriod" startAt="5"/>
            </a:pPr>
            <a:r>
              <a:rPr lang="en-IN" sz="2400" dirty="0">
                <a:latin typeface="Arial" panose="020B0604020202020204" pitchFamily="34" charset="0"/>
              </a:rPr>
              <a:t>Applications</a:t>
            </a:r>
          </a:p>
        </p:txBody>
      </p:sp>
    </p:spTree>
    <p:extLst>
      <p:ext uri="{BB962C8B-B14F-4D97-AF65-F5344CB8AC3E}">
        <p14:creationId xmlns:p14="http://schemas.microsoft.com/office/powerpoint/2010/main" val="210868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0380A0-6190-DDC3-6597-9806695C29B7}"/>
              </a:ext>
            </a:extLst>
          </p:cNvPr>
          <p:cNvSpPr txBox="1"/>
          <p:nvPr/>
        </p:nvSpPr>
        <p:spPr>
          <a:xfrm>
            <a:off x="3244103" y="526660"/>
            <a:ext cx="5703794" cy="461665"/>
          </a:xfrm>
          <a:prstGeom prst="rect">
            <a:avLst/>
          </a:prstGeom>
          <a:noFill/>
        </p:spPr>
        <p:txBody>
          <a:bodyPr wrap="square">
            <a:spAutoFit/>
          </a:bodyPr>
          <a:lstStyle/>
          <a:p>
            <a:pPr algn="l"/>
            <a:r>
              <a:rPr lang="en-IN" sz="3200" b="1" u="sng" dirty="0">
                <a:solidFill>
                  <a:srgbClr val="FF0000"/>
                </a:solidFill>
                <a:latin typeface="Arial" panose="020B0604020202020204" pitchFamily="34" charset="0"/>
              </a:rPr>
              <a:t>Types of Network Security</a:t>
            </a:r>
          </a:p>
        </p:txBody>
      </p:sp>
      <p:sp>
        <p:nvSpPr>
          <p:cNvPr id="11" name="TextBox 10">
            <a:extLst>
              <a:ext uri="{FF2B5EF4-FFF2-40B4-BE49-F238E27FC236}">
                <a16:creationId xmlns:a16="http://schemas.microsoft.com/office/drawing/2014/main" id="{12903E75-746D-D2AE-F002-AB3282A0DD38}"/>
              </a:ext>
            </a:extLst>
          </p:cNvPr>
          <p:cNvSpPr txBox="1"/>
          <p:nvPr/>
        </p:nvSpPr>
        <p:spPr>
          <a:xfrm>
            <a:off x="1874948" y="1471768"/>
            <a:ext cx="8442104" cy="369332"/>
          </a:xfrm>
          <a:prstGeom prst="rect">
            <a:avLst/>
          </a:prstGeom>
          <a:noFill/>
        </p:spPr>
        <p:txBody>
          <a:bodyPr wrap="square">
            <a:spAutoFit/>
          </a:bodyPr>
          <a:lstStyle/>
          <a:p>
            <a:r>
              <a:rPr lang="en-IN" sz="2400" dirty="0">
                <a:latin typeface="Arial" panose="020B0604020202020204" pitchFamily="34" charset="0"/>
              </a:rPr>
              <a:t>The few types of network securities are discussed below:</a:t>
            </a:r>
            <a:endParaRPr lang="en-US" sz="2400" dirty="0"/>
          </a:p>
        </p:txBody>
      </p:sp>
      <p:sp>
        <p:nvSpPr>
          <p:cNvPr id="13" name="TextBox 12">
            <a:extLst>
              <a:ext uri="{FF2B5EF4-FFF2-40B4-BE49-F238E27FC236}">
                <a16:creationId xmlns:a16="http://schemas.microsoft.com/office/drawing/2014/main" id="{BA726579-7140-CE40-E831-E76B0A2E96E7}"/>
              </a:ext>
            </a:extLst>
          </p:cNvPr>
          <p:cNvSpPr txBox="1"/>
          <p:nvPr/>
        </p:nvSpPr>
        <p:spPr>
          <a:xfrm>
            <a:off x="3972485" y="2293766"/>
            <a:ext cx="4975412" cy="2031325"/>
          </a:xfrm>
          <a:prstGeom prst="rect">
            <a:avLst/>
          </a:prstGeom>
          <a:noFill/>
        </p:spPr>
        <p:txBody>
          <a:bodyPr wrap="square">
            <a:spAutoFit/>
          </a:bodyPr>
          <a:lstStyle/>
          <a:p>
            <a:pPr algn="l">
              <a:buFont typeface="Arial" panose="020B0604020202020204" pitchFamily="34" charset="0"/>
              <a:buChar char="•"/>
            </a:pPr>
            <a:r>
              <a:rPr lang="en-IN" sz="2400" dirty="0">
                <a:latin typeface="Arial" panose="020B0604020202020204" pitchFamily="34" charset="0"/>
                <a:hlinkClick r:id="rId2">
                  <a:extLst>
                    <a:ext uri="{A12FA001-AC4F-418D-AE19-62706E023703}">
                      <ahyp:hlinkClr xmlns:ahyp="http://schemas.microsoft.com/office/drawing/2018/hyperlinkcolor" val="tx"/>
                    </a:ext>
                  </a:extLst>
                </a:hlinkClick>
              </a:rPr>
              <a:t>Access Control</a:t>
            </a:r>
            <a:r>
              <a:rPr lang="en-IN" sz="2400" dirty="0">
                <a:latin typeface="Arial" panose="020B0604020202020204" pitchFamily="34" charset="0"/>
              </a:rPr>
              <a:t> </a:t>
            </a:r>
          </a:p>
          <a:p>
            <a:pPr algn="l">
              <a:buFont typeface="Arial" panose="020B0604020202020204" pitchFamily="34" charset="0"/>
              <a:buChar char="•"/>
            </a:pPr>
            <a:r>
              <a:rPr lang="en-IN" sz="2400" dirty="0">
                <a:latin typeface="Arial" panose="020B0604020202020204" pitchFamily="34" charset="0"/>
                <a:hlinkClick r:id="rId3">
                  <a:extLst>
                    <a:ext uri="{A12FA001-AC4F-418D-AE19-62706E023703}">
                      <ahyp:hlinkClr xmlns:ahyp="http://schemas.microsoft.com/office/drawing/2018/hyperlinkcolor" val="tx"/>
                    </a:ext>
                  </a:extLst>
                </a:hlinkClick>
              </a:rPr>
              <a:t>Antivirus and Anti-Malware Software</a:t>
            </a:r>
            <a:endParaRPr lang="en-IN" sz="2400" dirty="0">
              <a:latin typeface="Arial" panose="020B0604020202020204" pitchFamily="34" charset="0"/>
            </a:endParaRPr>
          </a:p>
          <a:p>
            <a:pPr algn="l">
              <a:buFont typeface="Arial" panose="020B0604020202020204" pitchFamily="34" charset="0"/>
              <a:buChar char="•"/>
            </a:pPr>
            <a:r>
              <a:rPr lang="en-IN" sz="2400" dirty="0">
                <a:latin typeface="Arial" panose="020B0604020202020204" pitchFamily="34" charset="0"/>
                <a:hlinkClick r:id="rId4">
                  <a:extLst>
                    <a:ext uri="{A12FA001-AC4F-418D-AE19-62706E023703}">
                      <ahyp:hlinkClr xmlns:ahyp="http://schemas.microsoft.com/office/drawing/2018/hyperlinkcolor" val="tx"/>
                    </a:ext>
                  </a:extLst>
                </a:hlinkClick>
              </a:rPr>
              <a:t>Cloud Security</a:t>
            </a:r>
            <a:endParaRPr lang="en-IN" sz="2400" dirty="0">
              <a:latin typeface="Arial" panose="020B0604020202020204" pitchFamily="34" charset="0"/>
            </a:endParaRPr>
          </a:p>
          <a:p>
            <a:pPr algn="l">
              <a:buFont typeface="Arial" panose="020B0604020202020204" pitchFamily="34" charset="0"/>
              <a:buChar char="•"/>
            </a:pPr>
            <a:r>
              <a:rPr lang="en-IN" sz="2400" dirty="0">
                <a:latin typeface="Arial" panose="020B0604020202020204" pitchFamily="34" charset="0"/>
                <a:hlinkClick r:id="rId5">
                  <a:extLst>
                    <a:ext uri="{A12FA001-AC4F-418D-AE19-62706E023703}">
                      <ahyp:hlinkClr xmlns:ahyp="http://schemas.microsoft.com/office/drawing/2018/hyperlinkcolor" val="tx"/>
                    </a:ext>
                  </a:extLst>
                </a:hlinkClick>
              </a:rPr>
              <a:t>Email Security</a:t>
            </a:r>
            <a:endParaRPr lang="en-IN" sz="2400" dirty="0">
              <a:latin typeface="Arial" panose="020B0604020202020204" pitchFamily="34" charset="0"/>
            </a:endParaRPr>
          </a:p>
          <a:p>
            <a:pPr algn="l">
              <a:buFont typeface="Arial" panose="020B0604020202020204" pitchFamily="34" charset="0"/>
              <a:buChar char="•"/>
            </a:pPr>
            <a:r>
              <a:rPr lang="en-IN" sz="2400" dirty="0">
                <a:latin typeface="Arial" panose="020B0604020202020204" pitchFamily="34" charset="0"/>
                <a:hlinkClick r:id="rId6">
                  <a:extLst>
                    <a:ext uri="{A12FA001-AC4F-418D-AE19-62706E023703}">
                      <ahyp:hlinkClr xmlns:ahyp="http://schemas.microsoft.com/office/drawing/2018/hyperlinkcolor" val="tx"/>
                    </a:ext>
                  </a:extLst>
                </a:hlinkClick>
              </a:rPr>
              <a:t>Firewalls</a:t>
            </a:r>
            <a:endParaRPr lang="en-IN" sz="2400" dirty="0">
              <a:latin typeface="Arial" panose="020B0604020202020204" pitchFamily="34" charset="0"/>
            </a:endParaRPr>
          </a:p>
          <a:p>
            <a:pPr algn="l">
              <a:buFont typeface="Arial" panose="020B0604020202020204" pitchFamily="34" charset="0"/>
              <a:buChar char="•"/>
            </a:pPr>
            <a:r>
              <a:rPr lang="en-IN" sz="2400" dirty="0">
                <a:latin typeface="Arial" panose="020B0604020202020204" pitchFamily="34" charset="0"/>
                <a:hlinkClick r:id="rId7">
                  <a:extLst>
                    <a:ext uri="{A12FA001-AC4F-418D-AE19-62706E023703}">
                      <ahyp:hlinkClr xmlns:ahyp="http://schemas.microsoft.com/office/drawing/2018/hyperlinkcolor" val="tx"/>
                    </a:ext>
                  </a:extLst>
                </a:hlinkClick>
              </a:rPr>
              <a:t>Application Security</a:t>
            </a:r>
            <a:endParaRPr lang="en-IN" sz="2400" dirty="0">
              <a:latin typeface="Arial" panose="020B0604020202020204" pitchFamily="34" charset="0"/>
            </a:endParaRPr>
          </a:p>
          <a:p>
            <a:pPr algn="l">
              <a:buFont typeface="Arial" panose="020B0604020202020204" pitchFamily="34" charset="0"/>
              <a:buChar char="•"/>
            </a:pPr>
            <a:r>
              <a:rPr lang="en-IN" sz="2400" dirty="0">
                <a:latin typeface="Arial" panose="020B0604020202020204" pitchFamily="34" charset="0"/>
                <a:hlinkClick r:id="rId8">
                  <a:extLst>
                    <a:ext uri="{A12FA001-AC4F-418D-AE19-62706E023703}">
                      <ahyp:hlinkClr xmlns:ahyp="http://schemas.microsoft.com/office/drawing/2018/hyperlinkcolor" val="tx"/>
                    </a:ext>
                  </a:extLst>
                </a:hlinkClick>
              </a:rPr>
              <a:t>Intrusion Prevention System(IPS)</a:t>
            </a:r>
            <a:endParaRPr lang="en-IN" sz="2400" dirty="0">
              <a:latin typeface="Arial" panose="020B0604020202020204" pitchFamily="34" charset="0"/>
            </a:endParaRPr>
          </a:p>
        </p:txBody>
      </p:sp>
    </p:spTree>
    <p:extLst>
      <p:ext uri="{BB962C8B-B14F-4D97-AF65-F5344CB8AC3E}">
        <p14:creationId xmlns:p14="http://schemas.microsoft.com/office/powerpoint/2010/main" val="40812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DAF70-A6D0-A51B-D176-AF34FF4D0552}"/>
              </a:ext>
            </a:extLst>
          </p:cNvPr>
          <p:cNvSpPr txBox="1"/>
          <p:nvPr/>
        </p:nvSpPr>
        <p:spPr>
          <a:xfrm>
            <a:off x="1862723" y="507874"/>
            <a:ext cx="8466553" cy="1477328"/>
          </a:xfrm>
          <a:prstGeom prst="rect">
            <a:avLst/>
          </a:prstGeom>
          <a:noFill/>
        </p:spPr>
        <p:txBody>
          <a:bodyPr wrap="square">
            <a:spAutoFit/>
          </a:bodyPr>
          <a:lstStyle/>
          <a:p>
            <a:r>
              <a:rPr lang="en-IN" sz="2400" b="1" dirty="0">
                <a:solidFill>
                  <a:srgbClr val="FF0000"/>
                </a:solidFill>
                <a:latin typeface="Arial" panose="020B0604020202020204" pitchFamily="34" charset="0"/>
              </a:rPr>
              <a:t>1. Access Control:</a:t>
            </a:r>
            <a:r>
              <a:rPr lang="en-IN" sz="2400" dirty="0">
                <a:latin typeface="Arial" panose="020B0604020202020204" pitchFamily="34" charset="0"/>
              </a:rPr>
              <a:t> Not every person should have a complete allowance for the accessibility to the network or its data. One way to examine this is by going through each personnel’s details. This is done through Network Access Control which ensures that only a handful of authorized personnel must be able to work with the allowed amount of resources. </a:t>
            </a:r>
            <a:endParaRPr lang="en-US" sz="2400" dirty="0"/>
          </a:p>
        </p:txBody>
      </p:sp>
      <p:sp>
        <p:nvSpPr>
          <p:cNvPr id="5" name="TextBox 4">
            <a:extLst>
              <a:ext uri="{FF2B5EF4-FFF2-40B4-BE49-F238E27FC236}">
                <a16:creationId xmlns:a16="http://schemas.microsoft.com/office/drawing/2014/main" id="{9538DB69-BFE5-B798-D0BC-5974AE0BCD4A}"/>
              </a:ext>
            </a:extLst>
          </p:cNvPr>
          <p:cNvSpPr txBox="1"/>
          <p:nvPr/>
        </p:nvSpPr>
        <p:spPr>
          <a:xfrm>
            <a:off x="1862723" y="3429000"/>
            <a:ext cx="8699330" cy="1477328"/>
          </a:xfrm>
          <a:prstGeom prst="rect">
            <a:avLst/>
          </a:prstGeom>
          <a:noFill/>
        </p:spPr>
        <p:txBody>
          <a:bodyPr wrap="square">
            <a:spAutoFit/>
          </a:bodyPr>
          <a:lstStyle/>
          <a:p>
            <a:r>
              <a:rPr lang="en-IN" sz="2400" b="1" dirty="0">
                <a:solidFill>
                  <a:srgbClr val="FF0000"/>
                </a:solidFill>
                <a:latin typeface="Arial" panose="020B0604020202020204" pitchFamily="34" charset="0"/>
              </a:rPr>
              <a:t>2. Antivirus and Anti-malware Software:</a:t>
            </a:r>
            <a:r>
              <a:rPr lang="en-IN" sz="2400" dirty="0">
                <a:latin typeface="Arial" panose="020B0604020202020204" pitchFamily="34" charset="0"/>
              </a:rPr>
              <a:t> This type of network security ensures that any malicious software does not enter the network and jeopardize the security of the data. Malicious software like </a:t>
            </a:r>
            <a:r>
              <a:rPr lang="en-IN" sz="2400" dirty="0">
                <a:latin typeface="Arial" panose="020B0604020202020204" pitchFamily="34" charset="0"/>
                <a:hlinkClick r:id="rId2">
                  <a:extLst>
                    <a:ext uri="{A12FA001-AC4F-418D-AE19-62706E023703}">
                      <ahyp:hlinkClr xmlns:ahyp="http://schemas.microsoft.com/office/drawing/2018/hyperlinkcolor" val="tx"/>
                    </a:ext>
                  </a:extLst>
                </a:hlinkClick>
              </a:rPr>
              <a:t>Viruses, Trojans, and Worms</a:t>
            </a:r>
            <a:r>
              <a:rPr lang="en-IN" sz="2400" dirty="0">
                <a:latin typeface="Arial" panose="020B0604020202020204" pitchFamily="34" charset="0"/>
              </a:rPr>
              <a:t> is handled by the same. This ensures that not only the entry of the malware is protected but also that the system is well-equipped to fight once it has entered. </a:t>
            </a:r>
            <a:endParaRPr lang="en-US" sz="2400" dirty="0"/>
          </a:p>
        </p:txBody>
      </p:sp>
    </p:spTree>
    <p:extLst>
      <p:ext uri="{BB962C8B-B14F-4D97-AF65-F5344CB8AC3E}">
        <p14:creationId xmlns:p14="http://schemas.microsoft.com/office/powerpoint/2010/main" val="242580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ECCCA-9D86-9974-E688-CF9F55BD9058}"/>
              </a:ext>
            </a:extLst>
          </p:cNvPr>
          <p:cNvSpPr txBox="1"/>
          <p:nvPr/>
        </p:nvSpPr>
        <p:spPr>
          <a:xfrm>
            <a:off x="1716028" y="563394"/>
            <a:ext cx="8759944" cy="1754326"/>
          </a:xfrm>
          <a:prstGeom prst="rect">
            <a:avLst/>
          </a:prstGeom>
          <a:noFill/>
        </p:spPr>
        <p:txBody>
          <a:bodyPr wrap="square">
            <a:spAutoFit/>
          </a:bodyPr>
          <a:lstStyle/>
          <a:p>
            <a:r>
              <a:rPr lang="en-IN" sz="2400" b="1" dirty="0">
                <a:solidFill>
                  <a:srgbClr val="FF0000"/>
                </a:solidFill>
                <a:latin typeface="Arial" panose="020B0604020202020204" pitchFamily="34" charset="0"/>
              </a:rPr>
              <a:t>3. Cloud Security:</a:t>
            </a:r>
            <a:r>
              <a:rPr lang="en-IN" sz="2400" dirty="0">
                <a:latin typeface="Arial" panose="020B0604020202020204" pitchFamily="34" charset="0"/>
              </a:rPr>
              <a:t> This is very vulnerable to the malpractices that few unauthorized dealers might pertain to. This data must be protected and it should be ensured that this protection is not jeopardized by anything. Many businesses embrace </a:t>
            </a:r>
            <a:r>
              <a:rPr lang="en-IN" sz="2400" dirty="0">
                <a:latin typeface="Arial" panose="020B0604020202020204" pitchFamily="34" charset="0"/>
                <a:hlinkClick r:id="rId2">
                  <a:extLst>
                    <a:ext uri="{A12FA001-AC4F-418D-AE19-62706E023703}">
                      <ahyp:hlinkClr xmlns:ahyp="http://schemas.microsoft.com/office/drawing/2018/hyperlinkcolor" val="tx"/>
                    </a:ext>
                  </a:extLst>
                </a:hlinkClick>
              </a:rPr>
              <a:t>SaaS applications</a:t>
            </a:r>
            <a:r>
              <a:rPr lang="en-IN" sz="2400" dirty="0">
                <a:latin typeface="Arial" panose="020B0604020202020204" pitchFamily="34" charset="0"/>
              </a:rPr>
              <a:t> for providing some of their employees the allowance of accessing the data stored in the cloud. This type of security ensures creating gaps in the visibility of the data. </a:t>
            </a:r>
            <a:endParaRPr lang="en-US" sz="2400" dirty="0"/>
          </a:p>
        </p:txBody>
      </p:sp>
      <p:sp>
        <p:nvSpPr>
          <p:cNvPr id="5" name="TextBox 4">
            <a:extLst>
              <a:ext uri="{FF2B5EF4-FFF2-40B4-BE49-F238E27FC236}">
                <a16:creationId xmlns:a16="http://schemas.microsoft.com/office/drawing/2014/main" id="{94227E05-6309-33F1-2996-2EB36FFE4382}"/>
              </a:ext>
            </a:extLst>
          </p:cNvPr>
          <p:cNvSpPr txBox="1"/>
          <p:nvPr/>
        </p:nvSpPr>
        <p:spPr>
          <a:xfrm>
            <a:off x="1716028" y="3521747"/>
            <a:ext cx="9017170" cy="1200329"/>
          </a:xfrm>
          <a:prstGeom prst="rect">
            <a:avLst/>
          </a:prstGeom>
          <a:noFill/>
        </p:spPr>
        <p:txBody>
          <a:bodyPr wrap="square">
            <a:spAutoFit/>
          </a:bodyPr>
          <a:lstStyle/>
          <a:p>
            <a:r>
              <a:rPr lang="en-IN" sz="2400" b="1" dirty="0">
                <a:solidFill>
                  <a:srgbClr val="FF0000"/>
                </a:solidFill>
                <a:latin typeface="Arial" panose="020B0604020202020204" pitchFamily="34" charset="0"/>
              </a:rPr>
              <a:t>4. Email Security</a:t>
            </a:r>
            <a:r>
              <a:rPr lang="en-IN" sz="2400" dirty="0">
                <a:solidFill>
                  <a:srgbClr val="FF0000"/>
                </a:solidFill>
                <a:latin typeface="Arial" panose="020B0604020202020204" pitchFamily="34" charset="0"/>
              </a:rPr>
              <a:t>: </a:t>
            </a:r>
            <a:r>
              <a:rPr lang="en-IN" sz="2400" dirty="0">
                <a:latin typeface="Arial" panose="020B0604020202020204" pitchFamily="34" charset="0"/>
              </a:rPr>
              <a:t>Email Security is defined as the process designed to protect the Email Account and its contents safe from unauthorized access. For Example, you generally see, fraud emails are automatically sent to the Spam folder. because most email service providers have built-in features to protect the content. </a:t>
            </a:r>
            <a:endParaRPr lang="en-US" sz="2400" dirty="0"/>
          </a:p>
        </p:txBody>
      </p:sp>
    </p:spTree>
    <p:extLst>
      <p:ext uri="{BB962C8B-B14F-4D97-AF65-F5344CB8AC3E}">
        <p14:creationId xmlns:p14="http://schemas.microsoft.com/office/powerpoint/2010/main" val="178548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9D7961-1D31-772B-1816-C4BA29CB4D4C}"/>
              </a:ext>
            </a:extLst>
          </p:cNvPr>
          <p:cNvSpPr txBox="1"/>
          <p:nvPr/>
        </p:nvSpPr>
        <p:spPr>
          <a:xfrm>
            <a:off x="1752702" y="547003"/>
            <a:ext cx="8686596" cy="1200329"/>
          </a:xfrm>
          <a:prstGeom prst="rect">
            <a:avLst/>
          </a:prstGeom>
          <a:noFill/>
        </p:spPr>
        <p:txBody>
          <a:bodyPr wrap="square">
            <a:spAutoFit/>
          </a:bodyPr>
          <a:lstStyle/>
          <a:p>
            <a:r>
              <a:rPr lang="en-IN" sz="2400" b="1" dirty="0">
                <a:solidFill>
                  <a:srgbClr val="FF0000"/>
                </a:solidFill>
                <a:latin typeface="Arial" panose="020B0604020202020204" pitchFamily="34" charset="0"/>
              </a:rPr>
              <a:t>5. Firewalls: </a:t>
            </a:r>
            <a:r>
              <a:rPr lang="en-IN" sz="2400" dirty="0">
                <a:latin typeface="Arial" panose="020B0604020202020204" pitchFamily="34" charset="0"/>
              </a:rPr>
              <a:t>A firewall is a network security device, either hardware or software-based, which monitors all incoming and outgoing traffic and based on a defined set of security rules accepts, rejects, or drops that specific traffic. Before Firewalls, network security was performed by Access Control Lists (ACLs) residing on routers.</a:t>
            </a:r>
            <a:endParaRPr lang="en-US" sz="2400" dirty="0"/>
          </a:p>
        </p:txBody>
      </p:sp>
      <p:pic>
        <p:nvPicPr>
          <p:cNvPr id="6" name="Picture 5">
            <a:extLst>
              <a:ext uri="{FF2B5EF4-FFF2-40B4-BE49-F238E27FC236}">
                <a16:creationId xmlns:a16="http://schemas.microsoft.com/office/drawing/2014/main" id="{ACC52275-BD2D-B12F-1AAE-85AE1C49D4E7}"/>
              </a:ext>
            </a:extLst>
          </p:cNvPr>
          <p:cNvPicPr>
            <a:picLocks noChangeAspect="1"/>
          </p:cNvPicPr>
          <p:nvPr/>
        </p:nvPicPr>
        <p:blipFill>
          <a:blip r:embed="rId2"/>
          <a:stretch>
            <a:fillRect/>
          </a:stretch>
        </p:blipFill>
        <p:spPr>
          <a:xfrm>
            <a:off x="3049019" y="3056061"/>
            <a:ext cx="6093962" cy="3019653"/>
          </a:xfrm>
          <a:prstGeom prst="rect">
            <a:avLst/>
          </a:prstGeom>
        </p:spPr>
      </p:pic>
    </p:spTree>
    <p:extLst>
      <p:ext uri="{BB962C8B-B14F-4D97-AF65-F5344CB8AC3E}">
        <p14:creationId xmlns:p14="http://schemas.microsoft.com/office/powerpoint/2010/main" val="68107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Quotable</vt:lpstr>
      <vt:lpstr>PowerPoint Presentation</vt:lpstr>
      <vt:lpstr>Network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cs2003117@gmail.com</dc:creator>
  <cp:lastModifiedBy>cs2003117@gmail.com</cp:lastModifiedBy>
  <cp:revision>4</cp:revision>
  <dcterms:created xsi:type="dcterms:W3CDTF">2024-04-02T08:46:43Z</dcterms:created>
  <dcterms:modified xsi:type="dcterms:W3CDTF">2024-04-02T10:29:54Z</dcterms:modified>
</cp:coreProperties>
</file>