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42d7481e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2d7481e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42d7481e7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2d7481e7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42d7481e7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42d7481e7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42d7481e7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2d7481e7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42d7481e7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2d7481e7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42d7481e7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2d7481e7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42d7481e7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42d7481e7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42d7481e7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42d7481e7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42d7481e7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42d7481e7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2c9c415a317b82e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9c415a317b82e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2c9c415a317b82e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9c415a317b82e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2c9c415a317b82ee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9c415a317b82ee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4ed48b4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ed48b4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5218e9a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218e9a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2c9c415a317b82ee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9c415a317b82e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42d7481e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2d7481e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42d7481e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42d7481e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farazns97.wixsite.com/website/download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vel.pearson.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96550"/>
            <a:ext cx="8520600" cy="6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Phase 4: Final Submission</a:t>
            </a:r>
            <a:br>
              <a:rPr lang="en" sz="3000"/>
            </a:br>
            <a:r>
              <a:rPr lang="en" sz="1200" u="sng">
                <a:solidFill>
                  <a:schemeClr val="hlink"/>
                </a:solidFill>
                <a:hlinkClick r:id="rId3"/>
              </a:rPr>
              <a:t>Project Website</a:t>
            </a:r>
            <a:r>
              <a:rPr lang="en" sz="3000"/>
              <a:t> </a:t>
            </a:r>
            <a:endParaRPr sz="3000"/>
          </a:p>
        </p:txBody>
      </p:sp>
      <p:sp>
        <p:nvSpPr>
          <p:cNvPr id="55" name="Google Shape;55;p13"/>
          <p:cNvSpPr txBox="1"/>
          <p:nvPr>
            <p:ph idx="1" type="subTitle"/>
          </p:nvPr>
        </p:nvSpPr>
        <p:spPr>
          <a:xfrm>
            <a:off x="311700" y="2471550"/>
            <a:ext cx="8520600" cy="16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Team: !(false) Coders</a:t>
            </a:r>
            <a:endParaRPr sz="1800"/>
          </a:p>
          <a:p>
            <a:pPr indent="0" lvl="0" marL="0" rtl="0" algn="l">
              <a:spcBef>
                <a:spcPts val="0"/>
              </a:spcBef>
              <a:spcAft>
                <a:spcPts val="0"/>
              </a:spcAft>
              <a:buNone/>
            </a:pPr>
            <a:r>
              <a:t/>
            </a:r>
            <a:endParaRPr sz="1200"/>
          </a:p>
          <a:p>
            <a:pPr indent="0" lvl="0" marL="0" rtl="0" algn="ctr">
              <a:spcBef>
                <a:spcPts val="0"/>
              </a:spcBef>
              <a:spcAft>
                <a:spcPts val="0"/>
              </a:spcAft>
              <a:buNone/>
            </a:pPr>
            <a:r>
              <a:rPr lang="en" sz="1200"/>
              <a:t>Christopher Johnson (Chris)</a:t>
            </a:r>
            <a:endParaRPr sz="1200"/>
          </a:p>
          <a:p>
            <a:pPr indent="0" lvl="0" marL="0" rtl="0" algn="ctr">
              <a:spcBef>
                <a:spcPts val="0"/>
              </a:spcBef>
              <a:spcAft>
                <a:spcPts val="0"/>
              </a:spcAft>
              <a:buNone/>
            </a:pPr>
            <a:r>
              <a:rPr lang="en" sz="1200"/>
              <a:t>Rateb Kahhaleh (Rateb)</a:t>
            </a:r>
            <a:endParaRPr sz="1200"/>
          </a:p>
          <a:p>
            <a:pPr indent="0" lvl="0" marL="0" rtl="0" algn="ctr">
              <a:spcBef>
                <a:spcPts val="0"/>
              </a:spcBef>
              <a:spcAft>
                <a:spcPts val="0"/>
              </a:spcAft>
              <a:buNone/>
            </a:pPr>
            <a:r>
              <a:rPr lang="en" sz="1200"/>
              <a:t>Jaipal Sandhu (JP)</a:t>
            </a:r>
            <a:endParaRPr sz="1200"/>
          </a:p>
          <a:p>
            <a:pPr indent="0" lvl="0" marL="0" rtl="0" algn="ctr">
              <a:spcBef>
                <a:spcPts val="0"/>
              </a:spcBef>
              <a:spcAft>
                <a:spcPts val="0"/>
              </a:spcAft>
              <a:buNone/>
            </a:pPr>
            <a:r>
              <a:rPr lang="en" sz="1200"/>
              <a:t>Faraz Shaikh (Faraz)</a:t>
            </a:r>
            <a:endParaRPr sz="1200"/>
          </a:p>
          <a:p>
            <a:pPr indent="0" lvl="0" marL="0" rtl="0" algn="ctr">
              <a:spcBef>
                <a:spcPts val="0"/>
              </a:spcBef>
              <a:spcAft>
                <a:spcPts val="0"/>
              </a:spcAft>
              <a:buClr>
                <a:schemeClr val="dk1"/>
              </a:buClr>
              <a:buSzPts val="1100"/>
              <a:buFont typeface="Arial"/>
              <a:buNone/>
            </a:pPr>
            <a:r>
              <a:rPr lang="en" sz="1200"/>
              <a:t>Jonathan Zhang (Jon)</a:t>
            </a:r>
            <a:endParaRPr sz="1200"/>
          </a:p>
          <a:p>
            <a:pPr indent="0" lvl="0" marL="0" rtl="0" algn="ctr">
              <a:spcBef>
                <a:spcPts val="0"/>
              </a:spcBef>
              <a:spcAft>
                <a:spcPts val="0"/>
              </a:spcAft>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Chapter 4: </a:t>
            </a:r>
            <a:r>
              <a:rPr b="1" lang="en" sz="1800">
                <a:solidFill>
                  <a:srgbClr val="4D4D4D"/>
                </a:solidFill>
                <a:uFill>
                  <a:noFill/>
                </a:uFill>
                <a:hlinkClick r:id="rId3"/>
              </a:rPr>
              <a:t>M</a:t>
            </a:r>
            <a:r>
              <a:rPr b="1" lang="en" sz="1800">
                <a:solidFill>
                  <a:srgbClr val="000000"/>
                </a:solidFill>
              </a:rPr>
              <a:t>athematical Functions, Characters, and Strings</a:t>
            </a:r>
            <a:endParaRPr b="1" sz="1800"/>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Lines of Code: Ex 553. </a:t>
            </a:r>
            <a:endParaRPr/>
          </a:p>
          <a:p>
            <a:pPr indent="0" lvl="0" marL="0" rtl="0" algn="l">
              <a:spcBef>
                <a:spcPts val="1600"/>
              </a:spcBef>
              <a:spcAft>
                <a:spcPts val="0"/>
              </a:spcAft>
              <a:buClr>
                <a:schemeClr val="dk1"/>
              </a:buClr>
              <a:buSzPts val="1100"/>
              <a:buFont typeface="Arial"/>
              <a:buNone/>
            </a:pPr>
            <a:r>
              <a:rPr lang="en"/>
              <a:t>Concept Utilization: The String Type, toString</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 5: (Loops)</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Lines of Code: 1163 - 1170</a:t>
            </a:r>
            <a:endParaRPr/>
          </a:p>
          <a:p>
            <a:pPr indent="0" lvl="0" marL="0" rtl="0" algn="l">
              <a:spcBef>
                <a:spcPts val="1600"/>
              </a:spcBef>
              <a:spcAft>
                <a:spcPts val="0"/>
              </a:spcAft>
              <a:buClr>
                <a:schemeClr val="dk1"/>
              </a:buClr>
              <a:buSzPts val="1100"/>
              <a:buFont typeface="Arial"/>
              <a:buNone/>
            </a:pPr>
            <a:r>
              <a:rPr lang="en"/>
              <a:t>Concept Utilization: The for Loop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 6: (Methods)</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Lines of Code: 1121 - 1147</a:t>
            </a:r>
            <a:endParaRPr/>
          </a:p>
          <a:p>
            <a:pPr indent="0" lvl="0" marL="0" rtl="0" algn="l">
              <a:spcBef>
                <a:spcPts val="1600"/>
              </a:spcBef>
              <a:spcAft>
                <a:spcPts val="0"/>
              </a:spcAft>
              <a:buClr>
                <a:schemeClr val="dk1"/>
              </a:buClr>
              <a:buSzPts val="1100"/>
              <a:buFont typeface="Arial"/>
              <a:buNone/>
            </a:pPr>
            <a:r>
              <a:rPr lang="en"/>
              <a:t>Concept Utilization: Void Method.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 9: (Objects and Classes)</a:t>
            </a:r>
            <a:endParaRPr/>
          </a:p>
        </p:txBody>
      </p:sp>
      <p:sp>
        <p:nvSpPr>
          <p:cNvPr id="126" name="Google Shape;126;p25"/>
          <p:cNvSpPr txBox="1"/>
          <p:nvPr>
            <p:ph idx="1" type="body"/>
          </p:nvPr>
        </p:nvSpPr>
        <p:spPr>
          <a:xfrm>
            <a:off x="311700" y="1161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Lines of Code: 1346 - 1527</a:t>
            </a:r>
            <a:endParaRPr/>
          </a:p>
          <a:p>
            <a:pPr indent="0" lvl="0" marL="0" rtl="0" algn="l">
              <a:spcBef>
                <a:spcPts val="1600"/>
              </a:spcBef>
              <a:spcAft>
                <a:spcPts val="0"/>
              </a:spcAft>
              <a:buClr>
                <a:schemeClr val="dk1"/>
              </a:buClr>
              <a:buSzPts val="1100"/>
              <a:buFont typeface="Arial"/>
              <a:buNone/>
            </a:pPr>
            <a:r>
              <a:rPr lang="en"/>
              <a:t>Concept Utilization: Defining Classes for Objects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 11: (Inheritance and Polymorphism)</a:t>
            </a:r>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Lines of Code: 725</a:t>
            </a:r>
            <a:endParaRPr/>
          </a:p>
          <a:p>
            <a:pPr indent="0" lvl="0" marL="0" rtl="0" algn="l">
              <a:spcBef>
                <a:spcPts val="1600"/>
              </a:spcBef>
              <a:spcAft>
                <a:spcPts val="0"/>
              </a:spcAft>
              <a:buClr>
                <a:schemeClr val="dk1"/>
              </a:buClr>
              <a:buSzPts val="1100"/>
              <a:buFont typeface="Arial"/>
              <a:buNone/>
            </a:pPr>
            <a:r>
              <a:rPr lang="en"/>
              <a:t>Concept Utilization: Superclasses or Subclasses.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 12: (Exception Handling)</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Lines of Code: 1162 - 1170. </a:t>
            </a:r>
            <a:endParaRPr/>
          </a:p>
          <a:p>
            <a:pPr indent="0" lvl="0" marL="0" rtl="0" algn="l">
              <a:spcBef>
                <a:spcPts val="1600"/>
              </a:spcBef>
              <a:spcAft>
                <a:spcPts val="0"/>
              </a:spcAft>
              <a:buClr>
                <a:schemeClr val="dk1"/>
              </a:buClr>
              <a:buSzPts val="1100"/>
              <a:buFont typeface="Arial"/>
              <a:buNone/>
            </a:pPr>
            <a:r>
              <a:rPr lang="en"/>
              <a:t>Concept Utilization: Rethrowing Exceptions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 14: (Graphics and JavaFX)</a:t>
            </a: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Lines of Code: ~The entire code.  </a:t>
            </a:r>
            <a:endParaRPr/>
          </a:p>
          <a:p>
            <a:pPr indent="0" lvl="0" marL="0" rtl="0" algn="l">
              <a:spcBef>
                <a:spcPts val="1600"/>
              </a:spcBef>
              <a:spcAft>
                <a:spcPts val="1600"/>
              </a:spcAft>
              <a:buClr>
                <a:schemeClr val="dk1"/>
              </a:buClr>
              <a:buSzPts val="1100"/>
              <a:buFont typeface="Arial"/>
              <a:buNone/>
            </a:pPr>
            <a:r>
              <a:rPr lang="en"/>
              <a:t>Concept Utilization: Font Class, Image Class, Image, Image View, Shapes, Buttons,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 15: (Event-Driven Programming)</a:t>
            </a: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Lines of Code: 1365 - End</a:t>
            </a:r>
            <a:endParaRPr/>
          </a:p>
          <a:p>
            <a:pPr indent="0" lvl="0" marL="0" rtl="0" algn="l">
              <a:spcBef>
                <a:spcPts val="1600"/>
              </a:spcBef>
              <a:spcAft>
                <a:spcPts val="0"/>
              </a:spcAft>
              <a:buClr>
                <a:schemeClr val="dk1"/>
              </a:buClr>
              <a:buSzPts val="1100"/>
              <a:buFont typeface="Arial"/>
              <a:buNone/>
            </a:pPr>
            <a:r>
              <a:rPr lang="en"/>
              <a:t>Concept Utilization: Mouse Events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2783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 30:</a:t>
            </a:r>
            <a:r>
              <a:rPr lang="en"/>
              <a:t> (Multithreading)</a:t>
            </a:r>
            <a:endParaRPr/>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Lines of Code: 1156 - 1180</a:t>
            </a:r>
            <a:endParaRPr/>
          </a:p>
          <a:p>
            <a:pPr indent="0" lvl="0" marL="0" rtl="0" algn="l">
              <a:spcBef>
                <a:spcPts val="1600"/>
              </a:spcBef>
              <a:spcAft>
                <a:spcPts val="0"/>
              </a:spcAft>
              <a:buNone/>
            </a:pPr>
            <a:r>
              <a:rPr lang="en"/>
              <a:t>Concept Utilization: Threading via the Task Class. </a:t>
            </a:r>
            <a:endParaRPr/>
          </a:p>
          <a:p>
            <a:pPr indent="0" lvl="0" marL="0" rtl="0" algn="l">
              <a:spcBef>
                <a:spcPts val="1600"/>
              </a:spcBef>
              <a:spcAft>
                <a:spcPts val="0"/>
              </a:spcAft>
              <a:buNone/>
            </a:pPr>
            <a:r>
              <a:t/>
            </a:r>
            <a:endParaRPr sz="1400"/>
          </a:p>
          <a:p>
            <a:pPr indent="0" lvl="0" marL="0" rtl="0" algn="l">
              <a:spcBef>
                <a:spcPts val="1600"/>
              </a:spcBef>
              <a:spcAft>
                <a:spcPts val="0"/>
              </a:spcAft>
              <a:buClr>
                <a:schemeClr val="dk1"/>
              </a:buClr>
              <a:buSzPts val="1100"/>
              <a:buFont typeface="Arial"/>
              <a:buNone/>
            </a:pPr>
            <a:r>
              <a:t/>
            </a:r>
            <a:endParaRPr sz="10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45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100 (or more) Lines of Code Distribution:</a:t>
            </a:r>
            <a:br>
              <a:rPr lang="en"/>
            </a:br>
            <a:r>
              <a:rPr lang="en" sz="1000"/>
              <a:t>S</a:t>
            </a:r>
            <a:r>
              <a:rPr lang="en" sz="1000"/>
              <a:t>pecifically for GuiHangryRaccoons</a:t>
            </a:r>
            <a:endParaRPr sz="1000"/>
          </a:p>
        </p:txBody>
      </p:sp>
      <p:sp>
        <p:nvSpPr>
          <p:cNvPr id="61" name="Google Shape;61;p14"/>
          <p:cNvSpPr txBox="1"/>
          <p:nvPr>
            <p:ph idx="1" type="body"/>
          </p:nvPr>
        </p:nvSpPr>
        <p:spPr>
          <a:xfrm>
            <a:off x="311700" y="963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Lines 48-96, 154-202, 315-327, 363-371, 381-393, 401-409, 418-444, 578-684, 687-710, 726-749, 787-809, 830-851, 871-888, 928-974, 1027-1073, 1099-1124, 1134-1145, 1158-1183, 1196-1211, 1221-1260, 1366-1518.</a:t>
            </a:r>
            <a:endParaRPr/>
          </a:p>
          <a:p>
            <a:pPr indent="0" lvl="0" marL="0" rtl="0" algn="l">
              <a:spcBef>
                <a:spcPts val="1600"/>
              </a:spcBef>
              <a:spcAft>
                <a:spcPts val="0"/>
              </a:spcAft>
              <a:buNone/>
            </a:pPr>
            <a:r>
              <a:rPr lang="en"/>
              <a:t>JP:751-781, 811-827, 907-919,962-970,112-122,1075-1094, 1163-1175, 1539-1550</a:t>
            </a:r>
            <a:endParaRPr/>
          </a:p>
          <a:p>
            <a:pPr indent="0" lvl="0" marL="0" rtl="0" algn="l">
              <a:spcBef>
                <a:spcPts val="1600"/>
              </a:spcBef>
              <a:spcAft>
                <a:spcPts val="0"/>
              </a:spcAft>
              <a:buNone/>
            </a:pPr>
            <a:r>
              <a:rPr lang="en"/>
              <a:t>Jon: </a:t>
            </a:r>
            <a:r>
              <a:rPr lang="en"/>
              <a:t>Lines 711-724, 742-751, 1000-1023, 335-360, 506-527, 219-240, 266-272, 975-997</a:t>
            </a:r>
            <a:endParaRPr/>
          </a:p>
          <a:p>
            <a:pPr indent="0" lvl="0" marL="0" rtl="0" algn="l">
              <a:spcBef>
                <a:spcPts val="1600"/>
              </a:spcBef>
              <a:spcAft>
                <a:spcPts val="0"/>
              </a:spcAft>
              <a:buNone/>
            </a:pPr>
            <a:r>
              <a:rPr lang="en"/>
              <a:t>Faraz: 204-210,  222- 300, </a:t>
            </a:r>
            <a:r>
              <a:rPr lang="en"/>
              <a:t>1264-1353</a:t>
            </a:r>
            <a:endParaRPr/>
          </a:p>
          <a:p>
            <a:pPr indent="0" lvl="0" marL="0" rtl="0" algn="l">
              <a:spcBef>
                <a:spcPts val="1600"/>
              </a:spcBef>
              <a:spcAft>
                <a:spcPts val="0"/>
              </a:spcAft>
              <a:buNone/>
            </a:pPr>
            <a:r>
              <a:rPr lang="en"/>
              <a:t>Rateb: Lines 445- 500, 1518-1529, 829 - 869, and 888 - 921, 104 - 135, 1517 - 15331</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Program: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333333"/>
                </a:solidFill>
              </a:rPr>
              <a:t>Program: Hangry Raccoons</a:t>
            </a:r>
            <a:endParaRPr sz="1000">
              <a:solidFill>
                <a:srgbClr val="333333"/>
              </a:solidFill>
            </a:endParaRPr>
          </a:p>
          <a:p>
            <a:pPr indent="0" lvl="0" marL="0" rtl="0" algn="l">
              <a:spcBef>
                <a:spcPts val="200"/>
              </a:spcBef>
              <a:spcAft>
                <a:spcPts val="0"/>
              </a:spcAft>
              <a:buClr>
                <a:schemeClr val="dk1"/>
              </a:buClr>
              <a:buSzPts val="1100"/>
              <a:buFont typeface="Arial"/>
              <a:buNone/>
            </a:pPr>
            <a:r>
              <a:rPr lang="en" sz="1000">
                <a:solidFill>
                  <a:srgbClr val="333333"/>
                </a:solidFill>
              </a:rPr>
              <a:t> </a:t>
            </a:r>
            <a:endParaRPr sz="1000">
              <a:solidFill>
                <a:srgbClr val="333333"/>
              </a:solidFill>
            </a:endParaRPr>
          </a:p>
          <a:p>
            <a:pPr indent="0" lvl="0" marL="0" rtl="0" algn="l">
              <a:spcBef>
                <a:spcPts val="200"/>
              </a:spcBef>
              <a:spcAft>
                <a:spcPts val="0"/>
              </a:spcAft>
              <a:buClr>
                <a:schemeClr val="dk1"/>
              </a:buClr>
              <a:buSzPts val="1100"/>
              <a:buFont typeface="Arial"/>
              <a:buNone/>
            </a:pPr>
            <a:r>
              <a:rPr lang="en" sz="1000">
                <a:solidFill>
                  <a:srgbClr val="333333"/>
                </a:solidFill>
              </a:rPr>
              <a:t>Topic: A clicker based game that feeds UCSD's lovable trash bandits.</a:t>
            </a:r>
            <a:endParaRPr sz="1000">
              <a:solidFill>
                <a:srgbClr val="333333"/>
              </a:solidFill>
            </a:endParaRPr>
          </a:p>
          <a:p>
            <a:pPr indent="0" lvl="0" marL="0" rtl="0" algn="l">
              <a:spcBef>
                <a:spcPts val="200"/>
              </a:spcBef>
              <a:spcAft>
                <a:spcPts val="0"/>
              </a:spcAft>
              <a:buClr>
                <a:schemeClr val="dk1"/>
              </a:buClr>
              <a:buSzPts val="1100"/>
              <a:buFont typeface="Arial"/>
              <a:buNone/>
            </a:pPr>
            <a:r>
              <a:rPr lang="en" sz="1000">
                <a:solidFill>
                  <a:srgbClr val="333333"/>
                </a:solidFill>
              </a:rPr>
              <a:t> </a:t>
            </a:r>
            <a:endParaRPr sz="1000">
              <a:solidFill>
                <a:srgbClr val="333333"/>
              </a:solidFill>
            </a:endParaRPr>
          </a:p>
          <a:p>
            <a:pPr indent="0" lvl="0" marL="0" rtl="0" algn="l">
              <a:spcBef>
                <a:spcPts val="200"/>
              </a:spcBef>
              <a:spcAft>
                <a:spcPts val="0"/>
              </a:spcAft>
              <a:buClr>
                <a:schemeClr val="dk1"/>
              </a:buClr>
              <a:buSzPts val="1100"/>
              <a:buFont typeface="Arial"/>
              <a:buNone/>
            </a:pPr>
            <a:r>
              <a:rPr lang="en" sz="1000">
                <a:solidFill>
                  <a:srgbClr val="333333"/>
                </a:solidFill>
              </a:rPr>
              <a:t>Overview: Every Triton knows that it is our duty to take care of our adorable raccoons, keep them well-fed and happy.  </a:t>
            </a:r>
            <a:endParaRPr sz="1000">
              <a:solidFill>
                <a:srgbClr val="333333"/>
              </a:solidFill>
            </a:endParaRPr>
          </a:p>
          <a:p>
            <a:pPr indent="0" lvl="0" marL="0" rtl="0" algn="l">
              <a:spcBef>
                <a:spcPts val="200"/>
              </a:spcBef>
              <a:spcAft>
                <a:spcPts val="0"/>
              </a:spcAft>
              <a:buClr>
                <a:schemeClr val="dk1"/>
              </a:buClr>
              <a:buSzPts val="1100"/>
              <a:buFont typeface="Arial"/>
              <a:buNone/>
            </a:pPr>
            <a:r>
              <a:rPr lang="en" sz="1000">
                <a:solidFill>
                  <a:srgbClr val="333333"/>
                </a:solidFill>
              </a:rPr>
              <a:t>In this game, a brave Triton takes it upon himself to supply our local raccoons with food from their favorite dining halls.</a:t>
            </a:r>
            <a:endParaRPr sz="1000">
              <a:solidFill>
                <a:srgbClr val="333333"/>
              </a:solidFill>
            </a:endParaRPr>
          </a:p>
          <a:p>
            <a:pPr indent="0" lvl="0" marL="0" rtl="0" algn="l">
              <a:spcBef>
                <a:spcPts val="200"/>
              </a:spcBef>
              <a:spcAft>
                <a:spcPts val="0"/>
              </a:spcAft>
              <a:buClr>
                <a:schemeClr val="dk1"/>
              </a:buClr>
              <a:buSzPts val="1100"/>
              <a:buFont typeface="Arial"/>
              <a:buNone/>
            </a:pPr>
            <a:r>
              <a:rPr lang="en" sz="1000">
                <a:solidFill>
                  <a:srgbClr val="333333"/>
                </a:solidFill>
              </a:rPr>
              <a:t> </a:t>
            </a:r>
            <a:endParaRPr sz="1000">
              <a:solidFill>
                <a:srgbClr val="333333"/>
              </a:solidFill>
            </a:endParaRPr>
          </a:p>
          <a:p>
            <a:pPr indent="0" lvl="0" marL="0" rtl="0" algn="l">
              <a:spcBef>
                <a:spcPts val="200"/>
              </a:spcBef>
              <a:spcAft>
                <a:spcPts val="0"/>
              </a:spcAft>
              <a:buClr>
                <a:schemeClr val="dk1"/>
              </a:buClr>
              <a:buSzPts val="1100"/>
              <a:buFont typeface="Arial"/>
              <a:buNone/>
            </a:pPr>
            <a:r>
              <a:rPr lang="en" sz="1000">
                <a:solidFill>
                  <a:srgbClr val="333333"/>
                </a:solidFill>
              </a:rPr>
              <a:t>Our Triton will start his Raccoon-nourishment journey at Revelle, then he will move on to Muir, Marshall, ERC, Warren, and Sixth. </a:t>
            </a:r>
            <a:endParaRPr sz="1000">
              <a:solidFill>
                <a:srgbClr val="333333"/>
              </a:solidFill>
            </a:endParaRPr>
          </a:p>
          <a:p>
            <a:pPr indent="0" lvl="0" marL="0" rtl="0" algn="l">
              <a:spcBef>
                <a:spcPts val="200"/>
              </a:spcBef>
              <a:spcAft>
                <a:spcPts val="0"/>
              </a:spcAft>
              <a:buClr>
                <a:schemeClr val="dk1"/>
              </a:buClr>
              <a:buSzPts val="1100"/>
              <a:buFont typeface="Arial"/>
              <a:buNone/>
            </a:pPr>
            <a:r>
              <a:rPr lang="en" sz="1000">
                <a:solidFill>
                  <a:srgbClr val="333333"/>
                </a:solidFill>
              </a:rPr>
              <a:t>Of course, as the caring, hard-working Triton moves from college to college, the difficulty of the game increases. Finally, the final</a:t>
            </a:r>
            <a:endParaRPr sz="1000">
              <a:solidFill>
                <a:srgbClr val="333333"/>
              </a:solidFill>
            </a:endParaRPr>
          </a:p>
          <a:p>
            <a:pPr indent="0" lvl="0" marL="0" rtl="0" algn="l">
              <a:spcBef>
                <a:spcPts val="200"/>
              </a:spcBef>
              <a:spcAft>
                <a:spcPts val="0"/>
              </a:spcAft>
              <a:buClr>
                <a:schemeClr val="dk1"/>
              </a:buClr>
              <a:buSzPts val="1100"/>
              <a:buFont typeface="Arial"/>
              <a:buNone/>
            </a:pPr>
            <a:r>
              <a:rPr lang="en" sz="1000">
                <a:solidFill>
                  <a:srgbClr val="333333"/>
                </a:solidFill>
              </a:rPr>
              <a:t>level will take place at the "Haunted Eighth Floor of Geisel," where King Raccoon is immensely "hangry" due to the construction that severely</a:t>
            </a:r>
            <a:endParaRPr sz="1000">
              <a:solidFill>
                <a:srgbClr val="333333"/>
              </a:solidFill>
            </a:endParaRPr>
          </a:p>
          <a:p>
            <a:pPr indent="0" lvl="0" marL="0" rtl="0" algn="l">
              <a:spcBef>
                <a:spcPts val="200"/>
              </a:spcBef>
              <a:spcAft>
                <a:spcPts val="0"/>
              </a:spcAft>
              <a:buClr>
                <a:schemeClr val="dk1"/>
              </a:buClr>
              <a:buSzPts val="1100"/>
              <a:buFont typeface="Arial"/>
              <a:buNone/>
            </a:pPr>
            <a:r>
              <a:rPr lang="en" sz="1000">
                <a:solidFill>
                  <a:srgbClr val="333333"/>
                </a:solidFill>
              </a:rPr>
              <a:t>depleted his kingdom.  </a:t>
            </a:r>
            <a:endParaRPr sz="1000">
              <a:solidFill>
                <a:srgbClr val="333333"/>
              </a:solidFill>
            </a:endParaRPr>
          </a:p>
          <a:p>
            <a:pPr indent="0" lvl="0" marL="0" rtl="0" algn="l">
              <a:spcBef>
                <a:spcPts val="200"/>
              </a:spcBef>
              <a:spcAft>
                <a:spcPts val="0"/>
              </a:spcAft>
              <a:buClr>
                <a:schemeClr val="dk1"/>
              </a:buClr>
              <a:buSzPts val="1100"/>
              <a:buFont typeface="Arial"/>
              <a:buNone/>
            </a:pPr>
            <a:r>
              <a:t/>
            </a:r>
            <a:endParaRPr sz="1000">
              <a:solidFill>
                <a:srgbClr val="333333"/>
              </a:solidFill>
            </a:endParaRPr>
          </a:p>
          <a:p>
            <a:pPr indent="0" lvl="0" marL="0" rtl="0" algn="l">
              <a:spcBef>
                <a:spcPts val="200"/>
              </a:spcBef>
              <a:spcAft>
                <a:spcPts val="1600"/>
              </a:spcAft>
              <a:buNone/>
            </a:pPr>
            <a:r>
              <a:rPr lang="en"/>
              <a:t>(taken from our piazza project proposal)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2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Leader Report:</a:t>
            </a:r>
            <a:endParaRPr/>
          </a:p>
        </p:txBody>
      </p:sp>
      <p:sp>
        <p:nvSpPr>
          <p:cNvPr id="73" name="Google Shape;73;p16"/>
          <p:cNvSpPr txBox="1"/>
          <p:nvPr>
            <p:ph idx="1" type="body"/>
          </p:nvPr>
        </p:nvSpPr>
        <p:spPr>
          <a:xfrm>
            <a:off x="311700" y="797300"/>
            <a:ext cx="8520600" cy="39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JP (TeamLeader)-  I wrote much of the level methods that progressively harder and harder. I wrote the code to play music in the background of the game as well.I also helped debug the animations on the main screen and implemented the try catch exception handler on the countdown.</a:t>
            </a:r>
            <a:endParaRPr sz="1200"/>
          </a:p>
          <a:p>
            <a:pPr indent="0" lvl="0" marL="0" rtl="0" algn="l">
              <a:spcBef>
                <a:spcPts val="1600"/>
              </a:spcBef>
              <a:spcAft>
                <a:spcPts val="0"/>
              </a:spcAft>
              <a:buNone/>
            </a:pPr>
            <a:r>
              <a:rPr lang="en" sz="1200"/>
              <a:t>Chris- Chris was our lead programmer and wrote the majority of the code. The group tried to pair-program as much as possible to support Chris and he wrote most of the handlers, Panes, the clicking, exception handling, JavaFX button usages. Everything was completed 100% on time</a:t>
            </a:r>
            <a:endParaRPr sz="1200"/>
          </a:p>
          <a:p>
            <a:pPr indent="0" lvl="0" marL="0" rtl="0" algn="l">
              <a:spcBef>
                <a:spcPts val="1600"/>
              </a:spcBef>
              <a:spcAft>
                <a:spcPts val="0"/>
              </a:spcAft>
              <a:buNone/>
            </a:pPr>
            <a:r>
              <a:rPr lang="en" sz="1200"/>
              <a:t>Faraz- Faraz was our design, UI and graphic implementation head. He designed and implemented all the images and all the graphical interface in the application. Completely built the main menu start up screen and created the path transitions for the clouds. Was also in charge of getting map permissions from the school to use overall map UCSD map graphics. Completed 100% on time.</a:t>
            </a:r>
            <a:endParaRPr sz="1200"/>
          </a:p>
          <a:p>
            <a:pPr indent="0" lvl="0" marL="0" rtl="0" algn="l">
              <a:spcBef>
                <a:spcPts val="1600"/>
              </a:spcBef>
              <a:spcAft>
                <a:spcPts val="0"/>
              </a:spcAft>
              <a:buNone/>
            </a:pPr>
            <a:r>
              <a:rPr lang="en" sz="1200"/>
              <a:t>Jon- Jon wrote some of the movement methods specifically in level one, two, and six. Helped with building of the main menu pane and background pane along with making sure that when a bushRaccoon was clicked, the raccoon would appear underneath the bush. Everything was completed 100% on time. </a:t>
            </a:r>
            <a:endParaRPr sz="1200"/>
          </a:p>
          <a:p>
            <a:pPr indent="0" lvl="0" marL="0" rtl="0" algn="l">
              <a:spcBef>
                <a:spcPts val="1600"/>
              </a:spcBef>
              <a:spcAft>
                <a:spcPts val="1600"/>
              </a:spcAft>
              <a:buNone/>
            </a:pPr>
            <a:r>
              <a:rPr lang="en" sz="1200"/>
              <a:t>Rateb- Participated in General idea of the app and added funny features to it. He set up the Background for each level according to the college where it took place and added the detergent pods/washer to the later levels, and worked on the logic for the movement methods. Completed 100% on time.</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Minutes</a:t>
            </a:r>
            <a:endParaRPr/>
          </a:p>
        </p:txBody>
      </p:sp>
      <p:sp>
        <p:nvSpPr>
          <p:cNvPr id="79" name="Google Shape;79;p17"/>
          <p:cNvSpPr txBox="1"/>
          <p:nvPr>
            <p:ph idx="1" type="body"/>
          </p:nvPr>
        </p:nvSpPr>
        <p:spPr>
          <a:xfrm>
            <a:off x="311700" y="1099950"/>
            <a:ext cx="8702700" cy="38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- 72 Hours	</a:t>
            </a:r>
            <a:endParaRPr/>
          </a:p>
          <a:p>
            <a:pPr indent="0" lvl="0" marL="0" rtl="0" algn="l">
              <a:spcBef>
                <a:spcPts val="1600"/>
              </a:spcBef>
              <a:spcAft>
                <a:spcPts val="0"/>
              </a:spcAft>
              <a:buNone/>
            </a:pPr>
            <a:r>
              <a:rPr lang="en"/>
              <a:t>JP- 36 Hours	</a:t>
            </a:r>
            <a:endParaRPr/>
          </a:p>
          <a:p>
            <a:pPr indent="0" lvl="0" marL="0" rtl="0" algn="l">
              <a:spcBef>
                <a:spcPts val="1600"/>
              </a:spcBef>
              <a:spcAft>
                <a:spcPts val="0"/>
              </a:spcAft>
              <a:buNone/>
            </a:pPr>
            <a:r>
              <a:rPr lang="en"/>
              <a:t>Rateb - 36 Hours	</a:t>
            </a:r>
            <a:endParaRPr/>
          </a:p>
          <a:p>
            <a:pPr indent="0" lvl="0" marL="0" rtl="0" algn="l">
              <a:spcBef>
                <a:spcPts val="1600"/>
              </a:spcBef>
              <a:spcAft>
                <a:spcPts val="0"/>
              </a:spcAft>
              <a:buNone/>
            </a:pPr>
            <a:r>
              <a:rPr lang="en"/>
              <a:t>Faraz- 36 Hours</a:t>
            </a:r>
            <a:endParaRPr/>
          </a:p>
          <a:p>
            <a:pPr indent="0" lvl="0" marL="0" rtl="0" algn="l">
              <a:spcBef>
                <a:spcPts val="1600"/>
              </a:spcBef>
              <a:spcAft>
                <a:spcPts val="1600"/>
              </a:spcAft>
              <a:buNone/>
            </a:pPr>
            <a:r>
              <a:rPr lang="en"/>
              <a:t>Jon - 36 Hours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3rd Party API’s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Link of JavaFX: http://www.oracle.com/technetwork/java/javafx/overview/index.html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1599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10 (or more) Main Concepts Utilized: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Chapters 1-2: (Intro/Elementary Programming)</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Lines of Code:  EX: 53-96. </a:t>
            </a:r>
            <a:endParaRPr/>
          </a:p>
          <a:p>
            <a:pPr indent="0" lvl="0" marL="0" rtl="0" algn="l">
              <a:spcBef>
                <a:spcPts val="1600"/>
              </a:spcBef>
              <a:spcAft>
                <a:spcPts val="0"/>
              </a:spcAft>
              <a:buNone/>
            </a:pPr>
            <a:r>
              <a:rPr lang="en"/>
              <a:t>Concept Utilization:  </a:t>
            </a:r>
            <a:r>
              <a:rPr lang="en"/>
              <a:t>Identifiers</a:t>
            </a:r>
            <a:r>
              <a:rPr lang="en"/>
              <a:t>, variables, Assignment Statements, </a:t>
            </a:r>
            <a:r>
              <a:rPr lang="en"/>
              <a:t>Increment</a:t>
            </a:r>
            <a:r>
              <a:rPr lang="en"/>
              <a:t>/decrement operators, etc...</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 3: (if Statements/Case Statements)</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Lines of Code: Ex: 464 - 491</a:t>
            </a:r>
            <a:endParaRPr/>
          </a:p>
          <a:p>
            <a:pPr indent="0" lvl="0" marL="0" rtl="0" algn="l">
              <a:spcBef>
                <a:spcPts val="1600"/>
              </a:spcBef>
              <a:spcAft>
                <a:spcPts val="0"/>
              </a:spcAft>
              <a:buClr>
                <a:schemeClr val="dk1"/>
              </a:buClr>
              <a:buSzPts val="1100"/>
              <a:buFont typeface="Arial"/>
              <a:buNone/>
            </a:pPr>
            <a:r>
              <a:rPr lang="en"/>
              <a:t>Concept Utilization: if/else statements.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