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Raleway"/>
      <p:regular r:id="rId21"/>
      <p:bold r:id="rId22"/>
      <p:italic r:id="rId23"/>
      <p:boldItalic r:id="rId24"/>
    </p:embeddedFont>
    <p:embeddedFont>
      <p:font typeface="Lat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aleway-bold.fntdata"/><Relationship Id="rId21" Type="http://schemas.openxmlformats.org/officeDocument/2006/relationships/font" Target="fonts/Raleway-regular.fntdata"/><Relationship Id="rId24" Type="http://schemas.openxmlformats.org/officeDocument/2006/relationships/font" Target="fonts/Raleway-boldItalic.fntdata"/><Relationship Id="rId23" Type="http://schemas.openxmlformats.org/officeDocument/2006/relationships/font" Target="fonts/Raleway-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bold.fntdata"/><Relationship Id="rId25" Type="http://schemas.openxmlformats.org/officeDocument/2006/relationships/font" Target="fonts/Lato-regular.fntdata"/><Relationship Id="rId28" Type="http://schemas.openxmlformats.org/officeDocument/2006/relationships/font" Target="fonts/Lato-boldItalic.fntdata"/><Relationship Id="rId27"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54c6677ec5_5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54c6677ec5_5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 Manny and I’m here with my team mates Aaron, Yanyi, Jaipal &amp; Mohammad.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We’re here to present SongVibes our project that helps you choose songs based on your emotions using EEG brain waves.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Speaker : Manny</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g54c6677ec5_5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54c6677ec5_5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Speaker : Aaron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As seen from the chart above, all of the classifiers we used returned very low accuracy rates, with linear SVM return 52%, RBF Kernel SVM returning 53%, Random Forest returning 53%, Perceptron returning 51% and KNN returning 47%. What was especially surprising was the extremely low accuracy rates of Random Forest and KNN, two algorithms that typically return reliably high accuracy rates, usually at the cost of process time. The precision-recall rate of all of the classification algorithms were also around 50%. This suggests that, because no classifier could accurately assign a label to the </a:t>
            </a:r>
            <a:r>
              <a:rPr lang="en"/>
              <a:t>data points much better than a coin flip would</a:t>
            </a:r>
            <a:r>
              <a:rPr lang="en"/>
              <a:t>, the dataset is highly uncorrelated and cannot be used to accurately train an algorithm or predict emotion data.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g54c6677ec5_5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54c6677ec5_5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Speaker :Aaron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Problem synching video with data gathering : </a:t>
            </a:r>
            <a:endParaRPr/>
          </a:p>
          <a:p>
            <a:pPr indent="0" lvl="0" marL="0" rtl="0" algn="l">
              <a:spcBef>
                <a:spcPts val="0"/>
              </a:spcBef>
              <a:spcAft>
                <a:spcPts val="0"/>
              </a:spcAft>
              <a:buNone/>
            </a:pPr>
            <a:r>
              <a:rPr lang="en"/>
              <a:t>There was a small time difference of 0.02 between the stimulus and the data gathering algorithm due to the imprecision of time.sleep. Since we were using 200 stimulants, </a:t>
            </a:r>
            <a:r>
              <a:rPr lang="en"/>
              <a:t>the difference would </a:t>
            </a:r>
            <a:r>
              <a:rPr lang="en"/>
              <a:t>eventually </a:t>
            </a:r>
            <a:r>
              <a:rPr lang="en"/>
              <a:t>become significant</a:t>
            </a:r>
            <a:r>
              <a:rPr lang="en"/>
              <a:t>, and we would end up collecting data on the wrong stimulus entirely.</a:t>
            </a:r>
            <a:endParaRPr/>
          </a:p>
          <a:p>
            <a:pPr indent="0" lvl="0" marL="0" rtl="0" algn="l">
              <a:spcBef>
                <a:spcPts val="0"/>
              </a:spcBef>
              <a:spcAft>
                <a:spcPts val="0"/>
              </a:spcAft>
              <a:buNone/>
            </a:pPr>
            <a:r>
              <a:rPr lang="en"/>
              <a:t>Our first solution, involved trying to run the stimulus and the data gathering algorithms in tandem. Since the stimulus and the data gathering functions needed to run at the same time, we used threading, and ran the two threads </a:t>
            </a:r>
            <a:r>
              <a:rPr lang="en"/>
              <a:t>independently</a:t>
            </a:r>
            <a:r>
              <a:rPr lang="en"/>
              <a:t> from each other, creating the potential </a:t>
            </a:r>
            <a:r>
              <a:rPr lang="en"/>
              <a:t>synchronization</a:t>
            </a:r>
            <a:r>
              <a:rPr lang="en"/>
              <a:t> issues. This method proved to be too complicated for me and was extremely deviant from how the code was originally written, making it very </a:t>
            </a:r>
            <a:r>
              <a:rPr lang="en"/>
              <a:t>difficult</a:t>
            </a:r>
            <a:r>
              <a:rPr lang="en"/>
              <a:t> to debug, so I eventually dropped this idea. Our second method was to try to compensate for the time drift by subtracting process time from the sleep time and using generators to compensate for imprecision of the time.sleep function itself.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Another challenge we encountered was in reading from the Neurosky headset using our code. Originally, we were presenting subjects with all 100 pairs of our stimulus at once, but after 40 or so pairs the Neurosky headset stopped reading in values for some undetermined reason. So we decided to test in 4 batches of 25 pairs, which worked ended up working perfectly. This also solved another potential issue of subject fatigue after being presented with so many pictures at once.  </a:t>
            </a:r>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Google Shape;182;g543c363f0d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543c363f0d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Aaron/ JP</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learned a few things in regards to data gathering in general as well as some things about the NeuroSky headset.</a:t>
            </a:r>
            <a:endParaRPr/>
          </a:p>
          <a:p>
            <a:pPr indent="0" lvl="0" marL="0" rtl="0" algn="l">
              <a:spcBef>
                <a:spcPts val="0"/>
              </a:spcBef>
              <a:spcAft>
                <a:spcPts val="0"/>
              </a:spcAft>
              <a:buNone/>
            </a:pPr>
            <a:r>
              <a:rPr lang="en"/>
              <a:t>Initially we decided to use raw EEG data, as it was essentially an unfiltered combination of all the signals available to be processed using the NeuroPy algorithm, such as alpha waves, beta waves, theta waves, etc. The goal was to collect all the signal types at the same time through the raw EEG data and then use dimensionality reduction algorithms to find the most relevant frequencies. This proved to be somewhat of a mistake, as the dataset gathered from the raw EEG data was either so noisy or so uncorrelated that it was difficult to impossible to discern which frequencies would be the most relevant to our primary purpose of differentiating between positive and negative emotion brainwaves.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also learned about the limitations of the NeuroSky dataset. The most obvious one would be the fact that it only collects data from one electron, but what is perhaps more important in this case is the fact that it collects data from the prefrontal cortex, which is not an area primarily concerned with emotional processing. Under the scenario that we had a similar one electron data gathering hardware that gathered data from the temporal lobe, closer to the amygdala, we might have been able to gather data that was more relevant to emotion. </a:t>
            </a:r>
            <a:endParaRPr/>
          </a:p>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Google Shape;189;g543c363f0d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543c363f0d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Aaron</a:t>
            </a:r>
            <a:endParaRPr/>
          </a:p>
          <a:p>
            <a:pPr indent="0" lvl="0" marL="0" rtl="0" algn="l">
              <a:spcBef>
                <a:spcPts val="0"/>
              </a:spcBef>
              <a:spcAft>
                <a:spcPts val="0"/>
              </a:spcAft>
              <a:buNone/>
            </a:pPr>
            <a:r>
              <a:rPr lang="en"/>
              <a:t>If we had to do it again, we would probably gather data through a different filter so as to try to find the signal with the highest correlation to emotional processing. This is what we were attempting achieve by gathering raw EEG data, but this did not end up working out, so perhaps it would be better if we gathered them individually.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Another thing we could have done better is running some trial tests with our stimulus to ensure that the pictures actually had any emotional impact on the test subjects. As it stands, we nothing to speak about the effectiveness of the stimulus, although based on the data it is likely it had no meaningful effect. </a:t>
            </a:r>
            <a:endParaRPr/>
          </a:p>
          <a:p>
            <a:pPr indent="0" lvl="0" marL="0" rtl="0" algn="l">
              <a:spcBef>
                <a:spcPts val="0"/>
              </a:spcBef>
              <a:spcAft>
                <a:spcPts val="0"/>
              </a:spcAft>
              <a:buNone/>
            </a:pPr>
            <a:r>
              <a:t/>
            </a:r>
            <a:endParaRPr/>
          </a:p>
          <a:p>
            <a:pPr indent="0" lvl="0" marL="0" rtl="0" algn="l">
              <a:spcBef>
                <a:spcPts val="0"/>
              </a:spcBef>
              <a:spcAft>
                <a:spcPts val="0"/>
              </a:spcAft>
              <a:buClr>
                <a:srgbClr val="000000"/>
              </a:buClr>
              <a:buSzPts val="1100"/>
              <a:buFont typeface="Arial"/>
              <a:buNone/>
            </a:pPr>
            <a:r>
              <a:rPr lang="en"/>
              <a:t>We could also potentially use a stimulus that has more interactivity than the stimulus we used to make sure that the subject was actually focused on the video and not thinking about something else. This is based on the fact that a few of our subjects reported boredom and lack of focus during stimulus time, so more interactivity could potentially help remedy this.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Google Shape;196;g54c6677ec5_5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54c6677ec5_5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Speaker : Aaron</a:t>
            </a:r>
            <a:endParaRPr/>
          </a:p>
          <a:p>
            <a:pPr indent="0" lvl="0" marL="0" rtl="0" algn="l">
              <a:spcBef>
                <a:spcPts val="0"/>
              </a:spcBef>
              <a:spcAft>
                <a:spcPts val="0"/>
              </a:spcAft>
              <a:buNone/>
            </a:pPr>
            <a:r>
              <a:rPr lang="en"/>
              <a:t>To conclude, we were not able to achieve much of anything with the data we collected due to the fact that all the </a:t>
            </a:r>
            <a:r>
              <a:rPr lang="en"/>
              <a:t>data points</a:t>
            </a:r>
            <a:r>
              <a:rPr lang="en"/>
              <a:t> were seemingly </a:t>
            </a:r>
            <a:r>
              <a:rPr lang="en"/>
              <a:t>unrelated</a:t>
            </a:r>
            <a:r>
              <a:rPr lang="en"/>
              <a:t> based on the fact that, even after PCA, none of the classification algorithms we used, including Random Forest and KNN, were able to meaningfully separate the data.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 the future, we could attempt something similar with a standard EEG headset rather than a single electron headset we used in this project. We could also do something potentially less complicated related to music and emotions, such as using blink signals to switch songs or reading attention data to determine the response test subjects have to specific sound or song stimuli.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Google Shape;202;g54c6677ec5_5_1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54c6677ec5_5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g54c6677ec5_3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54c6677ec5_3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
              <a:t>Talk about the structure of our talk so everyone can follow how we will cover everything</a:t>
            </a:r>
            <a:endParaRPr/>
          </a:p>
          <a:p>
            <a:pPr indent="0" lvl="0" marL="0" rtl="0" algn="l">
              <a:spcBef>
                <a:spcPts val="0"/>
              </a:spcBef>
              <a:spcAft>
                <a:spcPts val="0"/>
              </a:spcAft>
              <a:buClr>
                <a:srgbClr val="000000"/>
              </a:buClr>
              <a:buSzPts val="1100"/>
              <a:buFont typeface="Arial"/>
              <a:buNone/>
            </a:pPr>
            <a:r>
              <a:rPr lang="en"/>
              <a:t>Speaker : Manny</a:t>
            </a:r>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g54c6677ec5_5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54c6677ec5_5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900"/>
              <a:t>Answering the question : Why are we doing this</a:t>
            </a:r>
            <a:endParaRPr sz="900"/>
          </a:p>
          <a:p>
            <a:pPr indent="0" lvl="0" marL="0" rtl="0" algn="l">
              <a:spcBef>
                <a:spcPts val="0"/>
              </a:spcBef>
              <a:spcAft>
                <a:spcPts val="0"/>
              </a:spcAft>
              <a:buNone/>
            </a:pPr>
            <a:r>
              <a:rPr lang="en" sz="900"/>
              <a:t>As we were a team passionate about music, we started our journey by reviewing literature on effects of music on one’s emotions. We found that when sad songs actually help people going through sad emotions because they get pleasures from the feelings of empathy in the sad song.</a:t>
            </a:r>
            <a:endParaRPr sz="900"/>
          </a:p>
          <a:p>
            <a:pPr indent="0" lvl="0" marL="0" rtl="0" algn="l">
              <a:spcBef>
                <a:spcPts val="0"/>
              </a:spcBef>
              <a:spcAft>
                <a:spcPts val="0"/>
              </a:spcAft>
              <a:buNone/>
            </a:pPr>
            <a:r>
              <a:rPr lang="en" sz="900"/>
              <a:t>We can conducted multiple diary studies and interviews, and found </a:t>
            </a:r>
            <a:r>
              <a:rPr lang="en" sz="900"/>
              <a:t>that a significant number of people listen to music when they are having a bad day to help them cope up with all their stress.</a:t>
            </a:r>
            <a:endParaRPr sz="900"/>
          </a:p>
          <a:p>
            <a:pPr indent="0" lvl="0" marL="0" rtl="0" algn="l">
              <a:spcBef>
                <a:spcPts val="0"/>
              </a:spcBef>
              <a:spcAft>
                <a:spcPts val="0"/>
              </a:spcAft>
              <a:buNone/>
            </a:pPr>
            <a:r>
              <a:rPr lang="en" sz="900"/>
              <a:t>This got us thinking in terms of automating this process and was one of our main motivations for coming up with an </a:t>
            </a:r>
            <a:r>
              <a:rPr lang="en" sz="900"/>
              <a:t>an application that could recommend a song based on people’s emotions. </a:t>
            </a:r>
            <a:endParaRPr sz="900"/>
          </a:p>
          <a:p>
            <a:pPr indent="0" lvl="0" marL="0" rtl="0" algn="l">
              <a:spcBef>
                <a:spcPts val="0"/>
              </a:spcBef>
              <a:spcAft>
                <a:spcPts val="0"/>
              </a:spcAft>
              <a:buNone/>
            </a:pPr>
            <a:r>
              <a:t/>
            </a:r>
            <a:endParaRPr sz="900"/>
          </a:p>
          <a:p>
            <a:pPr indent="0" lvl="0" marL="0" rtl="0" algn="l">
              <a:spcBef>
                <a:spcPts val="0"/>
              </a:spcBef>
              <a:spcAft>
                <a:spcPts val="0"/>
              </a:spcAft>
              <a:buNone/>
            </a:pPr>
            <a:r>
              <a:rPr lang="en" sz="900"/>
              <a:t> To solve this problem, we created an application that could recommend a song based on people’s emotions. </a:t>
            </a:r>
            <a:endParaRPr sz="900"/>
          </a:p>
          <a:p>
            <a:pPr indent="0" lvl="0" marL="0" rtl="0" algn="l">
              <a:spcBef>
                <a:spcPts val="0"/>
              </a:spcBef>
              <a:spcAft>
                <a:spcPts val="0"/>
              </a:spcAft>
              <a:buNone/>
            </a:pPr>
            <a:r>
              <a:t/>
            </a:r>
            <a:endParaRPr sz="900"/>
          </a:p>
          <a:p>
            <a:pPr indent="0" lvl="0" marL="0" rtl="0" algn="l">
              <a:spcBef>
                <a:spcPts val="0"/>
              </a:spcBef>
              <a:spcAft>
                <a:spcPts val="0"/>
              </a:spcAft>
              <a:buNone/>
            </a:pPr>
            <a:r>
              <a:rPr b="1" lang="en" sz="800">
                <a:solidFill>
                  <a:schemeClr val="dk2"/>
                </a:solidFill>
                <a:latin typeface="Raleway"/>
                <a:ea typeface="Raleway"/>
                <a:cs typeface="Raleway"/>
                <a:sym typeface="Raleway"/>
              </a:rPr>
              <a:t>we are also looking to give those in a locked in a state (LIS) the ability to not only play music but also choose the kind of music they wish to listen to given their current emotional state.</a:t>
            </a:r>
            <a:endParaRPr b="1" sz="800">
              <a:solidFill>
                <a:schemeClr val="dk2"/>
              </a:solidFill>
              <a:latin typeface="Raleway"/>
              <a:ea typeface="Raleway"/>
              <a:cs typeface="Raleway"/>
              <a:sym typeface="Raleway"/>
            </a:endParaRPr>
          </a:p>
          <a:p>
            <a:pPr indent="0" lvl="0" marL="0" rtl="0" algn="l">
              <a:spcBef>
                <a:spcPts val="0"/>
              </a:spcBef>
              <a:spcAft>
                <a:spcPts val="0"/>
              </a:spcAft>
              <a:buNone/>
            </a:pPr>
            <a:r>
              <a:t/>
            </a:r>
            <a:endParaRPr sz="900"/>
          </a:p>
          <a:p>
            <a:pPr indent="0" lvl="0" marL="0" rtl="0" algn="l">
              <a:spcBef>
                <a:spcPts val="0"/>
              </a:spcBef>
              <a:spcAft>
                <a:spcPts val="0"/>
              </a:spcAft>
              <a:buNone/>
            </a:pPr>
            <a:r>
              <a:t/>
            </a:r>
            <a:endParaRPr/>
          </a:p>
          <a:p>
            <a:pPr indent="0" lvl="0" marL="0" rtl="0" algn="l">
              <a:spcBef>
                <a:spcPts val="0"/>
              </a:spcBef>
              <a:spcAft>
                <a:spcPts val="0"/>
              </a:spcAft>
              <a:buNone/>
            </a:pPr>
            <a:r>
              <a:rPr lang="en"/>
              <a:t>Speaker : Manny</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Clr>
                <a:srgbClr val="000000"/>
              </a:buClr>
              <a:buSzPts val="1100"/>
              <a:buFont typeface="Arial"/>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543c363f0d_2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543c363f0d_2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800">
                <a:solidFill>
                  <a:schemeClr val="dk2"/>
                </a:solidFill>
                <a:latin typeface="Raleway"/>
                <a:ea typeface="Raleway"/>
                <a:cs typeface="Raleway"/>
                <a:sym typeface="Raleway"/>
              </a:rPr>
              <a:t>Answering the question : What are we trying to do</a:t>
            </a:r>
            <a:endParaRPr b="1" sz="800">
              <a:solidFill>
                <a:schemeClr val="dk2"/>
              </a:solidFill>
              <a:latin typeface="Raleway"/>
              <a:ea typeface="Raleway"/>
              <a:cs typeface="Raleway"/>
              <a:sym typeface="Raleway"/>
            </a:endParaRPr>
          </a:p>
          <a:p>
            <a:pPr indent="0" lvl="0" marL="0" rtl="0" algn="l">
              <a:spcBef>
                <a:spcPts val="0"/>
              </a:spcBef>
              <a:spcAft>
                <a:spcPts val="0"/>
              </a:spcAft>
              <a:buNone/>
            </a:pPr>
            <a:r>
              <a:t/>
            </a:r>
            <a:endParaRPr b="1" sz="800">
              <a:solidFill>
                <a:schemeClr val="dk2"/>
              </a:solidFill>
              <a:latin typeface="Raleway"/>
              <a:ea typeface="Raleway"/>
              <a:cs typeface="Raleway"/>
              <a:sym typeface="Raleway"/>
            </a:endParaRPr>
          </a:p>
          <a:p>
            <a:pPr indent="0" lvl="0" marL="0" rtl="0" algn="l">
              <a:spcBef>
                <a:spcPts val="0"/>
              </a:spcBef>
              <a:spcAft>
                <a:spcPts val="0"/>
              </a:spcAft>
              <a:buNone/>
            </a:pPr>
            <a:r>
              <a:rPr b="1" lang="en" sz="800">
                <a:solidFill>
                  <a:schemeClr val="dk2"/>
                </a:solidFill>
                <a:latin typeface="Raleway"/>
                <a:ea typeface="Raleway"/>
                <a:cs typeface="Raleway"/>
                <a:sym typeface="Raleway"/>
              </a:rPr>
              <a:t>For our project, we used Neurosky headset to collect the user’s brainwave data on a user’s emotions. The device was portable and was very easy to link to other applications which made it very user friendly.</a:t>
            </a:r>
            <a:endParaRPr b="1" sz="800">
              <a:solidFill>
                <a:schemeClr val="dk2"/>
              </a:solidFill>
              <a:latin typeface="Raleway"/>
              <a:ea typeface="Raleway"/>
              <a:cs typeface="Raleway"/>
              <a:sym typeface="Raleway"/>
            </a:endParaRPr>
          </a:p>
          <a:p>
            <a:pPr indent="0" lvl="0" marL="0" rtl="0" algn="l">
              <a:spcBef>
                <a:spcPts val="0"/>
              </a:spcBef>
              <a:spcAft>
                <a:spcPts val="0"/>
              </a:spcAft>
              <a:buNone/>
            </a:pPr>
            <a:r>
              <a:rPr b="1" lang="en" sz="800">
                <a:solidFill>
                  <a:schemeClr val="dk2"/>
                </a:solidFill>
                <a:latin typeface="Raleway"/>
                <a:ea typeface="Raleway"/>
                <a:cs typeface="Raleway"/>
                <a:sym typeface="Raleway"/>
              </a:rPr>
              <a:t>This data was then analyzed using various classification algorithms in groups of positive and negative emotions which was then used to tailor a song recommending to alleviate your current mood.</a:t>
            </a:r>
            <a:endParaRPr b="1" sz="800">
              <a:solidFill>
                <a:schemeClr val="dk2"/>
              </a:solidFill>
              <a:latin typeface="Raleway"/>
              <a:ea typeface="Raleway"/>
              <a:cs typeface="Raleway"/>
              <a:sym typeface="Raleway"/>
            </a:endParaRPr>
          </a:p>
          <a:p>
            <a:pPr indent="0" lvl="0" marL="0" rtl="0" algn="l">
              <a:spcBef>
                <a:spcPts val="0"/>
              </a:spcBef>
              <a:spcAft>
                <a:spcPts val="0"/>
              </a:spcAft>
              <a:buNone/>
            </a:pPr>
            <a:r>
              <a:t/>
            </a:r>
            <a:endParaRPr b="1" sz="800">
              <a:solidFill>
                <a:schemeClr val="dk2"/>
              </a:solidFill>
              <a:latin typeface="Raleway"/>
              <a:ea typeface="Raleway"/>
              <a:cs typeface="Raleway"/>
              <a:sym typeface="Raleway"/>
            </a:endParaRPr>
          </a:p>
          <a:p>
            <a:pPr indent="0" lvl="0" marL="0" rtl="0" algn="l">
              <a:spcBef>
                <a:spcPts val="0"/>
              </a:spcBef>
              <a:spcAft>
                <a:spcPts val="0"/>
              </a:spcAft>
              <a:buNone/>
            </a:pPr>
            <a:r>
              <a:t/>
            </a:r>
            <a:endParaRPr b="1" sz="800">
              <a:solidFill>
                <a:schemeClr val="dk2"/>
              </a:solidFill>
              <a:latin typeface="Raleway"/>
              <a:ea typeface="Raleway"/>
              <a:cs typeface="Raleway"/>
              <a:sym typeface="Raleway"/>
            </a:endParaRPr>
          </a:p>
          <a:p>
            <a:pPr indent="0" lvl="0" marL="0" rtl="0" algn="l">
              <a:spcBef>
                <a:spcPts val="0"/>
              </a:spcBef>
              <a:spcAft>
                <a:spcPts val="0"/>
              </a:spcAft>
              <a:buClr>
                <a:srgbClr val="000000"/>
              </a:buClr>
              <a:buSzPts val="1100"/>
              <a:buFont typeface="Arial"/>
              <a:buNone/>
            </a:pPr>
            <a:r>
              <a:rPr b="1" lang="en" sz="800">
                <a:solidFill>
                  <a:schemeClr val="dk2"/>
                </a:solidFill>
                <a:latin typeface="Raleway"/>
                <a:ea typeface="Raleway"/>
                <a:cs typeface="Raleway"/>
                <a:sym typeface="Raleway"/>
              </a:rPr>
              <a:t>Speaker : Manny</a:t>
            </a:r>
            <a:endParaRPr b="1" sz="800">
              <a:solidFill>
                <a:schemeClr val="dk2"/>
              </a:solidFill>
              <a:latin typeface="Raleway"/>
              <a:ea typeface="Raleway"/>
              <a:cs typeface="Raleway"/>
              <a:sym typeface="Raleway"/>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54c6677ec5_5_2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54c6677ec5_5_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SHOW HOW THIS PAPER ADDRESSES A PART OF THE PROBLEM WE ARE SOLVING</a:t>
            </a:r>
            <a:endParaRPr/>
          </a:p>
          <a:p>
            <a:pPr indent="0" lvl="0" marL="0" rtl="0" algn="l">
              <a:spcBef>
                <a:spcPts val="0"/>
              </a:spcBef>
              <a:spcAft>
                <a:spcPts val="0"/>
              </a:spcAft>
              <a:buNone/>
            </a:pPr>
            <a:r>
              <a:t/>
            </a:r>
            <a:endParaRPr/>
          </a:p>
          <a:p>
            <a:pPr indent="0" lvl="0" marL="0" rtl="0" algn="l">
              <a:spcBef>
                <a:spcPts val="0"/>
              </a:spcBef>
              <a:spcAft>
                <a:spcPts val="0"/>
              </a:spcAft>
              <a:buClr>
                <a:srgbClr val="000000"/>
              </a:buClr>
              <a:buSzPts val="1100"/>
              <a:buFont typeface="Arial"/>
              <a:buNone/>
            </a:pPr>
            <a:r>
              <a:rPr lang="en"/>
              <a:t>Explain what has been done previously</a:t>
            </a:r>
            <a:endParaRPr/>
          </a:p>
          <a:p>
            <a:pPr indent="0" lvl="0" marL="0" rtl="0" algn="l">
              <a:spcBef>
                <a:spcPts val="0"/>
              </a:spcBef>
              <a:spcAft>
                <a:spcPts val="0"/>
              </a:spcAft>
              <a:buClr>
                <a:srgbClr val="000000"/>
              </a:buClr>
              <a:buSzPts val="1100"/>
              <a:buFont typeface="Arial"/>
              <a:buNone/>
            </a:pPr>
            <a:r>
              <a:rPr lang="en"/>
              <a:t>Speaker : manny</a:t>
            </a:r>
            <a:endParaRPr/>
          </a:p>
          <a:p>
            <a:pPr indent="0" lvl="0" marL="0" rtl="0" algn="l">
              <a:spcBef>
                <a:spcPts val="0"/>
              </a:spcBef>
              <a:spcAft>
                <a:spcPts val="0"/>
              </a:spcAft>
              <a:buClr>
                <a:srgbClr val="000000"/>
              </a:buClr>
              <a:buSzPts val="1100"/>
              <a:buFont typeface="Arial"/>
              <a:buNone/>
            </a:pPr>
            <a:r>
              <a:rPr lang="en"/>
              <a:t>Related work </a:t>
            </a:r>
            <a:endParaRPr/>
          </a:p>
          <a:p>
            <a:pPr indent="0" lvl="0" marL="0" rtl="0" algn="l">
              <a:spcBef>
                <a:spcPts val="0"/>
              </a:spcBef>
              <a:spcAft>
                <a:spcPts val="0"/>
              </a:spcAft>
              <a:buNone/>
            </a:pPr>
            <a:r>
              <a:rPr lang="en"/>
              <a:t>During literature review, we found that a paper in the AIEEE journal was able to achieve a 74% accuracy on detecting two basic emotional states (happiness and sadness). This emotional recognition paper approached this problem in three progressive stages: feature selection of frequency band, feature extraction using CSP, classification using SVM.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wanted to try this problem using our approach, and use it for our application. </a:t>
            </a:r>
            <a:endParaRPr/>
          </a:p>
          <a:p>
            <a:pPr indent="0" lvl="0" marL="0" rtl="0" algn="l">
              <a:spcBef>
                <a:spcPts val="0"/>
              </a:spcBef>
              <a:spcAft>
                <a:spcPts val="0"/>
              </a:spcAft>
              <a:buClr>
                <a:srgbClr val="000000"/>
              </a:buClr>
              <a:buSzPts val="1100"/>
              <a:buFont typeface="Arial"/>
              <a:buNone/>
            </a:pPr>
            <a:r>
              <a:rPr lang="en"/>
              <a:t> First, we employ a filter bank that bandpass filters the EEG signals collected in training phase into multiple bands. Second, spatial filtering is performed on each of these bands using the CSP algorithm. Next, a 10-fold cross-validation using SVM is applied to the CSP features of each frequency band.</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g54c6677ec5_5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54c6677ec5_5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Speaker : khawar</a:t>
            </a:r>
            <a:endParaRPr/>
          </a:p>
          <a:p>
            <a:pPr indent="0" lvl="0" marL="0" rtl="0" algn="l">
              <a:spcBef>
                <a:spcPts val="0"/>
              </a:spcBef>
              <a:spcAft>
                <a:spcPts val="0"/>
              </a:spcAft>
              <a:buNone/>
            </a:pPr>
            <a:r>
              <a:rPr lang="en"/>
              <a:t>Explain what has been done previously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Some of the related work to our project is the project published by Neural Engineering( HOW), the project was based on training data by using human faces features to detect the target. </a:t>
            </a:r>
            <a:r>
              <a:rPr lang="en"/>
              <a:t>The conventional BCI with visual stimuli of intensification has been widely studied and developed, and generally can achieve good target detection performance with the average of several trials. </a:t>
            </a:r>
            <a:r>
              <a:rPr b="1" lang="en"/>
              <a:t>the accurate target detection with single trial for the P300-based BCI is still a challenging problem, since the P300 is relatively weak and usually occurs amid some ongoing background brain activities, such as spontaneous EEG and other noises . Thus, the development of a new paradigm with more effective visual stimuli.</a:t>
            </a:r>
            <a:endParaRPr b="1"/>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g54c6677ec5_5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54c6677ec5_5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Speaker : Yuie</a:t>
            </a:r>
            <a:endParaRPr sz="1400"/>
          </a:p>
          <a:p>
            <a:pPr indent="0" lvl="0" marL="0" rtl="0" algn="l">
              <a:lnSpc>
                <a:spcPct val="115000"/>
              </a:lnSpc>
              <a:spcBef>
                <a:spcPts val="0"/>
              </a:spcBef>
              <a:spcAft>
                <a:spcPts val="0"/>
              </a:spcAft>
              <a:buClr>
                <a:srgbClr val="000000"/>
              </a:buClr>
              <a:buSzPts val="1100"/>
              <a:buFont typeface="Arial"/>
              <a:buNone/>
            </a:pPr>
            <a:r>
              <a:rPr lang="en" sz="1200">
                <a:solidFill>
                  <a:srgbClr val="24292E"/>
                </a:solidFill>
                <a:highlight>
                  <a:srgbClr val="FFFFFF"/>
                </a:highlight>
              </a:rPr>
              <a:t>We collected data from 10  subjects, 5 male and 5 female. Subjects are all </a:t>
            </a:r>
            <a:r>
              <a:rPr lang="en"/>
              <a:t> UCSD undergraduate students</a:t>
            </a:r>
            <a:r>
              <a:rPr lang="en">
                <a:solidFill>
                  <a:srgbClr val="B7B7B7"/>
                </a:solidFill>
              </a:rPr>
              <a:t> (five females; age range---- years, mean years, five males) participated in the experiment after giving written informed consent</a:t>
            </a:r>
            <a:r>
              <a:rPr lang="en"/>
              <a:t>. All subjects are right-handed and reported to have normal vision. No psychological disease or disorder.</a:t>
            </a:r>
            <a:endParaRPr/>
          </a:p>
          <a:p>
            <a:pPr indent="0" lvl="0" marL="0" rtl="0" algn="l">
              <a:lnSpc>
                <a:spcPct val="115000"/>
              </a:lnSpc>
              <a:spcBef>
                <a:spcPts val="0"/>
              </a:spcBef>
              <a:spcAft>
                <a:spcPts val="0"/>
              </a:spcAft>
              <a:buClr>
                <a:srgbClr val="000000"/>
              </a:buClr>
              <a:buSzPts val="1100"/>
              <a:buFont typeface="Arial"/>
              <a:buNone/>
            </a:pPr>
            <a:r>
              <a:t/>
            </a:r>
            <a:endParaRPr/>
          </a:p>
          <a:p>
            <a:pPr indent="0" lvl="0" marL="0" rtl="0" algn="l">
              <a:lnSpc>
                <a:spcPct val="115000"/>
              </a:lnSpc>
              <a:spcBef>
                <a:spcPts val="0"/>
              </a:spcBef>
              <a:spcAft>
                <a:spcPts val="0"/>
              </a:spcAft>
              <a:buClr>
                <a:srgbClr val="000000"/>
              </a:buClr>
              <a:buSzPts val="1100"/>
              <a:buFont typeface="Arial"/>
              <a:buNone/>
            </a:pPr>
            <a:r>
              <a:rPr lang="en"/>
              <a:t>Talk about Stimuli </a:t>
            </a:r>
            <a:endParaRPr/>
          </a:p>
          <a:p>
            <a:pPr indent="0" lvl="0" marL="0" rtl="0" algn="l">
              <a:lnSpc>
                <a:spcPct val="115000"/>
              </a:lnSpc>
              <a:spcBef>
                <a:spcPts val="0"/>
              </a:spcBef>
              <a:spcAft>
                <a:spcPts val="0"/>
              </a:spcAft>
              <a:buClr>
                <a:srgbClr val="000000"/>
              </a:buClr>
              <a:buSzPts val="1100"/>
              <a:buFont typeface="Arial"/>
              <a:buNone/>
            </a:pPr>
            <a:r>
              <a:rPr lang="en"/>
              <a:t>The stimuli we used for gather data is 100 pairs of pictures of human faces with positive and negative emotion. In Total 200 pictures, We separated the 200 pictures for 4 trials, each has 50 pictures (1 min 30 sec) each pair has positive and negative emotion faces of same person to control the variable. </a:t>
            </a:r>
            <a:endParaRPr/>
          </a:p>
          <a:p>
            <a:pPr indent="0" lvl="0" marL="0" rtl="0" algn="l">
              <a:spcBef>
                <a:spcPts val="0"/>
              </a:spcBef>
              <a:spcAft>
                <a:spcPts val="0"/>
              </a:spcAft>
              <a:buClr>
                <a:srgbClr val="000000"/>
              </a:buClr>
              <a:buSzPts val="1100"/>
              <a:buFont typeface="Arial"/>
              <a:buNone/>
            </a:pPr>
            <a:r>
              <a:rPr lang="en"/>
              <a:t>We separate the 200 pictures to 4 trials to reduce fatigue affect .</a:t>
            </a:r>
            <a:r>
              <a:rPr lang="en" sz="1400"/>
              <a:t>The pictures of faces are found on google or photoed by teammates.</a:t>
            </a:r>
            <a:r>
              <a:rPr lang="en"/>
              <a:t> But there is one </a:t>
            </a:r>
            <a:r>
              <a:rPr lang="en" sz="1400"/>
              <a:t>Potential</a:t>
            </a:r>
            <a:r>
              <a:rPr lang="en" sz="1200">
                <a:latin typeface="Raleway"/>
                <a:ea typeface="Raleway"/>
                <a:cs typeface="Raleway"/>
                <a:sym typeface="Raleway"/>
              </a:rPr>
              <a:t> </a:t>
            </a:r>
            <a:r>
              <a:rPr lang="en" sz="1400"/>
              <a:t>confound</a:t>
            </a:r>
            <a:r>
              <a:rPr lang="en" sz="1200">
                <a:latin typeface="Raleway"/>
                <a:ea typeface="Raleway"/>
                <a:cs typeface="Raleway"/>
                <a:sym typeface="Raleway"/>
              </a:rPr>
              <a:t>:</a:t>
            </a:r>
            <a:r>
              <a:rPr lang="en" sz="1800">
                <a:latin typeface="Raleway"/>
                <a:ea typeface="Raleway"/>
                <a:cs typeface="Raleway"/>
                <a:sym typeface="Raleway"/>
              </a:rPr>
              <a:t> </a:t>
            </a:r>
            <a:r>
              <a:rPr lang="en" sz="1400"/>
              <a:t>Background of pictures</a:t>
            </a:r>
            <a:endParaRPr/>
          </a:p>
          <a:p>
            <a:pPr indent="0" lvl="0" marL="0" rtl="0" algn="l">
              <a:lnSpc>
                <a:spcPct val="115000"/>
              </a:lnSpc>
              <a:spcBef>
                <a:spcPts val="0"/>
              </a:spcBef>
              <a:spcAft>
                <a:spcPts val="0"/>
              </a:spcAft>
              <a:buClr>
                <a:srgbClr val="000000"/>
              </a:buClr>
              <a:buSzPts val="1100"/>
              <a:buFont typeface="Arial"/>
              <a:buNone/>
            </a:pPr>
            <a:r>
              <a:rPr lang="en"/>
              <a:t>Talk about EEG recordings. Talk how the recordings happened </a:t>
            </a:r>
            <a:endParaRPr/>
          </a:p>
          <a:p>
            <a:pPr indent="0" lvl="0" marL="0" rtl="0" algn="l">
              <a:lnSpc>
                <a:spcPct val="115000"/>
              </a:lnSpc>
              <a:spcBef>
                <a:spcPts val="0"/>
              </a:spcBef>
              <a:spcAft>
                <a:spcPts val="0"/>
              </a:spcAft>
              <a:buClr>
                <a:srgbClr val="000000"/>
              </a:buClr>
              <a:buSzPts val="1100"/>
              <a:buFont typeface="Arial"/>
              <a:buNone/>
            </a:pPr>
            <a:r>
              <a:rPr lang="en"/>
              <a:t>We used the neurosky headset to record participants brain wave. The neuoSky headset is connected to a windows  computer by bluetooth,And we use neuropy algorithm to read brain wave data, </a:t>
            </a:r>
            <a:endParaRPr/>
          </a:p>
          <a:p>
            <a:pPr indent="0" lvl="0" marL="0" rtl="0" algn="l">
              <a:lnSpc>
                <a:spcPct val="115000"/>
              </a:lnSpc>
              <a:spcBef>
                <a:spcPts val="0"/>
              </a:spcBef>
              <a:spcAft>
                <a:spcPts val="0"/>
              </a:spcAft>
              <a:buClr>
                <a:srgbClr val="000000"/>
              </a:buClr>
              <a:buSzPts val="1100"/>
              <a:buFont typeface="Arial"/>
              <a:buNone/>
            </a:pPr>
            <a:r>
              <a:rPr lang="en"/>
              <a:t>The sampling rate is 250 HZ, time between each stimuli is 4ms, record for 2 sec(1s for picture, 1 for black page).</a:t>
            </a:r>
            <a:endParaRPr/>
          </a:p>
          <a:p>
            <a:pPr indent="0" lvl="0" marL="0" rtl="0" algn="l">
              <a:lnSpc>
                <a:spcPct val="115000"/>
              </a:lnSpc>
              <a:spcBef>
                <a:spcPts val="0"/>
              </a:spcBef>
              <a:spcAft>
                <a:spcPts val="0"/>
              </a:spcAft>
              <a:buClr>
                <a:srgbClr val="000000"/>
              </a:buClr>
              <a:buSzPts val="1100"/>
              <a:buFont typeface="Arial"/>
              <a:buNone/>
            </a:pPr>
            <a:r>
              <a:rPr lang="en"/>
              <a:t>Since we used the raw eeg data, gamma has the highest frequency wave, the sampling rate should be at least two times higher than the highest frequency wave which is 100hz. So we choose the 250 hz sampling rate.</a:t>
            </a:r>
            <a:endParaRPr/>
          </a:p>
          <a:p>
            <a:pPr indent="0" lvl="0" marL="0" rtl="0" algn="l">
              <a:lnSpc>
                <a:spcPct val="115000"/>
              </a:lnSpc>
              <a:spcBef>
                <a:spcPts val="0"/>
              </a:spcBef>
              <a:spcAft>
                <a:spcPts val="0"/>
              </a:spcAft>
              <a:buClr>
                <a:srgbClr val="000000"/>
              </a:buClr>
              <a:buSzPts val="1100"/>
              <a:buFont typeface="Arial"/>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543c363f0d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543c363f0d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Speaker </a:t>
            </a:r>
            <a:r>
              <a:rPr lang="en"/>
              <a:t>Yuie</a:t>
            </a:r>
            <a:endParaRPr/>
          </a:p>
          <a:p>
            <a:pPr indent="0" lvl="0" marL="0" rtl="0" algn="l">
              <a:spcBef>
                <a:spcPts val="0"/>
              </a:spcBef>
              <a:spcAft>
                <a:spcPts val="0"/>
              </a:spcAft>
              <a:buNone/>
            </a:pPr>
            <a:r>
              <a:t/>
            </a:r>
            <a:endParaRPr/>
          </a:p>
          <a:p>
            <a:pPr indent="-317500" lvl="0" marL="457200" rtl="0" algn="l">
              <a:lnSpc>
                <a:spcPct val="115000"/>
              </a:lnSpc>
              <a:spcBef>
                <a:spcPts val="0"/>
              </a:spcBef>
              <a:spcAft>
                <a:spcPts val="0"/>
              </a:spcAft>
              <a:buSzPts val="1400"/>
              <a:buChar char="●"/>
            </a:pPr>
            <a:r>
              <a:rPr lang="en" sz="1400"/>
              <a:t> All the pictures are made black and white using function in python.to reduce the confunding variable  ( Mention function name) </a:t>
            </a:r>
            <a:endParaRPr sz="1400"/>
          </a:p>
          <a:p>
            <a:pPr indent="-317500" lvl="0" marL="457200" rtl="0" algn="l">
              <a:lnSpc>
                <a:spcPct val="115000"/>
              </a:lnSpc>
              <a:spcBef>
                <a:spcPts val="0"/>
              </a:spcBef>
              <a:spcAft>
                <a:spcPts val="0"/>
              </a:spcAft>
              <a:buSzPts val="1400"/>
              <a:buChar char="●"/>
            </a:pPr>
            <a:r>
              <a:rPr lang="en" sz="1400"/>
              <a:t> Potential Confound : background is not remove due to the limited time span.</a:t>
            </a:r>
            <a:endParaRPr/>
          </a:p>
          <a:p>
            <a:pPr indent="-317500" lvl="0" marL="457200" rtl="0" algn="l">
              <a:lnSpc>
                <a:spcPct val="115000"/>
              </a:lnSpc>
              <a:spcBef>
                <a:spcPts val="0"/>
              </a:spcBef>
              <a:spcAft>
                <a:spcPts val="0"/>
              </a:spcAft>
              <a:buSzPts val="1400"/>
              <a:buFont typeface="Lato"/>
              <a:buChar char="●"/>
            </a:pPr>
            <a:r>
              <a:rPr lang="en" sz="1400">
                <a:latin typeface="Lato"/>
                <a:ea typeface="Lato"/>
                <a:cs typeface="Lato"/>
                <a:sym typeface="Lato"/>
              </a:rPr>
              <a:t>Using the trained algorithm to predict positive/negative emotion of new brain wave signal.</a:t>
            </a:r>
            <a:endParaRPr sz="1400">
              <a:latin typeface="Lato"/>
              <a:ea typeface="Lato"/>
              <a:cs typeface="Lato"/>
              <a:sym typeface="Lato"/>
            </a:endParaRPr>
          </a:p>
          <a:p>
            <a:pPr indent="-317500" lvl="0" marL="457200" rtl="0" algn="l">
              <a:lnSpc>
                <a:spcPct val="115000"/>
              </a:lnSpc>
              <a:spcBef>
                <a:spcPts val="0"/>
              </a:spcBef>
              <a:spcAft>
                <a:spcPts val="0"/>
              </a:spcAft>
              <a:buSzPts val="1400"/>
              <a:buFont typeface="Lato"/>
              <a:buChar char="●"/>
            </a:pPr>
            <a:r>
              <a:rPr lang="en" sz="1400">
                <a:latin typeface="Lato"/>
                <a:ea typeface="Lato"/>
                <a:cs typeface="Lato"/>
                <a:sym typeface="Lato"/>
              </a:rPr>
              <a:t>Select a song with pos or neg mood </a:t>
            </a:r>
            <a:endParaRPr sz="1400">
              <a:latin typeface="Lato"/>
              <a:ea typeface="Lato"/>
              <a:cs typeface="Lato"/>
              <a:sym typeface="Lato"/>
            </a:endParaRPr>
          </a:p>
          <a:p>
            <a:pPr indent="0" lvl="0" marL="457200" rtl="0" algn="l">
              <a:lnSpc>
                <a:spcPct val="115000"/>
              </a:lnSpc>
              <a:spcBef>
                <a:spcPts val="0"/>
              </a:spcBef>
              <a:spcAft>
                <a:spcPts val="0"/>
              </a:spcAft>
              <a:buNone/>
            </a:pPr>
            <a:r>
              <a:rPr lang="en" sz="1400">
                <a:latin typeface="Lato"/>
                <a:ea typeface="Lato"/>
                <a:cs typeface="Lato"/>
                <a:sym typeface="Lato"/>
              </a:rPr>
              <a:t>Before the experiment start, we checked the connectivity of neurosky head set and make sure it is collecting data, and it is well connected, </a:t>
            </a:r>
            <a:endParaRPr sz="1400">
              <a:latin typeface="Lato"/>
              <a:ea typeface="Lato"/>
              <a:cs typeface="Lato"/>
              <a:sym typeface="Lato"/>
            </a:endParaRPr>
          </a:p>
          <a:p>
            <a:pPr indent="0" lvl="0" marL="457200" rtl="0" algn="l">
              <a:lnSpc>
                <a:spcPct val="115000"/>
              </a:lnSpc>
              <a:spcBef>
                <a:spcPts val="0"/>
              </a:spcBef>
              <a:spcAft>
                <a:spcPts val="0"/>
              </a:spcAft>
              <a:buNone/>
            </a:pPr>
            <a:r>
              <a:rPr lang="en"/>
              <a:t>In the Neurosky EEG headset experiment</a:t>
            </a:r>
            <a:r>
              <a:rPr lang="en" sz="1400">
                <a:latin typeface="Lato"/>
                <a:ea typeface="Lato"/>
                <a:cs typeface="Lato"/>
                <a:sym typeface="Lato"/>
              </a:rPr>
              <a:t> we asked participants to look at the experiment videos  we created.</a:t>
            </a:r>
            <a:r>
              <a:rPr lang="en"/>
              <a:t>,each video is one trial, containing  pictures of people’s faces with </a:t>
            </a:r>
            <a:endParaRPr/>
          </a:p>
          <a:p>
            <a:pPr indent="0" lvl="0" marL="0" rtl="0" algn="l">
              <a:lnSpc>
                <a:spcPct val="115000"/>
              </a:lnSpc>
              <a:spcBef>
                <a:spcPts val="0"/>
              </a:spcBef>
              <a:spcAft>
                <a:spcPts val="0"/>
              </a:spcAft>
              <a:buClr>
                <a:srgbClr val="000000"/>
              </a:buClr>
              <a:buSzPts val="1100"/>
              <a:buFont typeface="Arial"/>
              <a:buNone/>
            </a:pPr>
            <a:r>
              <a:rPr lang="en"/>
              <a:t>pleasant and unpleasant emotions, and they were presented alternately. Each stimu-</a:t>
            </a:r>
            <a:endParaRPr/>
          </a:p>
          <a:p>
            <a:pPr indent="0" lvl="0" marL="0" rtl="0" algn="l">
              <a:lnSpc>
                <a:spcPct val="115000"/>
              </a:lnSpc>
              <a:spcBef>
                <a:spcPts val="0"/>
              </a:spcBef>
              <a:spcAft>
                <a:spcPts val="0"/>
              </a:spcAft>
              <a:buNone/>
            </a:pPr>
            <a:r>
              <a:rPr lang="en"/>
              <a:t>lus began and ended with a blank page  of  0.5 s, </a:t>
            </a:r>
            <a:r>
              <a:rPr b="1" lang="en"/>
              <a:t>Each picture is presented for 1 second </a:t>
            </a:r>
            <a:endParaRPr b="1"/>
          </a:p>
          <a:p>
            <a:pPr indent="0" lvl="0" marL="0" rtl="0" algn="l">
              <a:lnSpc>
                <a:spcPct val="115000"/>
              </a:lnSpc>
              <a:spcBef>
                <a:spcPts val="0"/>
              </a:spcBef>
              <a:spcAft>
                <a:spcPts val="0"/>
              </a:spcAft>
              <a:buNone/>
            </a:pPr>
            <a:r>
              <a:rPr lang="en"/>
              <a:t> and each </a:t>
            </a:r>
            <a:r>
              <a:rPr b="1" lang="en"/>
              <a:t> trial has 50 pictures present.  The sample video experiment should looks like this.</a:t>
            </a:r>
            <a:endParaRPr b="1"/>
          </a:p>
          <a:p>
            <a:pPr indent="0" lvl="0" marL="0" rtl="0" algn="l">
              <a:lnSpc>
                <a:spcPct val="115000"/>
              </a:lnSpc>
              <a:spcBef>
                <a:spcPts val="0"/>
              </a:spcBef>
              <a:spcAft>
                <a:spcPts val="0"/>
              </a:spcAft>
              <a:buNone/>
            </a:pPr>
            <a:r>
              <a:t/>
            </a:r>
            <a:endParaRPr b="1"/>
          </a:p>
          <a:p>
            <a:pPr indent="0" lvl="0" marL="0" rtl="0" algn="l">
              <a:lnSpc>
                <a:spcPct val="115000"/>
              </a:lnSpc>
              <a:spcBef>
                <a:spcPts val="0"/>
              </a:spcBef>
              <a:spcAft>
                <a:spcPts val="0"/>
              </a:spcAft>
              <a:buNone/>
            </a:pPr>
            <a:r>
              <a:rPr lang="en">
                <a:solidFill>
                  <a:srgbClr val="980000"/>
                </a:solidFill>
              </a:rPr>
              <a:t>During the experiment, participants are asked to try  not to move their head too much to avoid artifact created noise.</a:t>
            </a:r>
            <a:endParaRPr>
              <a:solidFill>
                <a:srgbClr val="980000"/>
              </a:solidFill>
            </a:endParaRPr>
          </a:p>
          <a:p>
            <a:pPr indent="0" lvl="0" marL="0" rtl="0" algn="l">
              <a:lnSpc>
                <a:spcPct val="115000"/>
              </a:lnSpc>
              <a:spcBef>
                <a:spcPts val="0"/>
              </a:spcBef>
              <a:spcAft>
                <a:spcPts val="0"/>
              </a:spcAft>
              <a:buNone/>
            </a:pPr>
            <a:r>
              <a:rPr lang="en"/>
              <a:t>This is the code using NeuroPy algorithm to collect data, how we  synchronizing data gathering and the experiment video.</a:t>
            </a:r>
            <a:endParaRPr sz="1400">
              <a:latin typeface="Lato"/>
              <a:ea typeface="Lato"/>
              <a:cs typeface="Lato"/>
              <a:sym typeface="Lato"/>
            </a:endParaRPr>
          </a:p>
          <a:p>
            <a:pPr indent="-317500" lvl="0" marL="457200" rtl="0" algn="l">
              <a:lnSpc>
                <a:spcPct val="115000"/>
              </a:lnSpc>
              <a:spcBef>
                <a:spcPts val="0"/>
              </a:spcBef>
              <a:spcAft>
                <a:spcPts val="0"/>
              </a:spcAft>
              <a:buSzPts val="1400"/>
              <a:buChar char="●"/>
            </a:pPr>
            <a:r>
              <a:t/>
            </a:r>
            <a:endParaRPr sz="1400"/>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g54c6677ec5_5_2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54c6677ec5_5_2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solidFill>
                  <a:schemeClr val="dk1"/>
                </a:solidFill>
                <a:latin typeface="Lato"/>
                <a:ea typeface="Lato"/>
                <a:cs typeface="Lato"/>
                <a:sym typeface="Lato"/>
              </a:rPr>
              <a:t>Speaker : JP</a:t>
            </a:r>
            <a:endParaRPr sz="1200">
              <a:solidFill>
                <a:schemeClr val="dk1"/>
              </a:solidFill>
              <a:latin typeface="Lato"/>
              <a:ea typeface="Lato"/>
              <a:cs typeface="Lato"/>
              <a:sym typeface="Lato"/>
            </a:endParaRPr>
          </a:p>
          <a:p>
            <a:pPr indent="0" lvl="0" marL="0" rtl="0" algn="l">
              <a:spcBef>
                <a:spcPts val="0"/>
              </a:spcBef>
              <a:spcAft>
                <a:spcPts val="0"/>
              </a:spcAft>
              <a:buClr>
                <a:schemeClr val="dk1"/>
              </a:buClr>
              <a:buSzPts val="1100"/>
              <a:buFont typeface="Arial"/>
              <a:buNone/>
            </a:pPr>
            <a:r>
              <a:rPr lang="en" sz="1200">
                <a:solidFill>
                  <a:schemeClr val="dk1"/>
                </a:solidFill>
                <a:latin typeface="Lato"/>
                <a:ea typeface="Lato"/>
                <a:cs typeface="Lato"/>
                <a:sym typeface="Lato"/>
              </a:rPr>
              <a:t>Regression algorithms employ the features extracted from EEG signals as independent variables to predict user intentions. In contrast, classification algorithms use the features extracted as independent variables to define boundaries between the different targets in feature space. </a:t>
            </a:r>
            <a:endParaRPr sz="1200">
              <a:solidFill>
                <a:schemeClr val="dk1"/>
              </a:solidFill>
              <a:latin typeface="Lato"/>
              <a:ea typeface="Lato"/>
              <a:cs typeface="Lato"/>
              <a:sym typeface="Lato"/>
            </a:endParaRPr>
          </a:p>
          <a:p>
            <a:pPr indent="0" lvl="0" marL="0" rtl="0" algn="l">
              <a:lnSpc>
                <a:spcPct val="115000"/>
              </a:lnSpc>
              <a:spcBef>
                <a:spcPts val="0"/>
              </a:spcBef>
              <a:spcAft>
                <a:spcPts val="0"/>
              </a:spcAft>
              <a:buNone/>
            </a:pPr>
            <a:r>
              <a:rPr lang="en" sz="1300">
                <a:solidFill>
                  <a:schemeClr val="accent1"/>
                </a:solidFill>
                <a:latin typeface="Lato"/>
                <a:ea typeface="Lato"/>
                <a:cs typeface="Lato"/>
                <a:sym typeface="Lato"/>
              </a:rPr>
              <a:t> For a two-target case, both the regression approach and the classification approach require the parameters of a single function to be determined. In a four-target case, assuming that the targets are distributed linearly, the regression approach still requires only a single function. In contrast, the classification approach requires the determination of three functions, one for each of the three boundaries between the four targets. Therefore, the classification approach might be more useful for two-target applications and the regression approach may be preferable for greater numbers of targets, when these targets can be ordered along one or more dimensions. Moreover, the regression approach is better for continuous feedback </a:t>
            </a:r>
            <a:endParaRPr/>
          </a:p>
          <a:p>
            <a:pPr indent="0" lvl="0" marL="0" rtl="0" algn="l">
              <a:lnSpc>
                <a:spcPct val="115000"/>
              </a:lnSpc>
              <a:spcBef>
                <a:spcPts val="1600"/>
              </a:spcBef>
              <a:spcAft>
                <a:spcPts val="0"/>
              </a:spcAft>
              <a:buNone/>
            </a:pPr>
            <a:r>
              <a:rPr lang="en" sz="1200">
                <a:solidFill>
                  <a:srgbClr val="222222"/>
                </a:solidFill>
                <a:highlight>
                  <a:srgbClr val="FFFFFF"/>
                </a:highlight>
              </a:rPr>
              <a:t>We used PCA to initially  lower the </a:t>
            </a:r>
            <a:r>
              <a:rPr lang="en" sz="1200">
                <a:solidFill>
                  <a:srgbClr val="222222"/>
                </a:solidFill>
                <a:highlight>
                  <a:srgbClr val="FFFFFF"/>
                </a:highlight>
              </a:rPr>
              <a:t>dimensionality</a:t>
            </a:r>
            <a:r>
              <a:rPr lang="en" sz="1200">
                <a:solidFill>
                  <a:srgbClr val="222222"/>
                </a:solidFill>
                <a:highlight>
                  <a:srgbClr val="FFFFFF"/>
                </a:highlight>
              </a:rPr>
              <a:t> and noise of the dataset.</a:t>
            </a:r>
            <a:endParaRPr sz="1200">
              <a:solidFill>
                <a:srgbClr val="222222"/>
              </a:solidFill>
              <a:highlight>
                <a:srgbClr val="FFFFFF"/>
              </a:highlight>
            </a:endParaRPr>
          </a:p>
          <a:p>
            <a:pPr indent="0" lvl="0" marL="0" rtl="0" algn="l">
              <a:lnSpc>
                <a:spcPct val="115000"/>
              </a:lnSpc>
              <a:spcBef>
                <a:spcPts val="1600"/>
              </a:spcBef>
              <a:spcAft>
                <a:spcPts val="0"/>
              </a:spcAft>
              <a:buNone/>
            </a:pPr>
            <a:r>
              <a:rPr lang="en" sz="1200">
                <a:solidFill>
                  <a:srgbClr val="222222"/>
                </a:solidFill>
                <a:highlight>
                  <a:srgbClr val="FFFFFF"/>
                </a:highlight>
              </a:rPr>
              <a:t>We then looked at a Linear SVM because our data was labeled and our goal was classification and it more immune to overfitting than a nonlinear SVM</a:t>
            </a:r>
            <a:endParaRPr sz="1200">
              <a:solidFill>
                <a:srgbClr val="222222"/>
              </a:solidFill>
              <a:highlight>
                <a:srgbClr val="FFFFFF"/>
              </a:highlight>
            </a:endParaRPr>
          </a:p>
          <a:p>
            <a:pPr indent="0" lvl="0" marL="0" rtl="0" algn="l">
              <a:lnSpc>
                <a:spcPct val="115000"/>
              </a:lnSpc>
              <a:spcBef>
                <a:spcPts val="1600"/>
              </a:spcBef>
              <a:spcAft>
                <a:spcPts val="0"/>
              </a:spcAft>
              <a:buNone/>
            </a:pPr>
            <a:r>
              <a:rPr lang="en" sz="1200">
                <a:solidFill>
                  <a:srgbClr val="222222"/>
                </a:solidFill>
                <a:highlight>
                  <a:srgbClr val="FFFFFF"/>
                </a:highlight>
              </a:rPr>
              <a:t>In the case that our data was not linearly </a:t>
            </a:r>
            <a:r>
              <a:rPr lang="en" sz="1200">
                <a:solidFill>
                  <a:srgbClr val="222222"/>
                </a:solidFill>
                <a:highlight>
                  <a:srgbClr val="FFFFFF"/>
                </a:highlight>
              </a:rPr>
              <a:t>separable</a:t>
            </a:r>
            <a:r>
              <a:rPr lang="en" sz="1200">
                <a:solidFill>
                  <a:srgbClr val="222222"/>
                </a:solidFill>
                <a:highlight>
                  <a:srgbClr val="FFFFFF"/>
                </a:highlight>
              </a:rPr>
              <a:t> we took a look at  a rbf SVM</a:t>
            </a:r>
            <a:endParaRPr sz="1200">
              <a:solidFill>
                <a:srgbClr val="222222"/>
              </a:solidFill>
              <a:highlight>
                <a:srgbClr val="FFFFFF"/>
              </a:highlight>
            </a:endParaRPr>
          </a:p>
          <a:p>
            <a:pPr indent="0" lvl="0" marL="0" rtl="0" algn="l">
              <a:lnSpc>
                <a:spcPct val="115000"/>
              </a:lnSpc>
              <a:spcBef>
                <a:spcPts val="1600"/>
              </a:spcBef>
              <a:spcAft>
                <a:spcPts val="0"/>
              </a:spcAft>
              <a:buNone/>
            </a:pPr>
            <a:r>
              <a:rPr lang="en" sz="1200">
                <a:solidFill>
                  <a:srgbClr val="222222"/>
                </a:solidFill>
                <a:highlight>
                  <a:srgbClr val="FFFFFF"/>
                </a:highlight>
              </a:rPr>
              <a:t>We decided to try another </a:t>
            </a:r>
            <a:r>
              <a:rPr lang="en" sz="1200">
                <a:solidFill>
                  <a:srgbClr val="222222"/>
                </a:solidFill>
                <a:highlight>
                  <a:srgbClr val="FFFFFF"/>
                </a:highlight>
              </a:rPr>
              <a:t>dimensionality</a:t>
            </a:r>
            <a:r>
              <a:rPr lang="en" sz="1200">
                <a:solidFill>
                  <a:srgbClr val="222222"/>
                </a:solidFill>
                <a:highlight>
                  <a:srgbClr val="FFFFFF"/>
                </a:highlight>
              </a:rPr>
              <a:t> lowering </a:t>
            </a:r>
            <a:r>
              <a:rPr lang="en" sz="1200">
                <a:solidFill>
                  <a:srgbClr val="222222"/>
                </a:solidFill>
                <a:highlight>
                  <a:srgbClr val="FFFFFF"/>
                </a:highlight>
              </a:rPr>
              <a:t>algorithm</a:t>
            </a:r>
            <a:r>
              <a:rPr lang="en" sz="1200">
                <a:solidFill>
                  <a:srgbClr val="222222"/>
                </a:solidFill>
                <a:highlight>
                  <a:srgbClr val="FFFFFF"/>
                </a:highlight>
              </a:rPr>
              <a:t> in LDA to compare its performance with PCA</a:t>
            </a:r>
            <a:endParaRPr sz="1200">
              <a:solidFill>
                <a:srgbClr val="222222"/>
              </a:solidFill>
              <a:highlight>
                <a:srgbClr val="FFFFFF"/>
              </a:highlight>
            </a:endParaRPr>
          </a:p>
          <a:p>
            <a:pPr indent="0" lvl="0" marL="0" rtl="0" algn="l">
              <a:lnSpc>
                <a:spcPct val="115000"/>
              </a:lnSpc>
              <a:spcBef>
                <a:spcPts val="1600"/>
              </a:spcBef>
              <a:spcAft>
                <a:spcPts val="0"/>
              </a:spcAft>
              <a:buNone/>
            </a:pPr>
            <a:r>
              <a:rPr lang="en" sz="1200">
                <a:solidFill>
                  <a:srgbClr val="222222"/>
                </a:solidFill>
                <a:highlight>
                  <a:srgbClr val="FFFFFF"/>
                </a:highlight>
              </a:rPr>
              <a:t>Since we had a high </a:t>
            </a:r>
            <a:r>
              <a:rPr lang="en" sz="1200">
                <a:solidFill>
                  <a:srgbClr val="222222"/>
                </a:solidFill>
                <a:highlight>
                  <a:srgbClr val="FFFFFF"/>
                </a:highlight>
              </a:rPr>
              <a:t>dimensional</a:t>
            </a:r>
            <a:r>
              <a:rPr lang="en" sz="1200">
                <a:solidFill>
                  <a:srgbClr val="222222"/>
                </a:solidFill>
                <a:highlight>
                  <a:srgbClr val="FFFFFF"/>
                </a:highlight>
              </a:rPr>
              <a:t> dataset we looked at perceptron due to its low process time and high accuracy, specifically for high complexity datasets.</a:t>
            </a:r>
            <a:endParaRPr sz="1200">
              <a:solidFill>
                <a:srgbClr val="222222"/>
              </a:solidFill>
              <a:highlight>
                <a:srgbClr val="FFFFFF"/>
              </a:highlight>
            </a:endParaRPr>
          </a:p>
          <a:p>
            <a:pPr indent="0" lvl="0" marL="0" rtl="0" algn="l">
              <a:lnSpc>
                <a:spcPct val="115000"/>
              </a:lnSpc>
              <a:spcBef>
                <a:spcPts val="1600"/>
              </a:spcBef>
              <a:spcAft>
                <a:spcPts val="0"/>
              </a:spcAft>
              <a:buNone/>
            </a:pPr>
            <a:r>
              <a:rPr lang="en" sz="1200">
                <a:solidFill>
                  <a:srgbClr val="222222"/>
                </a:solidFill>
                <a:highlight>
                  <a:srgbClr val="FFFFFF"/>
                </a:highlight>
              </a:rPr>
              <a:t>We used Random Forest to verify the validity of our other tests due its nature highly accurate. And processing time was not a large concern due to the fact that the dataset was </a:t>
            </a:r>
            <a:r>
              <a:rPr lang="en" sz="1200">
                <a:solidFill>
                  <a:srgbClr val="222222"/>
                </a:solidFill>
                <a:highlight>
                  <a:srgbClr val="FFFFFF"/>
                </a:highlight>
              </a:rPr>
              <a:t>relatively small.</a:t>
            </a:r>
            <a:r>
              <a:rPr lang="en" sz="1200">
                <a:solidFill>
                  <a:srgbClr val="222222"/>
                </a:solidFill>
                <a:highlight>
                  <a:srgbClr val="FFFFFF"/>
                </a:highlight>
              </a:rPr>
              <a:t> </a:t>
            </a:r>
            <a:endParaRPr sz="1200">
              <a:solidFill>
                <a:srgbClr val="222222"/>
              </a:solidFill>
              <a:highlight>
                <a:srgbClr val="FFFFFF"/>
              </a:highlight>
            </a:endParaRPr>
          </a:p>
          <a:p>
            <a:pPr indent="0" lvl="0" marL="0" rtl="0" algn="l">
              <a:lnSpc>
                <a:spcPct val="115000"/>
              </a:lnSpc>
              <a:spcBef>
                <a:spcPts val="1600"/>
              </a:spcBef>
              <a:spcAft>
                <a:spcPts val="0"/>
              </a:spcAft>
              <a:buNone/>
            </a:pPr>
            <a:r>
              <a:rPr lang="en" sz="1200">
                <a:solidFill>
                  <a:srgbClr val="222222"/>
                </a:solidFill>
                <a:highlight>
                  <a:srgbClr val="FFFFFF"/>
                </a:highlight>
              </a:rPr>
              <a:t>SVM is a discriminative classifier formally defined by a separating hyperplane. In other words, given labeled training data (supervised learning), the algorithm outputs an optimal hyperplane which categorizes new examples</a:t>
            </a:r>
            <a:endParaRPr sz="1200">
              <a:solidFill>
                <a:srgbClr val="222222"/>
              </a:solidFill>
              <a:highlight>
                <a:srgbClr val="FFFFFF"/>
              </a:highlight>
            </a:endParaRPr>
          </a:p>
          <a:p>
            <a:pPr indent="0" lvl="0" marL="0" rtl="0" algn="l">
              <a:lnSpc>
                <a:spcPct val="115000"/>
              </a:lnSpc>
              <a:spcBef>
                <a:spcPts val="1600"/>
              </a:spcBef>
              <a:spcAft>
                <a:spcPts val="0"/>
              </a:spcAft>
              <a:buNone/>
            </a:pPr>
            <a:r>
              <a:rPr lang="en" sz="1200"/>
              <a:t>SVM is a classifier that, in a similar way to LDA classifiers, constructs a hyperplane or set of hyperplanes, in order to separate the feature vectors into several classes(BCI review paper section 7)</a:t>
            </a:r>
            <a:endParaRPr sz="1200"/>
          </a:p>
          <a:p>
            <a:pPr indent="0" lvl="0" marL="0" rtl="0" algn="l">
              <a:lnSpc>
                <a:spcPct val="115000"/>
              </a:lnSpc>
              <a:spcBef>
                <a:spcPts val="0"/>
              </a:spcBef>
              <a:spcAft>
                <a:spcPts val="0"/>
              </a:spcAft>
              <a:buNone/>
            </a:pPr>
            <a:r>
              <a:t/>
            </a:r>
            <a:endParaRPr sz="1200"/>
          </a:p>
          <a:p>
            <a:pPr indent="0" lvl="0" marL="0" rtl="0" algn="l">
              <a:lnSpc>
                <a:spcPct val="115000"/>
              </a:lnSpc>
              <a:spcBef>
                <a:spcPts val="0"/>
              </a:spcBef>
              <a:spcAft>
                <a:spcPts val="0"/>
              </a:spcAft>
              <a:buNone/>
            </a:pPr>
            <a:r>
              <a:rPr lang="en" sz="1200"/>
              <a:t>However, in contrast to LDA, SVM selects the hyperplanes that maximize the margins, that is, the distance between the nearest training samples and the hyperplanes [236].</a:t>
            </a:r>
            <a:endParaRPr sz="1200"/>
          </a:p>
          <a:p>
            <a:pPr indent="0" lvl="0" marL="0" rtl="0" algn="l">
              <a:lnSpc>
                <a:spcPct val="115000"/>
              </a:lnSpc>
              <a:spcBef>
                <a:spcPts val="0"/>
              </a:spcBef>
              <a:spcAft>
                <a:spcPts val="0"/>
              </a:spcAft>
              <a:buNone/>
            </a:pPr>
            <a:r>
              <a:t/>
            </a:r>
            <a:endParaRPr sz="1200"/>
          </a:p>
          <a:p>
            <a:pPr indent="0" lvl="0" marL="0" rtl="0" algn="l">
              <a:lnSpc>
                <a:spcPct val="115000"/>
              </a:lnSpc>
              <a:spcBef>
                <a:spcPts val="0"/>
              </a:spcBef>
              <a:spcAft>
                <a:spcPts val="0"/>
              </a:spcAft>
              <a:buNone/>
            </a:pPr>
            <a:r>
              <a:t/>
            </a:r>
            <a:endParaRPr sz="1200"/>
          </a:p>
          <a:p>
            <a:pPr indent="0" lvl="0" marL="0" rtl="0" algn="l">
              <a:lnSpc>
                <a:spcPct val="115000"/>
              </a:lnSpc>
              <a:spcBef>
                <a:spcPts val="0"/>
              </a:spcBef>
              <a:spcAft>
                <a:spcPts val="0"/>
              </a:spcAft>
              <a:buNone/>
            </a:pPr>
            <a:r>
              <a:rPr lang="en" sz="1200"/>
              <a:t>LDA Linear Discriminant Analysis </a:t>
            </a:r>
            <a:endParaRPr sz="1200"/>
          </a:p>
          <a:p>
            <a:pPr indent="0" lvl="0" marL="0" rtl="0" algn="l">
              <a:lnSpc>
                <a:spcPct val="115000"/>
              </a:lnSpc>
              <a:spcBef>
                <a:spcPts val="0"/>
              </a:spcBef>
              <a:spcAft>
                <a:spcPts val="0"/>
              </a:spcAft>
              <a:buNone/>
            </a:pPr>
            <a:r>
              <a:rPr lang="en" sz="1200"/>
              <a:t> is a very simple classifier that provides acceptable accuracy without high computation requirements. LDA is very common in the BCI community and is a good choice for designing online BCI systems with a rapid response, but limited computational resources.(BCI review paper section 7)</a:t>
            </a:r>
            <a:endParaRPr sz="1200"/>
          </a:p>
          <a:p>
            <a:pPr indent="0" lvl="0" marL="0" rtl="0" algn="l">
              <a:lnSpc>
                <a:spcPct val="115000"/>
              </a:lnSpc>
              <a:spcBef>
                <a:spcPts val="0"/>
              </a:spcBef>
              <a:spcAft>
                <a:spcPts val="0"/>
              </a:spcAft>
              <a:buNone/>
            </a:pPr>
            <a:r>
              <a:t/>
            </a:r>
            <a:endParaRPr sz="1200"/>
          </a:p>
          <a:p>
            <a:pPr indent="0" lvl="0" marL="0" rtl="0" algn="l">
              <a:lnSpc>
                <a:spcPct val="115000"/>
              </a:lnSpc>
              <a:spcBef>
                <a:spcPts val="0"/>
              </a:spcBef>
              <a:spcAft>
                <a:spcPts val="0"/>
              </a:spcAft>
              <a:buNone/>
            </a:pPr>
            <a:r>
              <a:rPr lang="en" sz="1200"/>
              <a:t>We used perceptron because it works well with highly complex dataset </a:t>
            </a:r>
            <a:endParaRPr sz="1200"/>
          </a:p>
          <a:p>
            <a:pPr indent="0" lvl="0" marL="0" rtl="0" algn="l">
              <a:lnSpc>
                <a:spcPct val="115000"/>
              </a:lnSpc>
              <a:spcBef>
                <a:spcPts val="0"/>
              </a:spcBef>
              <a:spcAft>
                <a:spcPts val="0"/>
              </a:spcAft>
              <a:buNone/>
            </a:pPr>
            <a:r>
              <a:t/>
            </a:r>
            <a:endParaRPr sz="1200">
              <a:solidFill>
                <a:srgbClr val="222222"/>
              </a:solidFill>
              <a:highlight>
                <a:srgbClr val="FFFFFF"/>
              </a:highlight>
            </a:endParaRPr>
          </a:p>
          <a:p>
            <a:pPr indent="0" lvl="0" marL="0" rtl="0" algn="l">
              <a:lnSpc>
                <a:spcPct val="115000"/>
              </a:lnSpc>
              <a:spcBef>
                <a:spcPts val="1600"/>
              </a:spcBef>
              <a:spcAft>
                <a:spcPts val="0"/>
              </a:spcAft>
              <a:buClr>
                <a:srgbClr val="000000"/>
              </a:buClr>
              <a:buSzPts val="1100"/>
              <a:buFont typeface="Arial"/>
              <a:buNone/>
            </a:pPr>
            <a:r>
              <a:rPr lang="en" sz="1300">
                <a:solidFill>
                  <a:schemeClr val="accent1"/>
                </a:solidFill>
                <a:latin typeface="Lato"/>
                <a:ea typeface="Lato"/>
                <a:cs typeface="Lato"/>
                <a:sym typeface="Lato"/>
              </a:rPr>
              <a:t>The aim of the classification step in a BCI system is recognition of a user’s intentions on the basis of a feature vector that characterizes the brain activity provided by the feature step. Either regression or classification algorithms can be used to achieve this goal, but using classification algorithms is currently the most popular approach [209]. </a:t>
            </a:r>
            <a:endParaRPr sz="1300">
              <a:solidFill>
                <a:schemeClr val="accent1"/>
              </a:solidFill>
              <a:latin typeface="Lato"/>
              <a:ea typeface="Lato"/>
              <a:cs typeface="Lato"/>
              <a:sym typeface="Lato"/>
            </a:endParaRPr>
          </a:p>
          <a:p>
            <a:pPr indent="0" lvl="0" marL="0" rtl="0" algn="l">
              <a:spcBef>
                <a:spcPts val="160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image" Target="../media/image16.png"/><Relationship Id="rId6" Type="http://schemas.openxmlformats.org/officeDocument/2006/relationships/image" Target="../media/image14.png"/><Relationship Id="rId7"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s://www.ncbi.nlm.nih.gov/pubmed/?term=Vuoskoski%20JK%5BAuthor%5D&amp;cauthor=true&amp;cauthor_uid=28377740" TargetMode="External"/><Relationship Id="rId4" Type="http://schemas.openxmlformats.org/officeDocument/2006/relationships/hyperlink" Target="https://www.ncbi.nlm.nih.gov/pubmed/?term=Eerola%20T%5BAuthor%5D&amp;cauthor=true&amp;cauthor_uid=28377740"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7.jpg"/><Relationship Id="rId4" Type="http://schemas.openxmlformats.org/officeDocument/2006/relationships/image" Target="../media/image18.jpg"/><Relationship Id="rId5" Type="http://schemas.openxmlformats.org/officeDocument/2006/relationships/image" Target="../media/image15.jpg"/><Relationship Id="rId6" Type="http://schemas.openxmlformats.org/officeDocument/2006/relationships/image" Target="../media/image7.png"/><Relationship Id="rId7" Type="http://schemas.openxmlformats.org/officeDocument/2006/relationships/hyperlink" Target="https://www.ncbi.nlm.nih.gov/pubmed/?term=Vuoskoski%20JK%5BAuthor%5D&amp;cauthor=true&amp;cauthor_uid=28377740"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drive.google.com/file/d/1nbwmTZBHuzGrliQQXujlkRv6BlvhZiBO/view" TargetMode="External"/><Relationship Id="rId4" Type="http://schemas.openxmlformats.org/officeDocument/2006/relationships/image" Target="../media/image5.jpg"/><Relationship Id="rId5" Type="http://schemas.openxmlformats.org/officeDocument/2006/relationships/image" Target="../media/image19.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3"/>
          <p:cNvSpPr txBox="1"/>
          <p:nvPr>
            <p:ph type="ctrTitle"/>
          </p:nvPr>
        </p:nvSpPr>
        <p:spPr>
          <a:xfrm>
            <a:off x="287050" y="1508200"/>
            <a:ext cx="8705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Perfect song for your Mood</a:t>
            </a:r>
            <a:endParaRPr/>
          </a:p>
        </p:txBody>
      </p:sp>
      <p:sp>
        <p:nvSpPr>
          <p:cNvPr id="87" name="Google Shape;87;p13"/>
          <p:cNvSpPr txBox="1"/>
          <p:nvPr>
            <p:ph idx="1" type="subTitle"/>
          </p:nvPr>
        </p:nvSpPr>
        <p:spPr>
          <a:xfrm>
            <a:off x="729624" y="3172900"/>
            <a:ext cx="31341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Aaron Luo, Yanyi Wang, Manavbir Sahani, Jaipal Sandhu, Mohammad K.Khan</a:t>
            </a:r>
            <a:endParaRPr/>
          </a:p>
        </p:txBody>
      </p:sp>
      <p:pic>
        <p:nvPicPr>
          <p:cNvPr id="88" name="Google Shape;88;p13"/>
          <p:cNvPicPr preferRelativeResize="0"/>
          <p:nvPr/>
        </p:nvPicPr>
        <p:blipFill>
          <a:blip r:embed="rId3">
            <a:alphaModFix/>
          </a:blip>
          <a:stretch>
            <a:fillRect/>
          </a:stretch>
        </p:blipFill>
        <p:spPr>
          <a:xfrm>
            <a:off x="5286375" y="2571750"/>
            <a:ext cx="3857625" cy="2571750"/>
          </a:xfrm>
          <a:prstGeom prst="rect">
            <a:avLst/>
          </a:prstGeom>
          <a:noFill/>
          <a:ln>
            <a:noFill/>
          </a:ln>
        </p:spPr>
      </p:pic>
      <p:pic>
        <p:nvPicPr>
          <p:cNvPr id="89" name="Google Shape;89;p13"/>
          <p:cNvPicPr preferRelativeResize="0"/>
          <p:nvPr/>
        </p:nvPicPr>
        <p:blipFill>
          <a:blip r:embed="rId4">
            <a:alphaModFix/>
          </a:blip>
          <a:stretch>
            <a:fillRect/>
          </a:stretch>
        </p:blipFill>
        <p:spPr>
          <a:xfrm>
            <a:off x="0" y="0"/>
            <a:ext cx="3650549" cy="15819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22"/>
          <p:cNvSpPr txBox="1"/>
          <p:nvPr>
            <p:ph type="title"/>
          </p:nvPr>
        </p:nvSpPr>
        <p:spPr>
          <a:xfrm>
            <a:off x="727650" y="6100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 :</a:t>
            </a:r>
            <a:endParaRPr/>
          </a:p>
        </p:txBody>
      </p:sp>
      <p:pic>
        <p:nvPicPr>
          <p:cNvPr id="167" name="Google Shape;167;p22"/>
          <p:cNvPicPr preferRelativeResize="0"/>
          <p:nvPr/>
        </p:nvPicPr>
        <p:blipFill>
          <a:blip r:embed="rId3">
            <a:alphaModFix/>
          </a:blip>
          <a:stretch>
            <a:fillRect/>
          </a:stretch>
        </p:blipFill>
        <p:spPr>
          <a:xfrm>
            <a:off x="309284" y="1493277"/>
            <a:ext cx="3467975" cy="2716424"/>
          </a:xfrm>
          <a:prstGeom prst="rect">
            <a:avLst/>
          </a:prstGeom>
          <a:noFill/>
          <a:ln>
            <a:noFill/>
          </a:ln>
        </p:spPr>
      </p:pic>
      <p:pic>
        <p:nvPicPr>
          <p:cNvPr id="168" name="Google Shape;168;p22"/>
          <p:cNvPicPr preferRelativeResize="0"/>
          <p:nvPr/>
        </p:nvPicPr>
        <p:blipFill>
          <a:blip r:embed="rId4">
            <a:alphaModFix/>
          </a:blip>
          <a:stretch>
            <a:fillRect/>
          </a:stretch>
        </p:blipFill>
        <p:spPr>
          <a:xfrm>
            <a:off x="6623300" y="2679275"/>
            <a:ext cx="2527524" cy="1002850"/>
          </a:xfrm>
          <a:prstGeom prst="rect">
            <a:avLst/>
          </a:prstGeom>
          <a:noFill/>
          <a:ln>
            <a:noFill/>
          </a:ln>
        </p:spPr>
      </p:pic>
      <p:pic>
        <p:nvPicPr>
          <p:cNvPr id="169" name="Google Shape;169;p22"/>
          <p:cNvPicPr preferRelativeResize="0"/>
          <p:nvPr/>
        </p:nvPicPr>
        <p:blipFill>
          <a:blip r:embed="rId5">
            <a:alphaModFix/>
          </a:blip>
          <a:stretch>
            <a:fillRect/>
          </a:stretch>
        </p:blipFill>
        <p:spPr>
          <a:xfrm>
            <a:off x="3753475" y="3973001"/>
            <a:ext cx="2893564" cy="1170500"/>
          </a:xfrm>
          <a:prstGeom prst="rect">
            <a:avLst/>
          </a:prstGeom>
          <a:noFill/>
          <a:ln>
            <a:noFill/>
          </a:ln>
        </p:spPr>
      </p:pic>
      <p:pic>
        <p:nvPicPr>
          <p:cNvPr id="170" name="Google Shape;170;p22"/>
          <p:cNvPicPr preferRelativeResize="0"/>
          <p:nvPr/>
        </p:nvPicPr>
        <p:blipFill>
          <a:blip r:embed="rId6">
            <a:alphaModFix/>
          </a:blip>
          <a:stretch>
            <a:fillRect/>
          </a:stretch>
        </p:blipFill>
        <p:spPr>
          <a:xfrm>
            <a:off x="6623300" y="4077281"/>
            <a:ext cx="2527525" cy="961932"/>
          </a:xfrm>
          <a:prstGeom prst="rect">
            <a:avLst/>
          </a:prstGeom>
          <a:noFill/>
          <a:ln>
            <a:noFill/>
          </a:ln>
        </p:spPr>
      </p:pic>
      <p:pic>
        <p:nvPicPr>
          <p:cNvPr id="171" name="Google Shape;171;p22"/>
          <p:cNvPicPr preferRelativeResize="0"/>
          <p:nvPr/>
        </p:nvPicPr>
        <p:blipFill>
          <a:blip r:embed="rId7">
            <a:alphaModFix/>
          </a:blip>
          <a:stretch>
            <a:fillRect/>
          </a:stretch>
        </p:blipFill>
        <p:spPr>
          <a:xfrm>
            <a:off x="3813887" y="2679274"/>
            <a:ext cx="2772763" cy="1159725"/>
          </a:xfrm>
          <a:prstGeom prst="rect">
            <a:avLst/>
          </a:prstGeom>
          <a:noFill/>
          <a:ln>
            <a:noFill/>
          </a:ln>
        </p:spPr>
      </p:pic>
      <p:cxnSp>
        <p:nvCxnSpPr>
          <p:cNvPr id="172" name="Google Shape;172;p22"/>
          <p:cNvCxnSpPr/>
          <p:nvPr/>
        </p:nvCxnSpPr>
        <p:spPr>
          <a:xfrm rot="10800000">
            <a:off x="347818" y="1493280"/>
            <a:ext cx="3390900" cy="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Google Shape;177;p23"/>
          <p:cNvSpPr txBox="1"/>
          <p:nvPr>
            <p:ph type="title"/>
          </p:nvPr>
        </p:nvSpPr>
        <p:spPr>
          <a:xfrm>
            <a:off x="1036275" y="5352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t>Challenges we faced &amp; Our Solutions:</a:t>
            </a:r>
            <a:endParaRPr sz="2200"/>
          </a:p>
        </p:txBody>
      </p:sp>
      <p:sp>
        <p:nvSpPr>
          <p:cNvPr id="178" name="Google Shape;178;p23"/>
          <p:cNvSpPr txBox="1"/>
          <p:nvPr>
            <p:ph idx="1" type="body"/>
          </p:nvPr>
        </p:nvSpPr>
        <p:spPr>
          <a:xfrm>
            <a:off x="-321475" y="1462700"/>
            <a:ext cx="9684900" cy="2908200"/>
          </a:xfrm>
          <a:prstGeom prst="rect">
            <a:avLst/>
          </a:prstGeom>
        </p:spPr>
        <p:txBody>
          <a:bodyPr anchorCtr="0" anchor="t" bIns="91425" lIns="91425" spcFirstLastPara="1" rIns="91425" wrap="square" tIns="91425">
            <a:noAutofit/>
          </a:bodyPr>
          <a:lstStyle/>
          <a:p>
            <a:pPr indent="457200" lvl="0" marL="0" rtl="0" algn="l">
              <a:spcBef>
                <a:spcPts val="0"/>
              </a:spcBef>
              <a:spcAft>
                <a:spcPts val="0"/>
              </a:spcAft>
              <a:buNone/>
            </a:pPr>
            <a:r>
              <a:rPr b="1" lang="en" sz="1700"/>
              <a:t>Problem : </a:t>
            </a:r>
            <a:r>
              <a:rPr lang="en" sz="1700"/>
              <a:t>Synching video with data gathering </a:t>
            </a:r>
            <a:endParaRPr sz="1700"/>
          </a:p>
          <a:p>
            <a:pPr indent="0" lvl="0" marL="0" rtl="0" algn="l">
              <a:spcBef>
                <a:spcPts val="1600"/>
              </a:spcBef>
              <a:spcAft>
                <a:spcPts val="0"/>
              </a:spcAft>
              <a:buNone/>
            </a:pPr>
            <a:r>
              <a:rPr b="1" lang="en" sz="1700"/>
              <a:t>     	Our Solution : </a:t>
            </a:r>
            <a:r>
              <a:rPr lang="en" sz="1700"/>
              <a:t>Using threading,  simultaneously, run the stimulus &amp; data gathering algorithms</a:t>
            </a:r>
            <a:r>
              <a:rPr b="1" lang="en" sz="1800"/>
              <a:t>		 	</a:t>
            </a:r>
            <a:br>
              <a:rPr b="1" lang="en" sz="1800"/>
            </a:br>
            <a:r>
              <a:rPr b="1" lang="en" sz="1800"/>
              <a:t>	</a:t>
            </a:r>
            <a:r>
              <a:rPr b="1" lang="en" sz="1700"/>
              <a:t>Subsequent Problem :  </a:t>
            </a:r>
            <a:r>
              <a:rPr lang="en" sz="1700"/>
              <a:t>Too complicated &amp; deviant from original code</a:t>
            </a:r>
            <a:endParaRPr sz="1700"/>
          </a:p>
          <a:p>
            <a:pPr indent="0" lvl="0" marL="0" rtl="0" algn="l">
              <a:spcBef>
                <a:spcPts val="1600"/>
              </a:spcBef>
              <a:spcAft>
                <a:spcPts val="1600"/>
              </a:spcAft>
              <a:buNone/>
            </a:pPr>
            <a:r>
              <a:rPr b="1" lang="en" sz="1700"/>
              <a:t>	Our Solution :</a:t>
            </a:r>
            <a:r>
              <a:rPr lang="en" sz="1700"/>
              <a:t> Subtracting process time from sleep time</a:t>
            </a:r>
            <a:r>
              <a:rPr b="1" lang="en" sz="1800"/>
              <a:t>	</a:t>
            </a:r>
            <a:endParaRPr b="1" sz="1800"/>
          </a:p>
        </p:txBody>
      </p:sp>
      <p:sp>
        <p:nvSpPr>
          <p:cNvPr id="179" name="Google Shape;179;p23"/>
          <p:cNvSpPr txBox="1"/>
          <p:nvPr>
            <p:ph idx="1" type="body"/>
          </p:nvPr>
        </p:nvSpPr>
        <p:spPr>
          <a:xfrm>
            <a:off x="-321475" y="3700475"/>
            <a:ext cx="8474100" cy="2908200"/>
          </a:xfrm>
          <a:prstGeom prst="rect">
            <a:avLst/>
          </a:prstGeom>
        </p:spPr>
        <p:txBody>
          <a:bodyPr anchorCtr="0" anchor="t" bIns="91425" lIns="91425" spcFirstLastPara="1" rIns="91425" wrap="square" tIns="91425">
            <a:noAutofit/>
          </a:bodyPr>
          <a:lstStyle/>
          <a:p>
            <a:pPr indent="457200" lvl="0" marL="0" rtl="0" algn="l">
              <a:spcBef>
                <a:spcPts val="0"/>
              </a:spcBef>
              <a:spcAft>
                <a:spcPts val="0"/>
              </a:spcAft>
              <a:buNone/>
            </a:pPr>
            <a:r>
              <a:rPr b="1" lang="en" sz="1700"/>
              <a:t>Problem :</a:t>
            </a:r>
            <a:r>
              <a:rPr lang="en" sz="1700"/>
              <a:t> Neurosky headset stopped reading values after 40</a:t>
            </a:r>
            <a:endParaRPr sz="1700"/>
          </a:p>
          <a:p>
            <a:pPr indent="457200" lvl="0" marL="0" rtl="0" algn="l">
              <a:spcBef>
                <a:spcPts val="1600"/>
              </a:spcBef>
              <a:spcAft>
                <a:spcPts val="0"/>
              </a:spcAft>
              <a:buNone/>
            </a:pPr>
            <a:r>
              <a:rPr b="1" lang="en" sz="1700"/>
              <a:t>Our Solution : </a:t>
            </a:r>
            <a:r>
              <a:rPr lang="en" sz="1700"/>
              <a:t>Test in 4 batches of 25</a:t>
            </a:r>
            <a:r>
              <a:rPr lang="en" sz="1800"/>
              <a:t>	</a:t>
            </a:r>
            <a:r>
              <a:rPr b="1" lang="en" sz="1800"/>
              <a:t>		 	</a:t>
            </a:r>
            <a:br>
              <a:rPr b="1" lang="en" sz="1800"/>
            </a:br>
            <a:r>
              <a:rPr b="1" lang="en" sz="1800"/>
              <a:t>	</a:t>
            </a:r>
            <a:endParaRPr b="1" sz="1700"/>
          </a:p>
          <a:p>
            <a:pPr indent="0" lvl="0" marL="0" rtl="0" algn="l">
              <a:spcBef>
                <a:spcPts val="1600"/>
              </a:spcBef>
              <a:spcAft>
                <a:spcPts val="1600"/>
              </a:spcAft>
              <a:buNone/>
            </a:pPr>
            <a:r>
              <a:rPr b="1" lang="en" sz="1800"/>
              <a:t>	</a:t>
            </a:r>
            <a:endParaRPr b="1" sz="1800"/>
          </a:p>
        </p:txBody>
      </p:sp>
      <p:sp>
        <p:nvSpPr>
          <p:cNvPr id="180" name="Google Shape;180;p23"/>
          <p:cNvSpPr txBox="1"/>
          <p:nvPr>
            <p:ph type="title"/>
          </p:nvPr>
        </p:nvSpPr>
        <p:spPr>
          <a:xfrm>
            <a:off x="392700" y="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Discussion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Google Shape;185;p24"/>
          <p:cNvSpPr txBox="1"/>
          <p:nvPr>
            <p:ph type="title"/>
          </p:nvPr>
        </p:nvSpPr>
        <p:spPr>
          <a:xfrm>
            <a:off x="1334800" y="62842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t>Our Learnings: </a:t>
            </a:r>
            <a:endParaRPr sz="2200"/>
          </a:p>
        </p:txBody>
      </p:sp>
      <p:sp>
        <p:nvSpPr>
          <p:cNvPr id="186" name="Google Shape;186;p24"/>
          <p:cNvSpPr txBox="1"/>
          <p:nvPr>
            <p:ph idx="1" type="body"/>
          </p:nvPr>
        </p:nvSpPr>
        <p:spPr>
          <a:xfrm>
            <a:off x="334950" y="1615175"/>
            <a:ext cx="7891500" cy="29082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AutoNum type="arabicPeriod"/>
            </a:pPr>
            <a:r>
              <a:rPr b="1" lang="en" sz="1800"/>
              <a:t> Working with raw EEG data requires alot of time and expertise. </a:t>
            </a:r>
            <a:endParaRPr b="1" sz="1800"/>
          </a:p>
          <a:p>
            <a:pPr indent="-342900" lvl="0" marL="457200" rtl="0" algn="l">
              <a:lnSpc>
                <a:spcPct val="150000"/>
              </a:lnSpc>
              <a:spcBef>
                <a:spcPts val="0"/>
              </a:spcBef>
              <a:spcAft>
                <a:spcPts val="0"/>
              </a:spcAft>
              <a:buSzPts val="1800"/>
              <a:buAutoNum type="arabicPeriod"/>
            </a:pPr>
            <a:r>
              <a:rPr b="1" lang="en" sz="1800"/>
              <a:t>NeuroSky only records data from prefrontal cortex &amp; that alone be used for emotional processing.</a:t>
            </a:r>
            <a:endParaRPr b="1" sz="1800"/>
          </a:p>
          <a:p>
            <a:pPr indent="-342900" lvl="0" marL="457200" rtl="0" algn="l">
              <a:lnSpc>
                <a:spcPct val="150000"/>
              </a:lnSpc>
              <a:spcBef>
                <a:spcPts val="0"/>
              </a:spcBef>
              <a:spcAft>
                <a:spcPts val="0"/>
              </a:spcAft>
              <a:buSzPts val="1800"/>
              <a:buAutoNum type="arabicPeriod"/>
            </a:pPr>
            <a:r>
              <a:rPr b="1" lang="en" sz="1800"/>
              <a:t>Should have used a similar one electron data gathering hardware that gathered data from the temporal lobe, closer to the amygdala.</a:t>
            </a:r>
            <a:br>
              <a:rPr b="1" lang="en" sz="1800"/>
            </a:br>
            <a:r>
              <a:rPr b="1" lang="en" sz="1800"/>
              <a:t>	</a:t>
            </a:r>
            <a:endParaRPr b="1" sz="1700"/>
          </a:p>
          <a:p>
            <a:pPr indent="0" lvl="0" marL="0" rtl="0" algn="l">
              <a:spcBef>
                <a:spcPts val="1600"/>
              </a:spcBef>
              <a:spcAft>
                <a:spcPts val="1600"/>
              </a:spcAft>
              <a:buNone/>
            </a:pPr>
            <a:r>
              <a:rPr b="1" lang="en" sz="1800"/>
              <a:t>	</a:t>
            </a:r>
            <a:endParaRPr b="1" sz="1800"/>
          </a:p>
        </p:txBody>
      </p:sp>
      <p:sp>
        <p:nvSpPr>
          <p:cNvPr id="187" name="Google Shape;187;p24"/>
          <p:cNvSpPr txBox="1"/>
          <p:nvPr>
            <p:ph type="title"/>
          </p:nvPr>
        </p:nvSpPr>
        <p:spPr>
          <a:xfrm>
            <a:off x="236650" y="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Discussion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sp>
        <p:nvSpPr>
          <p:cNvPr id="192" name="Google Shape;192;p25"/>
          <p:cNvSpPr txBox="1"/>
          <p:nvPr>
            <p:ph type="title"/>
          </p:nvPr>
        </p:nvSpPr>
        <p:spPr>
          <a:xfrm>
            <a:off x="1334800" y="62842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t>What we could do better :</a:t>
            </a:r>
            <a:endParaRPr sz="2200"/>
          </a:p>
        </p:txBody>
      </p:sp>
      <p:sp>
        <p:nvSpPr>
          <p:cNvPr id="193" name="Google Shape;193;p25"/>
          <p:cNvSpPr txBox="1"/>
          <p:nvPr>
            <p:ph idx="1" type="body"/>
          </p:nvPr>
        </p:nvSpPr>
        <p:spPr>
          <a:xfrm>
            <a:off x="334950" y="1615175"/>
            <a:ext cx="7361400" cy="2908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a:t>-&gt; Gather data through a different filter.</a:t>
            </a:r>
            <a:endParaRPr b="1" sz="1800"/>
          </a:p>
          <a:p>
            <a:pPr indent="0" lvl="0" marL="0" rtl="0" algn="l">
              <a:spcBef>
                <a:spcPts val="1600"/>
              </a:spcBef>
              <a:spcAft>
                <a:spcPts val="0"/>
              </a:spcAft>
              <a:buNone/>
            </a:pPr>
            <a:r>
              <a:rPr b="1" lang="en" sz="1800"/>
              <a:t>-&gt; Run trial tests with our stimulus to ensure emotional impact. </a:t>
            </a:r>
            <a:endParaRPr b="1" sz="1800"/>
          </a:p>
          <a:p>
            <a:pPr indent="0" lvl="0" marL="0" rtl="0" algn="l">
              <a:spcBef>
                <a:spcPts val="1600"/>
              </a:spcBef>
              <a:spcAft>
                <a:spcPts val="0"/>
              </a:spcAft>
              <a:buNone/>
            </a:pPr>
            <a:r>
              <a:rPr b="1" lang="en" sz="1800"/>
              <a:t>-&gt; Make stimulus more interactive</a:t>
            </a:r>
            <a:endParaRPr b="1" sz="1800"/>
          </a:p>
          <a:p>
            <a:pPr indent="0" lvl="0" marL="0" rtl="0" algn="l">
              <a:spcBef>
                <a:spcPts val="1600"/>
              </a:spcBef>
              <a:spcAft>
                <a:spcPts val="0"/>
              </a:spcAft>
              <a:buNone/>
            </a:pPr>
            <a:r>
              <a:rPr b="1" lang="en" sz="1800"/>
              <a:t>-&gt;  Use standard EEG headset</a:t>
            </a:r>
            <a:endParaRPr b="1" sz="1800"/>
          </a:p>
          <a:p>
            <a:pPr indent="0" lvl="0" marL="0" rtl="0" algn="l">
              <a:spcBef>
                <a:spcPts val="1600"/>
              </a:spcBef>
              <a:spcAft>
                <a:spcPts val="0"/>
              </a:spcAft>
              <a:buNone/>
            </a:pPr>
            <a:r>
              <a:t/>
            </a:r>
            <a:endParaRPr b="1" sz="1800"/>
          </a:p>
          <a:p>
            <a:pPr indent="0" lvl="0" marL="1828800" rtl="0" algn="l">
              <a:spcBef>
                <a:spcPts val="1600"/>
              </a:spcBef>
              <a:spcAft>
                <a:spcPts val="0"/>
              </a:spcAft>
              <a:buNone/>
            </a:pPr>
            <a:r>
              <a:rPr b="1" lang="en" sz="1800"/>
              <a:t>	</a:t>
            </a:r>
            <a:endParaRPr b="1" sz="1700"/>
          </a:p>
          <a:p>
            <a:pPr indent="0" lvl="0" marL="0" rtl="0" algn="l">
              <a:spcBef>
                <a:spcPts val="1600"/>
              </a:spcBef>
              <a:spcAft>
                <a:spcPts val="1600"/>
              </a:spcAft>
              <a:buNone/>
            </a:pPr>
            <a:r>
              <a:rPr b="1" lang="en" sz="1800"/>
              <a:t>	</a:t>
            </a:r>
            <a:endParaRPr b="1" sz="1800"/>
          </a:p>
        </p:txBody>
      </p:sp>
      <p:sp>
        <p:nvSpPr>
          <p:cNvPr id="194" name="Google Shape;194;p25"/>
          <p:cNvSpPr txBox="1"/>
          <p:nvPr>
            <p:ph type="title"/>
          </p:nvPr>
        </p:nvSpPr>
        <p:spPr>
          <a:xfrm>
            <a:off x="236650" y="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Discussion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sp>
        <p:nvSpPr>
          <p:cNvPr id="199" name="Google Shape;199;p26"/>
          <p:cNvSpPr txBox="1"/>
          <p:nvPr>
            <p:ph type="title"/>
          </p:nvPr>
        </p:nvSpPr>
        <p:spPr>
          <a:xfrm>
            <a:off x="727650" y="6100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 &amp; Future Work </a:t>
            </a:r>
            <a:endParaRPr/>
          </a:p>
        </p:txBody>
      </p:sp>
      <p:sp>
        <p:nvSpPr>
          <p:cNvPr id="200" name="Google Shape;200;p26"/>
          <p:cNvSpPr txBox="1"/>
          <p:nvPr>
            <p:ph idx="1" type="body"/>
          </p:nvPr>
        </p:nvSpPr>
        <p:spPr>
          <a:xfrm>
            <a:off x="729450" y="1431775"/>
            <a:ext cx="7688700" cy="29082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600">
              <a:solidFill>
                <a:srgbClr val="434343"/>
              </a:solidFill>
              <a:highlight>
                <a:srgbClr val="000000"/>
              </a:highlight>
            </a:endParaRPr>
          </a:p>
          <a:p>
            <a:pPr indent="-342900" lvl="0" marL="457200" rtl="0" algn="l">
              <a:spcBef>
                <a:spcPts val="1600"/>
              </a:spcBef>
              <a:spcAft>
                <a:spcPts val="0"/>
              </a:spcAft>
              <a:buClr>
                <a:srgbClr val="434343"/>
              </a:buClr>
              <a:buSzPts val="1800"/>
              <a:buChar char="●"/>
            </a:pPr>
            <a:r>
              <a:rPr b="1" lang="en" sz="1800">
                <a:solidFill>
                  <a:srgbClr val="434343"/>
                </a:solidFill>
              </a:rPr>
              <a:t>Our dataset was either too noisy or too uncorrelated.</a:t>
            </a:r>
            <a:br>
              <a:rPr b="1" lang="en" sz="1800">
                <a:solidFill>
                  <a:srgbClr val="434343"/>
                </a:solidFill>
              </a:rPr>
            </a:br>
            <a:endParaRPr b="1" sz="1800">
              <a:solidFill>
                <a:srgbClr val="434343"/>
              </a:solidFill>
            </a:endParaRPr>
          </a:p>
          <a:p>
            <a:pPr indent="-342900" lvl="0" marL="457200" rtl="0" algn="l">
              <a:spcBef>
                <a:spcPts val="0"/>
              </a:spcBef>
              <a:spcAft>
                <a:spcPts val="0"/>
              </a:spcAft>
              <a:buClr>
                <a:srgbClr val="434343"/>
              </a:buClr>
              <a:buSzPts val="1800"/>
              <a:buChar char="●"/>
            </a:pPr>
            <a:r>
              <a:rPr b="1" lang="en" sz="1800">
                <a:solidFill>
                  <a:srgbClr val="434343"/>
                </a:solidFill>
              </a:rPr>
              <a:t>In the future, we could:</a:t>
            </a:r>
            <a:endParaRPr b="1" sz="1800">
              <a:solidFill>
                <a:srgbClr val="434343"/>
              </a:solidFill>
            </a:endParaRPr>
          </a:p>
          <a:p>
            <a:pPr indent="-342900" lvl="1" marL="914400" rtl="0" algn="l">
              <a:spcBef>
                <a:spcPts val="0"/>
              </a:spcBef>
              <a:spcAft>
                <a:spcPts val="0"/>
              </a:spcAft>
              <a:buClr>
                <a:srgbClr val="434343"/>
              </a:buClr>
              <a:buSzPts val="1800"/>
              <a:buChar char="○"/>
            </a:pPr>
            <a:r>
              <a:rPr b="1" lang="en" sz="1800">
                <a:solidFill>
                  <a:srgbClr val="434343"/>
                </a:solidFill>
              </a:rPr>
              <a:t>Use a standard EEG headset</a:t>
            </a:r>
            <a:endParaRPr b="1" sz="1800">
              <a:solidFill>
                <a:srgbClr val="434343"/>
              </a:solidFill>
            </a:endParaRPr>
          </a:p>
          <a:p>
            <a:pPr indent="-342900" lvl="1" marL="914400" rtl="0" algn="l">
              <a:spcBef>
                <a:spcPts val="0"/>
              </a:spcBef>
              <a:spcAft>
                <a:spcPts val="0"/>
              </a:spcAft>
              <a:buClr>
                <a:srgbClr val="434343"/>
              </a:buClr>
              <a:buSzPts val="1800"/>
              <a:buChar char="○"/>
            </a:pPr>
            <a:r>
              <a:rPr b="1" lang="en" sz="1800">
                <a:solidFill>
                  <a:srgbClr val="434343"/>
                </a:solidFill>
              </a:rPr>
              <a:t>Use blink to change songs</a:t>
            </a:r>
            <a:endParaRPr b="1" sz="1800">
              <a:solidFill>
                <a:srgbClr val="434343"/>
              </a:solidFill>
            </a:endParaRPr>
          </a:p>
          <a:p>
            <a:pPr indent="-342900" lvl="1" marL="914400" rtl="0" algn="l">
              <a:spcBef>
                <a:spcPts val="0"/>
              </a:spcBef>
              <a:spcAft>
                <a:spcPts val="0"/>
              </a:spcAft>
              <a:buClr>
                <a:srgbClr val="434343"/>
              </a:buClr>
              <a:buSzPts val="1800"/>
              <a:buChar char="○"/>
            </a:pPr>
            <a:r>
              <a:rPr b="1" lang="en" sz="1800">
                <a:solidFill>
                  <a:srgbClr val="434343"/>
                </a:solidFill>
              </a:rPr>
              <a:t>Read attention data to find response to sound or song stimuli</a:t>
            </a:r>
            <a:endParaRPr b="1" sz="1800">
              <a:solidFill>
                <a:srgbClr val="434343"/>
              </a:solidFill>
            </a:endParaRPr>
          </a:p>
          <a:p>
            <a:pPr indent="0" lvl="0" marL="457200" rtl="0" algn="l">
              <a:spcBef>
                <a:spcPts val="1600"/>
              </a:spcBef>
              <a:spcAft>
                <a:spcPts val="0"/>
              </a:spcAft>
              <a:buNone/>
            </a:pPr>
            <a:r>
              <a:t/>
            </a:r>
            <a:endParaRPr sz="1400">
              <a:solidFill>
                <a:srgbClr val="434343"/>
              </a:solidFill>
            </a:endParaRPr>
          </a:p>
          <a:p>
            <a:pPr indent="0" lvl="0" marL="0" rtl="0" algn="l">
              <a:spcBef>
                <a:spcPts val="1600"/>
              </a:spcBef>
              <a:spcAft>
                <a:spcPts val="1600"/>
              </a:spcAft>
              <a:buNone/>
            </a:pPr>
            <a:r>
              <a:t/>
            </a:r>
            <a:endParaRPr>
              <a:solidFill>
                <a:srgbClr val="434343"/>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sp>
        <p:nvSpPr>
          <p:cNvPr id="205" name="Google Shape;205;p27"/>
          <p:cNvSpPr txBox="1"/>
          <p:nvPr>
            <p:ph type="title"/>
          </p:nvPr>
        </p:nvSpPr>
        <p:spPr>
          <a:xfrm>
            <a:off x="727650" y="6100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Bibliography</a:t>
            </a:r>
            <a:endParaRPr/>
          </a:p>
        </p:txBody>
      </p:sp>
      <p:sp>
        <p:nvSpPr>
          <p:cNvPr id="206" name="Google Shape;206;p27"/>
          <p:cNvSpPr txBox="1"/>
          <p:nvPr>
            <p:ph idx="1" type="body"/>
          </p:nvPr>
        </p:nvSpPr>
        <p:spPr>
          <a:xfrm>
            <a:off x="729450" y="1431775"/>
            <a:ext cx="7688700" cy="2908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000000"/>
              </a:buClr>
              <a:buSzPts val="1100"/>
              <a:buFont typeface="Arial"/>
              <a:buNone/>
            </a:pPr>
            <a:r>
              <a:rPr lang="en" sz="1200">
                <a:solidFill>
                  <a:srgbClr val="000000"/>
                </a:solidFill>
                <a:highlight>
                  <a:srgbClr val="FFFFFF"/>
                </a:highlight>
              </a:rPr>
              <a:t>The Pleasure Evoked by Sad Music Is Mediated by Feelings of Being Moved, </a:t>
            </a:r>
            <a:r>
              <a:rPr lang="en" sz="1200" u="sng">
                <a:solidFill>
                  <a:srgbClr val="000000"/>
                </a:solidFill>
                <a:highlight>
                  <a:srgbClr val="FFFFFF"/>
                </a:highlight>
                <a:hlinkClick r:id="rId3"/>
              </a:rPr>
              <a:t>Jonna K. Vuoskoski</a:t>
            </a:r>
            <a:r>
              <a:rPr lang="en" sz="1200">
                <a:solidFill>
                  <a:srgbClr val="000000"/>
                </a:solidFill>
                <a:highlight>
                  <a:srgbClr val="FFFFFF"/>
                </a:highlight>
              </a:rPr>
              <a:t>1,2,* and </a:t>
            </a:r>
            <a:r>
              <a:rPr lang="en" sz="1200" u="sng">
                <a:solidFill>
                  <a:srgbClr val="000000"/>
                </a:solidFill>
                <a:highlight>
                  <a:srgbClr val="FFFFFF"/>
                </a:highlight>
                <a:hlinkClick r:id="rId4"/>
              </a:rPr>
              <a:t>Tuomas Eerola</a:t>
            </a:r>
            <a:r>
              <a:rPr lang="en" sz="1200">
                <a:solidFill>
                  <a:srgbClr val="000000"/>
                </a:solidFill>
                <a:highlight>
                  <a:srgbClr val="FFFFFF"/>
                </a:highlight>
              </a:rPr>
              <a:t>2,3 </a:t>
            </a:r>
            <a:endParaRPr sz="1200">
              <a:solidFill>
                <a:srgbClr val="000000"/>
              </a:solidFill>
              <a:highlight>
                <a:srgbClr val="FFFFFF"/>
              </a:highlight>
            </a:endParaRPr>
          </a:p>
          <a:p>
            <a:pPr indent="0" lvl="0" marL="0" rtl="0" algn="l">
              <a:lnSpc>
                <a:spcPct val="100000"/>
              </a:lnSpc>
              <a:spcBef>
                <a:spcPts val="0"/>
              </a:spcBef>
              <a:spcAft>
                <a:spcPts val="0"/>
              </a:spcAft>
              <a:buClr>
                <a:srgbClr val="000000"/>
              </a:buClr>
              <a:buSzPts val="1100"/>
              <a:buFont typeface="Arial"/>
              <a:buNone/>
            </a:pPr>
            <a:r>
              <a:rPr lang="en" sz="1200">
                <a:solidFill>
                  <a:srgbClr val="000000"/>
                </a:solidFill>
                <a:highlight>
                  <a:srgbClr val="FFFFFF"/>
                </a:highlight>
              </a:rPr>
              <a:t>Link : https://www.ncbi.nlm.nih.gov/pmc/articles/PMC5359245/</a:t>
            </a:r>
            <a:endParaRPr sz="1200">
              <a:solidFill>
                <a:srgbClr val="000000"/>
              </a:solidFill>
              <a:highlight>
                <a:srgbClr val="FFFFFF"/>
              </a:highlight>
            </a:endParaRPr>
          </a:p>
          <a:p>
            <a:pPr indent="0" lvl="0" marL="0" rtl="0" algn="l">
              <a:lnSpc>
                <a:spcPct val="100000"/>
              </a:lnSpc>
              <a:spcBef>
                <a:spcPts val="0"/>
              </a:spcBef>
              <a:spcAft>
                <a:spcPts val="0"/>
              </a:spcAft>
              <a:buClr>
                <a:srgbClr val="000000"/>
              </a:buClr>
              <a:buSzPts val="1100"/>
              <a:buFont typeface="Arial"/>
              <a:buNone/>
            </a:pPr>
            <a:r>
              <a:t/>
            </a:r>
            <a:endParaRPr sz="1200">
              <a:solidFill>
                <a:srgbClr val="000000"/>
              </a:solidFill>
              <a:highlight>
                <a:srgbClr val="FFFFFF"/>
              </a:highlight>
            </a:endParaRPr>
          </a:p>
          <a:p>
            <a:pPr indent="0" lvl="0" marL="0" rtl="0" algn="l">
              <a:spcBef>
                <a:spcPts val="0"/>
              </a:spcBef>
              <a:spcAft>
                <a:spcPts val="0"/>
              </a:spcAft>
              <a:buClr>
                <a:srgbClr val="000000"/>
              </a:buClr>
              <a:buSzPts val="1100"/>
              <a:buFont typeface="Arial"/>
              <a:buNone/>
            </a:pPr>
            <a:r>
              <a:rPr lang="en" sz="1200">
                <a:solidFill>
                  <a:srgbClr val="000000"/>
                </a:solidFill>
                <a:highlight>
                  <a:srgbClr val="FFFFFF"/>
                </a:highlight>
              </a:rPr>
              <a:t>Allison, B. (2011). Trends in BCI research. </a:t>
            </a:r>
            <a:r>
              <a:rPr i="1" lang="en" sz="1200">
                <a:solidFill>
                  <a:srgbClr val="000000"/>
                </a:solidFill>
                <a:highlight>
                  <a:srgbClr val="FFFFFF"/>
                </a:highlight>
              </a:rPr>
              <a:t>XRDS: Crossroads, The ACM Magazine for Students,18</a:t>
            </a:r>
            <a:r>
              <a:rPr lang="en" sz="1200">
                <a:solidFill>
                  <a:srgbClr val="000000"/>
                </a:solidFill>
                <a:highlight>
                  <a:srgbClr val="FFFFFF"/>
                </a:highlight>
              </a:rPr>
              <a:t>(1), 18. doi:10.1145/2000775.2000784</a:t>
            </a:r>
            <a:endParaRPr sz="1200">
              <a:solidFill>
                <a:srgbClr val="000000"/>
              </a:solidFill>
            </a:endParaRPr>
          </a:p>
          <a:p>
            <a:pPr indent="0" lvl="0" marL="0" rtl="0" algn="l">
              <a:spcBef>
                <a:spcPts val="0"/>
              </a:spcBef>
              <a:spcAft>
                <a:spcPts val="0"/>
              </a:spcAft>
              <a:buClr>
                <a:srgbClr val="000000"/>
              </a:buClr>
              <a:buSzPts val="1100"/>
              <a:buFont typeface="Arial"/>
              <a:buNone/>
            </a:pPr>
            <a:r>
              <a:t/>
            </a:r>
            <a:endParaRPr sz="1200">
              <a:solidFill>
                <a:srgbClr val="000000"/>
              </a:solidFill>
            </a:endParaRPr>
          </a:p>
          <a:p>
            <a:pPr indent="0" lvl="0" marL="0" rtl="0" algn="l">
              <a:spcBef>
                <a:spcPts val="0"/>
              </a:spcBef>
              <a:spcAft>
                <a:spcPts val="0"/>
              </a:spcAft>
              <a:buClr>
                <a:srgbClr val="000000"/>
              </a:buClr>
              <a:buSzPts val="1100"/>
              <a:buFont typeface="Arial"/>
              <a:buNone/>
            </a:pPr>
            <a:r>
              <a:rPr lang="en" sz="1200">
                <a:solidFill>
                  <a:srgbClr val="000000"/>
                </a:solidFill>
                <a:highlight>
                  <a:srgbClr val="FFFFFF"/>
                </a:highlight>
              </a:rPr>
              <a:t>Zhang, Y., Zhao, Q., Jing, J., Wang, X., &amp; Cichocki, A. (2012). A novel BCI based on ERP components sensitive to configural processing of human faces. </a:t>
            </a:r>
            <a:r>
              <a:rPr i="1" lang="en" sz="1200">
                <a:solidFill>
                  <a:srgbClr val="000000"/>
                </a:solidFill>
                <a:highlight>
                  <a:srgbClr val="FFFFFF"/>
                </a:highlight>
              </a:rPr>
              <a:t>Journal of Neural Engineering,9</a:t>
            </a:r>
            <a:r>
              <a:rPr lang="en" sz="1200">
                <a:solidFill>
                  <a:srgbClr val="000000"/>
                </a:solidFill>
                <a:highlight>
                  <a:srgbClr val="FFFFFF"/>
                </a:highlight>
              </a:rPr>
              <a:t>(2), 026018. doi:10.1088/1741-2560/9/2/026018</a:t>
            </a:r>
            <a:endParaRPr sz="1200">
              <a:solidFill>
                <a:srgbClr val="000000"/>
              </a:solidFill>
            </a:endParaRPr>
          </a:p>
          <a:p>
            <a:pPr indent="0" lvl="0" marL="0" rtl="0" algn="l">
              <a:spcBef>
                <a:spcPts val="0"/>
              </a:spcBef>
              <a:spcAft>
                <a:spcPts val="0"/>
              </a:spcAft>
              <a:buNone/>
            </a:pPr>
            <a:r>
              <a:rPr lang="en" sz="1200">
                <a:solidFill>
                  <a:srgbClr val="000000"/>
                </a:solidFill>
                <a:highlight>
                  <a:srgbClr val="FFFFFF"/>
                </a:highlight>
              </a:rPr>
              <a:t>Link : </a:t>
            </a:r>
            <a:r>
              <a:rPr lang="en" sz="1200">
                <a:solidFill>
                  <a:srgbClr val="000000"/>
                </a:solidFill>
                <a:highlight>
                  <a:srgbClr val="FFFFFF"/>
                </a:highlight>
              </a:rPr>
              <a:t>https://iopscience.iop.org/article/10.1088/1741-2560/9/2/026018/meta</a:t>
            </a:r>
            <a:endParaRPr sz="1200">
              <a:solidFill>
                <a:srgbClr val="000000"/>
              </a:solidFill>
              <a:highlight>
                <a:srgbClr val="FFFFFF"/>
              </a:highlight>
            </a:endParaRPr>
          </a:p>
          <a:p>
            <a:pPr indent="0" lvl="0" marL="0" rtl="0" algn="l">
              <a:spcBef>
                <a:spcPts val="0"/>
              </a:spcBef>
              <a:spcAft>
                <a:spcPts val="0"/>
              </a:spcAft>
              <a:buClr>
                <a:srgbClr val="000000"/>
              </a:buClr>
              <a:buSzPts val="1100"/>
              <a:buFont typeface="Arial"/>
              <a:buNone/>
            </a:pPr>
            <a:r>
              <a:t/>
            </a:r>
            <a:endParaRPr sz="1200">
              <a:solidFill>
                <a:srgbClr val="000000"/>
              </a:solidFill>
              <a:highlight>
                <a:srgbClr val="FFFFFF"/>
              </a:highlight>
            </a:endParaRPr>
          </a:p>
          <a:p>
            <a:pPr indent="0" lvl="0" marL="0" rtl="0" algn="l">
              <a:spcBef>
                <a:spcPts val="0"/>
              </a:spcBef>
              <a:spcAft>
                <a:spcPts val="0"/>
              </a:spcAft>
              <a:buClr>
                <a:srgbClr val="000000"/>
              </a:buClr>
              <a:buSzPts val="1100"/>
              <a:buFont typeface="Arial"/>
              <a:buNone/>
            </a:pPr>
            <a:r>
              <a:rPr lang="en" sz="1200">
                <a:solidFill>
                  <a:srgbClr val="000000"/>
                </a:solidFill>
                <a:highlight>
                  <a:srgbClr val="FFFFFF"/>
                </a:highlight>
              </a:rPr>
              <a:t>Pan, J., Li, Y., &amp; Wang, J. (2016). An EEG-Based brain-computer interface for emotion recognition. </a:t>
            </a:r>
            <a:r>
              <a:rPr i="1" lang="en" sz="1200">
                <a:solidFill>
                  <a:srgbClr val="000000"/>
                </a:solidFill>
                <a:highlight>
                  <a:srgbClr val="FFFFFF"/>
                </a:highlight>
              </a:rPr>
              <a:t>2016 International Joint Conference on Neural Networks (IJCNN)</a:t>
            </a:r>
            <a:r>
              <a:rPr lang="en" sz="1200">
                <a:solidFill>
                  <a:srgbClr val="000000"/>
                </a:solidFill>
                <a:highlight>
                  <a:srgbClr val="FFFFFF"/>
                </a:highlight>
              </a:rPr>
              <a:t>. doi:10.1109/ijcnn.2016.7727453</a:t>
            </a:r>
            <a:endParaRPr sz="1200">
              <a:solidFill>
                <a:srgbClr val="000000"/>
              </a:solidFill>
              <a:highlight>
                <a:srgbClr val="FFFFFF"/>
              </a:highlight>
            </a:endParaRPr>
          </a:p>
          <a:p>
            <a:pPr indent="0" lvl="0" marL="0" rtl="0" algn="l">
              <a:spcBef>
                <a:spcPts val="0"/>
              </a:spcBef>
              <a:spcAft>
                <a:spcPts val="0"/>
              </a:spcAft>
              <a:buNone/>
            </a:pPr>
            <a:r>
              <a:rPr lang="en" sz="1200">
                <a:solidFill>
                  <a:srgbClr val="000000"/>
                </a:solidFill>
                <a:highlight>
                  <a:srgbClr val="FFFFFF"/>
                </a:highlight>
              </a:rPr>
              <a:t>Link : https://ieeexplore.ieee.org/abstract/document/7727453</a:t>
            </a:r>
            <a:endParaRPr sz="1200">
              <a:solidFill>
                <a:srgbClr val="000000"/>
              </a:solidFill>
              <a:highlight>
                <a:srgbClr val="FFFFFF"/>
              </a:highlight>
            </a:endParaRPr>
          </a:p>
          <a:p>
            <a:pPr indent="0" lvl="0" marL="0" rtl="0" algn="l">
              <a:spcBef>
                <a:spcPts val="0"/>
              </a:spcBef>
              <a:spcAft>
                <a:spcPts val="0"/>
              </a:spcAft>
              <a:buNone/>
            </a:pPr>
            <a:r>
              <a:t/>
            </a:r>
            <a:endParaRPr sz="1200">
              <a:solidFill>
                <a:srgbClr val="000000"/>
              </a:solidFill>
              <a:highlight>
                <a:srgbClr val="FFFFFF"/>
              </a:highligh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Google Shape;94;p14"/>
          <p:cNvSpPr txBox="1"/>
          <p:nvPr>
            <p:ph type="title"/>
          </p:nvPr>
        </p:nvSpPr>
        <p:spPr>
          <a:xfrm>
            <a:off x="645100" y="0"/>
            <a:ext cx="7688700" cy="87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Structure of presentation</a:t>
            </a:r>
            <a:endParaRPr/>
          </a:p>
        </p:txBody>
      </p:sp>
      <p:sp>
        <p:nvSpPr>
          <p:cNvPr id="95" name="Google Shape;95;p14"/>
          <p:cNvSpPr txBox="1"/>
          <p:nvPr>
            <p:ph idx="1" type="body"/>
          </p:nvPr>
        </p:nvSpPr>
        <p:spPr>
          <a:xfrm>
            <a:off x="727650" y="1404025"/>
            <a:ext cx="7688700" cy="30981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rgbClr val="000000"/>
              </a:buClr>
              <a:buSzPts val="1100"/>
              <a:buFont typeface="Arial"/>
              <a:buNone/>
            </a:pPr>
            <a:r>
              <a:rPr b="1" lang="en" sz="1700">
                <a:solidFill>
                  <a:srgbClr val="595959"/>
                </a:solidFill>
              </a:rPr>
              <a:t>Motivation &amp; Introduction </a:t>
            </a:r>
            <a:endParaRPr b="1" sz="1700">
              <a:solidFill>
                <a:srgbClr val="595959"/>
              </a:solidFill>
            </a:endParaRPr>
          </a:p>
          <a:p>
            <a:pPr indent="0" lvl="0" marL="0" rtl="0" algn="l">
              <a:lnSpc>
                <a:spcPct val="115000"/>
              </a:lnSpc>
              <a:spcBef>
                <a:spcPts val="1600"/>
              </a:spcBef>
              <a:spcAft>
                <a:spcPts val="0"/>
              </a:spcAft>
              <a:buClr>
                <a:srgbClr val="000000"/>
              </a:buClr>
              <a:buSzPts val="1100"/>
              <a:buFont typeface="Arial"/>
              <a:buNone/>
            </a:pPr>
            <a:r>
              <a:rPr b="1" lang="en" sz="1700">
                <a:solidFill>
                  <a:srgbClr val="595959"/>
                </a:solidFill>
              </a:rPr>
              <a:t>Related work</a:t>
            </a:r>
            <a:endParaRPr b="1" sz="1700">
              <a:solidFill>
                <a:srgbClr val="595959"/>
              </a:solidFill>
            </a:endParaRPr>
          </a:p>
          <a:p>
            <a:pPr indent="0" lvl="0" marL="0" rtl="0" algn="l">
              <a:lnSpc>
                <a:spcPct val="115000"/>
              </a:lnSpc>
              <a:spcBef>
                <a:spcPts val="1600"/>
              </a:spcBef>
              <a:spcAft>
                <a:spcPts val="0"/>
              </a:spcAft>
              <a:buClr>
                <a:srgbClr val="000000"/>
              </a:buClr>
              <a:buSzPts val="1100"/>
              <a:buFont typeface="Arial"/>
              <a:buNone/>
            </a:pPr>
            <a:r>
              <a:rPr b="1" lang="en" sz="1700">
                <a:solidFill>
                  <a:srgbClr val="595959"/>
                </a:solidFill>
              </a:rPr>
              <a:t>Methods</a:t>
            </a:r>
            <a:endParaRPr b="1" sz="1700">
              <a:solidFill>
                <a:srgbClr val="595959"/>
              </a:solidFill>
            </a:endParaRPr>
          </a:p>
          <a:p>
            <a:pPr indent="0" lvl="0" marL="0" rtl="0" algn="l">
              <a:lnSpc>
                <a:spcPct val="115000"/>
              </a:lnSpc>
              <a:spcBef>
                <a:spcPts val="1600"/>
              </a:spcBef>
              <a:spcAft>
                <a:spcPts val="0"/>
              </a:spcAft>
              <a:buClr>
                <a:srgbClr val="000000"/>
              </a:buClr>
              <a:buSzPts val="1100"/>
              <a:buFont typeface="Arial"/>
              <a:buNone/>
            </a:pPr>
            <a:r>
              <a:rPr b="1" lang="en" sz="1700">
                <a:solidFill>
                  <a:srgbClr val="595959"/>
                </a:solidFill>
              </a:rPr>
              <a:t>Results</a:t>
            </a:r>
            <a:endParaRPr b="1" sz="1700">
              <a:solidFill>
                <a:srgbClr val="595959"/>
              </a:solidFill>
            </a:endParaRPr>
          </a:p>
          <a:p>
            <a:pPr indent="0" lvl="0" marL="0" rtl="0" algn="l">
              <a:lnSpc>
                <a:spcPct val="115000"/>
              </a:lnSpc>
              <a:spcBef>
                <a:spcPts val="1600"/>
              </a:spcBef>
              <a:spcAft>
                <a:spcPts val="0"/>
              </a:spcAft>
              <a:buNone/>
            </a:pPr>
            <a:r>
              <a:rPr b="1" lang="en" sz="1700">
                <a:solidFill>
                  <a:srgbClr val="595959"/>
                </a:solidFill>
              </a:rPr>
              <a:t>Discussion</a:t>
            </a:r>
            <a:endParaRPr b="1" sz="1700">
              <a:solidFill>
                <a:srgbClr val="595959"/>
              </a:solidFill>
            </a:endParaRPr>
          </a:p>
          <a:p>
            <a:pPr indent="0" lvl="0" marL="0" rtl="0" algn="l">
              <a:lnSpc>
                <a:spcPct val="115000"/>
              </a:lnSpc>
              <a:spcBef>
                <a:spcPts val="1600"/>
              </a:spcBef>
              <a:spcAft>
                <a:spcPts val="0"/>
              </a:spcAft>
              <a:buNone/>
            </a:pPr>
            <a:r>
              <a:rPr b="1" lang="en" sz="1700">
                <a:solidFill>
                  <a:srgbClr val="595959"/>
                </a:solidFill>
              </a:rPr>
              <a:t>Conclusion</a:t>
            </a:r>
            <a:endParaRPr b="1" sz="1700">
              <a:solidFill>
                <a:srgbClr val="595959"/>
              </a:solidFill>
            </a:endParaRPr>
          </a:p>
          <a:p>
            <a:pPr indent="0" lvl="0" marL="0" rtl="0" algn="l">
              <a:lnSpc>
                <a:spcPct val="115000"/>
              </a:lnSpc>
              <a:spcBef>
                <a:spcPts val="1600"/>
              </a:spcBef>
              <a:spcAft>
                <a:spcPts val="0"/>
              </a:spcAft>
              <a:buClr>
                <a:srgbClr val="000000"/>
              </a:buClr>
              <a:buSzPts val="1100"/>
              <a:buFont typeface="Arial"/>
              <a:buNone/>
            </a:pPr>
            <a:r>
              <a:rPr b="1" lang="en" sz="1700">
                <a:solidFill>
                  <a:srgbClr val="595959"/>
                </a:solidFill>
              </a:rPr>
              <a:t>Bibliography</a:t>
            </a:r>
            <a:endParaRPr b="1" sz="1700">
              <a:solidFill>
                <a:srgbClr val="595959"/>
              </a:solidFill>
            </a:endParaRPr>
          </a:p>
          <a:p>
            <a:pPr indent="0" lvl="0" marL="0" rtl="0" algn="l">
              <a:lnSpc>
                <a:spcPct val="115000"/>
              </a:lnSpc>
              <a:spcBef>
                <a:spcPts val="1600"/>
              </a:spcBef>
              <a:spcAft>
                <a:spcPts val="0"/>
              </a:spcAft>
              <a:buClr>
                <a:srgbClr val="000000"/>
              </a:buClr>
              <a:buSzPts val="1100"/>
              <a:buFont typeface="Arial"/>
              <a:buNone/>
            </a:pPr>
            <a:r>
              <a:t/>
            </a:r>
            <a:endParaRPr sz="1700">
              <a:solidFill>
                <a:srgbClr val="595959"/>
              </a:solidFill>
            </a:endParaRPr>
          </a:p>
          <a:p>
            <a:pPr indent="0" lvl="0" marL="0" rtl="0" algn="l">
              <a:lnSpc>
                <a:spcPct val="115000"/>
              </a:lnSpc>
              <a:spcBef>
                <a:spcPts val="1600"/>
              </a:spcBef>
              <a:spcAft>
                <a:spcPts val="1600"/>
              </a:spcAft>
              <a:buNone/>
            </a:pPr>
            <a:r>
              <a:t/>
            </a:r>
            <a:endParaRPr sz="17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Google Shape;100;p15"/>
          <p:cNvSpPr txBox="1"/>
          <p:nvPr>
            <p:ph type="title"/>
          </p:nvPr>
        </p:nvSpPr>
        <p:spPr>
          <a:xfrm>
            <a:off x="652025" y="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Motivation </a:t>
            </a:r>
            <a:endParaRPr/>
          </a:p>
        </p:txBody>
      </p:sp>
      <p:pic>
        <p:nvPicPr>
          <p:cNvPr id="101" name="Google Shape;101;p15"/>
          <p:cNvPicPr preferRelativeResize="0"/>
          <p:nvPr/>
        </p:nvPicPr>
        <p:blipFill rotWithShape="1">
          <a:blip r:embed="rId3">
            <a:alphaModFix/>
          </a:blip>
          <a:srcRect b="0" l="0" r="21389" t="0"/>
          <a:stretch/>
        </p:blipFill>
        <p:spPr>
          <a:xfrm>
            <a:off x="161175" y="1128525"/>
            <a:ext cx="1557829" cy="2642452"/>
          </a:xfrm>
          <a:prstGeom prst="rect">
            <a:avLst/>
          </a:prstGeom>
          <a:noFill/>
          <a:ln>
            <a:noFill/>
          </a:ln>
        </p:spPr>
      </p:pic>
      <p:pic>
        <p:nvPicPr>
          <p:cNvPr id="102" name="Google Shape;102;p15"/>
          <p:cNvPicPr preferRelativeResize="0"/>
          <p:nvPr/>
        </p:nvPicPr>
        <p:blipFill rotWithShape="1">
          <a:blip r:embed="rId4">
            <a:alphaModFix/>
          </a:blip>
          <a:srcRect b="0" l="0" r="23594" t="0"/>
          <a:stretch/>
        </p:blipFill>
        <p:spPr>
          <a:xfrm>
            <a:off x="3477000" y="1128525"/>
            <a:ext cx="1514215" cy="2642452"/>
          </a:xfrm>
          <a:prstGeom prst="rect">
            <a:avLst/>
          </a:prstGeom>
          <a:noFill/>
          <a:ln>
            <a:noFill/>
          </a:ln>
        </p:spPr>
      </p:pic>
      <p:pic>
        <p:nvPicPr>
          <p:cNvPr id="103" name="Google Shape;103;p15"/>
          <p:cNvPicPr preferRelativeResize="0"/>
          <p:nvPr/>
        </p:nvPicPr>
        <p:blipFill rotWithShape="1">
          <a:blip r:embed="rId5">
            <a:alphaModFix/>
          </a:blip>
          <a:srcRect b="0" l="0" r="23594" t="0"/>
          <a:stretch/>
        </p:blipFill>
        <p:spPr>
          <a:xfrm>
            <a:off x="7069750" y="1128525"/>
            <a:ext cx="1514223" cy="2642452"/>
          </a:xfrm>
          <a:prstGeom prst="rect">
            <a:avLst/>
          </a:prstGeom>
          <a:noFill/>
          <a:ln>
            <a:noFill/>
          </a:ln>
        </p:spPr>
      </p:pic>
      <p:sp>
        <p:nvSpPr>
          <p:cNvPr id="104" name="Google Shape;104;p15"/>
          <p:cNvSpPr txBox="1"/>
          <p:nvPr/>
        </p:nvSpPr>
        <p:spPr>
          <a:xfrm>
            <a:off x="183038" y="3770975"/>
            <a:ext cx="1514100" cy="33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Lato"/>
                <a:ea typeface="Lato"/>
                <a:cs typeface="Lato"/>
                <a:sym typeface="Lato"/>
              </a:rPr>
              <a:t>Bad Day</a:t>
            </a:r>
            <a:endParaRPr b="1">
              <a:latin typeface="Lato"/>
              <a:ea typeface="Lato"/>
              <a:cs typeface="Lato"/>
              <a:sym typeface="Lato"/>
            </a:endParaRPr>
          </a:p>
        </p:txBody>
      </p:sp>
      <p:sp>
        <p:nvSpPr>
          <p:cNvPr id="105" name="Google Shape;105;p15"/>
          <p:cNvSpPr txBox="1"/>
          <p:nvPr/>
        </p:nvSpPr>
        <p:spPr>
          <a:xfrm>
            <a:off x="2980200" y="3770975"/>
            <a:ext cx="2658900" cy="53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Lato"/>
                <a:ea typeface="Lato"/>
                <a:cs typeface="Lato"/>
                <a:sym typeface="Lato"/>
              </a:rPr>
              <a:t>JoyVibe’s Recommended Song</a:t>
            </a:r>
            <a:endParaRPr b="1">
              <a:latin typeface="Lato"/>
              <a:ea typeface="Lato"/>
              <a:cs typeface="Lato"/>
              <a:sym typeface="Lato"/>
            </a:endParaRPr>
          </a:p>
        </p:txBody>
      </p:sp>
      <p:sp>
        <p:nvSpPr>
          <p:cNvPr id="106" name="Google Shape;106;p15"/>
          <p:cNvSpPr txBox="1"/>
          <p:nvPr/>
        </p:nvSpPr>
        <p:spPr>
          <a:xfrm>
            <a:off x="7069800" y="3804725"/>
            <a:ext cx="1514100" cy="27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Lato"/>
                <a:ea typeface="Lato"/>
                <a:cs typeface="Lato"/>
                <a:sym typeface="Lato"/>
              </a:rPr>
              <a:t>Alleviated</a:t>
            </a:r>
            <a:r>
              <a:rPr b="1" lang="en">
                <a:latin typeface="Lato"/>
                <a:ea typeface="Lato"/>
                <a:cs typeface="Lato"/>
                <a:sym typeface="Lato"/>
              </a:rPr>
              <a:t> mood</a:t>
            </a:r>
            <a:endParaRPr b="1">
              <a:latin typeface="Lato"/>
              <a:ea typeface="Lato"/>
              <a:cs typeface="Lato"/>
              <a:sym typeface="Lato"/>
            </a:endParaRPr>
          </a:p>
        </p:txBody>
      </p:sp>
      <p:sp>
        <p:nvSpPr>
          <p:cNvPr id="107" name="Google Shape;107;p15"/>
          <p:cNvSpPr/>
          <p:nvPr/>
        </p:nvSpPr>
        <p:spPr>
          <a:xfrm>
            <a:off x="2125650" y="1521800"/>
            <a:ext cx="944700" cy="978600"/>
          </a:xfrm>
          <a:prstGeom prst="mathPlus">
            <a:avLst>
              <a:gd fmla="val 23520" name="adj1"/>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5"/>
          <p:cNvSpPr/>
          <p:nvPr/>
        </p:nvSpPr>
        <p:spPr>
          <a:xfrm>
            <a:off x="5482750" y="2004850"/>
            <a:ext cx="1332900" cy="889800"/>
          </a:xfrm>
          <a:prstGeom prst="mathEqual">
            <a:avLst>
              <a:gd fmla="val 23520" name="adj1"/>
              <a:gd fmla="val 1176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09" name="Google Shape;109;p15"/>
          <p:cNvPicPr preferRelativeResize="0"/>
          <p:nvPr/>
        </p:nvPicPr>
        <p:blipFill rotWithShape="1">
          <a:blip r:embed="rId6">
            <a:alphaModFix/>
          </a:blip>
          <a:srcRect b="48880" l="0" r="0" t="0"/>
          <a:stretch/>
        </p:blipFill>
        <p:spPr>
          <a:xfrm>
            <a:off x="4057075" y="0"/>
            <a:ext cx="5086926" cy="1049175"/>
          </a:xfrm>
          <a:prstGeom prst="rect">
            <a:avLst/>
          </a:prstGeom>
          <a:noFill/>
          <a:ln>
            <a:noFill/>
          </a:ln>
        </p:spPr>
      </p:pic>
      <p:sp>
        <p:nvSpPr>
          <p:cNvPr id="110" name="Google Shape;110;p15"/>
          <p:cNvSpPr txBox="1"/>
          <p:nvPr/>
        </p:nvSpPr>
        <p:spPr>
          <a:xfrm>
            <a:off x="390425" y="4379625"/>
            <a:ext cx="8063100" cy="40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-&gt; </a:t>
            </a:r>
            <a:r>
              <a:rPr lang="en">
                <a:latin typeface="Lato"/>
                <a:ea typeface="Lato"/>
                <a:cs typeface="Lato"/>
                <a:sym typeface="Lato"/>
              </a:rPr>
              <a:t>Pleasure is evoked by sad music when someone sad listens to it due to the feelings of being moved and empathy ( </a:t>
            </a:r>
            <a:r>
              <a:rPr lang="en" u="sng">
                <a:solidFill>
                  <a:srgbClr val="642A8F"/>
                </a:solidFill>
                <a:highlight>
                  <a:srgbClr val="FFFFFF"/>
                </a:highlight>
                <a:latin typeface="Lato"/>
                <a:ea typeface="Lato"/>
                <a:cs typeface="Lato"/>
                <a:sym typeface="Lato"/>
                <a:hlinkClick r:id="rId7"/>
              </a:rPr>
              <a:t>Vuoskosk</a:t>
            </a:r>
            <a:r>
              <a:rPr lang="en">
                <a:latin typeface="Lato"/>
                <a:ea typeface="Lato"/>
                <a:cs typeface="Lato"/>
                <a:sym typeface="Lato"/>
              </a:rPr>
              <a:t>i et al. 2017) </a:t>
            </a:r>
            <a:endParaRPr>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16"/>
          <p:cNvSpPr txBox="1"/>
          <p:nvPr>
            <p:ph type="title"/>
          </p:nvPr>
        </p:nvSpPr>
        <p:spPr>
          <a:xfrm>
            <a:off x="420825" y="53682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800"/>
              <a:t>Introduction</a:t>
            </a:r>
            <a:endParaRPr sz="2800"/>
          </a:p>
        </p:txBody>
      </p:sp>
      <p:sp>
        <p:nvSpPr>
          <p:cNvPr id="116" name="Google Shape;116;p16"/>
          <p:cNvSpPr txBox="1"/>
          <p:nvPr>
            <p:ph idx="1" type="body"/>
          </p:nvPr>
        </p:nvSpPr>
        <p:spPr>
          <a:xfrm>
            <a:off x="226500" y="1605675"/>
            <a:ext cx="36006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-&gt; Use brainwave data to determine user’s current emotions.</a:t>
            </a:r>
            <a:endParaRPr sz="1800"/>
          </a:p>
          <a:p>
            <a:pPr indent="0" lvl="0" marL="0" rtl="0" algn="l">
              <a:spcBef>
                <a:spcPts val="1600"/>
              </a:spcBef>
              <a:spcAft>
                <a:spcPts val="1600"/>
              </a:spcAft>
              <a:buNone/>
            </a:pPr>
            <a:r>
              <a:rPr lang="en" sz="1800"/>
              <a:t>-&gt; Based on user’s emotions, choose a song to alleviate their current mood.</a:t>
            </a:r>
            <a:endParaRPr sz="1800"/>
          </a:p>
        </p:txBody>
      </p:sp>
      <p:pic>
        <p:nvPicPr>
          <p:cNvPr id="117" name="Google Shape;117;p16"/>
          <p:cNvPicPr preferRelativeResize="0"/>
          <p:nvPr/>
        </p:nvPicPr>
        <p:blipFill>
          <a:blip r:embed="rId3">
            <a:alphaModFix/>
          </a:blip>
          <a:stretch>
            <a:fillRect/>
          </a:stretch>
        </p:blipFill>
        <p:spPr>
          <a:xfrm>
            <a:off x="4572000" y="2383825"/>
            <a:ext cx="2322500" cy="2759675"/>
          </a:xfrm>
          <a:prstGeom prst="rect">
            <a:avLst/>
          </a:prstGeom>
          <a:noFill/>
          <a:ln>
            <a:noFill/>
          </a:ln>
        </p:spPr>
      </p:pic>
      <p:pic>
        <p:nvPicPr>
          <p:cNvPr id="118" name="Google Shape;118;p16"/>
          <p:cNvPicPr preferRelativeResize="0"/>
          <p:nvPr/>
        </p:nvPicPr>
        <p:blipFill>
          <a:blip r:embed="rId4">
            <a:alphaModFix/>
          </a:blip>
          <a:stretch>
            <a:fillRect/>
          </a:stretch>
        </p:blipFill>
        <p:spPr>
          <a:xfrm>
            <a:off x="6413326" y="0"/>
            <a:ext cx="2823148" cy="22611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p17"/>
          <p:cNvSpPr txBox="1"/>
          <p:nvPr>
            <p:ph type="title"/>
          </p:nvPr>
        </p:nvSpPr>
        <p:spPr>
          <a:xfrm>
            <a:off x="893700" y="535200"/>
            <a:ext cx="7356600" cy="942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lang="en" sz="2400"/>
              <a:t>An EEG-Based Brain-Computer Interface for Emotion Recognition</a:t>
            </a:r>
            <a:endParaRPr sz="2400"/>
          </a:p>
          <a:p>
            <a:pPr indent="0" lvl="0" marL="0" rtl="0" algn="l">
              <a:spcBef>
                <a:spcPts val="0"/>
              </a:spcBef>
              <a:spcAft>
                <a:spcPts val="0"/>
              </a:spcAft>
              <a:buNone/>
            </a:pPr>
            <a:r>
              <a:t/>
            </a:r>
            <a:endParaRPr/>
          </a:p>
        </p:txBody>
      </p:sp>
      <p:pic>
        <p:nvPicPr>
          <p:cNvPr id="124" name="Google Shape;124;p17"/>
          <p:cNvPicPr preferRelativeResize="0"/>
          <p:nvPr/>
        </p:nvPicPr>
        <p:blipFill>
          <a:blip r:embed="rId3">
            <a:alphaModFix/>
          </a:blip>
          <a:stretch>
            <a:fillRect/>
          </a:stretch>
        </p:blipFill>
        <p:spPr>
          <a:xfrm>
            <a:off x="505499" y="1648088"/>
            <a:ext cx="3830525" cy="3394150"/>
          </a:xfrm>
          <a:prstGeom prst="rect">
            <a:avLst/>
          </a:prstGeom>
          <a:noFill/>
          <a:ln>
            <a:noFill/>
          </a:ln>
        </p:spPr>
      </p:pic>
      <p:pic>
        <p:nvPicPr>
          <p:cNvPr id="125" name="Google Shape;125;p17"/>
          <p:cNvPicPr preferRelativeResize="0"/>
          <p:nvPr/>
        </p:nvPicPr>
        <p:blipFill>
          <a:blip r:embed="rId4">
            <a:alphaModFix/>
          </a:blip>
          <a:stretch>
            <a:fillRect/>
          </a:stretch>
        </p:blipFill>
        <p:spPr>
          <a:xfrm>
            <a:off x="4976378" y="3369024"/>
            <a:ext cx="3830526" cy="1269076"/>
          </a:xfrm>
          <a:prstGeom prst="rect">
            <a:avLst/>
          </a:prstGeom>
          <a:noFill/>
          <a:ln>
            <a:noFill/>
          </a:ln>
        </p:spPr>
      </p:pic>
      <p:sp>
        <p:nvSpPr>
          <p:cNvPr id="126" name="Google Shape;126;p17"/>
          <p:cNvSpPr txBox="1"/>
          <p:nvPr>
            <p:ph type="title"/>
          </p:nvPr>
        </p:nvSpPr>
        <p:spPr>
          <a:xfrm>
            <a:off x="561600" y="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Related Work :</a:t>
            </a:r>
            <a:endParaRPr/>
          </a:p>
        </p:txBody>
      </p:sp>
      <p:sp>
        <p:nvSpPr>
          <p:cNvPr id="127" name="Google Shape;127;p17"/>
          <p:cNvSpPr txBox="1"/>
          <p:nvPr/>
        </p:nvSpPr>
        <p:spPr>
          <a:xfrm>
            <a:off x="5225975" y="1648100"/>
            <a:ext cx="2859900" cy="67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solidFill>
                  <a:srgbClr val="CC0000"/>
                </a:solidFill>
                <a:latin typeface="Lato"/>
                <a:ea typeface="Lato"/>
                <a:cs typeface="Lato"/>
                <a:sym typeface="Lato"/>
              </a:rPr>
              <a:t>74%</a:t>
            </a:r>
            <a:r>
              <a:rPr lang="en" sz="3000">
                <a:latin typeface="Lato"/>
                <a:ea typeface="Lato"/>
                <a:cs typeface="Lato"/>
                <a:sym typeface="Lato"/>
              </a:rPr>
              <a:t> </a:t>
            </a:r>
            <a:r>
              <a:rPr lang="en" sz="2000">
                <a:latin typeface="Lato"/>
                <a:ea typeface="Lato"/>
                <a:cs typeface="Lato"/>
                <a:sym typeface="Lato"/>
              </a:rPr>
              <a:t>Accuracy for happiness vs sadness</a:t>
            </a:r>
            <a:endParaRPr sz="2000">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Google Shape;132;p18"/>
          <p:cNvSpPr txBox="1"/>
          <p:nvPr>
            <p:ph type="title"/>
          </p:nvPr>
        </p:nvSpPr>
        <p:spPr>
          <a:xfrm>
            <a:off x="581850" y="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Related Work :</a:t>
            </a:r>
            <a:endParaRPr/>
          </a:p>
        </p:txBody>
      </p:sp>
      <p:pic>
        <p:nvPicPr>
          <p:cNvPr id="133" name="Google Shape;133;p18"/>
          <p:cNvPicPr preferRelativeResize="0"/>
          <p:nvPr/>
        </p:nvPicPr>
        <p:blipFill>
          <a:blip r:embed="rId3">
            <a:alphaModFix/>
          </a:blip>
          <a:stretch>
            <a:fillRect/>
          </a:stretch>
        </p:blipFill>
        <p:spPr>
          <a:xfrm>
            <a:off x="664600" y="2090387"/>
            <a:ext cx="7709644" cy="2777925"/>
          </a:xfrm>
          <a:prstGeom prst="rect">
            <a:avLst/>
          </a:prstGeom>
          <a:noFill/>
          <a:ln>
            <a:noFill/>
          </a:ln>
        </p:spPr>
      </p:pic>
      <p:sp>
        <p:nvSpPr>
          <p:cNvPr id="134" name="Google Shape;134;p18"/>
          <p:cNvSpPr txBox="1"/>
          <p:nvPr/>
        </p:nvSpPr>
        <p:spPr>
          <a:xfrm>
            <a:off x="1408200" y="621650"/>
            <a:ext cx="7322100" cy="4386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Clr>
                <a:srgbClr val="000000"/>
              </a:buClr>
              <a:buSzPts val="1100"/>
              <a:buFont typeface="Arial"/>
              <a:buNone/>
            </a:pPr>
            <a:r>
              <a:rPr b="1" lang="en" sz="2400">
                <a:solidFill>
                  <a:srgbClr val="333333"/>
                </a:solidFill>
                <a:highlight>
                  <a:srgbClr val="FFFFFF"/>
                </a:highlight>
                <a:latin typeface="Raleway"/>
                <a:ea typeface="Raleway"/>
                <a:cs typeface="Raleway"/>
                <a:sym typeface="Raleway"/>
              </a:rPr>
              <a:t> A novel BCI based on ERP components sensitive to configural processing of human faces. </a:t>
            </a:r>
            <a:endParaRPr b="1" sz="2400">
              <a:latin typeface="Raleway"/>
              <a:ea typeface="Raleway"/>
              <a:cs typeface="Raleway"/>
              <a:sym typeface="Raleway"/>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19"/>
          <p:cNvSpPr txBox="1"/>
          <p:nvPr>
            <p:ph type="title"/>
          </p:nvPr>
        </p:nvSpPr>
        <p:spPr>
          <a:xfrm>
            <a:off x="283800" y="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Methods : </a:t>
            </a:r>
            <a:endParaRPr/>
          </a:p>
        </p:txBody>
      </p:sp>
      <p:sp>
        <p:nvSpPr>
          <p:cNvPr id="140" name="Google Shape;140;p19"/>
          <p:cNvSpPr txBox="1"/>
          <p:nvPr/>
        </p:nvSpPr>
        <p:spPr>
          <a:xfrm>
            <a:off x="283800" y="1121200"/>
            <a:ext cx="6771300" cy="39255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SzPts val="2000"/>
              <a:buFont typeface="Raleway"/>
              <a:buChar char="●"/>
            </a:pPr>
            <a:r>
              <a:rPr b="1" lang="en" sz="2000">
                <a:latin typeface="Raleway"/>
                <a:ea typeface="Raleway"/>
                <a:cs typeface="Raleway"/>
                <a:sym typeface="Raleway"/>
              </a:rPr>
              <a:t>Participants</a:t>
            </a:r>
            <a:endParaRPr b="1" sz="2000">
              <a:latin typeface="Raleway"/>
              <a:ea typeface="Raleway"/>
              <a:cs typeface="Raleway"/>
              <a:sym typeface="Raleway"/>
            </a:endParaRPr>
          </a:p>
          <a:p>
            <a:pPr indent="-330200" lvl="1" marL="914400" rtl="0" algn="l">
              <a:lnSpc>
                <a:spcPct val="115000"/>
              </a:lnSpc>
              <a:spcBef>
                <a:spcPts val="0"/>
              </a:spcBef>
              <a:spcAft>
                <a:spcPts val="0"/>
              </a:spcAft>
              <a:buSzPts val="1600"/>
              <a:buChar char="○"/>
            </a:pPr>
            <a:r>
              <a:rPr lang="en" sz="1600"/>
              <a:t>10 UCSD students</a:t>
            </a:r>
            <a:endParaRPr sz="1600"/>
          </a:p>
          <a:p>
            <a:pPr indent="-336550" lvl="1" marL="914400" rtl="0" algn="l">
              <a:lnSpc>
                <a:spcPct val="115000"/>
              </a:lnSpc>
              <a:spcBef>
                <a:spcPts val="0"/>
              </a:spcBef>
              <a:spcAft>
                <a:spcPts val="0"/>
              </a:spcAft>
              <a:buSzPts val="1700"/>
              <a:buChar char="○"/>
            </a:pPr>
            <a:r>
              <a:rPr lang="en" sz="1600"/>
              <a:t>5 Males and 5 female</a:t>
            </a:r>
            <a:r>
              <a:rPr lang="en" sz="1700"/>
              <a:t>s</a:t>
            </a:r>
            <a:endParaRPr sz="1700"/>
          </a:p>
          <a:p>
            <a:pPr indent="0" lvl="0" marL="0" rtl="0" algn="l">
              <a:lnSpc>
                <a:spcPct val="115000"/>
              </a:lnSpc>
              <a:spcBef>
                <a:spcPts val="0"/>
              </a:spcBef>
              <a:spcAft>
                <a:spcPts val="0"/>
              </a:spcAft>
              <a:buNone/>
            </a:pPr>
            <a:r>
              <a:t/>
            </a:r>
            <a:endParaRPr sz="1600"/>
          </a:p>
          <a:p>
            <a:pPr indent="-355600" lvl="0" marL="457200" rtl="0" algn="l">
              <a:lnSpc>
                <a:spcPct val="115000"/>
              </a:lnSpc>
              <a:spcBef>
                <a:spcPts val="0"/>
              </a:spcBef>
              <a:spcAft>
                <a:spcPts val="0"/>
              </a:spcAft>
              <a:buSzPts val="2000"/>
              <a:buFont typeface="Raleway"/>
              <a:buChar char="●"/>
            </a:pPr>
            <a:r>
              <a:rPr b="1" lang="en" sz="2000">
                <a:latin typeface="Raleway"/>
                <a:ea typeface="Raleway"/>
                <a:cs typeface="Raleway"/>
                <a:sym typeface="Raleway"/>
              </a:rPr>
              <a:t>Stimuli</a:t>
            </a:r>
            <a:endParaRPr b="1" sz="2000">
              <a:latin typeface="Raleway"/>
              <a:ea typeface="Raleway"/>
              <a:cs typeface="Raleway"/>
              <a:sym typeface="Raleway"/>
            </a:endParaRPr>
          </a:p>
          <a:p>
            <a:pPr indent="-330200" lvl="1" marL="914400" rtl="0" algn="l">
              <a:lnSpc>
                <a:spcPct val="115000"/>
              </a:lnSpc>
              <a:spcBef>
                <a:spcPts val="0"/>
              </a:spcBef>
              <a:spcAft>
                <a:spcPts val="0"/>
              </a:spcAft>
              <a:buSzPts val="1600"/>
              <a:buChar char="○"/>
            </a:pPr>
            <a:r>
              <a:rPr lang="en" sz="1600"/>
              <a:t>100 pairs of happy &amp; sad face pictures (total 200 pictures)</a:t>
            </a:r>
            <a:endParaRPr sz="1600"/>
          </a:p>
          <a:p>
            <a:pPr indent="-330200" lvl="1" marL="914400" rtl="0" algn="l">
              <a:lnSpc>
                <a:spcPct val="115000"/>
              </a:lnSpc>
              <a:spcBef>
                <a:spcPts val="0"/>
              </a:spcBef>
              <a:spcAft>
                <a:spcPts val="0"/>
              </a:spcAft>
              <a:buSzPts val="1600"/>
              <a:buChar char="○"/>
            </a:pPr>
            <a:r>
              <a:rPr lang="en" sz="1600"/>
              <a:t>Duration</a:t>
            </a:r>
            <a:endParaRPr sz="1600"/>
          </a:p>
          <a:p>
            <a:pPr indent="-330200" lvl="1" marL="914400" rtl="0" algn="l">
              <a:lnSpc>
                <a:spcPct val="115000"/>
              </a:lnSpc>
              <a:spcBef>
                <a:spcPts val="0"/>
              </a:spcBef>
              <a:spcAft>
                <a:spcPts val="0"/>
              </a:spcAft>
              <a:buSzPts val="1600"/>
              <a:buChar char="○"/>
            </a:pPr>
            <a:r>
              <a:rPr lang="en" sz="1600"/>
              <a:t>Potential</a:t>
            </a:r>
            <a:r>
              <a:rPr lang="en" sz="1600">
                <a:latin typeface="Raleway"/>
                <a:ea typeface="Raleway"/>
                <a:cs typeface="Raleway"/>
                <a:sym typeface="Raleway"/>
              </a:rPr>
              <a:t> </a:t>
            </a:r>
            <a:r>
              <a:rPr lang="en" sz="1600"/>
              <a:t>confound</a:t>
            </a:r>
            <a:endParaRPr sz="1600"/>
          </a:p>
          <a:p>
            <a:pPr indent="0" lvl="0" marL="914400" rtl="0" algn="l">
              <a:lnSpc>
                <a:spcPct val="115000"/>
              </a:lnSpc>
              <a:spcBef>
                <a:spcPts val="0"/>
              </a:spcBef>
              <a:spcAft>
                <a:spcPts val="0"/>
              </a:spcAft>
              <a:buNone/>
            </a:pPr>
            <a:r>
              <a:t/>
            </a:r>
            <a:endParaRPr/>
          </a:p>
          <a:p>
            <a:pPr indent="-355600" lvl="0" marL="457200" rtl="0" algn="l">
              <a:lnSpc>
                <a:spcPct val="115000"/>
              </a:lnSpc>
              <a:spcBef>
                <a:spcPts val="0"/>
              </a:spcBef>
              <a:spcAft>
                <a:spcPts val="0"/>
              </a:spcAft>
              <a:buSzPts val="2000"/>
              <a:buFont typeface="Raleway"/>
              <a:buChar char="●"/>
            </a:pPr>
            <a:r>
              <a:rPr b="1" lang="en" sz="2000">
                <a:latin typeface="Raleway"/>
                <a:ea typeface="Raleway"/>
                <a:cs typeface="Raleway"/>
                <a:sym typeface="Raleway"/>
              </a:rPr>
              <a:t>EEG Recording through</a:t>
            </a:r>
            <a:endParaRPr b="1" sz="2000">
              <a:latin typeface="Raleway"/>
              <a:ea typeface="Raleway"/>
              <a:cs typeface="Raleway"/>
              <a:sym typeface="Raleway"/>
            </a:endParaRPr>
          </a:p>
          <a:p>
            <a:pPr indent="-330200" lvl="1" marL="914400" rtl="0" algn="l">
              <a:lnSpc>
                <a:spcPct val="115000"/>
              </a:lnSpc>
              <a:spcBef>
                <a:spcPts val="0"/>
              </a:spcBef>
              <a:spcAft>
                <a:spcPts val="0"/>
              </a:spcAft>
              <a:buSzPts val="1600"/>
              <a:buChar char="○"/>
            </a:pPr>
            <a:r>
              <a:rPr lang="en" sz="1600"/>
              <a:t>NeuroSky </a:t>
            </a:r>
            <a:endParaRPr sz="1600"/>
          </a:p>
          <a:p>
            <a:pPr indent="-330200" lvl="1" marL="914400" rtl="0" algn="l">
              <a:lnSpc>
                <a:spcPct val="115000"/>
              </a:lnSpc>
              <a:spcBef>
                <a:spcPts val="0"/>
              </a:spcBef>
              <a:spcAft>
                <a:spcPts val="0"/>
              </a:spcAft>
              <a:buSzPts val="1600"/>
              <a:buChar char="○"/>
            </a:pPr>
            <a:r>
              <a:rPr lang="en" sz="1600"/>
              <a:t>NeuroPy</a:t>
            </a:r>
            <a:endParaRPr sz="1600"/>
          </a:p>
          <a:p>
            <a:pPr indent="0" lvl="0" marL="914400" rtl="0" algn="l">
              <a:lnSpc>
                <a:spcPct val="115000"/>
              </a:lnSpc>
              <a:spcBef>
                <a:spcPts val="0"/>
              </a:spcBef>
              <a:spcAft>
                <a:spcPts val="0"/>
              </a:spcAft>
              <a:buNone/>
            </a:pPr>
            <a:r>
              <a:t/>
            </a:r>
            <a:endParaRPr sz="1600"/>
          </a:p>
          <a:p>
            <a:pPr indent="0" lvl="0" marL="914400" marR="0" rtl="0" algn="l">
              <a:lnSpc>
                <a:spcPct val="100000"/>
              </a:lnSpc>
              <a:spcBef>
                <a:spcPts val="0"/>
              </a:spcBef>
              <a:spcAft>
                <a:spcPts val="0"/>
              </a:spcAft>
              <a:buNone/>
            </a:pPr>
            <a:r>
              <a:t/>
            </a:r>
            <a:endParaRPr sz="1100"/>
          </a:p>
          <a:p>
            <a:pPr indent="0" lvl="0" marL="0" rtl="0" algn="l">
              <a:lnSpc>
                <a:spcPct val="115000"/>
              </a:lnSpc>
              <a:spcBef>
                <a:spcPts val="0"/>
              </a:spcBef>
              <a:spcAft>
                <a:spcPts val="0"/>
              </a:spcAft>
              <a:buNone/>
            </a:pPr>
            <a:r>
              <a:t/>
            </a:r>
            <a:endParaRPr sz="1100"/>
          </a:p>
          <a:p>
            <a:pPr indent="0" lvl="0" marL="0" rtl="0" algn="l">
              <a:lnSpc>
                <a:spcPct val="115000"/>
              </a:lnSpc>
              <a:spcBef>
                <a:spcPts val="0"/>
              </a:spcBef>
              <a:spcAft>
                <a:spcPts val="0"/>
              </a:spcAft>
              <a:buClr>
                <a:srgbClr val="000000"/>
              </a:buClr>
              <a:buSzPts val="1100"/>
              <a:buFont typeface="Arial"/>
              <a:buNone/>
            </a:pPr>
            <a:r>
              <a:t/>
            </a:r>
            <a:endParaRPr sz="1100"/>
          </a:p>
          <a:p>
            <a:pPr indent="0" lvl="0" marL="0" rtl="0" algn="l">
              <a:lnSpc>
                <a:spcPct val="115000"/>
              </a:lnSpc>
              <a:spcBef>
                <a:spcPts val="0"/>
              </a:spcBef>
              <a:spcAft>
                <a:spcPts val="0"/>
              </a:spcAft>
              <a:buClr>
                <a:srgbClr val="000000"/>
              </a:buClr>
              <a:buSzPts val="1100"/>
              <a:buFont typeface="Arial"/>
              <a:buNone/>
            </a:pPr>
            <a:r>
              <a:t/>
            </a:r>
            <a:endParaRPr sz="1100"/>
          </a:p>
          <a:p>
            <a:pPr indent="0" lvl="0" marL="0" rtl="0" algn="l">
              <a:spcBef>
                <a:spcPts val="0"/>
              </a:spcBef>
              <a:spcAft>
                <a:spcPts val="0"/>
              </a:spcAft>
              <a:buNone/>
            </a:pPr>
            <a:r>
              <a:t/>
            </a:r>
            <a:endParaRPr>
              <a:latin typeface="Lato"/>
              <a:ea typeface="Lato"/>
              <a:cs typeface="Lato"/>
              <a:sym typeface="Lato"/>
            </a:endParaRPr>
          </a:p>
        </p:txBody>
      </p:sp>
      <p:pic>
        <p:nvPicPr>
          <p:cNvPr id="141" name="Google Shape;141;p19"/>
          <p:cNvPicPr preferRelativeResize="0"/>
          <p:nvPr/>
        </p:nvPicPr>
        <p:blipFill>
          <a:blip r:embed="rId3">
            <a:alphaModFix/>
          </a:blip>
          <a:stretch>
            <a:fillRect/>
          </a:stretch>
        </p:blipFill>
        <p:spPr>
          <a:xfrm>
            <a:off x="7239252" y="495750"/>
            <a:ext cx="1091897" cy="4647750"/>
          </a:xfrm>
          <a:prstGeom prst="rect">
            <a:avLst/>
          </a:prstGeom>
          <a:noFill/>
          <a:ln>
            <a:noFill/>
          </a:ln>
        </p:spPr>
      </p:pic>
      <p:sp>
        <p:nvSpPr>
          <p:cNvPr id="142" name="Google Shape;142;p19"/>
          <p:cNvSpPr/>
          <p:nvPr/>
        </p:nvSpPr>
        <p:spPr>
          <a:xfrm>
            <a:off x="748150" y="1168975"/>
            <a:ext cx="1013100" cy="780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20"/>
          <p:cNvSpPr txBox="1"/>
          <p:nvPr>
            <p:ph type="title"/>
          </p:nvPr>
        </p:nvSpPr>
        <p:spPr>
          <a:xfrm>
            <a:off x="283800" y="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Procedure</a:t>
            </a:r>
            <a:r>
              <a:rPr lang="en"/>
              <a:t> :</a:t>
            </a:r>
            <a:endParaRPr/>
          </a:p>
        </p:txBody>
      </p:sp>
      <p:pic>
        <p:nvPicPr>
          <p:cNvPr id="148" name="Google Shape;148;p20" title="Test 2.0.m4v">
            <a:hlinkClick r:id="rId3"/>
          </p:cNvPr>
          <p:cNvPicPr preferRelativeResize="0"/>
          <p:nvPr/>
        </p:nvPicPr>
        <p:blipFill>
          <a:blip r:embed="rId4">
            <a:alphaModFix/>
          </a:blip>
          <a:stretch>
            <a:fillRect/>
          </a:stretch>
        </p:blipFill>
        <p:spPr>
          <a:xfrm>
            <a:off x="4977475" y="1558250"/>
            <a:ext cx="3654350" cy="2740725"/>
          </a:xfrm>
          <a:prstGeom prst="rect">
            <a:avLst/>
          </a:prstGeom>
          <a:noFill/>
          <a:ln>
            <a:noFill/>
          </a:ln>
        </p:spPr>
      </p:pic>
      <p:pic>
        <p:nvPicPr>
          <p:cNvPr id="149" name="Google Shape;149;p20"/>
          <p:cNvPicPr preferRelativeResize="0"/>
          <p:nvPr/>
        </p:nvPicPr>
        <p:blipFill>
          <a:blip r:embed="rId5">
            <a:alphaModFix/>
          </a:blip>
          <a:stretch>
            <a:fillRect/>
          </a:stretch>
        </p:blipFill>
        <p:spPr>
          <a:xfrm>
            <a:off x="447525" y="1558250"/>
            <a:ext cx="3654353" cy="274076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Google Shape;154;p21"/>
          <p:cNvSpPr txBox="1"/>
          <p:nvPr>
            <p:ph type="title"/>
          </p:nvPr>
        </p:nvSpPr>
        <p:spPr>
          <a:xfrm>
            <a:off x="645100" y="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Methods : </a:t>
            </a:r>
            <a:r>
              <a:rPr lang="en"/>
              <a:t>Classification of our data </a:t>
            </a:r>
            <a:endParaRPr/>
          </a:p>
          <a:p>
            <a:pPr indent="0" lvl="0" marL="0" rtl="0" algn="l">
              <a:spcBef>
                <a:spcPts val="0"/>
              </a:spcBef>
              <a:spcAft>
                <a:spcPts val="0"/>
              </a:spcAft>
              <a:buNone/>
            </a:pPr>
            <a:r>
              <a:rPr lang="en"/>
              <a:t> </a:t>
            </a:r>
            <a:endParaRPr/>
          </a:p>
          <a:p>
            <a:pPr indent="0" lvl="0" marL="0" rtl="0" algn="l">
              <a:spcBef>
                <a:spcPts val="0"/>
              </a:spcBef>
              <a:spcAft>
                <a:spcPts val="0"/>
              </a:spcAft>
              <a:buNone/>
            </a:pPr>
            <a:r>
              <a:t/>
            </a:r>
            <a:endParaRPr/>
          </a:p>
        </p:txBody>
      </p:sp>
      <p:sp>
        <p:nvSpPr>
          <p:cNvPr id="155" name="Google Shape;155;p21"/>
          <p:cNvSpPr txBox="1"/>
          <p:nvPr/>
        </p:nvSpPr>
        <p:spPr>
          <a:xfrm>
            <a:off x="974525" y="535200"/>
            <a:ext cx="5229000" cy="66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200">
                <a:latin typeface="Raleway"/>
                <a:ea typeface="Raleway"/>
                <a:cs typeface="Raleway"/>
                <a:sym typeface="Raleway"/>
              </a:rPr>
              <a:t>Algorithms</a:t>
            </a:r>
            <a:endParaRPr b="1" sz="2200">
              <a:latin typeface="Raleway"/>
              <a:ea typeface="Raleway"/>
              <a:cs typeface="Raleway"/>
              <a:sym typeface="Raleway"/>
            </a:endParaRPr>
          </a:p>
        </p:txBody>
      </p:sp>
      <p:sp>
        <p:nvSpPr>
          <p:cNvPr id="156" name="Google Shape;156;p21"/>
          <p:cNvSpPr txBox="1"/>
          <p:nvPr/>
        </p:nvSpPr>
        <p:spPr>
          <a:xfrm>
            <a:off x="1653475" y="2062934"/>
            <a:ext cx="5229000" cy="502500"/>
          </a:xfrm>
          <a:prstGeom prst="rect">
            <a:avLst/>
          </a:prstGeom>
          <a:noFill/>
          <a:ln>
            <a:noFill/>
          </a:ln>
        </p:spPr>
        <p:txBody>
          <a:bodyPr anchorCtr="0" anchor="t" bIns="91425" lIns="91425" spcFirstLastPara="1" rIns="91425" wrap="square" tIns="91425">
            <a:noAutofit/>
          </a:bodyPr>
          <a:lstStyle/>
          <a:p>
            <a:pPr indent="-355600" lvl="0" marL="457200" rtl="0" algn="l">
              <a:spcBef>
                <a:spcPts val="0"/>
              </a:spcBef>
              <a:spcAft>
                <a:spcPts val="0"/>
              </a:spcAft>
              <a:buSzPts val="2000"/>
              <a:buFont typeface="Raleway"/>
              <a:buChar char="●"/>
            </a:pPr>
            <a:r>
              <a:rPr b="1" lang="en" sz="2000">
                <a:latin typeface="Raleway"/>
                <a:ea typeface="Raleway"/>
                <a:cs typeface="Raleway"/>
                <a:sym typeface="Raleway"/>
              </a:rPr>
              <a:t>Linear SVM</a:t>
            </a:r>
            <a:endParaRPr b="1" sz="2000">
              <a:latin typeface="Raleway"/>
              <a:ea typeface="Raleway"/>
              <a:cs typeface="Raleway"/>
              <a:sym typeface="Raleway"/>
            </a:endParaRPr>
          </a:p>
        </p:txBody>
      </p:sp>
      <p:sp>
        <p:nvSpPr>
          <p:cNvPr id="157" name="Google Shape;157;p21"/>
          <p:cNvSpPr txBox="1"/>
          <p:nvPr/>
        </p:nvSpPr>
        <p:spPr>
          <a:xfrm>
            <a:off x="1653475" y="2666575"/>
            <a:ext cx="5229000" cy="5025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SzPts val="2000"/>
              <a:buFont typeface="Raleway"/>
              <a:buChar char="●"/>
            </a:pPr>
            <a:r>
              <a:rPr b="1" lang="en" sz="2000">
                <a:latin typeface="Raleway"/>
                <a:ea typeface="Raleway"/>
                <a:cs typeface="Raleway"/>
                <a:sym typeface="Raleway"/>
              </a:rPr>
              <a:t>Radial Basis SVM  </a:t>
            </a:r>
            <a:endParaRPr b="1" sz="2000">
              <a:latin typeface="Raleway"/>
              <a:ea typeface="Raleway"/>
              <a:cs typeface="Raleway"/>
              <a:sym typeface="Raleway"/>
            </a:endParaRPr>
          </a:p>
        </p:txBody>
      </p:sp>
      <p:sp>
        <p:nvSpPr>
          <p:cNvPr id="158" name="Google Shape;158;p21"/>
          <p:cNvSpPr txBox="1"/>
          <p:nvPr/>
        </p:nvSpPr>
        <p:spPr>
          <a:xfrm>
            <a:off x="1668025" y="3245275"/>
            <a:ext cx="3397200" cy="886800"/>
          </a:xfrm>
          <a:prstGeom prst="rect">
            <a:avLst/>
          </a:prstGeom>
          <a:noFill/>
          <a:ln>
            <a:noFill/>
          </a:ln>
        </p:spPr>
        <p:txBody>
          <a:bodyPr anchorCtr="0" anchor="t" bIns="91425" lIns="91425" spcFirstLastPara="1" rIns="91425" wrap="square" tIns="91425">
            <a:noAutofit/>
          </a:bodyPr>
          <a:lstStyle/>
          <a:p>
            <a:pPr indent="-355600" lvl="0" marL="457200" rtl="0" algn="l">
              <a:spcBef>
                <a:spcPts val="0"/>
              </a:spcBef>
              <a:spcAft>
                <a:spcPts val="0"/>
              </a:spcAft>
              <a:buSzPts val="2000"/>
              <a:buFont typeface="Raleway"/>
              <a:buChar char="●"/>
            </a:pPr>
            <a:r>
              <a:rPr b="1" lang="en" sz="2000">
                <a:latin typeface="Raleway"/>
                <a:ea typeface="Raleway"/>
                <a:cs typeface="Raleway"/>
                <a:sym typeface="Raleway"/>
              </a:rPr>
              <a:t>LDA </a:t>
            </a:r>
            <a:endParaRPr b="1" sz="2000">
              <a:latin typeface="Raleway"/>
              <a:ea typeface="Raleway"/>
              <a:cs typeface="Raleway"/>
              <a:sym typeface="Raleway"/>
            </a:endParaRPr>
          </a:p>
        </p:txBody>
      </p:sp>
      <p:sp>
        <p:nvSpPr>
          <p:cNvPr id="159" name="Google Shape;159;p21"/>
          <p:cNvSpPr txBox="1"/>
          <p:nvPr/>
        </p:nvSpPr>
        <p:spPr>
          <a:xfrm>
            <a:off x="1668025" y="3795000"/>
            <a:ext cx="3397200" cy="502500"/>
          </a:xfrm>
          <a:prstGeom prst="rect">
            <a:avLst/>
          </a:prstGeom>
          <a:noFill/>
          <a:ln>
            <a:noFill/>
          </a:ln>
        </p:spPr>
        <p:txBody>
          <a:bodyPr anchorCtr="0" anchor="t" bIns="91425" lIns="91425" spcFirstLastPara="1" rIns="91425" wrap="square" tIns="91425">
            <a:noAutofit/>
          </a:bodyPr>
          <a:lstStyle/>
          <a:p>
            <a:pPr indent="-355600" lvl="0" marL="457200" rtl="0" algn="l">
              <a:spcBef>
                <a:spcPts val="0"/>
              </a:spcBef>
              <a:spcAft>
                <a:spcPts val="0"/>
              </a:spcAft>
              <a:buSzPts val="2000"/>
              <a:buFont typeface="Raleway"/>
              <a:buChar char="●"/>
            </a:pPr>
            <a:r>
              <a:rPr b="1" lang="en" sz="2000">
                <a:latin typeface="Raleway"/>
                <a:ea typeface="Raleway"/>
                <a:cs typeface="Raleway"/>
                <a:sym typeface="Raleway"/>
              </a:rPr>
              <a:t>Perceptron</a:t>
            </a:r>
            <a:r>
              <a:rPr b="1" lang="en" sz="2000">
                <a:latin typeface="Raleway"/>
                <a:ea typeface="Raleway"/>
                <a:cs typeface="Raleway"/>
                <a:sym typeface="Raleway"/>
              </a:rPr>
              <a:t> </a:t>
            </a:r>
            <a:endParaRPr b="1" sz="2000">
              <a:latin typeface="Raleway"/>
              <a:ea typeface="Raleway"/>
              <a:cs typeface="Raleway"/>
              <a:sym typeface="Raleway"/>
            </a:endParaRPr>
          </a:p>
        </p:txBody>
      </p:sp>
      <p:sp>
        <p:nvSpPr>
          <p:cNvPr id="160" name="Google Shape;160;p21"/>
          <p:cNvSpPr txBox="1"/>
          <p:nvPr/>
        </p:nvSpPr>
        <p:spPr>
          <a:xfrm>
            <a:off x="1653475" y="1536121"/>
            <a:ext cx="5229000" cy="502500"/>
          </a:xfrm>
          <a:prstGeom prst="rect">
            <a:avLst/>
          </a:prstGeom>
          <a:noFill/>
          <a:ln>
            <a:noFill/>
          </a:ln>
        </p:spPr>
        <p:txBody>
          <a:bodyPr anchorCtr="0" anchor="t" bIns="91425" lIns="91425" spcFirstLastPara="1" rIns="91425" wrap="square" tIns="91425">
            <a:noAutofit/>
          </a:bodyPr>
          <a:lstStyle/>
          <a:p>
            <a:pPr indent="-355600" lvl="0" marL="457200" rtl="0" algn="l">
              <a:spcBef>
                <a:spcPts val="0"/>
              </a:spcBef>
              <a:spcAft>
                <a:spcPts val="0"/>
              </a:spcAft>
              <a:buSzPts val="2000"/>
              <a:buFont typeface="Raleway"/>
              <a:buChar char="●"/>
            </a:pPr>
            <a:r>
              <a:rPr b="1" lang="en" sz="2000">
                <a:latin typeface="Raleway"/>
                <a:ea typeface="Raleway"/>
                <a:cs typeface="Raleway"/>
                <a:sym typeface="Raleway"/>
              </a:rPr>
              <a:t>PCA</a:t>
            </a:r>
            <a:endParaRPr b="1" sz="2000">
              <a:latin typeface="Raleway"/>
              <a:ea typeface="Raleway"/>
              <a:cs typeface="Raleway"/>
              <a:sym typeface="Raleway"/>
            </a:endParaRPr>
          </a:p>
        </p:txBody>
      </p:sp>
      <p:sp>
        <p:nvSpPr>
          <p:cNvPr id="161" name="Google Shape;161;p21"/>
          <p:cNvSpPr txBox="1"/>
          <p:nvPr/>
        </p:nvSpPr>
        <p:spPr>
          <a:xfrm>
            <a:off x="1668025" y="4363275"/>
            <a:ext cx="3397200" cy="502500"/>
          </a:xfrm>
          <a:prstGeom prst="rect">
            <a:avLst/>
          </a:prstGeom>
          <a:noFill/>
          <a:ln>
            <a:noFill/>
          </a:ln>
        </p:spPr>
        <p:txBody>
          <a:bodyPr anchorCtr="0" anchor="t" bIns="91425" lIns="91425" spcFirstLastPara="1" rIns="91425" wrap="square" tIns="91425">
            <a:noAutofit/>
          </a:bodyPr>
          <a:lstStyle/>
          <a:p>
            <a:pPr indent="-355600" lvl="0" marL="457200" rtl="0" algn="l">
              <a:spcBef>
                <a:spcPts val="0"/>
              </a:spcBef>
              <a:spcAft>
                <a:spcPts val="0"/>
              </a:spcAft>
              <a:buSzPts val="2000"/>
              <a:buFont typeface="Raleway"/>
              <a:buChar char="●"/>
            </a:pPr>
            <a:r>
              <a:rPr b="1" lang="en" sz="2000">
                <a:latin typeface="Raleway"/>
                <a:ea typeface="Raleway"/>
                <a:cs typeface="Raleway"/>
                <a:sym typeface="Raleway"/>
              </a:rPr>
              <a:t>Random Forest</a:t>
            </a:r>
            <a:endParaRPr b="1" sz="2000">
              <a:latin typeface="Raleway"/>
              <a:ea typeface="Raleway"/>
              <a:cs typeface="Raleway"/>
              <a:sym typeface="Raleway"/>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