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8" r:id="rId3"/>
    <p:sldId id="284" r:id="rId4"/>
    <p:sldId id="260" r:id="rId5"/>
    <p:sldId id="259" r:id="rId6"/>
    <p:sldId id="264" r:id="rId7"/>
    <p:sldId id="287" r:id="rId8"/>
    <p:sldId id="263" r:id="rId9"/>
    <p:sldId id="275" r:id="rId10"/>
    <p:sldId id="288" r:id="rId11"/>
    <p:sldId id="266" r:id="rId12"/>
    <p:sldId id="289" r:id="rId13"/>
    <p:sldId id="261" r:id="rId14"/>
    <p:sldId id="272" r:id="rId15"/>
    <p:sldId id="27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ora" pitchFamily="2"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60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77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d5a3b4cb5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d5a3b4cb5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70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2003888"/>
            <a:ext cx="636819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Sentiment </a:t>
            </a:r>
            <a:r>
              <a:rPr lang="en" dirty="0">
                <a:highlight>
                  <a:schemeClr val="accent1"/>
                </a:highlight>
              </a:rPr>
              <a:t>Analysis</a:t>
            </a:r>
            <a:r>
              <a:rPr lang="en" dirty="0"/>
              <a:t> </a:t>
            </a:r>
            <a:br>
              <a:rPr lang="en" dirty="0"/>
            </a:br>
            <a:r>
              <a:rPr lang="en" dirty="0"/>
              <a:t>On U.S. Telecom Companies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wipe/>
        <p:sndAc>
          <p:stSnd>
            <p:snd r:embed="rId3" name="click.wav"/>
          </p:stSnd>
        </p:sndAc>
      </p:transition>
    </mc:Choice>
    <mc:Fallback>
      <p:transition spd="slow">
        <p:wip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User Guide</a:t>
            </a:r>
            <a:endParaRPr dirty="0"/>
          </a:p>
        </p:txBody>
      </p:sp>
      <p:sp>
        <p:nvSpPr>
          <p:cNvPr id="111" name="Google Shape;111;p15"/>
          <p:cNvSpPr txBox="1">
            <a:spLocks noGrp="1"/>
          </p:cNvSpPr>
          <p:nvPr>
            <p:ph type="subTitle" idx="1"/>
          </p:nvPr>
        </p:nvSpPr>
        <p:spPr>
          <a:xfrm>
            <a:off x="2022299" y="2815923"/>
            <a:ext cx="5859971"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 this we will discuss about Dashboard using various labels. User Guide will help user to undersand project in Better &amp; Easy way. </a:t>
            </a:r>
            <a:endParaRPr b="1"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523992005"/>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200" name="Google Shape;200;p22"/>
          <p:cNvSpPr/>
          <p:nvPr/>
        </p:nvSpPr>
        <p:spPr>
          <a:xfrm>
            <a:off x="9983150" y="4036638"/>
            <a:ext cx="213248" cy="19146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CA66BF91-3263-B802-56B5-70E011066FE5}"/>
              </a:ext>
            </a:extLst>
          </p:cNvPr>
          <p:cNvPicPr>
            <a:picLocks noChangeAspect="1"/>
          </p:cNvPicPr>
          <p:nvPr/>
        </p:nvPicPr>
        <p:blipFill>
          <a:blip r:embed="rId4"/>
          <a:stretch>
            <a:fillRect/>
          </a:stretch>
        </p:blipFill>
        <p:spPr>
          <a:xfrm>
            <a:off x="-28354" y="344512"/>
            <a:ext cx="9200707" cy="4798988"/>
          </a:xfrm>
          <a:prstGeom prst="rect">
            <a:avLst/>
          </a:prstGeom>
        </p:spPr>
      </p:pic>
      <p:sp>
        <p:nvSpPr>
          <p:cNvPr id="7" name="Google Shape;199;p22">
            <a:extLst>
              <a:ext uri="{FF2B5EF4-FFF2-40B4-BE49-F238E27FC236}">
                <a16:creationId xmlns:a16="http://schemas.microsoft.com/office/drawing/2014/main" id="{D5433FAF-8E02-775A-8872-7592FC65058E}"/>
              </a:ext>
            </a:extLst>
          </p:cNvPr>
          <p:cNvSpPr txBox="1">
            <a:spLocks/>
          </p:cNvSpPr>
          <p:nvPr/>
        </p:nvSpPr>
        <p:spPr>
          <a:xfrm>
            <a:off x="1020728" y="-88452"/>
            <a:ext cx="7499497" cy="50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en-US" sz="1800" i="1" dirty="0">
                <a:highlight>
                  <a:schemeClr val="accent1"/>
                </a:highlight>
              </a:rPr>
              <a:t>Dashboard Of Sentiment Analysis On U.S. Telecom Companies</a:t>
            </a: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554815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&amp; Future Scope</a:t>
            </a:r>
            <a:endParaRPr dirty="0"/>
          </a:p>
        </p:txBody>
      </p:sp>
      <p:sp>
        <p:nvSpPr>
          <p:cNvPr id="111" name="Google Shape;111;p15"/>
          <p:cNvSpPr txBox="1">
            <a:spLocks noGrp="1"/>
          </p:cNvSpPr>
          <p:nvPr>
            <p:ph type="subTitle" idx="1"/>
          </p:nvPr>
        </p:nvSpPr>
        <p:spPr>
          <a:xfrm>
            <a:off x="2022299" y="2815923"/>
            <a:ext cx="5859971"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 this we will discuss Conclusion &amp; Future Scope of the project &amp; How Sentiment Analysis can help Society in various way.</a:t>
            </a:r>
            <a:endParaRPr b="1"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824541768"/>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 &amp; </a:t>
            </a:r>
            <a:r>
              <a:rPr lang="en" dirty="0">
                <a:highlight>
                  <a:schemeClr val="accent1"/>
                </a:highlight>
              </a:rPr>
              <a:t>Future Scope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lvl="0" indent="0" algn="just" rtl="0">
              <a:spcBef>
                <a:spcPts val="600"/>
              </a:spcBef>
              <a:spcAft>
                <a:spcPts val="0"/>
              </a:spcAft>
              <a:buClr>
                <a:schemeClr val="accent1"/>
              </a:buClr>
              <a:buSzPts val="2400"/>
              <a:buNone/>
            </a:pPr>
            <a:r>
              <a:rPr lang="en" sz="1600" b="1" u="sng" dirty="0"/>
              <a:t>Conclusion of Project</a:t>
            </a:r>
            <a:r>
              <a:rPr lang="en" sz="1600" b="1" dirty="0"/>
              <a:t> : </a:t>
            </a:r>
            <a:r>
              <a:rPr lang="en" sz="1600" dirty="0"/>
              <a:t>Conclusions of this project </a:t>
            </a:r>
            <a:r>
              <a:rPr lang="en" sz="1600" i="1" dirty="0"/>
              <a:t>“</a:t>
            </a:r>
            <a:r>
              <a:rPr lang="en" sz="1600" b="1" i="1" dirty="0"/>
              <a:t>Sentiment Analysis of U.S. Telecom Companies</a:t>
            </a:r>
            <a:r>
              <a:rPr lang="en" sz="1600" i="1" dirty="0"/>
              <a:t>”</a:t>
            </a:r>
            <a:r>
              <a:rPr lang="en" sz="1600" dirty="0"/>
              <a:t> are :</a:t>
            </a:r>
          </a:p>
          <a:p>
            <a:pPr marL="76200" lvl="0" indent="0" algn="just" rtl="0">
              <a:spcBef>
                <a:spcPts val="600"/>
              </a:spcBef>
              <a:spcAft>
                <a:spcPts val="0"/>
              </a:spcAft>
              <a:buClr>
                <a:schemeClr val="accent1"/>
              </a:buClr>
              <a:buSzPts val="2400"/>
              <a:buNone/>
            </a:pPr>
            <a:endParaRPr lang="en" sz="1600" dirty="0"/>
          </a:p>
          <a:p>
            <a:pPr lvl="0" algn="just" rtl="0">
              <a:spcBef>
                <a:spcPts val="600"/>
              </a:spcBef>
              <a:spcAft>
                <a:spcPts val="0"/>
              </a:spcAft>
              <a:buClr>
                <a:schemeClr val="tx1"/>
              </a:buClr>
              <a:buSzPts val="2400"/>
              <a:buFont typeface="Wingdings" panose="05000000000000000000" pitchFamily="2" charset="2"/>
              <a:buChar char="ü"/>
            </a:pPr>
            <a:r>
              <a:rPr lang="en" sz="1600" dirty="0"/>
              <a:t>Most Liked Company : </a:t>
            </a:r>
            <a:r>
              <a:rPr lang="en" sz="1600" b="1" i="1" dirty="0"/>
              <a:t>Century Link</a:t>
            </a:r>
            <a:endParaRPr sz="1600" b="1" i="1" dirty="0"/>
          </a:p>
          <a:p>
            <a:pPr lvl="0" algn="just" rtl="0">
              <a:spcBef>
                <a:spcPts val="0"/>
              </a:spcBef>
              <a:spcAft>
                <a:spcPts val="0"/>
              </a:spcAft>
              <a:buClr>
                <a:schemeClr val="tx1"/>
              </a:buClr>
              <a:buSzPts val="2400"/>
              <a:buFont typeface="Wingdings" panose="05000000000000000000" pitchFamily="2" charset="2"/>
              <a:buChar char="ü"/>
            </a:pPr>
            <a:r>
              <a:rPr lang="en" sz="1600" dirty="0"/>
              <a:t>Least Liked Company : </a:t>
            </a:r>
            <a:r>
              <a:rPr lang="en" sz="1600" b="1" dirty="0"/>
              <a:t>Sprint Corporation</a:t>
            </a:r>
            <a:endParaRPr sz="1600" b="1" dirty="0"/>
          </a:p>
          <a:p>
            <a:pPr marL="0" lvl="0" indent="0" algn="l" rtl="0">
              <a:spcBef>
                <a:spcPts val="600"/>
              </a:spcBef>
              <a:spcAft>
                <a:spcPts val="0"/>
              </a:spcAft>
              <a:buClr>
                <a:schemeClr val="dk1"/>
              </a:buClr>
              <a:buSzPts val="1100"/>
              <a:buFont typeface="Arial"/>
              <a:buNone/>
            </a:pPr>
            <a:endParaRPr sz="1600" dirty="0"/>
          </a:p>
          <a:p>
            <a:pPr marL="0" lvl="0" indent="0" algn="just" rtl="0">
              <a:spcBef>
                <a:spcPts val="600"/>
              </a:spcBef>
              <a:spcAft>
                <a:spcPts val="0"/>
              </a:spcAft>
              <a:buClr>
                <a:schemeClr val="dk1"/>
              </a:buClr>
              <a:buSzPts val="1100"/>
              <a:buFont typeface="Arial"/>
              <a:buNone/>
            </a:pPr>
            <a:r>
              <a:rPr lang="en-US" sz="1600" b="1" i="1" u="sng" dirty="0"/>
              <a:t>Future Scope</a:t>
            </a:r>
            <a:r>
              <a:rPr lang="en-US" sz="1600" b="1" i="1" dirty="0"/>
              <a:t> :</a:t>
            </a:r>
            <a:r>
              <a:rPr lang="en-US" sz="1600" i="1" dirty="0"/>
              <a:t> </a:t>
            </a:r>
            <a:r>
              <a:rPr lang="en-US" sz="1600" b="1" i="1" dirty="0"/>
              <a:t>D</a:t>
            </a:r>
            <a:r>
              <a:rPr lang="en-US" sz="1600" i="1" dirty="0"/>
              <a:t>ata </a:t>
            </a:r>
            <a:r>
              <a:rPr lang="en-US" sz="1600" b="1" i="1" dirty="0"/>
              <a:t>M</a:t>
            </a:r>
            <a:r>
              <a:rPr lang="en-US" sz="1600" i="1" dirty="0"/>
              <a:t>ining and </a:t>
            </a:r>
            <a:r>
              <a:rPr lang="en-US" sz="1600" b="1" i="1" dirty="0"/>
              <a:t>S</a:t>
            </a:r>
            <a:r>
              <a:rPr lang="en-US" sz="1600" i="1" dirty="0"/>
              <a:t>entiment </a:t>
            </a:r>
            <a:r>
              <a:rPr lang="en-US" sz="1600" b="1" i="1" dirty="0"/>
              <a:t>A</a:t>
            </a:r>
            <a:r>
              <a:rPr lang="en-US" sz="1600" i="1" dirty="0"/>
              <a:t>nalysis techniques can be used by Managers to take timely actions to predict and prevent such </a:t>
            </a:r>
            <a:r>
              <a:rPr lang="en-US" sz="1600" b="1" i="1" dirty="0"/>
              <a:t>C</a:t>
            </a:r>
            <a:r>
              <a:rPr lang="en-US" sz="1600" i="1" dirty="0"/>
              <a:t>ustomer </a:t>
            </a:r>
            <a:r>
              <a:rPr lang="en-US" sz="1600" b="1" i="1" dirty="0"/>
              <a:t>C</a:t>
            </a:r>
            <a:r>
              <a:rPr lang="en-US" sz="1600" i="1" dirty="0"/>
              <a:t>hurn.</a:t>
            </a:r>
            <a:endParaRPr sz="1600" i="1"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idx="4294967295"/>
          </p:nvPr>
        </p:nvSpPr>
        <p:spPr>
          <a:xfrm>
            <a:off x="685800" y="530234"/>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1,00,522 Tweets Collected </a:t>
            </a:r>
            <a:endParaRPr sz="4000" dirty="0"/>
          </a:p>
        </p:txBody>
      </p:sp>
      <p:sp>
        <p:nvSpPr>
          <p:cNvPr id="290" name="Google Shape;290;p28"/>
          <p:cNvSpPr txBox="1">
            <a:spLocks noGrp="1"/>
          </p:cNvSpPr>
          <p:nvPr>
            <p:ph type="subTitle" idx="4294967295"/>
          </p:nvPr>
        </p:nvSpPr>
        <p:spPr>
          <a:xfrm>
            <a:off x="685800" y="114807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Tweets Collected for the Analysis</a:t>
            </a:r>
            <a:endParaRPr sz="1800" dirty="0"/>
          </a:p>
        </p:txBody>
      </p:sp>
      <p:sp>
        <p:nvSpPr>
          <p:cNvPr id="291" name="Google Shape;291;p28"/>
          <p:cNvSpPr txBox="1">
            <a:spLocks noGrp="1"/>
          </p:cNvSpPr>
          <p:nvPr>
            <p:ph type="ctrTitle" idx="4294967295"/>
          </p:nvPr>
        </p:nvSpPr>
        <p:spPr>
          <a:xfrm>
            <a:off x="685800" y="296493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highlight>
                  <a:schemeClr val="accent1"/>
                </a:highlight>
              </a:rPr>
              <a:t>84.7%</a:t>
            </a:r>
            <a:endParaRPr sz="4800" dirty="0">
              <a:highlight>
                <a:schemeClr val="accent1"/>
              </a:highlight>
            </a:endParaRPr>
          </a:p>
        </p:txBody>
      </p:sp>
      <p:sp>
        <p:nvSpPr>
          <p:cNvPr id="292" name="Google Shape;292;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Success Rate!</a:t>
            </a:r>
            <a:endParaRPr sz="1800" dirty="0"/>
          </a:p>
        </p:txBody>
      </p:sp>
      <p:sp>
        <p:nvSpPr>
          <p:cNvPr id="293" name="Google Shape;293;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61,284 Tweets Cleaned</a:t>
            </a:r>
            <a:endParaRPr sz="4000" dirty="0"/>
          </a:p>
        </p:txBody>
      </p:sp>
      <p:sp>
        <p:nvSpPr>
          <p:cNvPr id="294" name="Google Shape;294;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Tweets Cleaned for the Analysis</a:t>
            </a:r>
            <a:endParaRPr sz="1800" dirty="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a:p>
            <a:pPr marL="0" lvl="0" indent="0" algn="l" rtl="0">
              <a:spcBef>
                <a:spcPts val="600"/>
              </a:spcBef>
              <a:spcAft>
                <a:spcPts val="0"/>
              </a:spcAft>
              <a:buNone/>
            </a:pPr>
            <a:r>
              <a:rPr lang="en" sz="1800" dirty="0">
                <a:solidFill>
                  <a:schemeClr val="dk1"/>
                </a:solidFill>
              </a:rPr>
              <a:t>You can find me at</a:t>
            </a:r>
            <a:endParaRPr sz="1800" dirty="0">
              <a:solidFill>
                <a:schemeClr val="dk1"/>
              </a:solidFill>
            </a:endParaRPr>
          </a:p>
          <a:p>
            <a:pPr marL="457200" lvl="0" indent="-342900" algn="l" rtl="0">
              <a:spcBef>
                <a:spcPts val="600"/>
              </a:spcBef>
              <a:spcAft>
                <a:spcPts val="0"/>
              </a:spcAft>
              <a:buSzPts val="1800"/>
              <a:buChar char="◉"/>
            </a:pPr>
            <a:r>
              <a:rPr lang="en" sz="1800" dirty="0">
                <a:solidFill>
                  <a:schemeClr val="dk1"/>
                </a:solidFill>
              </a:rPr>
              <a:t>@</a:t>
            </a:r>
            <a:r>
              <a:rPr lang="en" sz="1800" dirty="0"/>
              <a:t>white_devil_61</a:t>
            </a:r>
            <a:endParaRPr sz="1800" dirty="0">
              <a:solidFill>
                <a:schemeClr val="dk1"/>
              </a:solidFill>
            </a:endParaRPr>
          </a:p>
          <a:p>
            <a:pPr marL="457200" lvl="0" indent="-342900" algn="l" rtl="0">
              <a:spcBef>
                <a:spcPts val="0"/>
              </a:spcBef>
              <a:spcAft>
                <a:spcPts val="0"/>
              </a:spcAft>
              <a:buSzPts val="1800"/>
              <a:buChar char="◉"/>
            </a:pPr>
            <a:r>
              <a:rPr lang="en" sz="1800" dirty="0"/>
              <a:t>sandhurohan123</a:t>
            </a:r>
            <a:r>
              <a:rPr lang="en" sz="1800" dirty="0">
                <a:solidFill>
                  <a:schemeClr val="dk1"/>
                </a:solidFill>
              </a:rPr>
              <a:t>@gmail.com</a:t>
            </a:r>
            <a:endParaRPr b="1" dirty="0"/>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561109" y="2093775"/>
            <a:ext cx="8423564" cy="18409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		I am </a:t>
            </a:r>
            <a:r>
              <a:rPr lang="en" sz="3600" b="1" i="1" dirty="0">
                <a:highlight>
                  <a:schemeClr val="accent1"/>
                </a:highlight>
                <a:latin typeface="Lora"/>
                <a:ea typeface="Lora"/>
                <a:cs typeface="Lora"/>
                <a:sym typeface="Lora"/>
              </a:rPr>
              <a:t>Rohin Sandhu</a:t>
            </a:r>
            <a:endParaRPr sz="3600" b="1" i="1" dirty="0">
              <a:highlight>
                <a:schemeClr val="accent1"/>
              </a:highlight>
              <a:latin typeface="Lora"/>
              <a:ea typeface="Lora"/>
              <a:cs typeface="Lora"/>
              <a:sym typeface="Lora"/>
            </a:endParaRPr>
          </a:p>
          <a:p>
            <a:pPr marL="0" lvl="0" indent="0" algn="l" rtl="0">
              <a:spcBef>
                <a:spcPts val="600"/>
              </a:spcBef>
              <a:spcAft>
                <a:spcPts val="0"/>
              </a:spcAft>
              <a:buClr>
                <a:schemeClr val="dk1"/>
              </a:buClr>
              <a:buSzPts val="1100"/>
              <a:buFont typeface="Arial"/>
              <a:buNone/>
            </a:pPr>
            <a:endParaRPr lang="en" sz="1800" dirty="0">
              <a:solidFill>
                <a:schemeClr val="dk1"/>
              </a:solidFill>
            </a:endParaRPr>
          </a:p>
          <a:p>
            <a:pPr marL="0" lvl="0" indent="0" algn="l" rtl="0">
              <a:spcBef>
                <a:spcPts val="600"/>
              </a:spcBef>
              <a:spcAft>
                <a:spcPts val="0"/>
              </a:spcAft>
              <a:buClr>
                <a:schemeClr val="dk1"/>
              </a:buClr>
              <a:buSzPts val="1100"/>
              <a:buFont typeface="Arial"/>
              <a:buNone/>
            </a:pPr>
            <a:r>
              <a:rPr lang="en" sz="1800" dirty="0">
                <a:solidFill>
                  <a:schemeClr val="dk1"/>
                </a:solidFill>
              </a:rPr>
              <a:t>I am here </a:t>
            </a:r>
            <a:r>
              <a:rPr lang="en" sz="1800" dirty="0"/>
              <a:t>to present my project : </a:t>
            </a:r>
            <a:r>
              <a:rPr lang="en" sz="1800" b="1" dirty="0"/>
              <a:t>“Sentiment Analysis on U.S. Telecom Companies”</a:t>
            </a:r>
            <a:r>
              <a:rPr lang="en" sz="1800" b="1" dirty="0">
                <a:solidFill>
                  <a:schemeClr val="dk1"/>
                </a:solidFill>
              </a:rPr>
              <a:t> </a:t>
            </a:r>
            <a:endParaRPr sz="1800" b="1" dirty="0">
              <a:solidFill>
                <a:schemeClr val="dk1"/>
              </a:solidFill>
            </a:endParaRPr>
          </a:p>
          <a:p>
            <a:pPr marL="0" lvl="0" indent="0" algn="l" rtl="0">
              <a:spcBef>
                <a:spcPts val="600"/>
              </a:spcBef>
              <a:spcAft>
                <a:spcPts val="0"/>
              </a:spcAft>
              <a:buClr>
                <a:schemeClr val="dk1"/>
              </a:buClr>
              <a:buSzPts val="1100"/>
              <a:buFont typeface="Arial"/>
              <a:buNone/>
            </a:pPr>
            <a:r>
              <a:rPr lang="en" sz="1800" dirty="0">
                <a:solidFill>
                  <a:schemeClr val="dk1"/>
                </a:solidFill>
              </a:rPr>
              <a:t>		You can find me at </a:t>
            </a:r>
            <a:r>
              <a:rPr lang="en" sz="1800" dirty="0">
                <a:solidFill>
                  <a:schemeClr val="dk1"/>
                </a:solidFill>
                <a:highlight>
                  <a:schemeClr val="accent1"/>
                </a:highlight>
              </a:rPr>
              <a:t>@</a:t>
            </a:r>
            <a:r>
              <a:rPr lang="en" sz="1800" dirty="0">
                <a:highlight>
                  <a:schemeClr val="accent1"/>
                </a:highlight>
              </a:rPr>
              <a:t>white_devil_61</a:t>
            </a:r>
            <a:endParaRPr sz="1800" dirty="0">
              <a:solidFill>
                <a:schemeClr val="dk1"/>
              </a:solidFill>
              <a:highlight>
                <a:schemeClr val="accent1"/>
              </a:highlight>
            </a:endParaRPr>
          </a:p>
          <a:p>
            <a:pPr marL="0" lvl="0" indent="0" algn="l" rtl="0">
              <a:spcBef>
                <a:spcPts val="600"/>
              </a:spcBef>
              <a:spcAft>
                <a:spcPts val="0"/>
              </a:spcAft>
              <a:buNone/>
            </a:pPr>
            <a:endParaRPr b="1"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pic>
        <p:nvPicPr>
          <p:cNvPr id="102" name="Google Shape;102;p14"/>
          <p:cNvPicPr preferRelativeResize="0"/>
          <p:nvPr/>
        </p:nvPicPr>
        <p:blipFill rotWithShape="1">
          <a:blip r:embed="rId3"/>
          <a:srcRect l="20693" t="21740" r="23703" b="25100"/>
          <a:stretch/>
        </p:blipFill>
        <p:spPr>
          <a:xfrm>
            <a:off x="782782" y="1058141"/>
            <a:ext cx="817417" cy="741218"/>
          </a:xfrm>
          <a:prstGeom prst="ellipse">
            <a:avLst/>
          </a:prstGeom>
          <a:noFill/>
          <a:ln>
            <a:solidFill>
              <a:schemeClr val="tx1"/>
            </a:solidFill>
          </a:ln>
        </p:spPr>
      </p:pic>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Hello!</a:t>
            </a:r>
            <a:endParaRPr sz="600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Roadmap Of Presentaion</a:t>
            </a:r>
            <a:endParaRPr dirty="0"/>
          </a:p>
        </p:txBody>
      </p:sp>
      <p:sp>
        <p:nvSpPr>
          <p:cNvPr id="506" name="Google Shape;506;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07" name="Google Shape;507;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09" name="Google Shape;509;p40"/>
          <p:cNvGrpSpPr/>
          <p:nvPr/>
        </p:nvGrpSpPr>
        <p:grpSpPr>
          <a:xfrm>
            <a:off x="1786339" y="1703401"/>
            <a:ext cx="473400" cy="473400"/>
            <a:chOff x="1786339" y="1703401"/>
            <a:chExt cx="473400" cy="473400"/>
          </a:xfrm>
        </p:grpSpPr>
        <p:sp>
          <p:nvSpPr>
            <p:cNvPr id="510" name="Google Shape;510;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1" name="Google Shape;511;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512" name="Google Shape;512;p40"/>
          <p:cNvGrpSpPr/>
          <p:nvPr/>
        </p:nvGrpSpPr>
        <p:grpSpPr>
          <a:xfrm>
            <a:off x="3814414" y="1703401"/>
            <a:ext cx="473400" cy="473400"/>
            <a:chOff x="3814414" y="1703401"/>
            <a:chExt cx="473400" cy="473400"/>
          </a:xfrm>
        </p:grpSpPr>
        <p:sp>
          <p:nvSpPr>
            <p:cNvPr id="513" name="Google Shape;513;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4" name="Google Shape;514;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515" name="Google Shape;515;p40"/>
          <p:cNvGrpSpPr/>
          <p:nvPr/>
        </p:nvGrpSpPr>
        <p:grpSpPr>
          <a:xfrm>
            <a:off x="5842489" y="1703401"/>
            <a:ext cx="473400" cy="473400"/>
            <a:chOff x="5842489" y="1703401"/>
            <a:chExt cx="473400" cy="473400"/>
          </a:xfrm>
        </p:grpSpPr>
        <p:sp>
          <p:nvSpPr>
            <p:cNvPr id="516" name="Google Shape;516;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7" name="Google Shape;517;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518" name="Google Shape;518;p40"/>
          <p:cNvGrpSpPr/>
          <p:nvPr/>
        </p:nvGrpSpPr>
        <p:grpSpPr>
          <a:xfrm>
            <a:off x="6880814" y="3576300"/>
            <a:ext cx="473400" cy="473400"/>
            <a:chOff x="6880814" y="3576300"/>
            <a:chExt cx="473400" cy="473400"/>
          </a:xfrm>
        </p:grpSpPr>
        <p:sp>
          <p:nvSpPr>
            <p:cNvPr id="519" name="Google Shape;519;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0" name="Google Shape;520;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6</a:t>
              </a:r>
              <a:endParaRPr sz="600">
                <a:solidFill>
                  <a:schemeClr val="dk1"/>
                </a:solidFill>
                <a:latin typeface="Quattrocento Sans"/>
                <a:ea typeface="Quattrocento Sans"/>
                <a:cs typeface="Quattrocento Sans"/>
                <a:sym typeface="Quattrocento Sans"/>
              </a:endParaRPr>
            </a:p>
          </p:txBody>
        </p:sp>
      </p:grpSp>
      <p:grpSp>
        <p:nvGrpSpPr>
          <p:cNvPr id="521" name="Google Shape;521;p40"/>
          <p:cNvGrpSpPr/>
          <p:nvPr/>
        </p:nvGrpSpPr>
        <p:grpSpPr>
          <a:xfrm>
            <a:off x="4852739" y="3576300"/>
            <a:ext cx="473400" cy="473400"/>
            <a:chOff x="4852739" y="3576300"/>
            <a:chExt cx="473400" cy="473400"/>
          </a:xfrm>
        </p:grpSpPr>
        <p:sp>
          <p:nvSpPr>
            <p:cNvPr id="522" name="Google Shape;522;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3" name="Google Shape;523;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524" name="Google Shape;524;p40"/>
          <p:cNvGrpSpPr/>
          <p:nvPr/>
        </p:nvGrpSpPr>
        <p:grpSpPr>
          <a:xfrm>
            <a:off x="2824664" y="3576300"/>
            <a:ext cx="473400" cy="473400"/>
            <a:chOff x="2824664" y="3576300"/>
            <a:chExt cx="473400" cy="473400"/>
          </a:xfrm>
        </p:grpSpPr>
        <p:sp>
          <p:nvSpPr>
            <p:cNvPr id="525" name="Google Shape;525;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6" name="Google Shape;526;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527" name="Google Shape;527;p40"/>
          <p:cNvSpPr txBox="1"/>
          <p:nvPr/>
        </p:nvSpPr>
        <p:spPr>
          <a:xfrm>
            <a:off x="1239981" y="1494810"/>
            <a:ext cx="1611897" cy="19469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Introduction Of Project</a:t>
            </a:r>
            <a:endParaRPr sz="1200" b="1" dirty="0">
              <a:solidFill>
                <a:schemeClr val="dk1"/>
              </a:solidFill>
              <a:latin typeface="Quattrocento Sans"/>
              <a:ea typeface="Quattrocento Sans"/>
              <a:cs typeface="Quattrocento Sans"/>
              <a:sym typeface="Quattrocento Sans"/>
            </a:endParaRPr>
          </a:p>
        </p:txBody>
      </p:sp>
      <p:sp>
        <p:nvSpPr>
          <p:cNvPr id="528" name="Google Shape;528;p40"/>
          <p:cNvSpPr txBox="1"/>
          <p:nvPr/>
        </p:nvSpPr>
        <p:spPr>
          <a:xfrm>
            <a:off x="3377204" y="1494808"/>
            <a:ext cx="1423395" cy="194691"/>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Project Report Work</a:t>
            </a:r>
            <a:endParaRPr sz="1200" b="1" dirty="0">
              <a:solidFill>
                <a:schemeClr val="dk1"/>
              </a:solidFill>
              <a:latin typeface="Quattrocento Sans"/>
              <a:ea typeface="Quattrocento Sans"/>
              <a:cs typeface="Quattrocento Sans"/>
              <a:sym typeface="Quattrocento Sans"/>
            </a:endParaRPr>
          </a:p>
        </p:txBody>
      </p:sp>
      <p:sp>
        <p:nvSpPr>
          <p:cNvPr id="529" name="Google Shape;529;p40"/>
          <p:cNvSpPr txBox="1"/>
          <p:nvPr/>
        </p:nvSpPr>
        <p:spPr>
          <a:xfrm>
            <a:off x="5098473" y="1331712"/>
            <a:ext cx="1902450" cy="357787"/>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Conclusion &amp; Future Scope</a:t>
            </a:r>
            <a:endParaRPr sz="1200" b="1" dirty="0">
              <a:solidFill>
                <a:schemeClr val="dk1"/>
              </a:solidFill>
              <a:latin typeface="Quattrocento Sans"/>
              <a:ea typeface="Quattrocento Sans"/>
              <a:cs typeface="Quattrocento Sans"/>
              <a:sym typeface="Quattrocento Sans"/>
            </a:endParaRPr>
          </a:p>
        </p:txBody>
      </p:sp>
      <p:sp>
        <p:nvSpPr>
          <p:cNvPr id="530" name="Google Shape;530;p40"/>
          <p:cNvSpPr txBox="1"/>
          <p:nvPr/>
        </p:nvSpPr>
        <p:spPr>
          <a:xfrm>
            <a:off x="2106448" y="4063600"/>
            <a:ext cx="1973716" cy="18032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Technologies &amp; Tools Used </a:t>
            </a:r>
            <a:endParaRPr sz="1200" b="1" dirty="0">
              <a:solidFill>
                <a:schemeClr val="dk1"/>
              </a:solidFill>
              <a:latin typeface="Quattrocento Sans"/>
              <a:ea typeface="Quattrocento Sans"/>
              <a:cs typeface="Quattrocento Sans"/>
              <a:sym typeface="Quattrocento Sans"/>
            </a:endParaRPr>
          </a:p>
        </p:txBody>
      </p:sp>
      <p:sp>
        <p:nvSpPr>
          <p:cNvPr id="531" name="Google Shape;531;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User Guide</a:t>
            </a:r>
            <a:endParaRPr sz="1200" b="1" dirty="0">
              <a:solidFill>
                <a:schemeClr val="dk1"/>
              </a:solidFill>
              <a:latin typeface="Quattrocento Sans"/>
              <a:ea typeface="Quattrocento Sans"/>
              <a:cs typeface="Quattrocento Sans"/>
              <a:sym typeface="Quattrocento Sans"/>
            </a:endParaRPr>
          </a:p>
        </p:txBody>
      </p:sp>
      <p:sp>
        <p:nvSpPr>
          <p:cNvPr id="532" name="Google Shape;532;p40"/>
          <p:cNvSpPr txBox="1"/>
          <p:nvPr/>
        </p:nvSpPr>
        <p:spPr>
          <a:xfrm>
            <a:off x="6349645" y="4063600"/>
            <a:ext cx="1672138" cy="28672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dirty="0">
                <a:solidFill>
                  <a:schemeClr val="dk1"/>
                </a:solidFill>
                <a:latin typeface="Quattrocento Sans"/>
                <a:ea typeface="Quattrocento Sans"/>
                <a:cs typeface="Quattrocento Sans"/>
                <a:sym typeface="Quattrocento Sans"/>
              </a:rPr>
              <a:t>Doubt Clearance Zone</a:t>
            </a:r>
            <a:endParaRPr sz="1200" b="1" dirty="0">
              <a:solidFill>
                <a:schemeClr val="dk1"/>
              </a:solidFill>
              <a:latin typeface="Quattrocento Sans"/>
              <a:ea typeface="Quattrocento Sans"/>
              <a:cs typeface="Quattrocento Sans"/>
              <a:sym typeface="Quattrocento Sans"/>
            </a:endParaRPr>
          </a:p>
        </p:txBody>
      </p:sp>
      <p:grpSp>
        <p:nvGrpSpPr>
          <p:cNvPr id="533" name="Google Shape;533;p40"/>
          <p:cNvGrpSpPr/>
          <p:nvPr/>
        </p:nvGrpSpPr>
        <p:grpSpPr>
          <a:xfrm>
            <a:off x="916458" y="1019750"/>
            <a:ext cx="214625" cy="214625"/>
            <a:chOff x="2594050" y="1631825"/>
            <a:chExt cx="439625" cy="439625"/>
          </a:xfrm>
        </p:grpSpPr>
        <p:sp>
          <p:nvSpPr>
            <p:cNvPr id="534" name="Google Shape;534;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655617" y="1482434"/>
            <a:ext cx="5888182" cy="1658591"/>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dirty="0"/>
              <a:t>With public sentiments, nothing can Fail. Without It, Nothng can Succeed. </a:t>
            </a:r>
          </a:p>
          <a:p>
            <a:pPr marL="0" lvl="0" indent="0" algn="ctr" rtl="0">
              <a:spcBef>
                <a:spcPts val="600"/>
              </a:spcBef>
              <a:spcAft>
                <a:spcPts val="0"/>
              </a:spcAft>
              <a:buNone/>
            </a:pPr>
            <a:r>
              <a:rPr lang="en" b="1" i="0" dirty="0">
                <a:highlight>
                  <a:schemeClr val="accent1"/>
                </a:highlight>
              </a:rPr>
              <a:t>~ Abraham Lincon</a:t>
            </a:r>
            <a:endParaRPr b="1" i="0"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 Used</a:t>
            </a:r>
            <a:endParaRPr dirty="0"/>
          </a:p>
        </p:txBody>
      </p:sp>
      <p:sp>
        <p:nvSpPr>
          <p:cNvPr id="111" name="Google Shape;111;p15"/>
          <p:cNvSpPr txBox="1">
            <a:spLocks noGrp="1"/>
          </p:cNvSpPr>
          <p:nvPr>
            <p:ph type="subTitle" idx="1"/>
          </p:nvPr>
        </p:nvSpPr>
        <p:spPr>
          <a:xfrm>
            <a:off x="2022300" y="2815923"/>
            <a:ext cx="5399226"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 this module we will discuss about various Tools &amp; Technologies used while making this project.</a:t>
            </a:r>
            <a:endParaRPr b="1"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4480834"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Technologies Used In Project</a:t>
            </a:r>
            <a:endParaRPr dirty="0"/>
          </a:p>
        </p:txBody>
      </p:sp>
      <p:sp>
        <p:nvSpPr>
          <p:cNvPr id="171" name="Google Shape;171;p20"/>
          <p:cNvSpPr txBox="1">
            <a:spLocks noGrp="1"/>
          </p:cNvSpPr>
          <p:nvPr>
            <p:ph type="body" idx="1"/>
          </p:nvPr>
        </p:nvSpPr>
        <p:spPr>
          <a:xfrm>
            <a:off x="300595" y="1651075"/>
            <a:ext cx="319075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Twitter &amp; Its API </a:t>
            </a:r>
            <a:endParaRPr b="1" dirty="0">
              <a:highlight>
                <a:schemeClr val="accent1"/>
              </a:highlight>
            </a:endParaRPr>
          </a:p>
          <a:p>
            <a:pPr marL="0" lvl="0" indent="0" algn="just" rtl="0">
              <a:spcBef>
                <a:spcPts val="600"/>
              </a:spcBef>
              <a:spcAft>
                <a:spcPts val="0"/>
              </a:spcAft>
              <a:buNone/>
            </a:pPr>
            <a:endParaRPr lang="en" sz="1200" dirty="0"/>
          </a:p>
          <a:p>
            <a:pPr marL="0" lvl="0" indent="0" algn="just" rtl="0">
              <a:spcBef>
                <a:spcPts val="600"/>
              </a:spcBef>
              <a:spcAft>
                <a:spcPts val="0"/>
              </a:spcAft>
              <a:buNone/>
            </a:pPr>
            <a:r>
              <a:rPr lang="en" sz="1200" dirty="0"/>
              <a:t>Twitter is an online news &amp; </a:t>
            </a:r>
            <a:r>
              <a:rPr lang="en" sz="1200" b="1" dirty="0"/>
              <a:t>S</a:t>
            </a:r>
            <a:r>
              <a:rPr lang="en" sz="1200" dirty="0"/>
              <a:t>ocial </a:t>
            </a:r>
            <a:r>
              <a:rPr lang="en" sz="1200" b="1" dirty="0"/>
              <a:t>N</a:t>
            </a:r>
            <a:r>
              <a:rPr lang="en" sz="1200" dirty="0"/>
              <a:t>etworking site where people </a:t>
            </a:r>
            <a:r>
              <a:rPr lang="en" sz="1200" b="1" dirty="0"/>
              <a:t>C</a:t>
            </a:r>
            <a:r>
              <a:rPr lang="en" sz="1200" dirty="0"/>
              <a:t>ommunicate in Short Messages called </a:t>
            </a:r>
            <a:r>
              <a:rPr lang="en" sz="1200" b="1" dirty="0"/>
              <a:t>Tweets</a:t>
            </a:r>
            <a:r>
              <a:rPr lang="en" sz="1200" dirty="0"/>
              <a:t>. </a:t>
            </a:r>
          </a:p>
          <a:p>
            <a:pPr marL="0" lvl="0" indent="0" algn="just" rtl="0">
              <a:spcBef>
                <a:spcPts val="600"/>
              </a:spcBef>
              <a:spcAft>
                <a:spcPts val="0"/>
              </a:spcAft>
              <a:buNone/>
            </a:pPr>
            <a:r>
              <a:rPr lang="en" sz="1200" dirty="0"/>
              <a:t>We will take help of </a:t>
            </a:r>
            <a:r>
              <a:rPr lang="en" sz="1200" b="1" dirty="0"/>
              <a:t>T</a:t>
            </a:r>
            <a:r>
              <a:rPr lang="en" sz="1200" dirty="0"/>
              <a:t>weepy module of Python to collect various tweets. We will use these tweets for </a:t>
            </a:r>
            <a:r>
              <a:rPr lang="en" sz="1200" b="1" dirty="0"/>
              <a:t>S</a:t>
            </a:r>
            <a:r>
              <a:rPr lang="en" sz="1200" dirty="0"/>
              <a:t>entiment </a:t>
            </a:r>
            <a:r>
              <a:rPr lang="en" sz="1200" b="1" dirty="0"/>
              <a:t>A</a:t>
            </a:r>
            <a:r>
              <a:rPr lang="en" sz="1200" dirty="0"/>
              <a:t>nalysis. </a:t>
            </a:r>
            <a:endParaRPr sz="1200" dirty="0"/>
          </a:p>
        </p:txBody>
      </p:sp>
      <p:sp>
        <p:nvSpPr>
          <p:cNvPr id="172" name="Google Shape;172;p20"/>
          <p:cNvSpPr txBox="1">
            <a:spLocks noGrp="1"/>
          </p:cNvSpPr>
          <p:nvPr>
            <p:ph type="body" idx="2"/>
          </p:nvPr>
        </p:nvSpPr>
        <p:spPr>
          <a:xfrm>
            <a:off x="3481627" y="1651075"/>
            <a:ext cx="2806945" cy="211043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Python &amp; Its Libraries</a:t>
            </a:r>
            <a:endParaRPr b="1" dirty="0">
              <a:highlight>
                <a:schemeClr val="accent1"/>
              </a:highlight>
            </a:endParaRPr>
          </a:p>
          <a:p>
            <a:pPr marL="0" lvl="0" indent="0" algn="just" rtl="0">
              <a:spcBef>
                <a:spcPts val="600"/>
              </a:spcBef>
              <a:spcAft>
                <a:spcPts val="0"/>
              </a:spcAft>
              <a:buNone/>
            </a:pPr>
            <a:endParaRPr lang="en-US" sz="1200" b="1" dirty="0"/>
          </a:p>
          <a:p>
            <a:pPr marL="0" lvl="0" indent="0" algn="just" rtl="0">
              <a:spcBef>
                <a:spcPts val="600"/>
              </a:spcBef>
              <a:spcAft>
                <a:spcPts val="0"/>
              </a:spcAft>
              <a:buNone/>
            </a:pPr>
            <a:r>
              <a:rPr lang="en-US" sz="1200" b="1" dirty="0"/>
              <a:t>P</a:t>
            </a:r>
            <a:r>
              <a:rPr lang="en-US" sz="1200" dirty="0"/>
              <a:t>ython is an </a:t>
            </a:r>
            <a:r>
              <a:rPr lang="en-US" sz="1200" b="1" dirty="0"/>
              <a:t>I</a:t>
            </a:r>
            <a:r>
              <a:rPr lang="en-US" sz="1200" dirty="0"/>
              <a:t>nterpreted, </a:t>
            </a:r>
            <a:r>
              <a:rPr lang="en-US" sz="1200" b="1" dirty="0"/>
              <a:t>O</a:t>
            </a:r>
            <a:r>
              <a:rPr lang="en-US" sz="1200" dirty="0"/>
              <a:t>bject-</a:t>
            </a:r>
            <a:r>
              <a:rPr lang="en-US" sz="1200" b="1" dirty="0"/>
              <a:t>O</a:t>
            </a:r>
            <a:r>
              <a:rPr lang="en-US" sz="1200" dirty="0"/>
              <a:t>riented, </a:t>
            </a:r>
            <a:r>
              <a:rPr lang="en-US" sz="1200" b="1" dirty="0"/>
              <a:t>h</a:t>
            </a:r>
            <a:r>
              <a:rPr lang="en-US" sz="1200" dirty="0"/>
              <a:t>igh-</a:t>
            </a:r>
            <a:r>
              <a:rPr lang="en-US" sz="1200" b="1" dirty="0"/>
              <a:t>l</a:t>
            </a:r>
            <a:r>
              <a:rPr lang="en-US" sz="1200" dirty="0"/>
              <a:t>evel programming language with dynamic semantics. </a:t>
            </a:r>
            <a:r>
              <a:rPr lang="en-US" sz="1200" b="1" dirty="0"/>
              <a:t>L</a:t>
            </a:r>
            <a:r>
              <a:rPr lang="en-US" sz="1200" dirty="0"/>
              <a:t>ibrary is simply a </a:t>
            </a:r>
            <a:r>
              <a:rPr lang="en-US" sz="1200" b="1" dirty="0"/>
              <a:t>c</a:t>
            </a:r>
            <a:r>
              <a:rPr lang="en-US" sz="1200" dirty="0"/>
              <a:t>ollection of codes or modules of codes. </a:t>
            </a:r>
          </a:p>
          <a:p>
            <a:pPr marL="0" lvl="0" indent="0" algn="just" rtl="0">
              <a:spcBef>
                <a:spcPts val="600"/>
              </a:spcBef>
              <a:spcAft>
                <a:spcPts val="0"/>
              </a:spcAft>
              <a:buNone/>
            </a:pPr>
            <a:r>
              <a:rPr lang="en-US" sz="1200" dirty="0"/>
              <a:t>We will use various libraries like: </a:t>
            </a:r>
            <a:r>
              <a:rPr lang="en-US" sz="1200" b="1" i="1" dirty="0"/>
              <a:t>P</a:t>
            </a:r>
            <a:r>
              <a:rPr lang="en-US" sz="1200" i="1" dirty="0"/>
              <a:t>andas, </a:t>
            </a:r>
            <a:r>
              <a:rPr lang="en-US" sz="1200" b="1" i="1" dirty="0"/>
              <a:t>N</a:t>
            </a:r>
            <a:r>
              <a:rPr lang="en-US" sz="1200" i="1" dirty="0"/>
              <a:t>umPy, </a:t>
            </a:r>
            <a:r>
              <a:rPr lang="en-US" sz="1200" b="1" i="1" dirty="0" err="1"/>
              <a:t>T</a:t>
            </a:r>
            <a:r>
              <a:rPr lang="en-US" sz="1200" i="1" dirty="0" err="1"/>
              <a:t>ext</a:t>
            </a:r>
            <a:r>
              <a:rPr lang="en-US" sz="1200" b="1" i="1" dirty="0" err="1"/>
              <a:t>B</a:t>
            </a:r>
            <a:r>
              <a:rPr lang="en-US" sz="1200" i="1" dirty="0" err="1"/>
              <a:t>lob</a:t>
            </a:r>
            <a:r>
              <a:rPr lang="en-US" sz="1200" i="1" dirty="0"/>
              <a:t>, </a:t>
            </a:r>
            <a:r>
              <a:rPr lang="en-US" sz="1200" b="1" i="1" dirty="0" err="1"/>
              <a:t>T</a:t>
            </a:r>
            <a:r>
              <a:rPr lang="en-US" sz="1200" i="1" dirty="0" err="1"/>
              <a:t>weepy</a:t>
            </a:r>
            <a:r>
              <a:rPr lang="en-US" sz="1200" i="1" dirty="0"/>
              <a:t>, </a:t>
            </a:r>
            <a:r>
              <a:rPr lang="en-US" sz="1200" b="1" i="1" dirty="0"/>
              <a:t>CV</a:t>
            </a:r>
            <a:r>
              <a:rPr lang="en-US" sz="1200" i="1" dirty="0"/>
              <a:t> &amp; </a:t>
            </a:r>
            <a:r>
              <a:rPr lang="en-US" sz="1200" b="1" i="1" dirty="0"/>
              <a:t>RE</a:t>
            </a:r>
            <a:endParaRPr lang="en-US" sz="1200" i="1" dirty="0"/>
          </a:p>
        </p:txBody>
      </p:sp>
      <p:sp>
        <p:nvSpPr>
          <p:cNvPr id="173" name="Google Shape;173;p20"/>
          <p:cNvSpPr txBox="1">
            <a:spLocks noGrp="1"/>
          </p:cNvSpPr>
          <p:nvPr>
            <p:ph type="body" idx="3"/>
          </p:nvPr>
        </p:nvSpPr>
        <p:spPr>
          <a:xfrm>
            <a:off x="6288572" y="1651075"/>
            <a:ext cx="2626827"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Microsoft Excel</a:t>
            </a:r>
            <a:endParaRPr b="1" dirty="0">
              <a:highlight>
                <a:schemeClr val="accent1"/>
              </a:highlight>
            </a:endParaRPr>
          </a:p>
          <a:p>
            <a:pPr marL="0" lvl="0" indent="0" algn="just" rtl="0">
              <a:spcBef>
                <a:spcPts val="600"/>
              </a:spcBef>
              <a:spcAft>
                <a:spcPts val="0"/>
              </a:spcAft>
              <a:buNone/>
            </a:pPr>
            <a:endParaRPr lang="en-US" sz="1200" b="1" dirty="0"/>
          </a:p>
          <a:p>
            <a:pPr marL="0" lvl="0" indent="0" algn="just" rtl="0">
              <a:spcBef>
                <a:spcPts val="600"/>
              </a:spcBef>
              <a:spcAft>
                <a:spcPts val="0"/>
              </a:spcAft>
              <a:buNone/>
            </a:pPr>
            <a:r>
              <a:rPr lang="en-US" sz="1200" b="1" dirty="0"/>
              <a:t>M</a:t>
            </a:r>
            <a:r>
              <a:rPr lang="en-US" sz="1200" dirty="0"/>
              <a:t>icrosoft </a:t>
            </a:r>
            <a:r>
              <a:rPr lang="en-US" sz="1200" b="1" dirty="0"/>
              <a:t>E</a:t>
            </a:r>
            <a:r>
              <a:rPr lang="en-US" sz="1200" dirty="0"/>
              <a:t>xcel is used for calculation or computation capabilities, </a:t>
            </a:r>
            <a:r>
              <a:rPr lang="en-US" sz="1200" b="1" dirty="0"/>
              <a:t>G</a:t>
            </a:r>
            <a:r>
              <a:rPr lang="en-US" sz="1200" dirty="0"/>
              <a:t>raphing </a:t>
            </a:r>
            <a:r>
              <a:rPr lang="en-US" sz="1200" b="1" dirty="0"/>
              <a:t>T</a:t>
            </a:r>
            <a:r>
              <a:rPr lang="en-US" sz="1200" dirty="0"/>
              <a:t>ools, </a:t>
            </a:r>
            <a:r>
              <a:rPr lang="en-US" sz="1200" b="1" dirty="0"/>
              <a:t>P</a:t>
            </a:r>
            <a:r>
              <a:rPr lang="en-US" sz="1200" dirty="0"/>
              <a:t>ivot Tables, and a macro programming language called </a:t>
            </a:r>
            <a:r>
              <a:rPr lang="en-US" sz="1200" b="1" dirty="0"/>
              <a:t>V</a:t>
            </a:r>
            <a:r>
              <a:rPr lang="en-US" sz="1200" dirty="0"/>
              <a:t>isual </a:t>
            </a:r>
            <a:r>
              <a:rPr lang="en-US" sz="1200" b="1" dirty="0"/>
              <a:t>B</a:t>
            </a:r>
            <a:r>
              <a:rPr lang="en-US" sz="1200" dirty="0"/>
              <a:t>asic for Applications. </a:t>
            </a:r>
          </a:p>
          <a:p>
            <a:pPr marL="0" lvl="0" indent="0" algn="just" rtl="0">
              <a:spcBef>
                <a:spcPts val="600"/>
              </a:spcBef>
              <a:spcAft>
                <a:spcPts val="0"/>
              </a:spcAft>
              <a:buNone/>
            </a:pPr>
            <a:r>
              <a:rPr lang="en-US" sz="1200" dirty="0"/>
              <a:t>It is one of the most popular applications for </a:t>
            </a:r>
            <a:r>
              <a:rPr lang="en-US" sz="1200" b="1" dirty="0"/>
              <a:t>D</a:t>
            </a:r>
            <a:r>
              <a:rPr lang="en-US" sz="1200" dirty="0"/>
              <a:t>ata </a:t>
            </a:r>
            <a:r>
              <a:rPr lang="en-US" sz="1200" b="1" dirty="0"/>
              <a:t>A</a:t>
            </a:r>
            <a:r>
              <a:rPr lang="en-US" sz="1200" dirty="0"/>
              <a:t>nalysis. </a:t>
            </a:r>
            <a:endParaRPr sz="1200"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40595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Report Work</a:t>
            </a:r>
            <a:endParaRPr dirty="0"/>
          </a:p>
        </p:txBody>
      </p:sp>
      <p:sp>
        <p:nvSpPr>
          <p:cNvPr id="111" name="Google Shape;111;p15"/>
          <p:cNvSpPr txBox="1">
            <a:spLocks noGrp="1"/>
          </p:cNvSpPr>
          <p:nvPr>
            <p:ph type="subTitle" idx="1"/>
          </p:nvPr>
        </p:nvSpPr>
        <p:spPr>
          <a:xfrm>
            <a:off x="2022299" y="2815923"/>
            <a:ext cx="5859971"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 this module we will discuss about Objectives, Methodologies &amp; Hardware &amp; Software Requirements of the project.</a:t>
            </a:r>
            <a:endParaRPr b="1"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98763985"/>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200890" y="1618700"/>
            <a:ext cx="4253347"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Objectives</a:t>
            </a:r>
            <a:endParaRPr lang="en-US" b="1" dirty="0">
              <a:highlight>
                <a:schemeClr val="accent1"/>
              </a:highlight>
            </a:endParaRPr>
          </a:p>
          <a:p>
            <a:pPr marL="0" lvl="0" indent="0" algn="l" rtl="0">
              <a:spcBef>
                <a:spcPts val="600"/>
              </a:spcBef>
              <a:spcAft>
                <a:spcPts val="0"/>
              </a:spcAft>
              <a:buClr>
                <a:schemeClr val="tx1"/>
              </a:buClr>
              <a:buNone/>
            </a:pPr>
            <a:r>
              <a:rPr lang="en-US" sz="1400" dirty="0"/>
              <a:t>The objectives of </a:t>
            </a:r>
            <a:r>
              <a:rPr lang="en-US" sz="1400" b="1" i="1" dirty="0"/>
              <a:t>Sentiment Analysis</a:t>
            </a:r>
            <a:r>
              <a:rPr lang="en-US" sz="1400" dirty="0"/>
              <a:t> that are associated with this project are : </a:t>
            </a:r>
          </a:p>
          <a:p>
            <a:pPr marL="285750" lvl="0" indent="-285750" algn="l" rtl="0">
              <a:spcBef>
                <a:spcPts val="600"/>
              </a:spcBef>
              <a:spcAft>
                <a:spcPts val="0"/>
              </a:spcAft>
              <a:buClr>
                <a:schemeClr val="tx1"/>
              </a:buClr>
              <a:buFont typeface="Wingdings" panose="05000000000000000000" pitchFamily="2" charset="2"/>
              <a:buChar char="ü"/>
            </a:pPr>
            <a:r>
              <a:rPr lang="en-US" sz="1200" dirty="0"/>
              <a:t>To mine the </a:t>
            </a:r>
            <a:r>
              <a:rPr lang="en-US" sz="1200" b="1" dirty="0"/>
              <a:t>P</a:t>
            </a:r>
            <a:r>
              <a:rPr lang="en-US" sz="1200" dirty="0"/>
              <a:t>ublic </a:t>
            </a:r>
            <a:r>
              <a:rPr lang="en-US" sz="1200" b="1" dirty="0"/>
              <a:t>O</a:t>
            </a:r>
            <a:r>
              <a:rPr lang="en-US" sz="1200" dirty="0"/>
              <a:t>pinion.</a:t>
            </a:r>
          </a:p>
          <a:p>
            <a:pPr marL="285750" lvl="0" indent="-285750" algn="l" rtl="0">
              <a:spcBef>
                <a:spcPts val="600"/>
              </a:spcBef>
              <a:spcAft>
                <a:spcPts val="0"/>
              </a:spcAft>
              <a:buClr>
                <a:schemeClr val="tx1"/>
              </a:buClr>
              <a:buFont typeface="Wingdings" panose="05000000000000000000" pitchFamily="2" charset="2"/>
              <a:buChar char="ü"/>
            </a:pPr>
            <a:r>
              <a:rPr lang="en-US" sz="1200" dirty="0"/>
              <a:t>To find the correlation between the </a:t>
            </a:r>
            <a:r>
              <a:rPr lang="en-US" sz="1200" b="1" dirty="0"/>
              <a:t>M</a:t>
            </a:r>
            <a:r>
              <a:rPr lang="en-US" sz="1200" dirty="0"/>
              <a:t>oods of public. </a:t>
            </a:r>
          </a:p>
          <a:p>
            <a:pPr marL="285750" lvl="0" indent="-285750" algn="l" rtl="0">
              <a:spcBef>
                <a:spcPts val="600"/>
              </a:spcBef>
              <a:spcAft>
                <a:spcPts val="0"/>
              </a:spcAft>
              <a:buClr>
                <a:schemeClr val="tx1"/>
              </a:buClr>
              <a:buFont typeface="Wingdings" panose="05000000000000000000" pitchFamily="2" charset="2"/>
              <a:buChar char="ü"/>
            </a:pPr>
            <a:r>
              <a:rPr lang="en-US" sz="1200" dirty="0"/>
              <a:t>To help the investors to identify the intrinsic worth of a security even before investing in it. </a:t>
            </a:r>
          </a:p>
          <a:p>
            <a:pPr marL="285750" lvl="0" indent="-285750" algn="l" rtl="0">
              <a:spcBef>
                <a:spcPts val="600"/>
              </a:spcBef>
              <a:spcAft>
                <a:spcPts val="0"/>
              </a:spcAft>
              <a:buClr>
                <a:schemeClr val="tx1"/>
              </a:buClr>
              <a:buFont typeface="Wingdings" panose="05000000000000000000" pitchFamily="2" charset="2"/>
              <a:buChar char="ü"/>
            </a:pPr>
            <a:r>
              <a:rPr lang="en-US" sz="1200" dirty="0"/>
              <a:t>To Show it is indeed possible to have sense of where the market will go</a:t>
            </a:r>
            <a:endParaRPr sz="1200"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Report Work</a:t>
            </a:r>
            <a:endParaRPr dirty="0"/>
          </a:p>
        </p:txBody>
      </p:sp>
      <p:sp>
        <p:nvSpPr>
          <p:cNvPr id="159" name="Google Shape;159;p19"/>
          <p:cNvSpPr txBox="1">
            <a:spLocks noGrp="1"/>
          </p:cNvSpPr>
          <p:nvPr>
            <p:ph type="body" idx="2"/>
          </p:nvPr>
        </p:nvSpPr>
        <p:spPr>
          <a:xfrm>
            <a:off x="4454237" y="1618700"/>
            <a:ext cx="463769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Hardware &amp; Software Requirements</a:t>
            </a:r>
            <a:endParaRPr b="1" dirty="0">
              <a:highlight>
                <a:schemeClr val="accent1"/>
              </a:highlight>
            </a:endParaRPr>
          </a:p>
          <a:p>
            <a:pPr marL="0" lvl="0" indent="0" algn="l" rtl="0">
              <a:spcBef>
                <a:spcPts val="600"/>
              </a:spcBef>
              <a:spcAft>
                <a:spcPts val="0"/>
              </a:spcAft>
              <a:buNone/>
            </a:pPr>
            <a:r>
              <a:rPr lang="en-US" sz="1400" dirty="0"/>
              <a:t>Minimum Software/Hardware requirements that are needed for the project:</a:t>
            </a:r>
            <a:r>
              <a:rPr lang="en-US" dirty="0"/>
              <a:t> </a:t>
            </a:r>
          </a:p>
          <a:p>
            <a:pPr marL="171450" lvl="0" indent="-171450" algn="l" rtl="0">
              <a:spcBef>
                <a:spcPts val="600"/>
              </a:spcBef>
              <a:spcAft>
                <a:spcPts val="0"/>
              </a:spcAft>
              <a:buClr>
                <a:schemeClr val="tx1"/>
              </a:buClr>
              <a:buFont typeface="Wingdings" panose="05000000000000000000" pitchFamily="2" charset="2"/>
              <a:buChar char="ü"/>
            </a:pPr>
            <a:r>
              <a:rPr lang="en-IN" sz="1200" dirty="0"/>
              <a:t>  </a:t>
            </a:r>
            <a:r>
              <a:rPr lang="en-IN" sz="1200" b="1" dirty="0"/>
              <a:t>Processor</a:t>
            </a:r>
            <a:r>
              <a:rPr lang="en-IN" sz="1200" dirty="0"/>
              <a:t>: Intel ® Core ™ i5-6440HQ CPU @ 2.60GHz 2.59GHz</a:t>
            </a:r>
          </a:p>
          <a:p>
            <a:pPr marL="171450" lvl="0" indent="-171450" algn="l" rtl="0">
              <a:spcBef>
                <a:spcPts val="600"/>
              </a:spcBef>
              <a:spcAft>
                <a:spcPts val="0"/>
              </a:spcAft>
              <a:buClr>
                <a:schemeClr val="tx1"/>
              </a:buClr>
              <a:buFont typeface="Wingdings" panose="05000000000000000000" pitchFamily="2" charset="2"/>
              <a:buChar char="ü"/>
            </a:pPr>
            <a:r>
              <a:rPr lang="en-IN" sz="1200" dirty="0"/>
              <a:t>  </a:t>
            </a:r>
            <a:r>
              <a:rPr lang="en-IN" sz="1200" b="1" dirty="0"/>
              <a:t>Installed Memory (RAM):</a:t>
            </a:r>
            <a:r>
              <a:rPr lang="en-IN" sz="1200" dirty="0"/>
              <a:t> 8.00 GB (7.64 GB Usable) </a:t>
            </a:r>
          </a:p>
          <a:p>
            <a:pPr marL="171450" lvl="0" indent="-171450" algn="l" rtl="0">
              <a:spcBef>
                <a:spcPts val="600"/>
              </a:spcBef>
              <a:spcAft>
                <a:spcPts val="0"/>
              </a:spcAft>
              <a:buClr>
                <a:schemeClr val="tx1"/>
              </a:buClr>
              <a:buFont typeface="Wingdings" panose="05000000000000000000" pitchFamily="2" charset="2"/>
              <a:buChar char="ü"/>
            </a:pPr>
            <a:r>
              <a:rPr lang="en-IN" sz="1200" dirty="0"/>
              <a:t>  </a:t>
            </a:r>
            <a:r>
              <a:rPr lang="en-IN" sz="1200" b="1" dirty="0"/>
              <a:t>System Type:</a:t>
            </a:r>
            <a:r>
              <a:rPr lang="en-IN" sz="1200" dirty="0"/>
              <a:t> 64-bit Operating System</a:t>
            </a:r>
            <a:endParaRPr lang="en-US" sz="1200" dirty="0"/>
          </a:p>
          <a:p>
            <a:pPr marL="171450" lvl="0" indent="-171450" algn="l" rtl="0">
              <a:spcBef>
                <a:spcPts val="600"/>
              </a:spcBef>
              <a:spcAft>
                <a:spcPts val="0"/>
              </a:spcAft>
              <a:buClr>
                <a:schemeClr val="tx1"/>
              </a:buClr>
              <a:buFont typeface="Wingdings" panose="05000000000000000000" pitchFamily="2" charset="2"/>
              <a:buChar char="ü"/>
            </a:pPr>
            <a:r>
              <a:rPr lang="en-US" sz="1200" dirty="0"/>
              <a:t>  </a:t>
            </a:r>
            <a:r>
              <a:rPr lang="en-US" sz="1200" b="1" dirty="0"/>
              <a:t>Back-End Data Service Provider: </a:t>
            </a:r>
            <a:r>
              <a:rPr lang="en-US" sz="1200" i="1" dirty="0"/>
              <a:t>Twitter 9.4.10</a:t>
            </a:r>
            <a:r>
              <a:rPr lang="en-US" sz="1200" dirty="0"/>
              <a:t> </a:t>
            </a:r>
          </a:p>
          <a:p>
            <a:pPr marL="171450" lvl="0" indent="-171450" algn="l" rtl="0">
              <a:spcBef>
                <a:spcPts val="600"/>
              </a:spcBef>
              <a:spcAft>
                <a:spcPts val="0"/>
              </a:spcAft>
              <a:buClr>
                <a:schemeClr val="tx1"/>
              </a:buClr>
              <a:buFont typeface="Wingdings" panose="05000000000000000000" pitchFamily="2" charset="2"/>
              <a:buChar char="ü"/>
            </a:pPr>
            <a:r>
              <a:rPr lang="en-US" sz="1200" b="1" dirty="0"/>
              <a:t>  Operating System: </a:t>
            </a:r>
            <a:r>
              <a:rPr lang="en-US" sz="1200" dirty="0"/>
              <a:t>Windows 10</a:t>
            </a:r>
            <a:r>
              <a:rPr lang="en-US" sz="1200" b="1" dirty="0"/>
              <a:t> </a:t>
            </a:r>
          </a:p>
          <a:p>
            <a:pPr marL="171450" lvl="0" indent="-171450" algn="l" rtl="0">
              <a:spcBef>
                <a:spcPts val="600"/>
              </a:spcBef>
              <a:spcAft>
                <a:spcPts val="0"/>
              </a:spcAft>
              <a:buClr>
                <a:schemeClr val="tx1"/>
              </a:buClr>
              <a:buFont typeface="Wingdings" panose="05000000000000000000" pitchFamily="2" charset="2"/>
              <a:buChar char="ü"/>
            </a:pPr>
            <a:r>
              <a:rPr lang="en-US" sz="1200" b="1" dirty="0"/>
              <a:t>  Front-end Tool: </a:t>
            </a:r>
            <a:r>
              <a:rPr lang="en-US" sz="1200" dirty="0"/>
              <a:t>Microsoft Excel 2019, PyCharm 2021.2 </a:t>
            </a:r>
            <a:endParaRPr sz="1200"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Report Work</a:t>
            </a:r>
            <a:endParaRPr dirty="0"/>
          </a:p>
        </p:txBody>
      </p:sp>
      <p:sp>
        <p:nvSpPr>
          <p:cNvPr id="336" name="Google Shape;336;p31"/>
          <p:cNvSpPr txBox="1">
            <a:spLocks noGrp="1"/>
          </p:cNvSpPr>
          <p:nvPr>
            <p:ph type="body" idx="1"/>
          </p:nvPr>
        </p:nvSpPr>
        <p:spPr>
          <a:xfrm>
            <a:off x="335233" y="1638975"/>
            <a:ext cx="4056658"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Data Flow Diagram</a:t>
            </a:r>
            <a:endParaRPr sz="1200" b="1" dirty="0">
              <a:highlight>
                <a:schemeClr val="accent1"/>
              </a:highlight>
            </a:endParaRPr>
          </a:p>
          <a:p>
            <a:pPr marL="0" lvl="0" indent="0" algn="just" rtl="0">
              <a:spcBef>
                <a:spcPts val="600"/>
              </a:spcBef>
              <a:spcAft>
                <a:spcPts val="0"/>
              </a:spcAft>
              <a:buNone/>
            </a:pPr>
            <a:r>
              <a:rPr lang="en-US" sz="1200" dirty="0"/>
              <a:t>DFD is the abbreviation for Data Flow Diagram. The flow of data of a system or a process is represented by DFD. It also gives insight into the inputs and outputs of each entity and the process itself</a:t>
            </a:r>
            <a:endParaRPr sz="1200" dirty="0"/>
          </a:p>
        </p:txBody>
      </p:sp>
      <p:sp>
        <p:nvSpPr>
          <p:cNvPr id="337" name="Google Shape;337;p31"/>
          <p:cNvSpPr txBox="1">
            <a:spLocks noGrp="1"/>
          </p:cNvSpPr>
          <p:nvPr>
            <p:ph type="body" idx="2"/>
          </p:nvPr>
        </p:nvSpPr>
        <p:spPr>
          <a:xfrm>
            <a:off x="4700822" y="1638975"/>
            <a:ext cx="3944413"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Entity-Relationship Diagram</a:t>
            </a:r>
            <a:endParaRPr sz="1200" b="1" dirty="0">
              <a:highlight>
                <a:schemeClr val="accent1"/>
              </a:highlight>
            </a:endParaRPr>
          </a:p>
          <a:p>
            <a:pPr marL="0" lvl="0" indent="0" algn="l" rtl="0">
              <a:spcBef>
                <a:spcPts val="600"/>
              </a:spcBef>
              <a:spcAft>
                <a:spcPts val="0"/>
              </a:spcAft>
              <a:buNone/>
            </a:pPr>
            <a:r>
              <a:rPr lang="en-US" sz="1200" dirty="0"/>
              <a:t>ER Model is used to model the logical view of the system from data perspective which consists of components like Entities, Attributes &amp; Relation</a:t>
            </a:r>
            <a:endParaRPr sz="1200" dirty="0"/>
          </a:p>
        </p:txBody>
      </p:sp>
      <p:grpSp>
        <p:nvGrpSpPr>
          <p:cNvPr id="339" name="Google Shape;339;p31"/>
          <p:cNvGrpSpPr/>
          <p:nvPr/>
        </p:nvGrpSpPr>
        <p:grpSpPr>
          <a:xfrm>
            <a:off x="916458" y="1019750"/>
            <a:ext cx="214625" cy="214625"/>
            <a:chOff x="2594050" y="1631825"/>
            <a:chExt cx="439625" cy="439625"/>
          </a:xfrm>
        </p:grpSpPr>
        <p:sp>
          <p:nvSpPr>
            <p:cNvPr id="340" name="Google Shape;340;p3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45" name="Google Shape;345;p31"/>
          <p:cNvSpPr txBox="1">
            <a:spLocks noGrp="1"/>
          </p:cNvSpPr>
          <p:nvPr>
            <p:ph type="body" idx="1"/>
          </p:nvPr>
        </p:nvSpPr>
        <p:spPr>
          <a:xfrm>
            <a:off x="376798" y="3086775"/>
            <a:ext cx="4195201"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Use Case Diagram</a:t>
            </a:r>
            <a:endParaRPr sz="1200" b="1" dirty="0">
              <a:highlight>
                <a:schemeClr val="accent1"/>
              </a:highlight>
            </a:endParaRPr>
          </a:p>
          <a:p>
            <a:pPr marL="0" lvl="0" indent="0" algn="just" rtl="0">
              <a:spcBef>
                <a:spcPts val="600"/>
              </a:spcBef>
              <a:spcAft>
                <a:spcPts val="0"/>
              </a:spcAft>
              <a:buNone/>
            </a:pPr>
            <a:r>
              <a:rPr lang="en-US" sz="1200" dirty="0"/>
              <a:t>A use case diagram is used to represent the dynamic behavior of a system. It encapsulates the system's functionality by incorporating use cases, actors, and their relationships. </a:t>
            </a:r>
            <a:endParaRPr sz="1200" dirty="0"/>
          </a:p>
        </p:txBody>
      </p:sp>
      <p:sp>
        <p:nvSpPr>
          <p:cNvPr id="346" name="Google Shape;346;p31"/>
          <p:cNvSpPr txBox="1">
            <a:spLocks noGrp="1"/>
          </p:cNvSpPr>
          <p:nvPr>
            <p:ph type="body" idx="2"/>
          </p:nvPr>
        </p:nvSpPr>
        <p:spPr>
          <a:xfrm>
            <a:off x="4783953" y="3086775"/>
            <a:ext cx="3861282"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Gantt Chart</a:t>
            </a:r>
            <a:endParaRPr sz="1200" b="1" dirty="0">
              <a:highlight>
                <a:schemeClr val="accent1"/>
              </a:highlight>
            </a:endParaRPr>
          </a:p>
          <a:p>
            <a:pPr marL="0" lvl="0" indent="0" algn="just" rtl="0">
              <a:spcBef>
                <a:spcPts val="600"/>
              </a:spcBef>
              <a:spcAft>
                <a:spcPts val="0"/>
              </a:spcAft>
              <a:buNone/>
            </a:pPr>
            <a:r>
              <a:rPr lang="en-US" sz="1200" dirty="0"/>
              <a:t>Gantt charts help teams to plan work around deadlines and properly allocate resources. They depict, among other things, the relationship between the start and end dates of tasks, milestones, and dependent tasks.</a:t>
            </a:r>
            <a:endParaRPr sz="1200" dirty="0"/>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748</Words>
  <Application>Microsoft Office PowerPoint</Application>
  <PresentationFormat>On-screen Show (16:9)</PresentationFormat>
  <Paragraphs>104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Arial</vt:lpstr>
      <vt:lpstr>Quattrocento Sans</vt:lpstr>
      <vt:lpstr>Lora</vt:lpstr>
      <vt:lpstr>Calibri</vt:lpstr>
      <vt:lpstr>Viola template</vt:lpstr>
      <vt:lpstr>Sentiment Analysis  On U.S. Telecom Companies</vt:lpstr>
      <vt:lpstr>Hello!</vt:lpstr>
      <vt:lpstr>Roadmap Of Presentaion</vt:lpstr>
      <vt:lpstr>PowerPoint Presentation</vt:lpstr>
      <vt:lpstr>Technologies Used</vt:lpstr>
      <vt:lpstr>Technologies Used In Project</vt:lpstr>
      <vt:lpstr>Project Report Work</vt:lpstr>
      <vt:lpstr>Project Report Work</vt:lpstr>
      <vt:lpstr>Project Report Work</vt:lpstr>
      <vt:lpstr>User Guide</vt:lpstr>
      <vt:lpstr>PowerPoint Presentation</vt:lpstr>
      <vt:lpstr>Conclusion &amp; Future Scope</vt:lpstr>
      <vt:lpstr>Conclusion &amp; Future Scope</vt:lpstr>
      <vt:lpstr>1,00,522 Tweets Collected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Rohin Sandhu</dc:creator>
  <cp:lastModifiedBy>google rohan</cp:lastModifiedBy>
  <cp:revision>13</cp:revision>
  <dcterms:modified xsi:type="dcterms:W3CDTF">2022-05-21T16:39:31Z</dcterms:modified>
</cp:coreProperties>
</file>