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18"/>
  </p:notesMasterIdLst>
  <p:handoutMasterIdLst>
    <p:handoutMasterId r:id="rId19"/>
  </p:handoutMasterIdLst>
  <p:sldIdLst>
    <p:sldId id="277" r:id="rId5"/>
    <p:sldId id="407" r:id="rId6"/>
    <p:sldId id="400" r:id="rId7"/>
    <p:sldId id="418" r:id="rId8"/>
    <p:sldId id="408" r:id="rId9"/>
    <p:sldId id="402" r:id="rId10"/>
    <p:sldId id="416" r:id="rId11"/>
    <p:sldId id="403" r:id="rId12"/>
    <p:sldId id="414" r:id="rId13"/>
    <p:sldId id="413" r:id="rId14"/>
    <p:sldId id="417" r:id="rId15"/>
    <p:sldId id="401" r:id="rId16"/>
    <p:sldId id="40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showGuides="1">
      <p:cViewPr varScale="1">
        <p:scale>
          <a:sx n="106" d="100"/>
          <a:sy n="106" d="100"/>
        </p:scale>
        <p:origin x="126"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9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9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9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7432" y="1094491"/>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endParaRP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503050405090304" pitchFamily="18" charset="0"/>
                <a:cs typeface="Times New Roman" panose="02020503050405090304" pitchFamily="18" charset="0"/>
              </a:rPr>
              <a:t>Department of AIT-CSE</a:t>
            </a:r>
            <a:endParaRPr lang="en-US" sz="1600" dirty="0">
              <a:solidFill>
                <a:srgbClr val="FF0000"/>
              </a:solidFill>
              <a:latin typeface="Times New Roman" panose="02020503050405090304" pitchFamily="18" charset="0"/>
              <a:cs typeface="Times New Roman" panose="02020503050405090304" pitchFamily="18" charset="0"/>
            </a:endParaRPr>
          </a:p>
        </p:txBody>
      </p:sp>
      <p:sp>
        <p:nvSpPr>
          <p:cNvPr id="26" name="TextBox 25"/>
          <p:cNvSpPr txBox="1">
            <a:spLocks noChangeArrowheads="1"/>
          </p:cNvSpPr>
          <p:nvPr/>
        </p:nvSpPr>
        <p:spPr bwMode="auto">
          <a:xfrm>
            <a:off x="1657138" y="443068"/>
            <a:ext cx="8477097" cy="707886"/>
          </a:xfrm>
          <a:prstGeom prst="rect">
            <a:avLst/>
          </a:prstGeom>
          <a:noFill/>
          <a:ln>
            <a:noFill/>
          </a:ln>
        </p:spPr>
        <p:txBody>
          <a:bodyPr wrap="square" lIns="91440" tIns="45720" rIns="91440" bIns="45720" anchor="ct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000" b="1" dirty="0">
                <a:latin typeface="Times New Roman" panose="02020503050405090304"/>
                <a:cs typeface="Times New Roman" panose="02020503050405090304"/>
              </a:rPr>
              <a:t>Smart AC Remote with Voice Control</a:t>
            </a:r>
            <a:endParaRPr lang="en-US" sz="4000" b="1" dirty="0">
              <a:latin typeface="Times New Roman" panose="02020503050405090304"/>
              <a:cs typeface="Times New Roman" panose="02020503050405090304"/>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522676" y="4825107"/>
            <a:ext cx="3516881" cy="1631216"/>
          </a:xfrm>
          <a:prstGeom prst="rect">
            <a:avLst/>
          </a:prstGeom>
          <a:noFill/>
        </p:spPr>
        <p:txBody>
          <a:bodyPr wrap="square" lIns="91440" tIns="45720" rIns="91440" bIns="45720" rtlCol="0" anchor="t">
            <a:spAutoFit/>
          </a:bodyPr>
          <a:lstStyle/>
          <a:p>
            <a:pPr algn="ctr"/>
            <a:r>
              <a:rPr lang="en-US" sz="2000" b="1" dirty="0"/>
              <a:t>Submitted by: </a:t>
            </a:r>
            <a:endParaRPr lang="en-US" sz="2000" b="1" dirty="0"/>
          </a:p>
          <a:p>
            <a:pPr algn="ctr"/>
            <a:r>
              <a:rPr lang="en-US" sz="2000" dirty="0"/>
              <a:t>Yash Dubey 21BCS9898</a:t>
            </a:r>
            <a:endParaRPr lang="en-US" sz="2000" dirty="0">
              <a:ea typeface="Calibri" panose="020F0502020204030204"/>
              <a:cs typeface="Calibri" panose="020F0502020204030204"/>
            </a:endParaRPr>
          </a:p>
          <a:p>
            <a:pPr algn="ctr"/>
            <a:r>
              <a:rPr lang="en-US" sz="2000" dirty="0"/>
              <a:t>Sandhya   21BCS11860</a:t>
            </a:r>
            <a:endParaRPr lang="en-US" sz="2000" dirty="0">
              <a:ea typeface="Calibri" panose="020F0502020204030204"/>
              <a:cs typeface="Calibri" panose="020F0502020204030204"/>
            </a:endParaRPr>
          </a:p>
          <a:p>
            <a:endParaRPr lang="en-US" sz="2000" dirty="0"/>
          </a:p>
          <a:p>
            <a:endParaRPr lang="en-US" sz="2000" dirty="0"/>
          </a:p>
        </p:txBody>
      </p:sp>
      <p:sp>
        <p:nvSpPr>
          <p:cNvPr id="6" name="TextBox 5"/>
          <p:cNvSpPr txBox="1"/>
          <p:nvPr/>
        </p:nvSpPr>
        <p:spPr>
          <a:xfrm>
            <a:off x="7584821" y="4811896"/>
            <a:ext cx="3165289" cy="1015663"/>
          </a:xfrm>
          <a:prstGeom prst="rect">
            <a:avLst/>
          </a:prstGeom>
          <a:noFill/>
        </p:spPr>
        <p:txBody>
          <a:bodyPr wrap="square" lIns="91440" tIns="45720" rIns="91440" bIns="45720" rtlCol="0" anchor="t">
            <a:spAutoFit/>
          </a:bodyPr>
          <a:lstStyle/>
          <a:p>
            <a:r>
              <a:rPr lang="en-US" sz="2000" b="1" dirty="0"/>
              <a:t>Under the Supervision of: </a:t>
            </a:r>
            <a:endParaRPr lang="en-US" sz="2000" dirty="0"/>
          </a:p>
          <a:p>
            <a:r>
              <a:rPr lang="en-US" sz="2000" dirty="0"/>
              <a:t>Dr. Priyanka Kaushik</a:t>
            </a:r>
            <a:endParaRPr lang="en-US" sz="2000" dirty="0">
              <a:ea typeface="Calibri" panose="020F0502020204030204"/>
              <a:cs typeface="Calibri" panose="020F0502020204030204"/>
            </a:endParaRPr>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latin typeface="Times New Roman" panose="02020503050405090304"/>
                <a:ea typeface="+mj-lt"/>
                <a:cs typeface="+mj-lt"/>
              </a:rPr>
              <a:t>Challenges </a:t>
            </a:r>
            <a:endParaRPr lang="en-US" sz="4000" b="1">
              <a:latin typeface="Times New Roman" panose="02020503050405090304"/>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panose="020B0604020202090204"/>
              <a:buChar char="•"/>
            </a:pPr>
            <a:r>
              <a:rPr lang="en-US" dirty="0">
                <a:latin typeface="Times New Roman" panose="02020503050405090304"/>
                <a:ea typeface="+mn-lt"/>
                <a:cs typeface="+mn-lt"/>
              </a:rPr>
              <a:t>Accurate speech recognition in noisy environments.</a:t>
            </a:r>
            <a:endParaRPr lang="en-US">
              <a:latin typeface="Times New Roman" panose="02020503050405090304"/>
              <a:cs typeface="Times New Roman" panose="02020503050405090304"/>
            </a:endParaRPr>
          </a:p>
          <a:p>
            <a:pPr>
              <a:buFont typeface="Arial" panose="020B0604020202090204"/>
            </a:pPr>
            <a:r>
              <a:rPr lang="en-US" dirty="0">
                <a:latin typeface="Times New Roman" panose="02020503050405090304"/>
                <a:ea typeface="+mn-lt"/>
                <a:cs typeface="+mn-lt"/>
              </a:rPr>
              <a:t>Ensuring compatibility with various AC models.</a:t>
            </a:r>
            <a:endParaRPr lang="en-US" dirty="0">
              <a:latin typeface="Times New Roman" panose="02020503050405090304"/>
              <a:ea typeface="+mn-lt"/>
              <a:cs typeface="+mn-lt"/>
            </a:endParaRPr>
          </a:p>
          <a:p>
            <a:pPr>
              <a:buFont typeface="Arial" panose="020B0604020202090204"/>
            </a:pPr>
            <a:r>
              <a:rPr lang="en-US" dirty="0">
                <a:latin typeface="Times New Roman" panose="02020503050405090304"/>
                <a:ea typeface="+mn-lt"/>
                <a:cs typeface="+mn-lt"/>
              </a:rPr>
              <a:t>Optimizing response time for smooth user experience.</a:t>
            </a:r>
            <a:endParaRPr lang="en-US" dirty="0">
              <a:latin typeface="Times New Roman" panose="02020503050405090304"/>
              <a:ea typeface="+mn-lt"/>
              <a:cs typeface="+mn-lt"/>
            </a:endParaRPr>
          </a:p>
          <a:p>
            <a:pPr>
              <a:buFont typeface="Arial" panose="020B0604020202090204"/>
            </a:pPr>
            <a:r>
              <a:rPr lang="en-US" dirty="0">
                <a:latin typeface="Times New Roman" panose="02020503050405090304"/>
                <a:ea typeface="+mn-lt"/>
                <a:cs typeface="+mn-lt"/>
              </a:rPr>
              <a:t>Smart home integration with different platforms.</a:t>
            </a:r>
            <a:endParaRPr lang="en-US" dirty="0">
              <a:latin typeface="Times New Roman" panose="02020503050405090304"/>
              <a:ea typeface="+mn-lt"/>
              <a:cs typeface="+mn-lt"/>
            </a:endParaRPr>
          </a:p>
          <a:p>
            <a:pPr marL="0" indent="0">
              <a:buNone/>
            </a:pPr>
            <a:endParaRPr lang="en-US" dirty="0">
              <a:ea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201"/>
            <a:ext cx="10515600" cy="807978"/>
          </a:xfrm>
        </p:spPr>
        <p:txBody>
          <a:bodyPr>
            <a:normAutofit/>
          </a:bodyPr>
          <a:lstStyle/>
          <a:p>
            <a:r>
              <a:rPr lang="en-IN" sz="4000" b="1" dirty="0">
                <a:latin typeface="Times New Roman" panose="02020503050405090304"/>
                <a:cs typeface="Times New Roman" panose="02020503050405090304"/>
              </a:rPr>
              <a:t>Result and Output</a:t>
            </a:r>
            <a:endParaRPr lang="en-IN" sz="4000" b="1" dirty="0">
              <a:latin typeface="Times New Roman" panose="02020503050405090304"/>
              <a:cs typeface="Times New Roman" panose="020205030504050903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7" name="Content Placeholder 6" descr="A screenshot of a phone&#10;&#10;AI-generated content may be incorrect."/>
          <p:cNvPicPr>
            <a:picLocks noGrp="1" noChangeAspect="1"/>
          </p:cNvPicPr>
          <p:nvPr>
            <p:ph idx="1"/>
          </p:nvPr>
        </p:nvPicPr>
        <p:blipFill>
          <a:blip r:embed="rId1"/>
          <a:stretch>
            <a:fillRect/>
          </a:stretch>
        </p:blipFill>
        <p:spPr>
          <a:xfrm>
            <a:off x="4846940" y="1098245"/>
            <a:ext cx="2295268" cy="54605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9262"/>
          </a:xfrm>
        </p:spPr>
        <p:txBody>
          <a:bodyPr>
            <a:normAutofit/>
          </a:bodyPr>
          <a:lstStyle/>
          <a:p>
            <a:r>
              <a:rPr lang="en-US" sz="4000" b="1" dirty="0">
                <a:latin typeface="Times New Roman" panose="02020503050405090304"/>
                <a:cs typeface="Times New Roman" panose="02020503050405090304"/>
              </a:rPr>
              <a:t>Future Scope</a:t>
            </a:r>
            <a:endParaRPr lang="en-US" sz="4000" b="1" dirty="0">
              <a:latin typeface="Times New Roman" panose="02020503050405090304"/>
              <a:cs typeface="Times New Roman" panose="02020503050405090304"/>
            </a:endParaRPr>
          </a:p>
        </p:txBody>
      </p:sp>
      <p:sp>
        <p:nvSpPr>
          <p:cNvPr id="3" name="Content Placeholder 2"/>
          <p:cNvSpPr>
            <a:spLocks noGrp="1"/>
          </p:cNvSpPr>
          <p:nvPr>
            <p:ph idx="1"/>
          </p:nvPr>
        </p:nvSpPr>
        <p:spPr>
          <a:xfrm>
            <a:off x="838200" y="1471942"/>
            <a:ext cx="10515600" cy="4351338"/>
          </a:xfrm>
        </p:spPr>
        <p:txBody>
          <a:bodyPr vert="horz" lIns="91440" tIns="45720" rIns="91440" bIns="45720" rtlCol="0" anchor="t">
            <a:normAutofit/>
          </a:bodyPr>
          <a:lstStyle/>
          <a:p>
            <a:r>
              <a:rPr lang="en-US" dirty="0">
                <a:latin typeface="Times New Roman" panose="02020503050405090304"/>
                <a:ea typeface="+mn-lt"/>
                <a:cs typeface="+mn-lt"/>
              </a:rPr>
              <a:t>Adding gesture-based controls for hands-free operation.</a:t>
            </a:r>
            <a:endParaRPr lang="en-US" dirty="0">
              <a:latin typeface="Times New Roman" panose="02020503050405090304"/>
              <a:ea typeface="+mn-lt"/>
              <a:cs typeface="+mn-lt"/>
            </a:endParaRPr>
          </a:p>
          <a:p>
            <a:r>
              <a:rPr lang="en-US" dirty="0">
                <a:latin typeface="Times New Roman" panose="02020503050405090304"/>
                <a:ea typeface="+mn-lt"/>
                <a:cs typeface="+mn-lt"/>
              </a:rPr>
              <a:t>Implementing machine learning for adaptive cooling based on user behavior.</a:t>
            </a:r>
            <a:endParaRPr lang="en-US" dirty="0">
              <a:latin typeface="Times New Roman" panose="02020503050405090304"/>
              <a:ea typeface="+mn-lt"/>
              <a:cs typeface="+mn-lt"/>
            </a:endParaRPr>
          </a:p>
          <a:p>
            <a:r>
              <a:rPr lang="en-US" dirty="0">
                <a:latin typeface="Times New Roman" panose="02020503050405090304"/>
                <a:ea typeface="+mn-lt"/>
                <a:cs typeface="+mn-lt"/>
              </a:rPr>
              <a:t>Mobile App Integration for remote access.</a:t>
            </a:r>
            <a:endParaRPr lang="en-US" dirty="0">
              <a:latin typeface="Times New Roman" panose="02020503050405090304"/>
              <a:ea typeface="+mn-lt"/>
              <a:cs typeface="+mn-lt"/>
            </a:endParaRPr>
          </a:p>
          <a:p>
            <a:r>
              <a:rPr lang="en-US" dirty="0">
                <a:latin typeface="Times New Roman" panose="02020503050405090304"/>
                <a:ea typeface="+mn-lt"/>
                <a:cs typeface="+mn-lt"/>
              </a:rPr>
              <a:t>Support for multiple languages in voice commands.</a:t>
            </a:r>
            <a:endParaRPr lang="en-US" dirty="0">
              <a:latin typeface="Times New Roman" panose="02020503050405090304"/>
              <a:ea typeface="+mn-lt"/>
              <a:cs typeface="+mn-lt"/>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503050405090304"/>
                <a:cs typeface="Times New Roman" panose="02020503050405090304"/>
              </a:rPr>
              <a:t>Conclusion</a:t>
            </a:r>
            <a:endParaRPr lang="en-US" sz="4000" b="1" dirty="0">
              <a:latin typeface="Times New Roman" panose="02020503050405090304"/>
              <a:cs typeface="Times New Roman" panose="020205030504050903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Times New Roman" panose="02020503050405090304"/>
                <a:ea typeface="+mn-lt"/>
                <a:cs typeface="+mn-lt"/>
              </a:rPr>
              <a:t>A smart AC remote has been developed to enhance user convenience and energy efficiency by enabling seamless voice control and smart home integration. This innovative solution allows users to operate their air conditioners effortlessly using voice commands while also optimizing energy consumption. Looking ahead, future improvements will focus on incorporating AI-driven automation for intelligent climate control and expanding accessibility through mobile applications, ensuring a more intuitive and connected user experience.</a:t>
            </a:r>
            <a:endParaRPr lang="en-US"/>
          </a:p>
          <a:p>
            <a:pPr marL="0" indent="0">
              <a:buNone/>
            </a:pPr>
            <a:endParaRPr lang="en-US" dirty="0">
              <a:ea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45" y="77578"/>
            <a:ext cx="10529977" cy="1048094"/>
          </a:xfrm>
        </p:spPr>
        <p:txBody>
          <a:bodyPr>
            <a:normAutofit/>
          </a:bodyPr>
          <a:lstStyle/>
          <a:p>
            <a:r>
              <a:rPr lang="en-US" sz="4000" b="1" dirty="0">
                <a:latin typeface="Times New Roman" panose="02020503050405090304"/>
                <a:cs typeface="Times New Roman" panose="02020503050405090304"/>
              </a:rPr>
              <a:t>Outline</a:t>
            </a:r>
            <a:endParaRPr lang="en-US" sz="4000" b="1" dirty="0">
              <a:latin typeface="Times New Roman" panose="02020503050405090304"/>
              <a:cs typeface="Times New Roman" panose="02020503050405090304"/>
            </a:endParaRPr>
          </a:p>
        </p:txBody>
      </p:sp>
      <p:sp>
        <p:nvSpPr>
          <p:cNvPr id="3" name="Content Placeholder 2"/>
          <p:cNvSpPr>
            <a:spLocks noGrp="1"/>
          </p:cNvSpPr>
          <p:nvPr>
            <p:ph idx="1"/>
          </p:nvPr>
        </p:nvSpPr>
        <p:spPr>
          <a:xfrm>
            <a:off x="591185" y="1125855"/>
            <a:ext cx="9960610" cy="5398135"/>
          </a:xfrm>
        </p:spPr>
        <p:txBody>
          <a:bodyPr vert="horz" lIns="91440" tIns="45720" rIns="91440" bIns="45720" rtlCol="0" anchor="t">
            <a:normAutofit lnSpcReduction="20000"/>
          </a:bodyPr>
          <a:lstStyle/>
          <a:p>
            <a:r>
              <a:rPr lang="en-US" dirty="0">
                <a:latin typeface="Times New Roman" panose="02020503050405090304"/>
                <a:cs typeface="Times New Roman" panose="02020503050405090304"/>
              </a:rPr>
              <a:t>Introduction </a:t>
            </a:r>
            <a:endParaRPr lang="en-US" dirty="0">
              <a:latin typeface="Times New Roman" panose="02020503050405090304"/>
              <a:cs typeface="Times New Roman" panose="02020503050405090304"/>
            </a:endParaRPr>
          </a:p>
          <a:p>
            <a:r>
              <a:rPr lang="en-US" dirty="0">
                <a:latin typeface="Times New Roman" panose="02020503050405090304"/>
                <a:cs typeface="Times New Roman" panose="02020503050405090304"/>
              </a:rPr>
              <a:t>Difference b/w previous AC remote and Smart AC remote</a:t>
            </a:r>
            <a:endParaRPr lang="en-US" dirty="0">
              <a:latin typeface="Times New Roman" panose="02020503050405090304"/>
              <a:cs typeface="Times New Roman" panose="02020503050405090304"/>
            </a:endParaRPr>
          </a:p>
          <a:p>
            <a:r>
              <a:rPr lang="en-US" dirty="0">
                <a:latin typeface="Times New Roman" panose="02020503050405090304"/>
                <a:cs typeface="Times New Roman" panose="02020503050405090304"/>
              </a:rPr>
              <a:t>Problem Formulation</a:t>
            </a:r>
            <a:endParaRPr lang="en-US" dirty="0">
              <a:latin typeface="Times New Roman" panose="02020503050405090304"/>
              <a:cs typeface="Times New Roman" panose="02020503050405090304"/>
            </a:endParaRPr>
          </a:p>
          <a:p>
            <a:r>
              <a:rPr lang="en-US" dirty="0">
                <a:latin typeface="Times New Roman" panose="02020503050405090304"/>
                <a:cs typeface="Times New Roman" panose="02020503050405090304"/>
              </a:rPr>
              <a:t>Objectives </a:t>
            </a:r>
            <a:endParaRPr lang="en-US" dirty="0">
              <a:latin typeface="Times New Roman" panose="02020503050405090304"/>
              <a:cs typeface="Times New Roman" panose="02020503050405090304"/>
            </a:endParaRPr>
          </a:p>
          <a:p>
            <a:r>
              <a:rPr lang="en-US" dirty="0">
                <a:latin typeface="Times New Roman" panose="02020503050405090304"/>
                <a:cs typeface="Times New Roman" panose="02020503050405090304"/>
              </a:rPr>
              <a:t>Key Features</a:t>
            </a:r>
            <a:endParaRPr lang="en-US" dirty="0">
              <a:latin typeface="Times New Roman" panose="02020503050405090304"/>
              <a:cs typeface="Times New Roman" panose="02020503050405090304"/>
            </a:endParaRPr>
          </a:p>
          <a:p>
            <a:r>
              <a:rPr lang="en-US" dirty="0">
                <a:latin typeface="Times New Roman" panose="02020503050405090304"/>
                <a:cs typeface="Times New Roman" panose="02020503050405090304"/>
              </a:rPr>
              <a:t>Methodology Used</a:t>
            </a:r>
            <a:endParaRPr lang="en-US" dirty="0">
              <a:latin typeface="Times New Roman" panose="02020503050405090304"/>
              <a:cs typeface="Times New Roman" panose="02020503050405090304"/>
            </a:endParaRPr>
          </a:p>
          <a:p>
            <a:r>
              <a:rPr lang="en-US" dirty="0">
                <a:latin typeface="Times New Roman" panose="02020503050405090304"/>
                <a:cs typeface="Times New Roman" panose="02020503050405090304"/>
              </a:rPr>
              <a:t>System Architecture</a:t>
            </a:r>
            <a:endParaRPr lang="en-US" dirty="0">
              <a:latin typeface="Times New Roman" panose="02020503050405090304"/>
              <a:cs typeface="Times New Roman" panose="02020503050405090304"/>
            </a:endParaRPr>
          </a:p>
          <a:p>
            <a:r>
              <a:rPr lang="en-US" dirty="0">
                <a:latin typeface="Times New Roman" panose="02020503050405090304"/>
                <a:cs typeface="Times New Roman" panose="02020503050405090304"/>
              </a:rPr>
              <a:t>Challenges</a:t>
            </a:r>
            <a:endParaRPr lang="en-US" dirty="0">
              <a:latin typeface="Times New Roman" panose="02020503050405090304"/>
              <a:cs typeface="Times New Roman" panose="02020503050405090304"/>
            </a:endParaRPr>
          </a:p>
          <a:p>
            <a:r>
              <a:rPr lang="en-US" spc="-10" dirty="0">
                <a:latin typeface="Times New Roman" panose="02020503050405090304"/>
                <a:cs typeface="Times New Roman" panose="02020503050405090304"/>
              </a:rPr>
              <a:t>Results and Outputs</a:t>
            </a:r>
            <a:endParaRPr lang="en-US" spc="-10" dirty="0">
              <a:latin typeface="Times New Roman" panose="02020503050405090304"/>
              <a:cs typeface="Times New Roman" panose="02020503050405090304"/>
            </a:endParaRPr>
          </a:p>
          <a:p>
            <a:r>
              <a:rPr lang="en-US" spc="-10" dirty="0">
                <a:latin typeface="Times New Roman" panose="02020503050405090304"/>
                <a:cs typeface="Times New Roman" panose="02020503050405090304"/>
              </a:rPr>
              <a:t>Future Scope</a:t>
            </a:r>
            <a:endParaRPr lang="en-US" spc="-10" dirty="0">
              <a:latin typeface="Times New Roman" panose="02020503050405090304"/>
              <a:cs typeface="Times New Roman" panose="02020503050405090304"/>
            </a:endParaRPr>
          </a:p>
          <a:p>
            <a:r>
              <a:rPr lang="en-US" spc="-10" dirty="0">
                <a:latin typeface="Times New Roman" panose="02020503050405090304"/>
                <a:cs typeface="Times New Roman" panose="02020503050405090304"/>
              </a:rPr>
              <a:t>Conclusion</a:t>
            </a:r>
            <a:endParaRPr lang="en-US" spc="-10" dirty="0">
              <a:latin typeface="Times New Roman" panose="02020503050405090304"/>
              <a:cs typeface="Times New Roman" panose="02020503050405090304"/>
            </a:endParaRPr>
          </a:p>
          <a:p>
            <a:endParaRPr lang="en-US" spc="-10" dirty="0">
              <a:latin typeface="Times New Roman" panose="02020503050405090304"/>
              <a:cs typeface="Times New Roman" panose="02020503050405090304"/>
            </a:endParaRP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503050405090304"/>
                <a:cs typeface="Times New Roman" panose="02020503050405090304"/>
              </a:rPr>
              <a:t>Introduction</a:t>
            </a:r>
            <a:endParaRPr lang="en-US" sz="4000" b="1" dirty="0">
              <a:latin typeface="Times New Roman" panose="02020503050405090304"/>
              <a:cs typeface="Times New Roman" panose="02020503050405090304"/>
            </a:endParaRPr>
          </a:p>
        </p:txBody>
      </p:sp>
      <p:sp>
        <p:nvSpPr>
          <p:cNvPr id="3" name="Content Placeholder 2"/>
          <p:cNvSpPr>
            <a:spLocks noGrp="1"/>
          </p:cNvSpPr>
          <p:nvPr>
            <p:ph idx="1"/>
          </p:nvPr>
        </p:nvSpPr>
        <p:spPr>
          <a:xfrm>
            <a:off x="838200" y="1489195"/>
            <a:ext cx="10515600" cy="4351338"/>
          </a:xfrm>
        </p:spPr>
        <p:txBody>
          <a:bodyPr vert="horz" lIns="91440" tIns="45720" rIns="91440" bIns="45720" rtlCol="0" anchor="t">
            <a:normAutofit/>
          </a:bodyPr>
          <a:lstStyle/>
          <a:p>
            <a:r>
              <a:rPr lang="en-IN" dirty="0">
                <a:solidFill>
                  <a:srgbClr val="000000"/>
                </a:solidFill>
                <a:latin typeface="Times New Roman" panose="02020503050405090304"/>
                <a:ea typeface="+mn-lt"/>
                <a:cs typeface="+mn-lt"/>
              </a:rPr>
              <a:t>Traditional AC remotes are limited </a:t>
            </a:r>
            <a:r>
              <a:rPr lang="en-IN" dirty="0">
                <a:solidFill>
                  <a:srgbClr val="000000"/>
                </a:solidFill>
                <a:effectLst/>
                <a:latin typeface="Times New Roman" panose="02020503050405090304"/>
                <a:ea typeface="+mn-lt"/>
                <a:cs typeface="+mn-lt"/>
              </a:rPr>
              <a:t>to </a:t>
            </a:r>
            <a:r>
              <a:rPr lang="en-IN" dirty="0">
                <a:solidFill>
                  <a:srgbClr val="000000"/>
                </a:solidFill>
                <a:latin typeface="Times New Roman" panose="02020503050405090304"/>
                <a:ea typeface="+mn-lt"/>
                <a:cs typeface="+mn-lt"/>
              </a:rPr>
              <a:t>physical button controls.</a:t>
            </a:r>
            <a:endParaRPr lang="en-US" dirty="0">
              <a:latin typeface="Times New Roman" panose="02020503050405090304"/>
              <a:cs typeface="Times New Roman" panose="02020503050405090304"/>
            </a:endParaRPr>
          </a:p>
          <a:p>
            <a:r>
              <a:rPr lang="en-IN" dirty="0">
                <a:solidFill>
                  <a:srgbClr val="000000"/>
                </a:solidFill>
                <a:latin typeface="Times New Roman" panose="02020503050405090304"/>
                <a:ea typeface="+mn-lt"/>
                <a:cs typeface="+mn-lt"/>
              </a:rPr>
              <a:t>Smart homes demand more intelligent </a:t>
            </a:r>
            <a:r>
              <a:rPr lang="en-IN" dirty="0">
                <a:solidFill>
                  <a:srgbClr val="000000"/>
                </a:solidFill>
                <a:effectLst/>
                <a:latin typeface="Times New Roman" panose="02020503050405090304"/>
                <a:ea typeface="+mn-lt"/>
                <a:cs typeface="+mn-lt"/>
              </a:rPr>
              <a:t>and </a:t>
            </a:r>
            <a:r>
              <a:rPr lang="en-IN" dirty="0">
                <a:solidFill>
                  <a:srgbClr val="000000"/>
                </a:solidFill>
                <a:latin typeface="Times New Roman" panose="02020503050405090304"/>
                <a:ea typeface="+mn-lt"/>
                <a:cs typeface="+mn-lt"/>
              </a:rPr>
              <a:t>seamless control solutions</a:t>
            </a:r>
            <a:r>
              <a:rPr lang="en-IN" dirty="0">
                <a:solidFill>
                  <a:srgbClr val="000000"/>
                </a:solidFill>
                <a:effectLst/>
                <a:latin typeface="Times New Roman" panose="02020503050405090304"/>
                <a:ea typeface="+mn-lt"/>
                <a:cs typeface="+mn-lt"/>
              </a:rPr>
              <a:t>.</a:t>
            </a:r>
            <a:endParaRPr lang="en-IN" dirty="0">
              <a:latin typeface="Times New Roman" panose="02020503050405090304"/>
              <a:ea typeface="+mn-lt"/>
              <a:cs typeface="+mn-lt"/>
            </a:endParaRPr>
          </a:p>
          <a:p>
            <a:r>
              <a:rPr lang="en-IN" dirty="0">
                <a:solidFill>
                  <a:srgbClr val="000000"/>
                </a:solidFill>
                <a:latin typeface="Times New Roman" panose="02020503050405090304"/>
                <a:ea typeface="+mn-lt"/>
                <a:cs typeface="+mn-lt"/>
              </a:rPr>
              <a:t>This project aims </a:t>
            </a:r>
            <a:r>
              <a:rPr lang="en-IN" dirty="0">
                <a:solidFill>
                  <a:srgbClr val="000000"/>
                </a:solidFill>
                <a:effectLst/>
                <a:latin typeface="Times New Roman" panose="02020503050405090304"/>
                <a:ea typeface="+mn-lt"/>
                <a:cs typeface="+mn-lt"/>
              </a:rPr>
              <a:t>to </a:t>
            </a:r>
            <a:r>
              <a:rPr lang="en-IN" dirty="0">
                <a:solidFill>
                  <a:srgbClr val="000000"/>
                </a:solidFill>
                <a:latin typeface="Times New Roman" panose="02020503050405090304"/>
                <a:ea typeface="+mn-lt"/>
                <a:cs typeface="+mn-lt"/>
              </a:rPr>
              <a:t>create a </a:t>
            </a:r>
            <a:r>
              <a:rPr lang="en-IN" b="1" dirty="0">
                <a:solidFill>
                  <a:srgbClr val="000000"/>
                </a:solidFill>
                <a:latin typeface="Times New Roman" panose="02020503050405090304"/>
                <a:ea typeface="+mn-lt"/>
                <a:cs typeface="+mn-lt"/>
              </a:rPr>
              <a:t>voice-controlled AC remote</a:t>
            </a:r>
            <a:r>
              <a:rPr lang="en-IN" dirty="0">
                <a:solidFill>
                  <a:srgbClr val="000000"/>
                </a:solidFill>
                <a:latin typeface="Times New Roman" panose="02020503050405090304"/>
                <a:ea typeface="+mn-lt"/>
                <a:cs typeface="+mn-lt"/>
              </a:rPr>
              <a:t> with an intuitive graphical interface</a:t>
            </a:r>
            <a:r>
              <a:rPr lang="en-IN" dirty="0">
                <a:solidFill>
                  <a:srgbClr val="000000"/>
                </a:solidFill>
                <a:effectLst/>
                <a:latin typeface="Times New Roman" panose="02020503050405090304"/>
                <a:ea typeface="+mn-lt"/>
                <a:cs typeface="+mn-lt"/>
              </a:rPr>
              <a:t>, </a:t>
            </a:r>
            <a:r>
              <a:rPr lang="en-IN" dirty="0">
                <a:solidFill>
                  <a:srgbClr val="000000"/>
                </a:solidFill>
                <a:latin typeface="Times New Roman" panose="02020503050405090304"/>
                <a:ea typeface="+mn-lt"/>
                <a:cs typeface="+mn-lt"/>
              </a:rPr>
              <a:t>smart home integration</a:t>
            </a:r>
            <a:r>
              <a:rPr lang="en-IN" dirty="0">
                <a:solidFill>
                  <a:srgbClr val="000000"/>
                </a:solidFill>
                <a:effectLst/>
                <a:latin typeface="Times New Roman" panose="02020503050405090304"/>
                <a:ea typeface="+mn-lt"/>
                <a:cs typeface="+mn-lt"/>
              </a:rPr>
              <a:t>, and </a:t>
            </a:r>
            <a:r>
              <a:rPr lang="en-IN" dirty="0">
                <a:solidFill>
                  <a:srgbClr val="000000"/>
                </a:solidFill>
                <a:latin typeface="Times New Roman" panose="02020503050405090304"/>
                <a:ea typeface="+mn-lt"/>
                <a:cs typeface="+mn-lt"/>
              </a:rPr>
              <a:t>energy efficiency tracking</a:t>
            </a:r>
            <a:r>
              <a:rPr lang="en-IN" dirty="0">
                <a:solidFill>
                  <a:srgbClr val="000000"/>
                </a:solidFill>
                <a:effectLst/>
                <a:latin typeface="Times New Roman" panose="02020503050405090304"/>
                <a:ea typeface="+mn-lt"/>
                <a:cs typeface="+mn-lt"/>
              </a:rPr>
              <a:t>.</a:t>
            </a:r>
            <a:endParaRPr lang="en-IN" dirty="0">
              <a:latin typeface="Times New Roman" panose="02020503050405090304"/>
              <a:ea typeface="+mn-lt"/>
              <a:cs typeface="+mn-lt"/>
            </a:endParaRPr>
          </a:p>
          <a:p>
            <a:pPr marL="0" indent="0">
              <a:buNone/>
            </a:pPr>
            <a:endParaRPr lang="en-IN" dirty="0">
              <a:solidFill>
                <a:srgbClr val="000000"/>
              </a:solidFill>
              <a:effectLst/>
              <a:latin typeface="Times New Roman" panose="02020503050405090304" pitchFamily="18" charset="0"/>
              <a:ea typeface="Times New Roman" panose="02020503050405090304" pitchFamily="18" charset="0"/>
              <a:cs typeface="Times New Roman" panose="02020503050405090304"/>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Bold" panose="02020503050405090304" charset="0"/>
                <a:cs typeface="Times New Roman Bold" panose="02020503050405090304" charset="0"/>
              </a:rPr>
              <a:t>Difference</a:t>
            </a:r>
            <a:endParaRPr lang="en-US" b="1">
              <a:latin typeface="Times New Roman Bold" panose="02020503050405090304" charset="0"/>
              <a:cs typeface="Times New Roman Bold" panose="02020503050405090304" charset="0"/>
            </a:endParaRPr>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graphicFrame>
        <p:nvGraphicFramePr>
          <p:cNvPr id="5" name="Table 4"/>
          <p:cNvGraphicFramePr/>
          <p:nvPr/>
        </p:nvGraphicFramePr>
        <p:xfrm>
          <a:off x="724535" y="1572260"/>
          <a:ext cx="10508615" cy="5026660"/>
        </p:xfrm>
        <a:graphic>
          <a:graphicData uri="http://schemas.openxmlformats.org/drawingml/2006/table">
            <a:tbl>
              <a:tblPr/>
              <a:tblGrid>
                <a:gridCol w="3518535"/>
                <a:gridCol w="3495040"/>
                <a:gridCol w="3495040"/>
              </a:tblGrid>
              <a:tr h="718185">
                <a:tc>
                  <a:txBody>
                    <a:bodyPr/>
                    <a:p>
                      <a:r>
                        <a:rPr sz="1800">
                          <a:latin typeface="Times New Roman Regular" panose="02020503050405090304" charset="0"/>
                          <a:cs typeface="Times New Roman Regular" panose="02020503050405090304" charset="0"/>
                        </a:rPr>
                        <a:t>Feature</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Traditional AC Remote</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Smart Voice-Controlled AC Remote </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r h="717550">
                <a:tc>
                  <a:txBody>
                    <a:bodyPr/>
                    <a:p>
                      <a:r>
                        <a:rPr sz="1800">
                          <a:latin typeface="Times New Roman Regular" panose="02020503050405090304" charset="0"/>
                          <a:cs typeface="Times New Roman Regular" panose="02020503050405090304" charset="0"/>
                        </a:rPr>
                        <a:t>Control Method</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Manual button presses</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Voice commands + Graphical User Interface (GUI)</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r h="359410">
                <a:tc>
                  <a:txBody>
                    <a:bodyPr/>
                    <a:p>
                      <a:r>
                        <a:rPr sz="1800">
                          <a:latin typeface="Times New Roman Regular" panose="02020503050405090304" charset="0"/>
                          <a:cs typeface="Times New Roman Regular" panose="02020503050405090304" charset="0"/>
                        </a:rPr>
                        <a:t>Connectivity</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Infrared (IR) only</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Wi-Fi/IoT-ready </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r h="358775">
                <a:tc>
                  <a:txBody>
                    <a:bodyPr/>
                    <a:p>
                      <a:r>
                        <a:rPr sz="1800">
                          <a:latin typeface="Times New Roman Regular" panose="02020503050405090304" charset="0"/>
                          <a:cs typeface="Times New Roman Regular" panose="02020503050405090304" charset="0"/>
                        </a:rPr>
                        <a:t>User Personalization</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Not available</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Supports user-specific profiles</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r h="718820">
                <a:tc>
                  <a:txBody>
                    <a:bodyPr/>
                    <a:p>
                      <a:r>
                        <a:rPr sz="1800">
                          <a:latin typeface="Times New Roman Regular" panose="02020503050405090304" charset="0"/>
                          <a:cs typeface="Times New Roman Regular" panose="02020503050405090304" charset="0"/>
                        </a:rPr>
                        <a:t>Energy Monitoring</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Not available</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Real-time energy consumption tracking</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r h="718185">
                <a:tc>
                  <a:txBody>
                    <a:bodyPr/>
                    <a:p>
                      <a:r>
                        <a:rPr sz="1800">
                          <a:latin typeface="Times New Roman Regular" panose="02020503050405090304" charset="0"/>
                          <a:cs typeface="Times New Roman Regular" panose="02020503050405090304" charset="0"/>
                        </a:rPr>
                        <a:t>Scheduling and Timers</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Basic timer function</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Smart scheduling and automation features</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r h="717550">
                <a:tc>
                  <a:txBody>
                    <a:bodyPr/>
                    <a:p>
                      <a:r>
                        <a:rPr sz="1800">
                          <a:latin typeface="Times New Roman Regular" panose="02020503050405090304" charset="0"/>
                          <a:cs typeface="Times New Roman Regular" panose="02020503050405090304" charset="0"/>
                        </a:rPr>
                        <a:t>Push Notifications</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Not available</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Alerts for maintenance and high energy usage</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r h="718185">
                <a:tc>
                  <a:txBody>
                    <a:bodyPr/>
                    <a:p>
                      <a:r>
                        <a:rPr sz="1800">
                          <a:latin typeface="Times New Roman Regular" panose="02020503050405090304" charset="0"/>
                          <a:cs typeface="Times New Roman Regular" panose="02020503050405090304" charset="0"/>
                        </a:rPr>
                        <a:t>Smart Home Integration</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No integration with smart devices</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c>
                  <a:txBody>
                    <a:bodyPr/>
                    <a:p>
                      <a:r>
                        <a:rPr sz="1800">
                          <a:latin typeface="Times New Roman Regular" panose="02020503050405090304" charset="0"/>
                          <a:cs typeface="Times New Roman Regular" panose="02020503050405090304" charset="0"/>
                        </a:rPr>
                        <a:t>Designed for Alexa, Google Home, IoT platforms</a:t>
                      </a:r>
                      <a:endParaRPr sz="1800">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945"/>
          </a:xfrm>
        </p:spPr>
        <p:txBody>
          <a:bodyPr>
            <a:normAutofit/>
          </a:bodyPr>
          <a:lstStyle/>
          <a:p>
            <a:r>
              <a:rPr lang="en-US" sz="4000" b="1" dirty="0">
                <a:latin typeface="Times New Roman" panose="02020503050405090304"/>
                <a:cs typeface="Times New Roman" panose="02020503050405090304"/>
              </a:rPr>
              <a:t>Problem Formulation</a:t>
            </a:r>
            <a:endParaRPr lang="en-US" sz="4000" b="1" dirty="0">
              <a:latin typeface="Times New Roman" panose="02020503050405090304"/>
              <a:cs typeface="Times New Roman" panose="02020503050405090304"/>
            </a:endParaRPr>
          </a:p>
        </p:txBody>
      </p:sp>
      <p:sp>
        <p:nvSpPr>
          <p:cNvPr id="3" name="Content Placeholder 2"/>
          <p:cNvSpPr>
            <a:spLocks noGrp="1"/>
          </p:cNvSpPr>
          <p:nvPr>
            <p:ph idx="1"/>
          </p:nvPr>
        </p:nvSpPr>
        <p:spPr>
          <a:xfrm>
            <a:off x="838200" y="1174462"/>
            <a:ext cx="10515600" cy="5085628"/>
          </a:xfrm>
        </p:spPr>
        <p:txBody>
          <a:bodyPr vert="horz" lIns="91440" tIns="45720" rIns="91440" bIns="45720" rtlCol="0" anchor="t">
            <a:noAutofit/>
          </a:bodyPr>
          <a:lstStyle/>
          <a:p>
            <a:r>
              <a:rPr lang="en-US" b="1" dirty="0">
                <a:latin typeface="Times New Roman" panose="02020503050405090304"/>
                <a:ea typeface="+mn-lt"/>
                <a:cs typeface="+mn-lt"/>
              </a:rPr>
              <a:t>Limited Functionality</a:t>
            </a:r>
            <a:r>
              <a:rPr lang="en-US" dirty="0">
                <a:latin typeface="Times New Roman" panose="02020503050405090304"/>
                <a:ea typeface="+mn-lt"/>
                <a:cs typeface="+mn-lt"/>
              </a:rPr>
              <a:t> – Traditional AC remotes rely solely on physical buttons, lacking advanced control options.</a:t>
            </a:r>
            <a:endParaRPr lang="en-US" dirty="0">
              <a:latin typeface="Times New Roman" panose="02020503050405090304"/>
              <a:ea typeface="+mn-lt"/>
              <a:cs typeface="+mn-lt"/>
            </a:endParaRPr>
          </a:p>
          <a:p>
            <a:r>
              <a:rPr lang="en-US" b="1" dirty="0">
                <a:latin typeface="Times New Roman" panose="02020503050405090304"/>
                <a:ea typeface="+mn-lt"/>
                <a:cs typeface="+mn-lt"/>
              </a:rPr>
              <a:t>Inconvenient User Experience</a:t>
            </a:r>
            <a:r>
              <a:rPr lang="en-US" dirty="0">
                <a:latin typeface="Times New Roman" panose="02020503050405090304"/>
                <a:ea typeface="+mn-lt"/>
                <a:cs typeface="+mn-lt"/>
              </a:rPr>
              <a:t> – Users must manually operate remotes, which can be inconvenient, especially for elderly or disabled individuals.</a:t>
            </a:r>
            <a:endParaRPr lang="en-US" dirty="0">
              <a:latin typeface="Times New Roman" panose="02020503050405090304"/>
              <a:ea typeface="+mn-lt"/>
              <a:cs typeface="+mn-lt"/>
            </a:endParaRPr>
          </a:p>
          <a:p>
            <a:r>
              <a:rPr lang="en-US" b="1" dirty="0">
                <a:latin typeface="Times New Roman" panose="02020503050405090304"/>
                <a:ea typeface="+mn-lt"/>
                <a:cs typeface="+mn-lt"/>
              </a:rPr>
              <a:t>No Voice Control</a:t>
            </a:r>
            <a:r>
              <a:rPr lang="en-US" dirty="0">
                <a:latin typeface="Times New Roman" panose="02020503050405090304"/>
                <a:ea typeface="+mn-lt"/>
                <a:cs typeface="+mn-lt"/>
              </a:rPr>
              <a:t> – Absence of voice command support restricts hands-free operation.</a:t>
            </a:r>
            <a:endParaRPr lang="en-US" dirty="0">
              <a:latin typeface="Times New Roman" panose="02020503050405090304"/>
              <a:ea typeface="Calibri" panose="020F0502020204030204"/>
              <a:cs typeface="Calibri" panose="020F0502020204030204"/>
            </a:endParaRPr>
          </a:p>
          <a:p>
            <a:r>
              <a:rPr lang="en-US" b="1" dirty="0">
                <a:latin typeface="Times New Roman" panose="02020503050405090304"/>
                <a:ea typeface="+mn-lt"/>
                <a:cs typeface="+mn-lt"/>
              </a:rPr>
              <a:t>Energy Inefficiency</a:t>
            </a:r>
            <a:r>
              <a:rPr lang="en-US" dirty="0">
                <a:latin typeface="Times New Roman" panose="02020503050405090304"/>
                <a:ea typeface="+mn-lt"/>
                <a:cs typeface="+mn-lt"/>
              </a:rPr>
              <a:t> – Traditional AC controls do not provide energy tracking or optimization features, leading to higher electricity consumption.</a:t>
            </a:r>
            <a:endParaRPr lang="en-US" dirty="0">
              <a:latin typeface="Times New Roman" panose="02020503050405090304"/>
              <a:ea typeface="Calibri" panose="020F0502020204030204"/>
              <a:cs typeface="Calibri" panose="020F0502020204030204"/>
            </a:endParaRPr>
          </a:p>
          <a:p>
            <a:endParaRPr lang="en-US" dirty="0">
              <a:ea typeface="+mn-lt"/>
              <a:cs typeface="+mn-lt"/>
            </a:endParaRPr>
          </a:p>
          <a:p>
            <a:endParaRPr lang="en-US" dirty="0">
              <a:ea typeface="Calibri" panose="020F0502020204030204"/>
              <a:cs typeface="Calibri" panose="020F0502020204030204"/>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6073"/>
          </a:xfrm>
        </p:spPr>
        <p:txBody>
          <a:bodyPr>
            <a:normAutofit/>
          </a:bodyPr>
          <a:lstStyle/>
          <a:p>
            <a:r>
              <a:rPr lang="en-US" sz="4000" b="1" dirty="0">
                <a:latin typeface="Times New Roman" panose="02020503050405090304"/>
                <a:cs typeface="Times New Roman" panose="02020503050405090304"/>
              </a:rPr>
              <a:t>Objectives </a:t>
            </a:r>
            <a:endParaRPr lang="en-US" sz="4000" b="1" dirty="0">
              <a:latin typeface="Times New Roman" panose="02020503050405090304"/>
              <a:cs typeface="Times New Roman" panose="02020503050405090304"/>
            </a:endParaRPr>
          </a:p>
        </p:txBody>
      </p:sp>
      <p:sp>
        <p:nvSpPr>
          <p:cNvPr id="3" name="Content Placeholder 2"/>
          <p:cNvSpPr>
            <a:spLocks noGrp="1"/>
          </p:cNvSpPr>
          <p:nvPr>
            <p:ph idx="1"/>
          </p:nvPr>
        </p:nvSpPr>
        <p:spPr>
          <a:xfrm>
            <a:off x="838200" y="1326862"/>
            <a:ext cx="10515600" cy="4933228"/>
          </a:xfrm>
        </p:spPr>
        <p:txBody>
          <a:bodyPr vert="horz" lIns="91440" tIns="45720" rIns="91440" bIns="45720" rtlCol="0" anchor="t">
            <a:normAutofit/>
          </a:bodyPr>
          <a:lstStyle/>
          <a:p>
            <a:r>
              <a:rPr lang="en-US" dirty="0">
                <a:latin typeface="Times New Roman" panose="02020503050405090304"/>
                <a:ea typeface="+mn-lt"/>
                <a:cs typeface="+mn-lt"/>
              </a:rPr>
              <a:t>To develop a voice-controlled AC remote with speech recognition.</a:t>
            </a:r>
            <a:endParaRPr lang="en-US" dirty="0">
              <a:latin typeface="Times New Roman" panose="02020503050405090304"/>
              <a:ea typeface="+mn-lt"/>
              <a:cs typeface="+mn-lt"/>
            </a:endParaRPr>
          </a:p>
          <a:p>
            <a:r>
              <a:rPr lang="en-US" dirty="0">
                <a:latin typeface="Times New Roman" panose="02020503050405090304"/>
                <a:ea typeface="+mn-lt"/>
                <a:cs typeface="+mn-lt"/>
              </a:rPr>
              <a:t>To design a graphical interface (GUI) using </a:t>
            </a:r>
            <a:r>
              <a:rPr lang="en-US" dirty="0" err="1">
                <a:latin typeface="Times New Roman" panose="02020503050405090304"/>
                <a:ea typeface="+mn-lt"/>
                <a:cs typeface="+mn-lt"/>
              </a:rPr>
              <a:t>Tkinter</a:t>
            </a:r>
            <a:r>
              <a:rPr lang="en-US" dirty="0">
                <a:latin typeface="Times New Roman" panose="02020503050405090304"/>
                <a:ea typeface="+mn-lt"/>
                <a:cs typeface="+mn-lt"/>
              </a:rPr>
              <a:t> for ease of use.</a:t>
            </a:r>
            <a:endParaRPr lang="en-US" dirty="0">
              <a:latin typeface="Times New Roman" panose="02020503050405090304"/>
              <a:ea typeface="+mn-lt"/>
              <a:cs typeface="+mn-lt"/>
            </a:endParaRPr>
          </a:p>
          <a:p>
            <a:r>
              <a:rPr lang="en-US" dirty="0">
                <a:latin typeface="Times New Roman" panose="02020503050405090304"/>
                <a:ea typeface="+mn-lt"/>
                <a:cs typeface="+mn-lt"/>
              </a:rPr>
              <a:t>To integrate IoT capabilities for seamless smart home automation.</a:t>
            </a:r>
            <a:endParaRPr lang="en-US" dirty="0">
              <a:latin typeface="Times New Roman" panose="02020503050405090304"/>
              <a:ea typeface="+mn-lt"/>
              <a:cs typeface="+mn-lt"/>
            </a:endParaRPr>
          </a:p>
          <a:p>
            <a:r>
              <a:rPr lang="en-US" dirty="0">
                <a:latin typeface="Times New Roman" panose="02020503050405090304"/>
                <a:ea typeface="+mn-lt"/>
                <a:cs typeface="+mn-lt"/>
              </a:rPr>
              <a:t>To implement user-specific profiles for personalized AC settings.</a:t>
            </a:r>
            <a:endParaRPr lang="en-US"/>
          </a:p>
          <a:p>
            <a:r>
              <a:rPr lang="en-US" dirty="0">
                <a:latin typeface="Times New Roman" panose="02020503050405090304"/>
                <a:ea typeface="+mn-lt"/>
                <a:cs typeface="+mn-lt"/>
              </a:rPr>
              <a:t>To enable real-time energy monitoring to optimize power consumption.</a:t>
            </a:r>
            <a:endParaRPr lang="en-US" dirty="0">
              <a:latin typeface="Times New Roman" panose="02020503050405090304"/>
              <a:ea typeface="+mn-lt"/>
              <a:cs typeface="+mn-lt"/>
            </a:endParaRPr>
          </a:p>
          <a:p>
            <a:r>
              <a:rPr lang="en-US" dirty="0">
                <a:latin typeface="Times New Roman" panose="02020503050405090304"/>
                <a:ea typeface="+mn-lt"/>
                <a:cs typeface="+mn-lt"/>
              </a:rPr>
              <a:t>To provide push notifications for maintenance and efficiency alerts.</a:t>
            </a:r>
            <a:endParaRPr lang="en-US" dirty="0">
              <a:latin typeface="Times New Roman" panose="02020503050405090304"/>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889"/>
            <a:ext cx="10515600" cy="1062328"/>
          </a:xfrm>
        </p:spPr>
        <p:txBody>
          <a:bodyPr>
            <a:normAutofit/>
          </a:bodyPr>
          <a:lstStyle/>
          <a:p>
            <a:r>
              <a:rPr lang="en-US" sz="4000" b="1" dirty="0">
                <a:latin typeface="Times New Roman" panose="02020503050405090304"/>
                <a:ea typeface="+mj-lt"/>
                <a:cs typeface="+mj-lt"/>
              </a:rPr>
              <a:t>Key Features</a:t>
            </a:r>
            <a:endParaRPr lang="en-US" sz="4000" b="1" dirty="0">
              <a:latin typeface="Times New Roman" panose="02020503050405090304"/>
            </a:endParaRPr>
          </a:p>
        </p:txBody>
      </p:sp>
      <p:sp>
        <p:nvSpPr>
          <p:cNvPr id="3" name="Content Placeholder 2"/>
          <p:cNvSpPr>
            <a:spLocks noGrp="1"/>
          </p:cNvSpPr>
          <p:nvPr>
            <p:ph idx="1"/>
          </p:nvPr>
        </p:nvSpPr>
        <p:spPr>
          <a:xfrm>
            <a:off x="838200" y="1160607"/>
            <a:ext cx="10515600" cy="5141046"/>
          </a:xfrm>
        </p:spPr>
        <p:txBody>
          <a:bodyPr vert="horz" lIns="91440" tIns="45720" rIns="91440" bIns="45720" rtlCol="0" anchor="t">
            <a:normAutofit fontScale="85000" lnSpcReduction="20000"/>
          </a:bodyPr>
          <a:lstStyle/>
          <a:p>
            <a:r>
              <a:rPr lang="en-IN" sz="3300" dirty="0">
                <a:latin typeface="Times New Roman" panose="02020503050405090304"/>
                <a:ea typeface="+mn-lt"/>
                <a:cs typeface="+mn-lt"/>
              </a:rPr>
              <a:t>Graphical Interface (</a:t>
            </a:r>
            <a:r>
              <a:rPr lang="en-IN" sz="3300" err="1">
                <a:latin typeface="Times New Roman" panose="02020503050405090304"/>
                <a:ea typeface="+mn-lt"/>
                <a:cs typeface="+mn-lt"/>
              </a:rPr>
              <a:t>Tkinter</a:t>
            </a:r>
            <a:r>
              <a:rPr lang="en-IN" sz="3300" dirty="0">
                <a:latin typeface="Times New Roman" panose="02020503050405090304"/>
                <a:ea typeface="+mn-lt"/>
                <a:cs typeface="+mn-lt"/>
              </a:rPr>
              <a:t>-based) – Easy-to-use UI for manual control.</a:t>
            </a:r>
            <a:endParaRPr lang="en-IN" sz="3300" dirty="0">
              <a:latin typeface="Times New Roman" panose="02020503050405090304"/>
              <a:ea typeface="Calibri" panose="020F0502020204030204"/>
              <a:cs typeface="Calibri" panose="020F0502020204030204"/>
            </a:endParaRPr>
          </a:p>
          <a:p>
            <a:r>
              <a:rPr lang="en-IN" sz="3300" dirty="0">
                <a:latin typeface="Times New Roman" panose="02020503050405090304"/>
                <a:ea typeface="+mn-lt"/>
                <a:cs typeface="+mn-lt"/>
              </a:rPr>
              <a:t>Voice Commands – Control AC settings via speech recognition.</a:t>
            </a:r>
            <a:endParaRPr lang="en-IN" sz="3300" dirty="0">
              <a:latin typeface="Times New Roman" panose="02020503050405090304"/>
              <a:ea typeface="Calibri" panose="020F0502020204030204"/>
              <a:cs typeface="Calibri" panose="020F0502020204030204"/>
            </a:endParaRPr>
          </a:p>
          <a:p>
            <a:r>
              <a:rPr lang="en-IN" sz="3300" dirty="0">
                <a:latin typeface="Times New Roman" panose="02020503050405090304"/>
                <a:ea typeface="+mn-lt"/>
                <a:cs typeface="+mn-lt"/>
              </a:rPr>
              <a:t>Temperature Adjustment – Set desired cooling levels.</a:t>
            </a:r>
            <a:endParaRPr lang="en-IN" sz="3300" dirty="0">
              <a:latin typeface="Times New Roman" panose="02020503050405090304"/>
              <a:ea typeface="Calibri" panose="020F0502020204030204"/>
              <a:cs typeface="Calibri" panose="020F0502020204030204"/>
            </a:endParaRPr>
          </a:p>
          <a:p>
            <a:r>
              <a:rPr lang="en-IN" sz="3300" dirty="0">
                <a:latin typeface="Times New Roman" panose="02020503050405090304"/>
                <a:ea typeface="+mn-lt"/>
                <a:cs typeface="+mn-lt"/>
              </a:rPr>
              <a:t>Fan Speed &amp; Mode Selection – Adjust fan speed &amp; switch between cooling, dry, and fan modes.</a:t>
            </a:r>
            <a:endParaRPr lang="en-IN" sz="3300" dirty="0">
              <a:latin typeface="Times New Roman" panose="02020503050405090304"/>
              <a:ea typeface="Calibri" panose="020F0502020204030204"/>
              <a:cs typeface="Calibri" panose="020F0502020204030204"/>
            </a:endParaRPr>
          </a:p>
          <a:p>
            <a:r>
              <a:rPr lang="en-IN" sz="3300" dirty="0">
                <a:latin typeface="Times New Roman" panose="02020503050405090304"/>
                <a:ea typeface="+mn-lt"/>
                <a:cs typeface="+mn-lt"/>
              </a:rPr>
              <a:t>Timer &amp; Scheduling – Automate AC operation for efficiency.</a:t>
            </a:r>
            <a:endParaRPr lang="en-IN" sz="3300" dirty="0">
              <a:latin typeface="Times New Roman" panose="02020503050405090304"/>
              <a:ea typeface="Calibri" panose="020F0502020204030204"/>
              <a:cs typeface="Calibri" panose="020F0502020204030204"/>
            </a:endParaRPr>
          </a:p>
          <a:p>
            <a:r>
              <a:rPr lang="en-IN" sz="3300" dirty="0">
                <a:latin typeface="Times New Roman" panose="02020503050405090304"/>
                <a:ea typeface="+mn-lt"/>
                <a:cs typeface="+mn-lt"/>
              </a:rPr>
              <a:t>User Profiles – Personalized preferences for different users.</a:t>
            </a:r>
            <a:endParaRPr lang="en-IN" sz="3300" dirty="0">
              <a:latin typeface="Times New Roman" panose="02020503050405090304"/>
              <a:ea typeface="Calibri" panose="020F0502020204030204"/>
              <a:cs typeface="Calibri" panose="020F0502020204030204"/>
            </a:endParaRPr>
          </a:p>
          <a:p>
            <a:r>
              <a:rPr lang="en-IN" sz="3300" dirty="0">
                <a:latin typeface="Times New Roman" panose="02020503050405090304"/>
                <a:ea typeface="+mn-lt"/>
                <a:cs typeface="+mn-lt"/>
              </a:rPr>
              <a:t>Smart Home Integration – Connect with IoT platforms like Alexa &amp; Google Home.</a:t>
            </a:r>
            <a:endParaRPr lang="en-IN" sz="3300" dirty="0">
              <a:latin typeface="Times New Roman" panose="02020503050405090304"/>
              <a:ea typeface="Calibri" panose="020F0502020204030204"/>
              <a:cs typeface="Calibri" panose="020F0502020204030204"/>
            </a:endParaRPr>
          </a:p>
          <a:p>
            <a:r>
              <a:rPr lang="en-IN" sz="3300" dirty="0">
                <a:latin typeface="Times New Roman" panose="02020503050405090304"/>
                <a:ea typeface="+mn-lt"/>
                <a:cs typeface="+mn-lt"/>
              </a:rPr>
              <a:t>Energy Usage Tracking – Monitor and optimize power consumption.</a:t>
            </a:r>
            <a:endParaRPr lang="en-IN" sz="3300" dirty="0">
              <a:latin typeface="Times New Roman" panose="02020503050405090304"/>
              <a:ea typeface="Calibri" panose="020F0502020204030204"/>
              <a:cs typeface="Calibri" panose="020F0502020204030204"/>
            </a:endParaRPr>
          </a:p>
          <a:p>
            <a:r>
              <a:rPr lang="en-IN" sz="3300" dirty="0">
                <a:latin typeface="Times New Roman" panose="02020503050405090304"/>
                <a:ea typeface="+mn-lt"/>
                <a:cs typeface="+mn-lt"/>
              </a:rPr>
              <a:t>Push Notifications – Alerts for maintenance, high energy usage, etc.</a:t>
            </a:r>
            <a:br>
              <a:rPr lang="en-US" dirty="0"/>
            </a:br>
            <a:endParaRPr lang="en-US">
              <a:ea typeface="Calibri" panose="020F0502020204030204"/>
              <a:cs typeface="Calibri" panose="020F0502020204030204"/>
            </a:endParaRPr>
          </a:p>
          <a:p>
            <a:endParaRPr lang="en-IN" dirty="0">
              <a:ea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3"/>
            <a:ext cx="10515600" cy="1038016"/>
          </a:xfrm>
        </p:spPr>
        <p:txBody>
          <a:bodyPr>
            <a:normAutofit/>
          </a:bodyPr>
          <a:lstStyle/>
          <a:p>
            <a:r>
              <a:rPr lang="en-US" sz="4000" b="1" dirty="0">
                <a:latin typeface="Times New Roman" panose="02020503050405090304"/>
                <a:cs typeface="Times New Roman" panose="02020503050405090304"/>
              </a:rPr>
              <a:t>Methodology used</a:t>
            </a:r>
            <a:endParaRPr lang="en-US" sz="4000" b="1" dirty="0">
              <a:latin typeface="Times New Roman" panose="02020503050405090304"/>
              <a:cs typeface="Times New Roman" panose="020205030504050903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9" name="Content Placeholder 8"/>
          <p:cNvSpPr>
            <a:spLocks noGrp="1"/>
          </p:cNvSpPr>
          <p:nvPr>
            <p:ph idx="1"/>
          </p:nvPr>
        </p:nvSpPr>
        <p:spPr>
          <a:xfrm>
            <a:off x="838200" y="1092381"/>
            <a:ext cx="10515600" cy="5228355"/>
          </a:xfrm>
        </p:spPr>
        <p:txBody>
          <a:bodyPr vert="horz" lIns="91440" tIns="45720" rIns="91440" bIns="45720" rtlCol="0" anchor="t">
            <a:noAutofit/>
          </a:bodyPr>
          <a:lstStyle/>
          <a:p>
            <a:r>
              <a:rPr lang="en-US" b="1" dirty="0">
                <a:latin typeface="Times New Roman" panose="02020503050405090304"/>
                <a:ea typeface="+mn-lt"/>
                <a:cs typeface="+mn-lt"/>
              </a:rPr>
              <a:t>System Design</a:t>
            </a:r>
            <a:r>
              <a:rPr lang="en-US" dirty="0">
                <a:latin typeface="Times New Roman" panose="02020503050405090304"/>
                <a:ea typeface="+mn-lt"/>
                <a:cs typeface="+mn-lt"/>
              </a:rPr>
              <a:t> – Develop a smart AC remote with a graphical interface using </a:t>
            </a:r>
            <a:r>
              <a:rPr lang="en-US" err="1">
                <a:latin typeface="Times New Roman" panose="02020503050405090304"/>
                <a:ea typeface="+mn-lt"/>
                <a:cs typeface="+mn-lt"/>
              </a:rPr>
              <a:t>Tkinter</a:t>
            </a:r>
            <a:r>
              <a:rPr lang="en-US" dirty="0">
                <a:latin typeface="Times New Roman" panose="02020503050405090304"/>
                <a:ea typeface="+mn-lt"/>
                <a:cs typeface="+mn-lt"/>
              </a:rPr>
              <a:t> in Python.</a:t>
            </a:r>
            <a:endParaRPr lang="en-US" dirty="0">
              <a:latin typeface="Times New Roman" panose="02020503050405090304"/>
              <a:ea typeface="Calibri" panose="020F0502020204030204"/>
              <a:cs typeface="Calibri" panose="020F0502020204030204"/>
            </a:endParaRPr>
          </a:p>
          <a:p>
            <a:r>
              <a:rPr lang="en-US" b="1" dirty="0">
                <a:latin typeface="Times New Roman" panose="02020503050405090304"/>
                <a:ea typeface="+mn-lt"/>
                <a:cs typeface="+mn-lt"/>
              </a:rPr>
              <a:t>Speech Recognition</a:t>
            </a:r>
            <a:r>
              <a:rPr lang="en-US" dirty="0">
                <a:latin typeface="Times New Roman" panose="02020503050405090304"/>
                <a:ea typeface="+mn-lt"/>
                <a:cs typeface="+mn-lt"/>
              </a:rPr>
              <a:t> – Implement voice command processing for hands-free control.</a:t>
            </a:r>
            <a:endParaRPr lang="en-US" dirty="0">
              <a:latin typeface="Times New Roman" panose="02020503050405090304"/>
              <a:ea typeface="Calibri" panose="020F0502020204030204"/>
              <a:cs typeface="Calibri" panose="020F0502020204030204"/>
            </a:endParaRPr>
          </a:p>
          <a:p>
            <a:r>
              <a:rPr lang="en-US" b="1" dirty="0">
                <a:latin typeface="Times New Roman" panose="02020503050405090304"/>
                <a:ea typeface="+mn-lt"/>
                <a:cs typeface="+mn-lt"/>
              </a:rPr>
              <a:t>Smart Home Integration</a:t>
            </a:r>
            <a:r>
              <a:rPr lang="en-US" dirty="0">
                <a:latin typeface="Times New Roman" panose="02020503050405090304"/>
                <a:ea typeface="+mn-lt"/>
                <a:cs typeface="+mn-lt"/>
              </a:rPr>
              <a:t> – Enable connectivity with IoT platforms for seamless automation.</a:t>
            </a:r>
            <a:endParaRPr lang="en-US" dirty="0">
              <a:latin typeface="Times New Roman" panose="02020503050405090304"/>
              <a:ea typeface="Calibri" panose="020F0502020204030204"/>
              <a:cs typeface="Calibri" panose="020F0502020204030204"/>
            </a:endParaRPr>
          </a:p>
          <a:p>
            <a:r>
              <a:rPr lang="en-US" b="1" dirty="0">
                <a:latin typeface="Times New Roman" panose="02020503050405090304"/>
                <a:ea typeface="+mn-lt"/>
                <a:cs typeface="+mn-lt"/>
              </a:rPr>
              <a:t>User Profiles &amp; Customization</a:t>
            </a:r>
            <a:r>
              <a:rPr lang="en-US" dirty="0">
                <a:latin typeface="Times New Roman" panose="02020503050405090304"/>
                <a:ea typeface="+mn-lt"/>
                <a:cs typeface="+mn-lt"/>
              </a:rPr>
              <a:t> – Allow personalized settings based on user preferences.</a:t>
            </a:r>
            <a:endParaRPr lang="en-US" dirty="0">
              <a:latin typeface="Times New Roman" panose="02020503050405090304"/>
              <a:ea typeface="Calibri" panose="020F0502020204030204"/>
              <a:cs typeface="Calibri" panose="020F0502020204030204"/>
            </a:endParaRPr>
          </a:p>
          <a:p>
            <a:r>
              <a:rPr lang="en-US" b="1" dirty="0">
                <a:latin typeface="Times New Roman" panose="02020503050405090304"/>
                <a:ea typeface="+mn-lt"/>
                <a:cs typeface="+mn-lt"/>
              </a:rPr>
              <a:t>Energy Tracking &amp; Optimization</a:t>
            </a:r>
            <a:r>
              <a:rPr lang="en-US" dirty="0">
                <a:latin typeface="Times New Roman" panose="02020503050405090304"/>
                <a:ea typeface="+mn-lt"/>
                <a:cs typeface="+mn-lt"/>
              </a:rPr>
              <a:t> – Monitor usage and suggest energy-efficient operation.</a:t>
            </a:r>
            <a:endParaRPr lang="en-US" dirty="0">
              <a:latin typeface="Times New Roman" panose="02020503050405090304"/>
              <a:ea typeface="Calibri" panose="020F0502020204030204"/>
              <a:cs typeface="Calibri" panose="020F0502020204030204"/>
            </a:endParaRPr>
          </a:p>
          <a:p>
            <a:r>
              <a:rPr lang="en-US" b="1" dirty="0">
                <a:latin typeface="Times New Roman" panose="02020503050405090304"/>
                <a:ea typeface="+mn-lt"/>
                <a:cs typeface="+mn-lt"/>
              </a:rPr>
              <a:t>Testing &amp; Deployment</a:t>
            </a:r>
            <a:r>
              <a:rPr lang="en-US" dirty="0">
                <a:latin typeface="Times New Roman" panose="02020503050405090304"/>
                <a:ea typeface="+mn-lt"/>
                <a:cs typeface="+mn-lt"/>
              </a:rPr>
              <a:t> – Conduct functional testing and integrate with smart home systems.</a:t>
            </a:r>
            <a:endParaRPr lang="en-US" dirty="0">
              <a:latin typeface="Times New Roman" panose="02020503050405090304"/>
            </a:endParaRPr>
          </a:p>
          <a:p>
            <a:endParaRPr lang="en-US" dirty="0">
              <a:ea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888"/>
            <a:ext cx="10515600" cy="868364"/>
          </a:xfrm>
        </p:spPr>
        <p:txBody>
          <a:bodyPr>
            <a:normAutofit/>
          </a:bodyPr>
          <a:lstStyle/>
          <a:p>
            <a:r>
              <a:rPr lang="en-US" sz="4000" b="1" dirty="0">
                <a:latin typeface="Times New Roman" panose="02020503050405090304"/>
                <a:ea typeface="+mj-lt"/>
                <a:cs typeface="+mj-lt"/>
              </a:rPr>
              <a:t>System Architecture</a:t>
            </a:r>
            <a:endParaRPr lang="en-US" sz="4000" b="1" dirty="0">
              <a:latin typeface="Times New Roman" panose="020205030504050903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sz="2400" dirty="0">
              <a:ea typeface="Calibri" panose="020F0502020204030204"/>
              <a:cs typeface="Calibri" panose="020F0502020204030204"/>
            </a:endParaRPr>
          </a:p>
          <a:p>
            <a:endParaRPr lang="en-IN" sz="24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6" name="Picture 5"/>
          <p:cNvPicPr>
            <a:picLocks noChangeAspect="1"/>
          </p:cNvPicPr>
          <p:nvPr/>
        </p:nvPicPr>
        <p:blipFill>
          <a:blip r:embed="rId1"/>
          <a:stretch>
            <a:fillRect/>
          </a:stretch>
        </p:blipFill>
        <p:spPr>
          <a:xfrm>
            <a:off x="2522733" y="813040"/>
            <a:ext cx="7146533" cy="5725872"/>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4487</Words>
  <Application>WPS Writer</Application>
  <PresentationFormat>Widescreen</PresentationFormat>
  <Paragraphs>193</Paragraphs>
  <Slides>13</Slides>
  <Notes>0</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13</vt:i4>
      </vt:variant>
    </vt:vector>
  </HeadingPairs>
  <TitlesOfParts>
    <vt:vector size="36" baseType="lpstr">
      <vt:lpstr>Arial</vt:lpstr>
      <vt:lpstr>SimSun</vt:lpstr>
      <vt:lpstr>Wingdings</vt:lpstr>
      <vt:lpstr>Calibri</vt:lpstr>
      <vt:lpstr>King</vt:lpstr>
      <vt:lpstr>苹方-简</vt:lpstr>
      <vt:lpstr>Casper</vt:lpstr>
      <vt:lpstr>Karla</vt:lpstr>
      <vt:lpstr>Times New Roman</vt:lpstr>
      <vt:lpstr>Times New Roman</vt:lpstr>
      <vt:lpstr>Helvetica Neue</vt:lpstr>
      <vt:lpstr>Arial</vt:lpstr>
      <vt:lpstr>Microsoft YaHei</vt:lpstr>
      <vt:lpstr>汉仪旗黑</vt:lpstr>
      <vt:lpstr>Arial Unicode MS</vt:lpstr>
      <vt:lpstr>Calibri Light</vt:lpstr>
      <vt:lpstr>汉仪书宋二KW</vt:lpstr>
      <vt:lpstr>Calibri</vt:lpstr>
      <vt:lpstr>Times New Roman Regular</vt:lpstr>
      <vt:lpstr>Times New Roman Bold</vt:lpstr>
      <vt:lpstr>1_Office Theme</vt:lpstr>
      <vt:lpstr>2_Office Theme</vt:lpstr>
      <vt:lpstr>Contents Slide Master</vt:lpstr>
      <vt:lpstr>PowerPoint 演示文稿</vt:lpstr>
      <vt:lpstr>Outline</vt:lpstr>
      <vt:lpstr>Introduction</vt:lpstr>
      <vt:lpstr>PowerPoint 演示文稿</vt:lpstr>
      <vt:lpstr>Problem Formulation</vt:lpstr>
      <vt:lpstr>Objectives </vt:lpstr>
      <vt:lpstr>Key Features</vt:lpstr>
      <vt:lpstr>Methodology used</vt:lpstr>
      <vt:lpstr>System Architecture</vt:lpstr>
      <vt:lpstr>Challenges </vt:lpstr>
      <vt:lpstr>Result and Output</vt:lpstr>
      <vt:lpstr>Future 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Sandhya Poonia</cp:lastModifiedBy>
  <cp:revision>674</cp:revision>
  <dcterms:created xsi:type="dcterms:W3CDTF">2025-04-28T10:14:26Z</dcterms:created>
  <dcterms:modified xsi:type="dcterms:W3CDTF">2025-04-28T10:14:26Z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2025-03-03T17:08:33Z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9920947b-ac97-4208-b2fe-b10654e96dd7</vt:lpwstr>
  </property>
  <property fmtid="{D5CDD505-2E9C-101B-9397-08002B2CF9AE}" pid="7" name="MSIP_Label_defa4170-0d19-0005-0004-bc88714345d2_ActionId">
    <vt:lpwstr>2f0e5307-79ac-4aa0-9dcc-4a9ae7597866</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y fmtid="{D5CDD505-2E9C-101B-9397-08002B2CF9AE}" pid="10" name="ICV">
    <vt:lpwstr>6A89FE7D9E64E4FC02550F685DE97411_42</vt:lpwstr>
  </property>
  <property fmtid="{D5CDD505-2E9C-101B-9397-08002B2CF9AE}" pid="11" name="KSOProductBuildVer">
    <vt:lpwstr>1033-6.13.1.8710</vt:lpwstr>
  </property>
</Properties>
</file>