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8"/>
  </p:notesMasterIdLst>
  <p:sldIdLst>
    <p:sldId id="256" r:id="rId2"/>
    <p:sldId id="267" r:id="rId3"/>
    <p:sldId id="262" r:id="rId4"/>
    <p:sldId id="349" r:id="rId5"/>
    <p:sldId id="350" r:id="rId6"/>
    <p:sldId id="351" r:id="rId7"/>
    <p:sldId id="352" r:id="rId8"/>
    <p:sldId id="347" r:id="rId9"/>
    <p:sldId id="348" r:id="rId10"/>
    <p:sldId id="353" r:id="rId11"/>
    <p:sldId id="354" r:id="rId12"/>
    <p:sldId id="355" r:id="rId13"/>
    <p:sldId id="356" r:id="rId14"/>
    <p:sldId id="357" r:id="rId15"/>
    <p:sldId id="359" r:id="rId16"/>
    <p:sldId id="360" r:id="rId17"/>
    <p:sldId id="358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Vidalok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956CF4-467E-4689-9CA8-A9A9898C56BD}">
  <a:tblStyle styleId="{7B956CF4-467E-4689-9CA8-A9A9898C5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3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92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37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9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49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872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617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97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14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822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2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3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516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68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3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9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59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93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51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51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664006"/>
            <a:ext cx="7064100" cy="1155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Atliq Hardware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041775"/>
            <a:ext cx="7064100" cy="1003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Consumer Goods Insights </a:t>
            </a:r>
            <a:endParaRPr lang="en-US" sz="2400" dirty="0"/>
          </a:p>
          <a:p>
            <a:r>
              <a:rPr lang="en-US" sz="2400" b="1" dirty="0"/>
              <a:t>for </a:t>
            </a:r>
            <a:endParaRPr lang="en-US" sz="2400" dirty="0"/>
          </a:p>
          <a:p>
            <a:r>
              <a:rPr lang="en-US" sz="2400" b="1" dirty="0"/>
              <a:t>Ad hoc Requests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B5A8E-6CE2-BB40-C15A-F55DF749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147637"/>
            <a:ext cx="1447800" cy="144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400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Get the products that have the highest and lowest manufacturing costs.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6273B-7335-F673-D833-3B85CDAC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4421348" y="125432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6558" y="2480249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Manufacturing cost is highest for the product “AQ Home Allin 1 Gen 2” and least for “ AQ Master wired x1 </a:t>
            </a:r>
            <a:r>
              <a:rPr lang="en-US" dirty="0" err="1">
                <a:latin typeface="Vidaloka" panose="020B0604020202020204" charset="0"/>
              </a:rPr>
              <a:t>Ms</a:t>
            </a:r>
            <a:r>
              <a:rPr lang="en-US" dirty="0">
                <a:latin typeface="Vidaloka" panose="020B0604020202020204" charset="0"/>
              </a:rPr>
              <a:t>”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6558" y="2038226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EE59-D934-5B53-642A-2B5BCC85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963604"/>
            <a:ext cx="2993867" cy="3033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CB1D8-F282-D654-C444-654603B5A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88" y="1043515"/>
            <a:ext cx="3390482" cy="5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88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/>
              <a:t>Generate a report which contains the top 5 customers who received an average high </a:t>
            </a:r>
            <a:r>
              <a:rPr lang="en-US" sz="2800" dirty="0" err="1"/>
              <a:t>pre_invoice_discount_pct</a:t>
            </a:r>
            <a:r>
              <a:rPr lang="en-US" sz="2800" dirty="0"/>
              <a:t> for the fiscal year 2021 and in the Indian market. </a:t>
            </a:r>
            <a:endParaRPr sz="28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48ADE8-B2D9-8EC0-CEC7-991A92A4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 rot="727657">
            <a:off x="4319988" y="129134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6558" y="2480249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In India, the top 5 customers who receive the highest pre-invoice discount percentage are Flipkart, Viveks, Ezone, Croma, Vijay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Flipkart gets the highest pre-invoice discount percentage amongst these companies with a discount of 0.31%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6558" y="2038226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8E0F2-1171-2673-769D-765421D51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08" y="882445"/>
            <a:ext cx="3147333" cy="115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7DDDF-540F-FFA4-82FA-D6FADDEDA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938" y="1643476"/>
            <a:ext cx="4003926" cy="26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88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/>
              <a:t>Get the complete report of the Gross sales amount for the customer </a:t>
            </a:r>
            <a:r>
              <a:rPr lang="en-US" sz="2800" b="1" dirty="0"/>
              <a:t>“</a:t>
            </a:r>
            <a:r>
              <a:rPr lang="en-US" sz="2800" b="1" dirty="0" err="1"/>
              <a:t>Atliq</a:t>
            </a:r>
            <a:r>
              <a:rPr lang="en-US" sz="2800" b="1" dirty="0"/>
              <a:t> Exclusive” </a:t>
            </a:r>
            <a:r>
              <a:rPr lang="en-US" sz="2800" dirty="0"/>
              <a:t>for each month </a:t>
            </a:r>
            <a:r>
              <a:rPr lang="en-US" sz="2800" b="1" dirty="0"/>
              <a:t>.</a:t>
            </a:r>
            <a:endParaRPr sz="28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3A5A2-2182-8104-FCB0-AEADFA42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3716240" y="696162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1D931-DB90-ADDB-E1B5-235EEF5D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46" y="1267216"/>
            <a:ext cx="2400508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3543336" y="38077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4319988" y="129134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1F791-99BA-C00C-EC1C-7ADD4EC4A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62" y="818959"/>
            <a:ext cx="5140787" cy="3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3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399413" y="717228"/>
            <a:ext cx="8258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The gross sales amount has decreased in 2020 and remained low throughout. This could be because of Covid19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In late 2020, this significantly improved and became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However early 2021 witnessed a reduction in gross sales amount, due to the second wave of Covid.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342265" y="409451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88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br>
              <a:rPr lang="en-IN" sz="3200" dirty="0"/>
            </a:br>
            <a:r>
              <a:rPr lang="en-US" sz="3200" dirty="0"/>
              <a:t>In which quarter of 2020, got the maximum </a:t>
            </a:r>
            <a:r>
              <a:rPr lang="en-US" sz="3200" dirty="0" err="1"/>
              <a:t>total_sold_quantity</a:t>
            </a:r>
            <a:r>
              <a:rPr lang="en-US" sz="3200" dirty="0"/>
              <a:t>?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D4E4E-DBEA-2A96-E9CE-B26186D8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3829050" y="1325171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6558" y="2480249"/>
            <a:ext cx="457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Quarter 1 of 2020 witnessed the highest sales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There was a decline in Quarter 2 and Quarter 3 which could be due to Covid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However the sold quantity increased in Quarter 4.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6558" y="2038226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7B57A-7124-AF8B-3499-CDFCA97F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12" y="1368033"/>
            <a:ext cx="3863308" cy="2182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F05905-9A26-BB90-68F7-83B127A3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64" y="854588"/>
            <a:ext cx="2004234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1847" y="1868866"/>
            <a:ext cx="8451055" cy="1874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200" dirty="0">
                <a:latin typeface="Vidaloka" panose="020B0604020202020204" charset="0"/>
              </a:rPr>
              <a:t>Provide the list of markets in which customer "</a:t>
            </a:r>
            <a:r>
              <a:rPr lang="en-US" sz="3200" dirty="0" err="1">
                <a:latin typeface="Vidaloka" panose="020B0604020202020204" charset="0"/>
              </a:rPr>
              <a:t>Atliq</a:t>
            </a:r>
            <a:r>
              <a:rPr lang="en-US" sz="3200" dirty="0">
                <a:latin typeface="Vidaloka" panose="020B0604020202020204" charset="0"/>
              </a:rPr>
              <a:t> Exclusive" operates its business in the APAC region.</a:t>
            </a:r>
            <a:endParaRPr sz="3200" dirty="0">
              <a:latin typeface="Vidaloka" panose="020B0604020202020204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54FF5-B3ED-6BBF-5548-BAB3DE2E1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88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br>
              <a:rPr lang="en-IN" sz="3200" dirty="0"/>
            </a:br>
            <a:r>
              <a:rPr lang="en-US" sz="3200" dirty="0"/>
              <a:t>Which channel helped to bring more gross sales in the fiscal year 2021 and the percentage of contribution?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D03F5-0473-F916-CF27-D75B1D3A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4319988" y="129134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6558" y="2480249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Retailer channel brought in the highest gross sales amount with a whopping 73.22 % of the total. 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6558" y="2038226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A89D0-07D9-17FD-0899-5E807204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8" y="850297"/>
            <a:ext cx="2781541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CAF69-B890-4EBB-89FB-768D255F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81" y="1024756"/>
            <a:ext cx="3478802" cy="26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7"/>
            <a:ext cx="8451055" cy="2886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Get the Top 3 products in each division that have a high </a:t>
            </a:r>
            <a:r>
              <a:rPr lang="en-US" sz="3200" dirty="0" err="1"/>
              <a:t>total_sold_quantity</a:t>
            </a:r>
            <a:r>
              <a:rPr lang="en-US" sz="3200" dirty="0"/>
              <a:t> in the </a:t>
            </a:r>
            <a:r>
              <a:rPr lang="en-US" sz="3200" dirty="0" err="1"/>
              <a:t>fiscal_year</a:t>
            </a:r>
            <a:r>
              <a:rPr lang="en-US" sz="3200" dirty="0"/>
              <a:t> 2021?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589FD3-06A8-A4E9-7B49-9D8A2762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5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3807128" y="54614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505EA-CCC9-1E91-F41F-4A1762A8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74" y="966077"/>
            <a:ext cx="636325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54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3455331" y="485067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009F2-33B9-418E-913E-AA564324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8" y="889042"/>
            <a:ext cx="4864645" cy="36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4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512859" y="1072931"/>
            <a:ext cx="802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In the N &amp; S division, the top 3 products are AQ Pen Drive DRC, AQ Digit SSC </a:t>
            </a:r>
            <a:r>
              <a:rPr lang="en-US" dirty="0" err="1">
                <a:latin typeface="Vidaloka" panose="020B0604020202020204" charset="0"/>
              </a:rPr>
              <a:t>amd</a:t>
            </a:r>
            <a:r>
              <a:rPr lang="en-US" dirty="0">
                <a:latin typeface="Vidaloka" panose="020B0604020202020204" charset="0"/>
              </a:rPr>
              <a:t> AQ Clx1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In the P &amp; A division, the top 3 products are AQ Gamers Ms. AQ </a:t>
            </a:r>
            <a:r>
              <a:rPr lang="en-US" dirty="0" err="1">
                <a:latin typeface="Vidaloka" panose="020B0604020202020204" charset="0"/>
              </a:rPr>
              <a:t>Macima</a:t>
            </a:r>
            <a:r>
              <a:rPr lang="en-US" dirty="0">
                <a:latin typeface="Vidaloka" panose="020B0604020202020204" charset="0"/>
              </a:rPr>
              <a:t> </a:t>
            </a:r>
            <a:r>
              <a:rPr lang="en-US" dirty="0" err="1">
                <a:latin typeface="Vidaloka" panose="020B0604020202020204" charset="0"/>
              </a:rPr>
              <a:t>Ms</a:t>
            </a:r>
            <a:r>
              <a:rPr lang="en-US" dirty="0">
                <a:latin typeface="Vidaloka" panose="020B0604020202020204" charset="0"/>
              </a:rPr>
              <a:t> and AQ Master Wireless x1 </a:t>
            </a:r>
            <a:r>
              <a:rPr lang="en-US" dirty="0" err="1">
                <a:latin typeface="Vidaloka" panose="020B0604020202020204" charset="0"/>
              </a:rPr>
              <a:t>Ms</a:t>
            </a:r>
            <a:endParaRPr lang="en-US" dirty="0">
              <a:latin typeface="Vidalok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In the PC division, the top 3 products are AQ Digit, AQ Gen Y, AQ Elite.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59140" y="680913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0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0593-720F-958E-E3A5-17AC35D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285400"/>
            <a:ext cx="7717500" cy="572700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0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0F4E37-3888-AB1D-341F-F0AFABC0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17" y="1208400"/>
            <a:ext cx="1120237" cy="1615580"/>
          </a:xfrm>
          <a:prstGeom prst="rect">
            <a:avLst/>
          </a:prstGeom>
        </p:spPr>
      </p:pic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042963" y="488993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C3E6FA-1095-43B3-2DC6-CDDADF46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41" y="892968"/>
            <a:ext cx="3469305" cy="26717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3078956" y="2571750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578644" y="3971925"/>
            <a:ext cx="783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idaloka" panose="020B0604020202020204" charset="0"/>
              </a:rPr>
              <a:t>Atliq</a:t>
            </a:r>
            <a:r>
              <a:rPr lang="en-US" dirty="0">
                <a:latin typeface="Vidaloka" panose="020B0604020202020204" charset="0"/>
              </a:rPr>
              <a:t> Exclusive operates in 8 markets in the APAC region – Australia, Bangladesh, India, Indonesia, Japan, Philippines and South Korea.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685801" y="3660929"/>
            <a:ext cx="420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6"/>
            <a:ext cx="8451055" cy="2301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>
                <a:latin typeface="Vidaloka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What is the percentage of unique product increase in 2021 vs. 2020? </a:t>
            </a:r>
            <a:endParaRPr sz="16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AF705-4F3F-6B17-4E4B-03E444244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13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4421348" y="125432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306546" y="2037152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There were only 245 unique products in the year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However, 89 new products were added in the year 2021, making the total count of unique products in 2021 to 334.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This led to an 36.33% increase in the unique products </a:t>
            </a:r>
            <a:r>
              <a:rPr lang="en-US">
                <a:latin typeface="Vidaloka" panose="020B0604020202020204" charset="0"/>
              </a:rPr>
              <a:t>in 2021 vs 2020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306546" y="1615687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C58F9E-F41A-E3AD-970C-40428DD6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74" y="1006656"/>
            <a:ext cx="2453853" cy="260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1B16F-9ADB-BBBC-63F0-0D66D24EB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6" y="1006656"/>
            <a:ext cx="3673158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6"/>
            <a:ext cx="8451055" cy="3000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Provide a report with all the unique product counts for each segment and sort them in descending order of product counts.</a:t>
            </a:r>
            <a:br>
              <a:rPr lang="en-US" sz="3200" dirty="0"/>
            </a:br>
            <a:r>
              <a:rPr lang="en-US" sz="3200" dirty="0"/>
              <a:t>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FA2CA-C6EE-8ACB-FDB0-28A2E159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3464086" y="142577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7194" y="3088954"/>
            <a:ext cx="4571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The notebook segment has the most count of unique products followed by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Networking segment has a very less number of unique products.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518220" y="2781177"/>
            <a:ext cx="228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1E478-75AE-9423-FFDE-88F2A4AA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21" y="958321"/>
            <a:ext cx="1889924" cy="121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DAA1C-EFB0-8655-30A1-5C43EFB3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33" y="958321"/>
            <a:ext cx="355884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346472" y="1671636"/>
            <a:ext cx="8451055" cy="3000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>
                <a:latin typeface="Vidaloka" panose="020B0604020202020204" charset="0"/>
              </a:rPr>
              <a:t>Follow-up: Which segment had the most increase in unique products in 2021 vs 2020? </a:t>
            </a:r>
            <a:endParaRPr sz="3200" dirty="0">
              <a:latin typeface="Vidaloka" panose="020B060402020202020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4" y="585387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EA966-DA99-6472-3EDD-A51B824C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6" y="3398043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EB958265-8810-4400-1291-E05D4D477988}"/>
              </a:ext>
            </a:extLst>
          </p:cNvPr>
          <p:cNvSpPr txBox="1">
            <a:spLocks/>
          </p:cNvSpPr>
          <p:nvPr/>
        </p:nvSpPr>
        <p:spPr>
          <a:xfrm>
            <a:off x="1390124" y="488993"/>
            <a:ext cx="1025719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Output:</a:t>
            </a:r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DBE39743-6D44-4498-7931-E63A8C2D7596}"/>
              </a:ext>
            </a:extLst>
          </p:cNvPr>
          <p:cNvSpPr txBox="1">
            <a:spLocks/>
          </p:cNvSpPr>
          <p:nvPr/>
        </p:nvSpPr>
        <p:spPr>
          <a:xfrm>
            <a:off x="5938838" y="506498"/>
            <a:ext cx="1815038" cy="4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US" dirty="0">
                <a:latin typeface="Vidaloka" panose="020B0604020202020204" charset="0"/>
              </a:rPr>
              <a:t>Output to visual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976737-019D-9920-A813-AACF8271FEB8}"/>
              </a:ext>
            </a:extLst>
          </p:cNvPr>
          <p:cNvSpPr/>
          <p:nvPr/>
        </p:nvSpPr>
        <p:spPr>
          <a:xfrm>
            <a:off x="4421348" y="1254327"/>
            <a:ext cx="74295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E9C25-D6C6-7AF2-EB07-EB404BBC8467}"/>
              </a:ext>
            </a:extLst>
          </p:cNvPr>
          <p:cNvSpPr txBox="1"/>
          <p:nvPr/>
        </p:nvSpPr>
        <p:spPr>
          <a:xfrm>
            <a:off x="406558" y="3088954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The most significant difference was observed in the Accessories segment with a difference of 34 more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This is followed by Notebook, Peripherals and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idaloka" panose="020B0604020202020204" charset="0"/>
              </a:rPr>
              <a:t>Storage and network segments have the least change, considering that their number of unique products in 2020 was less. </a:t>
            </a:r>
            <a:endParaRPr lang="en-IN" dirty="0">
              <a:latin typeface="Vidaloka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3EFE5-0588-AC12-5433-B4B51E80BA0C}"/>
              </a:ext>
            </a:extLst>
          </p:cNvPr>
          <p:cNvSpPr txBox="1"/>
          <p:nvPr/>
        </p:nvSpPr>
        <p:spPr>
          <a:xfrm>
            <a:off x="406558" y="2715824"/>
            <a:ext cx="10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idaloka" panose="020B0604020202020204" charset="0"/>
              </a:rPr>
              <a:t>Insights:</a:t>
            </a:r>
            <a:endParaRPr lang="en-IN" dirty="0">
              <a:latin typeface="Vidaloka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21BEAA-AAB3-8F20-90E7-B7A32899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9" y="958321"/>
            <a:ext cx="3962743" cy="13183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1F7731-DB05-2371-B0B9-EA08F8A2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166" y="892968"/>
            <a:ext cx="3152223" cy="37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7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680</Words>
  <Application>Microsoft Office PowerPoint</Application>
  <PresentationFormat>On-screen Show (16:9)</PresentationFormat>
  <Paragraphs>77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Vidaloka</vt:lpstr>
      <vt:lpstr>Montserrat</vt:lpstr>
      <vt:lpstr>Minimalist Business Slides XL by Slidesgo</vt:lpstr>
      <vt:lpstr>Atliq Hardware</vt:lpstr>
      <vt:lpstr>Provide the list of markets in which customer "Atliq Exclusive" operates its business in the APAC region.</vt:lpstr>
      <vt:lpstr>PowerPoint Presentation</vt:lpstr>
      <vt:lpstr>What is the percentage of unique product increase in 2021 vs. 2020? </vt:lpstr>
      <vt:lpstr>PowerPoint Presentation</vt:lpstr>
      <vt:lpstr>Provide a report with all the unique product counts for each segment and sort them in descending order of product counts.  </vt:lpstr>
      <vt:lpstr>PowerPoint Presentation</vt:lpstr>
      <vt:lpstr>Follow-up: Which segment had the most increase in unique products in 2021 vs 2020? </vt:lpstr>
      <vt:lpstr>PowerPoint Presentation</vt:lpstr>
      <vt:lpstr>Get the products that have the highest and lowest manufacturing costs. </vt:lpstr>
      <vt:lpstr>PowerPoint Presentation</vt:lpstr>
      <vt:lpstr>Generate a report which contains the top 5 customers who received an average high pre_invoice_discount_pct for the fiscal year 2021 and in the Indian market. </vt:lpstr>
      <vt:lpstr>PowerPoint Presentation</vt:lpstr>
      <vt:lpstr>Get the complete report of the Gross sales amount for the customer “Atliq Exclusive” for each month .</vt:lpstr>
      <vt:lpstr>PowerPoint Presentation</vt:lpstr>
      <vt:lpstr>PowerPoint Presentation</vt:lpstr>
      <vt:lpstr>PowerPoint Presentation</vt:lpstr>
      <vt:lpstr> In which quarter of 2020, got the maximum total_sold_quantity? </vt:lpstr>
      <vt:lpstr>PowerPoint Presentation</vt:lpstr>
      <vt:lpstr> Which channel helped to bring more gross sales in the fiscal year 2021 and the percentage of contribution? </vt:lpstr>
      <vt:lpstr>PowerPoint Presentation</vt:lpstr>
      <vt:lpstr>Get the Top 3 products in each division that have a high total_sold_quantity in the fiscal_year 2021? 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Kaushikh K</dc:creator>
  <cp:lastModifiedBy>Kaushikh K</cp:lastModifiedBy>
  <cp:revision>7</cp:revision>
  <dcterms:modified xsi:type="dcterms:W3CDTF">2023-03-05T05:53:57Z</dcterms:modified>
</cp:coreProperties>
</file>