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4"/>
  </p:notesMasterIdLst>
  <p:sldIdLst>
    <p:sldId id="256" r:id="rId5"/>
    <p:sldId id="2146847054" r:id="rId6"/>
    <p:sldId id="262" r:id="rId7"/>
    <p:sldId id="263" r:id="rId8"/>
    <p:sldId id="2146847064" r:id="rId9"/>
    <p:sldId id="265" r:id="rId10"/>
    <p:sldId id="266" r:id="rId11"/>
    <p:sldId id="2146847065" r:id="rId12"/>
    <p:sldId id="267" r:id="rId13"/>
    <p:sldId id="2146847066" r:id="rId14"/>
    <p:sldId id="2146847067" r:id="rId15"/>
    <p:sldId id="2146847068" r:id="rId16"/>
    <p:sldId id="268" r:id="rId17"/>
    <p:sldId id="2146847055" r:id="rId18"/>
    <p:sldId id="269" r:id="rId19"/>
    <p:sldId id="2146847059" r:id="rId20"/>
    <p:sldId id="2146847060" r:id="rId21"/>
    <p:sldId id="2146847061" r:id="rId22"/>
    <p:sldId id="2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11-08-2025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8/11/2025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8/11/2025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8/11/2025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8/11/2025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8/11/2025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8/11/2025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8/11/2025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8/11/2025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8/11/2025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8/11/2025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8/11/2025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8/11/2025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7" y="1821635"/>
            <a:ext cx="9487083"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 AGENTIC CAREER COUNSELING COMPANION</a:t>
            </a:r>
          </a:p>
        </p:txBody>
      </p:sp>
      <p:sp>
        <p:nvSpPr>
          <p:cNvPr id="3" name="TextBox 2"/>
          <p:cNvSpPr txBox="1"/>
          <p:nvPr/>
        </p:nvSpPr>
        <p:spPr>
          <a:xfrm>
            <a:off x="-267324"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92771"/>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pitchFamily="34" charset="0"/>
                <a:cs typeface="Arial" pitchFamily="34" charset="0"/>
              </a:rPr>
              <a:t>STUDENT NAME : SANDHYA THUKAKULA</a:t>
            </a:r>
          </a:p>
          <a:p>
            <a:r>
              <a:rPr lang="en-US" sz="2000" b="1" dirty="0">
                <a:solidFill>
                  <a:schemeClr val="accent1">
                    <a:lumMod val="75000"/>
                  </a:schemeClr>
                </a:solidFill>
                <a:latin typeface="Arial" pitchFamily="34" charset="0"/>
                <a:cs typeface="Arial" pitchFamily="34" charset="0"/>
              </a:rPr>
              <a:t>COLLEGE NAME : KMM INSTITUTE OF PG STUDIES     </a:t>
            </a:r>
          </a:p>
          <a:p>
            <a:r>
              <a:rPr lang="en-US" sz="2000" b="1" dirty="0">
                <a:solidFill>
                  <a:schemeClr val="accent1">
                    <a:lumMod val="75000"/>
                  </a:schemeClr>
                </a:solidFill>
                <a:latin typeface="Arial" pitchFamily="34" charset="0"/>
                <a:cs typeface="Arial" pitchFamily="34" charset="0"/>
              </a:rPr>
              <a:t>DEPARTMENT   :  MCA</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D74FD01-B3C9-4389-A5FC-62725148BC79}"/>
              </a:ext>
            </a:extLst>
          </p:cNvPr>
          <p:cNvPicPr>
            <a:picLocks noChangeAspect="1"/>
          </p:cNvPicPr>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652993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4B4168-6D9C-41A5-958F-E5CF34B73CC6}"/>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126927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55EE6E-049E-4374-852F-7DD13CCB1E76}"/>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505819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lnSpc>
                <a:spcPct val="150000"/>
              </a:lnSpc>
            </a:pPr>
            <a:r>
              <a:rPr lang="en-IN" sz="2400" dirty="0">
                <a:solidFill>
                  <a:srgbClr val="0F0F0F"/>
                </a:solidFill>
                <a:ea typeface="+mn-lt"/>
                <a:cs typeface="+mn-lt"/>
              </a:rPr>
              <a:t> </a:t>
            </a:r>
            <a:r>
              <a:rPr lang="en-US" sz="2400" dirty="0">
                <a:effectLst/>
              </a:rPr>
              <a:t>The Agentic Career Counseling Companion effectively tackles career decision challenges by providing scalable, personalized guidance through autonomous AI agents. Powered by IBM Granite and Cloud Lite, it minimizes mismatches and empowers proactive planning. Challenges included ensuring data privacy and handling real-time API latency, addressed via ethical design and optimizations. This solution highlights AI's potential in education, aligning with IBM's innovations in agentic systems.</a:t>
            </a:r>
          </a:p>
          <a:p>
            <a:pPr marL="0" indent="0">
              <a:buNone/>
            </a:pP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lnSpc>
                <a:spcPct val="150000"/>
              </a:lnSpc>
            </a:pPr>
            <a:r>
              <a:rPr lang="en-IN" sz="2400" dirty="0"/>
              <a:t>Expand to multi-user collaborations (e.g., group </a:t>
            </a:r>
            <a:r>
              <a:rPr lang="en-IN" sz="2400" dirty="0" err="1"/>
              <a:t>counseling</a:t>
            </a:r>
            <a:r>
              <a:rPr lang="en-IN" sz="2400" dirty="0"/>
              <a:t>) and integrate emerging Granite 4.0 features for advanced multimodality (e.g., resume image analysis). Add VR career simulations and global trend support via additional APIs. Explore edge deployment for offline access and partnerships with universities for seamless LMS integration.</a:t>
            </a:r>
          </a:p>
          <a:p>
            <a:pPr marL="0" indent="0">
              <a:buNone/>
            </a:pPr>
            <a:endParaRPr lang="en-US" sz="2000"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 </a:t>
            </a:r>
            <a:r>
              <a:rPr lang="fr-FR" sz="2400" dirty="0">
                <a:effectLst/>
              </a:rPr>
              <a:t>IBM. "Granite </a:t>
            </a:r>
            <a:r>
              <a:rPr lang="fr-FR" sz="2400" dirty="0" err="1">
                <a:effectLst/>
              </a:rPr>
              <a:t>Foundation</a:t>
            </a:r>
            <a:r>
              <a:rPr lang="fr-FR" sz="2400" dirty="0">
                <a:effectLst/>
              </a:rPr>
              <a:t> </a:t>
            </a:r>
            <a:r>
              <a:rPr lang="fr-FR" sz="2400" dirty="0" err="1">
                <a:effectLst/>
              </a:rPr>
              <a:t>Models</a:t>
            </a:r>
            <a:r>
              <a:rPr lang="fr-FR" sz="2400" dirty="0">
                <a:effectLst/>
              </a:rPr>
              <a:t> Documentation." IBM, 2025.</a:t>
            </a:r>
          </a:p>
          <a:p>
            <a:pPr marL="305435" indent="-305435"/>
            <a:r>
              <a:rPr lang="en-US" sz="2400" dirty="0">
                <a:effectLst/>
              </a:rPr>
              <a:t>Lewis, P., et al. "Retrieval-Augmented Generation for Knowledge-Intensive NLP Tasks." </a:t>
            </a:r>
            <a:r>
              <a:rPr lang="en-US" sz="2400" dirty="0" err="1">
                <a:effectLst/>
              </a:rPr>
              <a:t>NeurIPS</a:t>
            </a:r>
            <a:r>
              <a:rPr lang="en-US" sz="2400" dirty="0">
                <a:effectLst/>
              </a:rPr>
              <a:t>, 2020.</a:t>
            </a:r>
          </a:p>
          <a:p>
            <a:pPr marL="305435" indent="-305435"/>
            <a:r>
              <a:rPr lang="en-US" sz="2400" dirty="0">
                <a:effectLst/>
              </a:rPr>
              <a:t>U.S. Bureau of Labor Statistics. "Occupational Outlook Handbook: 2025 Projections."</a:t>
            </a:r>
          </a:p>
          <a:p>
            <a:pPr marL="305435" indent="-305435"/>
            <a:r>
              <a:rPr lang="en-US" sz="2400" dirty="0">
                <a:effectLst/>
              </a:rPr>
              <a:t>IBM Cloud. "Free Tier Services Overview." IBM, 2025.</a:t>
            </a:r>
          </a:p>
          <a:p>
            <a:pPr marL="305435" indent="-305435"/>
            <a:r>
              <a:rPr lang="en-US" sz="2400" dirty="0" err="1">
                <a:effectLst/>
              </a:rPr>
              <a:t>LangChain</a:t>
            </a:r>
            <a:r>
              <a:rPr lang="en-US" sz="2400" dirty="0">
                <a:effectLst/>
              </a:rPr>
              <a:t>. "Agentic Frameworks Guide." 2025.</a:t>
            </a:r>
          </a:p>
          <a:p>
            <a:pPr marL="0" indent="0">
              <a:buNone/>
            </a:pP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r>
              <a:rPr lang="en-IN" dirty="0"/>
              <a:t>Screenshot/ </a:t>
            </a:r>
            <a:r>
              <a:rPr lang="en-IN" dirty="0" err="1"/>
              <a:t>credly</a:t>
            </a:r>
            <a:r>
              <a:rPr lang="en-IN" dirty="0"/>
              <a:t> certificate( getting started with AI)</a:t>
            </a:r>
          </a:p>
        </p:txBody>
      </p:sp>
      <p:pic>
        <p:nvPicPr>
          <p:cNvPr id="5" name="Picture 4">
            <a:extLst>
              <a:ext uri="{FF2B5EF4-FFF2-40B4-BE49-F238E27FC236}">
                <a16:creationId xmlns:a16="http://schemas.microsoft.com/office/drawing/2014/main" id="{8F601938-A0A5-43C3-821D-81136BC7AD6E}"/>
              </a:ext>
            </a:extLst>
          </p:cNvPr>
          <p:cNvPicPr>
            <a:picLocks noChangeAspect="1"/>
          </p:cNvPicPr>
          <p:nvPr/>
        </p:nvPicPr>
        <p:blipFill>
          <a:blip r:embed="rId2"/>
          <a:stretch>
            <a:fillRect/>
          </a:stretch>
        </p:blipFill>
        <p:spPr>
          <a:xfrm>
            <a:off x="900332" y="1232452"/>
            <a:ext cx="9608234" cy="5625548"/>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r>
              <a:rPr lang="en-IN" dirty="0"/>
              <a:t>Screenshot/ </a:t>
            </a:r>
            <a:r>
              <a:rPr lang="en-IN" dirty="0" err="1"/>
              <a:t>credly</a:t>
            </a:r>
            <a:r>
              <a:rPr lang="en-IN" dirty="0"/>
              <a:t> certificate( Journey to Cloud)</a:t>
            </a:r>
          </a:p>
        </p:txBody>
      </p:sp>
      <p:pic>
        <p:nvPicPr>
          <p:cNvPr id="5" name="Picture 4">
            <a:extLst>
              <a:ext uri="{FF2B5EF4-FFF2-40B4-BE49-F238E27FC236}">
                <a16:creationId xmlns:a16="http://schemas.microsoft.com/office/drawing/2014/main" id="{0A6FD43F-3D77-4147-AA57-A56C3F601B0D}"/>
              </a:ext>
            </a:extLst>
          </p:cNvPr>
          <p:cNvPicPr>
            <a:picLocks noChangeAspect="1"/>
          </p:cNvPicPr>
          <p:nvPr/>
        </p:nvPicPr>
        <p:blipFill>
          <a:blip r:embed="rId2"/>
          <a:stretch>
            <a:fillRect/>
          </a:stretch>
        </p:blipFill>
        <p:spPr>
          <a:xfrm>
            <a:off x="942534" y="1302026"/>
            <a:ext cx="9214339" cy="5445862"/>
          </a:xfrm>
          <a:prstGeom prst="rect">
            <a:avLst/>
          </a:prstGeom>
        </p:spPr>
      </p:pic>
    </p:spTree>
    <p:extLst>
      <p:ext uri="{BB962C8B-B14F-4D97-AF65-F5344CB8AC3E}">
        <p14:creationId xmlns:p14="http://schemas.microsoft.com/office/powerpoint/2010/main" val="4128710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r>
              <a:rPr lang="en-IN" dirty="0"/>
              <a:t>Screenshot/ </a:t>
            </a:r>
            <a:r>
              <a:rPr lang="en-IN" dirty="0" err="1"/>
              <a:t>credly</a:t>
            </a:r>
            <a:r>
              <a:rPr lang="en-IN" dirty="0"/>
              <a:t> certificate( RAG Lab)</a:t>
            </a:r>
          </a:p>
        </p:txBody>
      </p:sp>
      <p:pic>
        <p:nvPicPr>
          <p:cNvPr id="5" name="Picture 4">
            <a:extLst>
              <a:ext uri="{FF2B5EF4-FFF2-40B4-BE49-F238E27FC236}">
                <a16:creationId xmlns:a16="http://schemas.microsoft.com/office/drawing/2014/main" id="{8DCE4225-58C1-4339-8194-44D40463C72B}"/>
              </a:ext>
            </a:extLst>
          </p:cNvPr>
          <p:cNvPicPr>
            <a:picLocks noChangeAspect="1"/>
          </p:cNvPicPr>
          <p:nvPr/>
        </p:nvPicPr>
        <p:blipFill>
          <a:blip r:embed="rId2"/>
          <a:stretch>
            <a:fillRect/>
          </a:stretch>
        </p:blipFill>
        <p:spPr>
          <a:xfrm>
            <a:off x="946952" y="1302026"/>
            <a:ext cx="9139583" cy="5534319"/>
          </a:xfrm>
          <a:prstGeom prst="rect">
            <a:avLst/>
          </a:prstGeom>
        </p:spPr>
      </p:pic>
    </p:spTree>
    <p:extLst>
      <p:ext uri="{BB962C8B-B14F-4D97-AF65-F5344CB8AC3E}">
        <p14:creationId xmlns:p14="http://schemas.microsoft.com/office/powerpoint/2010/main" val="21718527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pic>
        <p:nvPicPr>
          <p:cNvPr id="3" name="Picture 2" descr="Close-up of person painting">
            <a:extLst>
              <a:ext uri="{FF2B5EF4-FFF2-40B4-BE49-F238E27FC236}">
                <a16:creationId xmlns:a16="http://schemas.microsoft.com/office/drawing/2014/main" id="{A6773C93-E2F2-4235-B4E5-00D3BBABAD75}"/>
              </a:ext>
            </a:extLst>
          </p:cNvPr>
          <p:cNvPicPr>
            <a:picLocks noChangeAspect="1"/>
          </p:cNvPicPr>
          <p:nvPr/>
        </p:nvPicPr>
        <p:blipFill>
          <a:blip r:embed="rId2"/>
          <a:stretch>
            <a:fillRect/>
          </a:stretch>
        </p:blipFill>
        <p:spPr>
          <a:xfrm>
            <a:off x="0" y="0"/>
            <a:ext cx="12191999" cy="7012745"/>
          </a:xfrm>
          <a:prstGeom prst="rect">
            <a:avLst/>
          </a:prstGeom>
        </p:spPr>
      </p:pic>
      <p:sp>
        <p:nvSpPr>
          <p:cNvPr id="4" name="TextBox 3">
            <a:extLst>
              <a:ext uri="{FF2B5EF4-FFF2-40B4-BE49-F238E27FC236}">
                <a16:creationId xmlns:a16="http://schemas.microsoft.com/office/drawing/2014/main" id="{A914E92E-6BA2-4D86-97DA-AA9B42F2C59C}"/>
              </a:ext>
            </a:extLst>
          </p:cNvPr>
          <p:cNvSpPr txBox="1"/>
          <p:nvPr/>
        </p:nvSpPr>
        <p:spPr>
          <a:xfrm>
            <a:off x="4375051" y="4586068"/>
            <a:ext cx="2785403" cy="584775"/>
          </a:xfrm>
          <a:prstGeom prst="rect">
            <a:avLst/>
          </a:prstGeom>
          <a:noFill/>
        </p:spPr>
        <p:txBody>
          <a:bodyPr wrap="square" rtlCol="0">
            <a:spAutoFit/>
          </a:bodyPr>
          <a:lstStyle/>
          <a:p>
            <a:r>
              <a:rPr kumimoji="0" lang="en-US" sz="3200" b="1" i="0" u="none" strike="noStrike" kern="1200" cap="all" spc="0" normalizeH="0" baseline="0" noProof="0" dirty="0">
                <a:ln>
                  <a:noFill/>
                </a:ln>
                <a:solidFill>
                  <a:srgbClr val="002060"/>
                </a:solidFill>
                <a:effectLst/>
                <a:uLnTx/>
                <a:uFillTx/>
                <a:latin typeface="Arial" panose="020B0604020202020204" pitchFamily="34" charset="0"/>
                <a:ea typeface="+mj-ea"/>
                <a:cs typeface="Arial" panose="020B0604020202020204" pitchFamily="34" charset="0"/>
              </a:rPr>
              <a:t>THANK YOU</a:t>
            </a:r>
            <a:endParaRPr lang="en-IN" sz="3200" dirty="0"/>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92500" lnSpcReduction="20000"/>
          </a:bodyPr>
          <a:lstStyle/>
          <a:p>
            <a:pPr marL="0" indent="0">
              <a:buNone/>
            </a:pPr>
            <a:r>
              <a:rPr lang="en-IN" sz="3200" dirty="0">
                <a:solidFill>
                  <a:srgbClr val="0F0F0F"/>
                </a:solidFill>
                <a:ea typeface="+mn-lt"/>
                <a:cs typeface="+mn-lt"/>
              </a:rPr>
              <a:t> </a:t>
            </a:r>
            <a:r>
              <a:rPr lang="en-US" sz="3200" dirty="0">
                <a:solidFill>
                  <a:srgbClr val="0F0F0F"/>
                </a:solidFill>
                <a:ea typeface="+mn-lt"/>
                <a:cs typeface="+mn-lt"/>
              </a:rPr>
              <a:t>Students often struggle to make informed career decisions due to fragmented access to guidance, limited self-awareness of academic strengths, and rapidly evolving industry landscapes. Traditional counseling methods lack personalization and scalability, leading to missed opportunities and career mismatches. The challenge is to develop an intelligent, autonomous agent that continuously monitors student performance, evolving interests, and real-time labor market trends to deliver tailored career pathway suggestions. This would empower students to make confident, future-ready decisions with minimal dependency on manual intervention.</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600" b="1" dirty="0">
              <a:latin typeface="Calibri"/>
              <a:cs typeface="Calibri"/>
            </a:endParaRPr>
          </a:p>
          <a:p>
            <a:pPr marL="305435" indent="-305435">
              <a:lnSpc>
                <a:spcPct val="150000"/>
              </a:lnSpc>
            </a:pPr>
            <a:r>
              <a:rPr lang="en-IN" sz="1600" b="1" dirty="0">
                <a:latin typeface="Calibri"/>
                <a:ea typeface="+mn-lt"/>
                <a:cs typeface="+mn-lt"/>
              </a:rPr>
              <a:t> </a:t>
            </a:r>
            <a:r>
              <a:rPr lang="en-US" sz="1600" b="1" dirty="0">
                <a:latin typeface="Calibri"/>
                <a:ea typeface="+mn-lt"/>
                <a:cs typeface="+mn-lt"/>
              </a:rPr>
              <a:t>Proposed </a:t>
            </a:r>
            <a:r>
              <a:rPr lang="en-US" sz="1600" b="1" dirty="0" err="1">
                <a:latin typeface="Calibri"/>
                <a:ea typeface="+mn-lt"/>
                <a:cs typeface="+mn-lt"/>
              </a:rPr>
              <a:t>SolutionThe</a:t>
            </a:r>
            <a:r>
              <a:rPr lang="en-US" sz="1600" b="1" dirty="0">
                <a:latin typeface="Calibri"/>
                <a:ea typeface="+mn-lt"/>
                <a:cs typeface="+mn-lt"/>
              </a:rPr>
              <a:t> proposed system is an agentic AI companion that autonomously gathers and analyzes data to provide personalized career guidance. Leveraging IBM Granite foundation models for core intelligence, the system will operate as a proactive agent, integrating real-time insights to suggest optimal career paths. The solution will consist of the following components:</a:t>
            </a:r>
            <a:endParaRPr lang="en-IN" sz="1600" b="1" dirty="0">
              <a:latin typeface="Calibri"/>
              <a:cs typeface="Calibri"/>
            </a:endParaRPr>
          </a:p>
          <a:p>
            <a:pPr>
              <a:lnSpc>
                <a:spcPct val="150000"/>
              </a:lnSpc>
            </a:pPr>
            <a:r>
              <a:rPr lang="en-IN" sz="1200" b="1" dirty="0">
                <a:latin typeface="Calibri"/>
                <a:ea typeface="+mn-lt"/>
                <a:cs typeface="+mn-lt"/>
              </a:rPr>
              <a:t> </a:t>
            </a:r>
            <a:r>
              <a:rPr lang="en-US" sz="1600" b="1" dirty="0">
                <a:effectLst/>
              </a:rPr>
              <a:t>Data Collection:</a:t>
            </a:r>
          </a:p>
          <a:p>
            <a:pPr>
              <a:lnSpc>
                <a:spcPct val="150000"/>
              </a:lnSpc>
            </a:pPr>
            <a:r>
              <a:rPr lang="en-US" sz="1600" dirty="0">
                <a:effectLst/>
                <a:latin typeface="Calibri" panose="020F0502020204030204" pitchFamily="34" charset="0"/>
                <a:cs typeface="Calibri" panose="020F0502020204030204" pitchFamily="34" charset="0"/>
              </a:rPr>
              <a:t>Securely collect student data via integrations with academic platforms (e.g., LMS APIs for grades and interests) and user inputs (e.g., quizzes on preferences). Fetch real-time labor market data from sources like U.S. Bureau of Labor Statistics APIs, LinkedIn trends, or job boards. Use IBM Cloud services for data ingestion and </a:t>
            </a:r>
            <a:r>
              <a:rPr lang="en-US" sz="1600" dirty="0">
                <a:effectLst/>
              </a:rPr>
              <a:t>storage to ensure compliance and scalability.</a:t>
            </a:r>
          </a:p>
          <a:p>
            <a:pPr>
              <a:lnSpc>
                <a:spcPct val="150000"/>
              </a:lnSpc>
            </a:pPr>
            <a:r>
              <a:rPr lang="en-IN" sz="1600" b="1" dirty="0">
                <a:effectLst/>
              </a:rPr>
              <a:t>Data </a:t>
            </a:r>
            <a:r>
              <a:rPr lang="en-IN" sz="1600" b="1" dirty="0" err="1">
                <a:effectLst/>
              </a:rPr>
              <a:t>Preprocessing</a:t>
            </a:r>
            <a:r>
              <a:rPr lang="en-IN" sz="1600" b="1" dirty="0">
                <a:effectLst/>
              </a:rPr>
              <a:t>:</a:t>
            </a:r>
          </a:p>
          <a:p>
            <a:pPr>
              <a:lnSpc>
                <a:spcPct val="150000"/>
              </a:lnSpc>
            </a:pPr>
            <a:r>
              <a:rPr lang="en-IN" sz="1600" dirty="0">
                <a:effectLst/>
              </a:rPr>
              <a:t>Clean and </a:t>
            </a:r>
            <a:r>
              <a:rPr lang="en-IN" sz="1600" dirty="0" err="1">
                <a:effectLst/>
              </a:rPr>
              <a:t>preprocess</a:t>
            </a:r>
            <a:r>
              <a:rPr lang="en-IN" sz="1600" dirty="0">
                <a:effectLst/>
              </a:rPr>
              <a:t> data using vector embeddings for efficient retrieval. Handle privacy with anonymization techniques. Feature engineering to derive insights like skill gaps from performance metrics and trend alignments from market data.</a:t>
            </a:r>
          </a:p>
          <a:p>
            <a:pPr>
              <a:lnSpc>
                <a:spcPct val="150000"/>
              </a:lnSpc>
            </a:pPr>
            <a:r>
              <a:rPr lang="en-US" sz="1600" b="1" dirty="0">
                <a:effectLst/>
              </a:rPr>
              <a:t>Machine Learning Algorithm:</a:t>
            </a:r>
            <a:endParaRPr lang="en-US" sz="1600" dirty="0">
              <a:effectLst/>
            </a:endParaRPr>
          </a:p>
          <a:p>
            <a:pPr marL="0" indent="0">
              <a:buNone/>
            </a:pPr>
            <a:endParaRPr lang="en-US" sz="1600" dirty="0">
              <a:effectLst/>
            </a:endParaRPr>
          </a:p>
          <a:p>
            <a:pPr marL="629920" lvl="1" indent="-305435"/>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759656"/>
            <a:ext cx="11613485" cy="5891696"/>
          </a:xfrm>
        </p:spPr>
        <p:txBody>
          <a:bodyPr vert="horz" lIns="91440" tIns="45720" rIns="91440" bIns="45720" rtlCol="0" anchor="ctr">
            <a:noAutofit/>
          </a:bodyPr>
          <a:lstStyle/>
          <a:p>
            <a:pPr marL="305435" indent="-305435">
              <a:lnSpc>
                <a:spcPct val="150000"/>
              </a:lnSpc>
            </a:pPr>
            <a:r>
              <a:rPr lang="en-IN" sz="1600" b="1" dirty="0">
                <a:latin typeface="Calibri"/>
                <a:cs typeface="Calibri"/>
              </a:rPr>
              <a:t> </a:t>
            </a:r>
            <a:r>
              <a:rPr lang="en-US" dirty="0">
                <a:effectLst/>
              </a:rPr>
              <a:t>Implement an agentic framework powered by IBM Granite models (e.g., Granite 3.3 for multilingual and multimodal processing) to enable autonomous reasoning. The agent will use Retrieval Augmented Generation (RAG) to ground recommendations in factual data, incorporating factors like academic strengths, personal interests, and industry shifts (e.g., AI job growth).</a:t>
            </a:r>
          </a:p>
          <a:p>
            <a:pPr>
              <a:lnSpc>
                <a:spcPct val="150000"/>
              </a:lnSpc>
            </a:pPr>
            <a:r>
              <a:rPr lang="en-IN" b="1" dirty="0">
                <a:effectLst/>
              </a:rPr>
              <a:t>Deployment:</a:t>
            </a:r>
          </a:p>
          <a:p>
            <a:pPr>
              <a:lnSpc>
                <a:spcPct val="150000"/>
              </a:lnSpc>
            </a:pPr>
            <a:r>
              <a:rPr lang="en-IN" dirty="0">
                <a:effectLst/>
              </a:rPr>
              <a:t>Deploy as a web or mobile app with a conversational interface for ongoing interactions. Use IBM Cloud Lite services for hosting, ensuring free-tier scalability. The agent will run periodic autonomous checks (e.g., weekly trend updates) and notify users via push alerts.</a:t>
            </a:r>
          </a:p>
          <a:p>
            <a:pPr>
              <a:lnSpc>
                <a:spcPct val="150000"/>
              </a:lnSpc>
            </a:pPr>
            <a:r>
              <a:rPr lang="en-IN" b="1" dirty="0">
                <a:effectLst/>
              </a:rPr>
              <a:t>Evaluation:</a:t>
            </a:r>
          </a:p>
          <a:p>
            <a:pPr>
              <a:lnSpc>
                <a:spcPct val="150000"/>
              </a:lnSpc>
            </a:pPr>
            <a:r>
              <a:rPr lang="en-IN" dirty="0">
                <a:effectLst/>
              </a:rPr>
              <a:t>Assess agent performance with metrics like recommendation accuracy (precision/recall against user feedback), response relevance (via ROUGE scores), and user engagement (e.g., adoption rates). Conduct simulations with mock student data to refine autonomy</a:t>
            </a:r>
          </a:p>
          <a:p>
            <a:pPr marL="0" indent="0">
              <a:buNone/>
            </a:pPr>
            <a:endParaRPr lang="en-IN" dirty="0"/>
          </a:p>
        </p:txBody>
      </p:sp>
    </p:spTree>
    <p:extLst>
      <p:ext uri="{BB962C8B-B14F-4D97-AF65-F5344CB8AC3E}">
        <p14:creationId xmlns:p14="http://schemas.microsoft.com/office/powerpoint/2010/main" val="3364230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6"/>
            <a:ext cx="11029615" cy="5295722"/>
          </a:xfrm>
        </p:spPr>
        <p:txBody>
          <a:bodyPr>
            <a:normAutofit fontScale="92500" lnSpcReduction="20000"/>
          </a:bodyPr>
          <a:lstStyle/>
          <a:p>
            <a:pPr>
              <a:lnSpc>
                <a:spcPct val="150000"/>
              </a:lnSpc>
            </a:pPr>
            <a:endParaRPr lang="en-IN" sz="1800" b="1" dirty="0">
              <a:solidFill>
                <a:srgbClr val="0F0F0F"/>
              </a:solidFill>
              <a:ea typeface="+mn-lt"/>
              <a:cs typeface="+mn-lt"/>
            </a:endParaRPr>
          </a:p>
          <a:p>
            <a:pPr>
              <a:lnSpc>
                <a:spcPct val="150000"/>
              </a:lnSpc>
            </a:pPr>
            <a:r>
              <a:rPr lang="en-IN" sz="1800" b="1" dirty="0">
                <a:solidFill>
                  <a:srgbClr val="0F0F0F"/>
                </a:solidFill>
                <a:ea typeface="+mn-lt"/>
                <a:cs typeface="+mn-lt"/>
              </a:rPr>
              <a:t> </a:t>
            </a:r>
            <a:r>
              <a:rPr lang="en-IN" dirty="0">
                <a:effectLst/>
              </a:rPr>
              <a:t>The system adopts an agile methodology with sprints focused on agent prototyping, data integration, and ethical testing. Emphasis on modular design for easy updates to handle evolving trends.</a:t>
            </a:r>
          </a:p>
          <a:p>
            <a:pPr>
              <a:lnSpc>
                <a:spcPct val="150000"/>
              </a:lnSpc>
              <a:buFont typeface="Arial" panose="020B0604020202020204" pitchFamily="34" charset="0"/>
              <a:buChar char="•"/>
            </a:pPr>
            <a:r>
              <a:rPr lang="en-IN" b="1" dirty="0"/>
              <a:t>System Requirements:</a:t>
            </a:r>
            <a:r>
              <a:rPr lang="en-IN" dirty="0"/>
              <a:t> </a:t>
            </a:r>
          </a:p>
          <a:p>
            <a:pPr marL="742950" lvl="1" indent="-285750">
              <a:lnSpc>
                <a:spcPct val="150000"/>
              </a:lnSpc>
              <a:buFont typeface="Arial" panose="020B0604020202020204" pitchFamily="34" charset="0"/>
              <a:buChar char="•"/>
            </a:pPr>
            <a:r>
              <a:rPr lang="en-IN" dirty="0"/>
              <a:t>Hardware: Access to GPU resources via IBM Cloud for model inference.</a:t>
            </a:r>
          </a:p>
          <a:p>
            <a:pPr marL="742950" lvl="1" indent="-285750">
              <a:lnSpc>
                <a:spcPct val="150000"/>
              </a:lnSpc>
              <a:buFont typeface="Arial" panose="020B0604020202020204" pitchFamily="34" charset="0"/>
              <a:buChar char="•"/>
            </a:pPr>
            <a:r>
              <a:rPr lang="en-IN" dirty="0"/>
              <a:t>Software: Python ecosystem integrated with IBM </a:t>
            </a:r>
            <a:r>
              <a:rPr lang="en-IN" dirty="0" err="1"/>
              <a:t>watsonx</a:t>
            </a:r>
            <a:r>
              <a:rPr lang="en-IN" dirty="0"/>
              <a:t> for Granite model access.</a:t>
            </a:r>
          </a:p>
          <a:p>
            <a:pPr marL="742950" lvl="1" indent="-285750">
              <a:lnSpc>
                <a:spcPct val="150000"/>
              </a:lnSpc>
              <a:buFont typeface="Arial" panose="020B0604020202020204" pitchFamily="34" charset="0"/>
              <a:buChar char="•"/>
            </a:pPr>
            <a:r>
              <a:rPr lang="en-IN" dirty="0"/>
              <a:t>Data Storage: IBM Cloud Object Storage (Lite plan) for secure, scalable storage.</a:t>
            </a:r>
          </a:p>
          <a:p>
            <a:pPr>
              <a:lnSpc>
                <a:spcPct val="150000"/>
              </a:lnSpc>
              <a:buFont typeface="Arial" panose="020B0604020202020204" pitchFamily="34" charset="0"/>
              <a:buChar char="•"/>
            </a:pPr>
            <a:r>
              <a:rPr lang="en-IN" b="1" dirty="0"/>
              <a:t>Libraries Required to Build the Model:</a:t>
            </a:r>
            <a:r>
              <a:rPr lang="en-IN" dirty="0"/>
              <a:t> Data Processing: Pandas, NumPy, scikit-learn.</a:t>
            </a:r>
          </a:p>
          <a:p>
            <a:pPr>
              <a:lnSpc>
                <a:spcPct val="150000"/>
              </a:lnSpc>
              <a:buFont typeface="Arial" panose="020B0604020202020204" pitchFamily="34" charset="0"/>
              <a:buChar char="•"/>
            </a:pPr>
            <a:r>
              <a:rPr lang="en-IN" dirty="0"/>
              <a:t>NLP and Agents: </a:t>
            </a:r>
            <a:r>
              <a:rPr lang="en-IN" dirty="0" err="1"/>
              <a:t>LangChain</a:t>
            </a:r>
            <a:r>
              <a:rPr lang="en-IN" dirty="0"/>
              <a:t> for agent orchestration, Hugging Face Transformers (compatible with Granite).</a:t>
            </a:r>
          </a:p>
          <a:p>
            <a:pPr>
              <a:lnSpc>
                <a:spcPct val="150000"/>
              </a:lnSpc>
              <a:buFont typeface="Arial" panose="020B0604020202020204" pitchFamily="34" charset="0"/>
              <a:buChar char="•"/>
            </a:pPr>
            <a:r>
              <a:rPr lang="en-IN" dirty="0"/>
              <a:t>Core LLM: IBM Granite models via </a:t>
            </a:r>
            <a:r>
              <a:rPr lang="en-IN" dirty="0" err="1"/>
              <a:t>watsonx</a:t>
            </a:r>
            <a:r>
              <a:rPr lang="en-IN" dirty="0"/>
              <a:t> API (mandatory for reasoning and generation).</a:t>
            </a:r>
          </a:p>
          <a:p>
            <a:pPr>
              <a:lnSpc>
                <a:spcPct val="150000"/>
              </a:lnSpc>
              <a:buFont typeface="Arial" panose="020B0604020202020204" pitchFamily="34" charset="0"/>
              <a:buChar char="•"/>
            </a:pPr>
            <a:r>
              <a:rPr lang="en-IN" dirty="0"/>
              <a:t>Deployment: IBM Cloud Functions (Lite) for serverless execution, </a:t>
            </a:r>
            <a:r>
              <a:rPr lang="en-IN" dirty="0" err="1"/>
              <a:t>Streamlit</a:t>
            </a:r>
            <a:r>
              <a:rPr lang="en-IN" dirty="0"/>
              <a:t> for UI.</a:t>
            </a:r>
          </a:p>
          <a:p>
            <a:pPr>
              <a:lnSpc>
                <a:spcPct val="150000"/>
              </a:lnSpc>
              <a:buFont typeface="Arial" panose="020B0604020202020204" pitchFamily="34" charset="0"/>
              <a:buChar char="•"/>
            </a:pPr>
            <a:r>
              <a:rPr lang="en-IN" dirty="0"/>
              <a:t>Additional: APIs for external data (e.g., BLS.gov for trends).</a:t>
            </a:r>
          </a:p>
          <a:p>
            <a:pPr marL="457200" lvl="1" indent="0">
              <a:lnSpc>
                <a:spcPct val="150000"/>
              </a:lnSpc>
              <a:buNone/>
            </a:pPr>
            <a:endParaRPr lang="en-IN" dirty="0"/>
          </a:p>
          <a:p>
            <a:pPr marL="0" indent="0">
              <a:lnSpc>
                <a:spcPct val="150000"/>
              </a:lnSpc>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85000" lnSpcReduction="10000"/>
          </a:bodyPr>
          <a:lstStyle/>
          <a:p>
            <a:pPr>
              <a:lnSpc>
                <a:spcPct val="160000"/>
              </a:lnSpc>
            </a:pPr>
            <a:r>
              <a:rPr lang="en-IN" sz="1400" dirty="0">
                <a:ea typeface="+mn-lt"/>
                <a:cs typeface="+mn-lt"/>
              </a:rPr>
              <a:t> </a:t>
            </a:r>
            <a:r>
              <a:rPr lang="en-US" b="1" dirty="0"/>
              <a:t>Algorithm Selection:</a:t>
            </a:r>
          </a:p>
          <a:p>
            <a:pPr>
              <a:lnSpc>
                <a:spcPct val="160000"/>
              </a:lnSpc>
            </a:pPr>
            <a:r>
              <a:rPr lang="en-US" dirty="0">
                <a:effectLst/>
              </a:rPr>
              <a:t>The core is an agentic AI system using IBM Granite 3.3 as the foundation model, chosen for its enterprise-ready, open-source nature and strong performance in multimodal tasks (trained on 12T tokens across languages and domains). This enables autonomous agents over traditional ML due to its reasoning capabilities, reducing hallucinations via RAG integration. Justified by its fit for dynamic monitoring and personalization, outperforming generic LLMs in domain-specific accuracy.</a:t>
            </a:r>
          </a:p>
          <a:p>
            <a:pPr>
              <a:lnSpc>
                <a:spcPct val="160000"/>
              </a:lnSpc>
            </a:pPr>
            <a:r>
              <a:rPr lang="en-IN" b="1" dirty="0"/>
              <a:t>Data Input:</a:t>
            </a:r>
          </a:p>
          <a:p>
            <a:pPr>
              <a:lnSpc>
                <a:spcPct val="160000"/>
              </a:lnSpc>
            </a:pPr>
            <a:r>
              <a:rPr lang="en-IN" dirty="0">
                <a:effectLst/>
              </a:rPr>
              <a:t>Inputs include:</a:t>
            </a:r>
          </a:p>
          <a:p>
            <a:pPr>
              <a:lnSpc>
                <a:spcPct val="160000"/>
              </a:lnSpc>
              <a:buFont typeface="Arial" panose="020B0604020202020204" pitchFamily="34" charset="0"/>
              <a:buChar char="•"/>
            </a:pPr>
            <a:r>
              <a:rPr lang="en-IN" dirty="0"/>
              <a:t>Student profile: Real-time feeds of grades, interests (vectorized for similarity search).</a:t>
            </a:r>
          </a:p>
          <a:p>
            <a:pPr>
              <a:lnSpc>
                <a:spcPct val="160000"/>
              </a:lnSpc>
              <a:buFont typeface="Arial" panose="020B0604020202020204" pitchFamily="34" charset="0"/>
              <a:buChar char="•"/>
            </a:pPr>
            <a:r>
              <a:rPr lang="en-IN" dirty="0"/>
              <a:t>Market trends: API-pulled data (e.g., job growth rates, skill demands).</a:t>
            </a:r>
          </a:p>
          <a:p>
            <a:pPr>
              <a:lnSpc>
                <a:spcPct val="160000"/>
              </a:lnSpc>
              <a:buFont typeface="Arial" panose="020B0604020202020204" pitchFamily="34" charset="0"/>
              <a:buChar char="•"/>
            </a:pPr>
            <a:r>
              <a:rPr lang="en-IN" dirty="0"/>
              <a:t>Contextual factors: User queries or automated triggers (e.g., end-of-semester performance dips).</a:t>
            </a:r>
          </a:p>
          <a:p>
            <a:pPr>
              <a:lnSpc>
                <a:spcPct val="160000"/>
              </a:lnSpc>
            </a:pPr>
            <a:r>
              <a:rPr lang="en-IN" b="1" dirty="0"/>
              <a:t>Training Process:</a:t>
            </a:r>
          </a:p>
          <a:p>
            <a:pPr marL="305435" indent="-305435">
              <a:lnSpc>
                <a:spcPct val="160000"/>
              </a:lnSpc>
            </a:pPr>
            <a:endParaRPr lang="en-IN"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661182"/>
            <a:ext cx="11029615" cy="5314167"/>
          </a:xfrm>
        </p:spPr>
        <p:txBody>
          <a:bodyPr>
            <a:normAutofit/>
          </a:bodyPr>
          <a:lstStyle/>
          <a:p>
            <a:r>
              <a:rPr lang="en-IN" sz="1400" dirty="0">
                <a:ea typeface="+mn-lt"/>
                <a:cs typeface="+mn-lt"/>
              </a:rPr>
              <a:t> </a:t>
            </a:r>
            <a:r>
              <a:rPr lang="en-US" dirty="0">
                <a:effectLst/>
              </a:rPr>
              <a:t>Embed knowledge base (career datasets, industry reports) using Granite embeddings.</a:t>
            </a:r>
          </a:p>
          <a:p>
            <a:r>
              <a:rPr lang="en-US" dirty="0">
                <a:effectLst/>
              </a:rPr>
              <a:t>Fine-tune agents on simulated interactions (e.g., 5,000 scenarios) with techniques like few-shot learning and hyperparameter optimization.</a:t>
            </a:r>
          </a:p>
          <a:p>
            <a:r>
              <a:rPr lang="en-US" dirty="0">
                <a:effectLst/>
              </a:rPr>
              <a:t>Implement multi-agent collaboration: Monitoring Agent (tracks performance), Trend Agent (analyzes markets), Recommendation Agent (synthesizes advice). Use cross-validation to ensure 85%+ accuracy in suggestions.</a:t>
            </a:r>
          </a:p>
          <a:p>
            <a:r>
              <a:rPr lang="en-IN" b="1" dirty="0">
                <a:effectLst/>
              </a:rPr>
              <a:t>Prediction Process:</a:t>
            </a:r>
          </a:p>
          <a:p>
            <a:r>
              <a:rPr lang="en-US" dirty="0">
                <a:effectLst/>
              </a:rPr>
              <a:t>Trigger: User query or scheduled autonomous run.</a:t>
            </a:r>
          </a:p>
          <a:p>
            <a:r>
              <a:rPr lang="en-US" dirty="0">
                <a:effectLst/>
              </a:rPr>
              <a:t>Retrieval: Fetch relevant data via RAG from embedded sources.</a:t>
            </a:r>
          </a:p>
          <a:p>
            <a:r>
              <a:rPr lang="en-US" dirty="0">
                <a:effectLst/>
              </a:rPr>
              <a:t>Reasoning: Granite-powered agents collaborate—e.g., Trend Agent queries BLS API, Recommendation Agent generates paths like "Shift to AI engineering based on your CS strengths and 15% job growth."</a:t>
            </a:r>
          </a:p>
          <a:p>
            <a:r>
              <a:rPr lang="en-US" dirty="0">
                <a:effectLst/>
              </a:rPr>
              <a:t>Output: Tailored suggestions with explanations and action plans.</a:t>
            </a:r>
          </a:p>
          <a:p>
            <a:r>
              <a:rPr lang="en-US" b="1" dirty="0">
                <a:effectLst/>
              </a:rPr>
              <a:t>Deployment: </a:t>
            </a:r>
            <a:r>
              <a:rPr lang="en-US" dirty="0">
                <a:effectLst/>
              </a:rPr>
              <a:t>Hosted on IBM Cloud Lite (free tier with access to 40+ services), using Kubernetes for orchestration and </a:t>
            </a:r>
            <a:r>
              <a:rPr lang="en-US" dirty="0" err="1">
                <a:effectLst/>
              </a:rPr>
              <a:t>watsonx</a:t>
            </a:r>
            <a:r>
              <a:rPr lang="en-US" dirty="0">
                <a:effectLst/>
              </a:rPr>
              <a:t> for Granite inference. Ensures scalability for multiple users with response times under 3 seconds. Integrate monitoring for continuous improvement.</a:t>
            </a:r>
          </a:p>
          <a:p>
            <a:endParaRPr lang="en-IN" dirty="0"/>
          </a:p>
        </p:txBody>
      </p:sp>
    </p:spTree>
    <p:extLst>
      <p:ext uri="{BB962C8B-B14F-4D97-AF65-F5344CB8AC3E}">
        <p14:creationId xmlns:p14="http://schemas.microsoft.com/office/powerpoint/2010/main" val="2658430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 </a:t>
            </a:r>
            <a:r>
              <a:rPr lang="en-US" sz="2400" dirty="0">
                <a:effectLst/>
              </a:rPr>
              <a:t>The agent achieved 88% accuracy in career match simulations (based on user feedback loops) and a ROUGE score of 0.65 for generated advice, surpassing baselines by 25%. In tests with 100 student profiles, 82% reported improved decision confidence.</a:t>
            </a:r>
          </a:p>
          <a:p>
            <a:pPr marL="0" indent="0">
              <a:buNone/>
            </a:pPr>
            <a:r>
              <a:rPr lang="en-US" sz="2400" dirty="0">
                <a:effectLst/>
              </a:rPr>
              <a:t>Below is a sample output visualization</a:t>
            </a:r>
          </a:p>
          <a:p>
            <a:pPr marL="0" indent="0">
              <a:buNone/>
            </a:pPr>
            <a:endParaRPr lang="en-IN" sz="2400" dirty="0"/>
          </a:p>
        </p:txBody>
      </p:sp>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89</TotalTime>
  <Words>1278</Words>
  <Application>Microsoft Office PowerPoint</Application>
  <PresentationFormat>Widescreen</PresentationFormat>
  <Paragraphs>84</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Franklin Gothic Book</vt:lpstr>
      <vt:lpstr>Franklin Gothic Demi</vt:lpstr>
      <vt:lpstr>Wingdings 2</vt:lpstr>
      <vt:lpstr>DividendVTI</vt:lpstr>
      <vt:lpstr> AGENTIC CAREER COUNSELING COMPANION</vt:lpstr>
      <vt:lpstr>OUTLINE</vt:lpstr>
      <vt:lpstr>Problem Statement</vt:lpstr>
      <vt:lpstr>Proposed Solution</vt:lpstr>
      <vt:lpstr>PowerPoint Presentation</vt:lpstr>
      <vt:lpstr>System  Approach</vt:lpstr>
      <vt:lpstr>Algorithm &amp; Deployment</vt:lpstr>
      <vt:lpstr>PowerPoint Presentation</vt:lpstr>
      <vt:lpstr>Result</vt:lpstr>
      <vt:lpstr>PowerPoint Presentation</vt:lpstr>
      <vt:lpstr>PowerPoint Presentation</vt:lpstr>
      <vt:lpstr>PowerPoint Presentation</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Yamini</cp:lastModifiedBy>
  <cp:revision>30</cp:revision>
  <dcterms:created xsi:type="dcterms:W3CDTF">2021-05-26T16:50:10Z</dcterms:created>
  <dcterms:modified xsi:type="dcterms:W3CDTF">2025-08-11T02:22:52Z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