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9" r:id="rId3"/>
    <p:sldId id="270" r:id="rId4"/>
    <p:sldId id="276" r:id="rId5"/>
    <p:sldId id="260" r:id="rId6"/>
    <p:sldId id="267" r:id="rId7"/>
    <p:sldId id="268" r:id="rId8"/>
    <p:sldId id="269" r:id="rId9"/>
    <p:sldId id="278" r:id="rId10"/>
    <p:sldId id="277" r:id="rId11"/>
    <p:sldId id="275" r:id="rId12"/>
    <p:sldId id="261" r:id="rId13"/>
    <p:sldId id="274"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3915" autoAdjust="0"/>
  </p:normalViewPr>
  <p:slideViewPr>
    <p:cSldViewPr snapToGrid="0">
      <p:cViewPr varScale="1">
        <p:scale>
          <a:sx n="77" d="100"/>
          <a:sy n="77" d="100"/>
        </p:scale>
        <p:origin x="600" y="90"/>
      </p:cViewPr>
      <p:guideLst>
        <p:guide orient="horz" pos="2160"/>
        <p:guide pos="3840"/>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78018B-62CF-422F-BADF-0FA6D8EF600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5350DC2B-4360-4550-B380-71AEE4C21298}">
      <dgm:prSet phldrT="[Text]" custT="1"/>
      <dgm:spPr/>
      <dgm:t>
        <a:bodyPr/>
        <a:lstStyle/>
        <a:p>
          <a:r>
            <a:rPr lang="en-US" sz="1800" dirty="0"/>
            <a:t>Design</a:t>
          </a:r>
        </a:p>
      </dgm:t>
    </dgm:pt>
    <dgm:pt modelId="{4FE96618-2D7A-446B-B225-9B1B166213F7}" type="parTrans" cxnId="{14DCC4CB-1A01-4EB7-A9B5-BED9DEAAA954}">
      <dgm:prSet/>
      <dgm:spPr/>
      <dgm:t>
        <a:bodyPr/>
        <a:lstStyle/>
        <a:p>
          <a:endParaRPr lang="en-US"/>
        </a:p>
      </dgm:t>
    </dgm:pt>
    <dgm:pt modelId="{878B928A-B1F3-461E-A914-AA3BFCFA2ED3}" type="sibTrans" cxnId="{14DCC4CB-1A01-4EB7-A9B5-BED9DEAAA954}">
      <dgm:prSet/>
      <dgm:spPr>
        <a:solidFill>
          <a:schemeClr val="accent5">
            <a:lumMod val="75000"/>
          </a:schemeClr>
        </a:solidFill>
        <a:ln>
          <a:solidFill>
            <a:schemeClr val="accent1"/>
          </a:solidFill>
        </a:ln>
      </dgm:spPr>
      <dgm:t>
        <a:bodyPr/>
        <a:lstStyle/>
        <a:p>
          <a:endParaRPr lang="en-US"/>
        </a:p>
      </dgm:t>
    </dgm:pt>
    <dgm:pt modelId="{060D4413-C12E-4BAB-8C3D-F3155DD4DA6A}">
      <dgm:prSet phldrT="[Text]" custT="1"/>
      <dgm:spPr/>
      <dgm:t>
        <a:bodyPr/>
        <a:lstStyle/>
        <a:p>
          <a:r>
            <a:rPr lang="en-US" sz="1800" dirty="0"/>
            <a:t>Observe</a:t>
          </a:r>
        </a:p>
      </dgm:t>
    </dgm:pt>
    <dgm:pt modelId="{7113D7DD-9DF0-4F5A-85E1-366C8CEF8D1D}" type="parTrans" cxnId="{AFC59C86-B3B7-43C7-924B-2C70FE1CF57F}">
      <dgm:prSet/>
      <dgm:spPr/>
      <dgm:t>
        <a:bodyPr/>
        <a:lstStyle/>
        <a:p>
          <a:endParaRPr lang="en-US"/>
        </a:p>
      </dgm:t>
    </dgm:pt>
    <dgm:pt modelId="{6291669F-9B02-4EA7-BE96-FD6EAAE00266}" type="sibTrans" cxnId="{AFC59C86-B3B7-43C7-924B-2C70FE1CF57F}">
      <dgm:prSet/>
      <dgm:spPr/>
      <dgm:t>
        <a:bodyPr/>
        <a:lstStyle/>
        <a:p>
          <a:endParaRPr lang="en-US"/>
        </a:p>
      </dgm:t>
    </dgm:pt>
    <dgm:pt modelId="{9A130C7A-037B-4799-AAAE-5AB6561A97C8}">
      <dgm:prSet custT="1"/>
      <dgm:spPr/>
      <dgm:t>
        <a:bodyPr/>
        <a:lstStyle/>
        <a:p>
          <a:r>
            <a:rPr lang="en-US" sz="1800" dirty="0"/>
            <a:t>Mock</a:t>
          </a:r>
        </a:p>
      </dgm:t>
    </dgm:pt>
    <dgm:pt modelId="{BA6D1B48-78E8-4311-8696-44DF715C98E8}" type="parTrans" cxnId="{8C2B3FDC-C5E7-4D2B-9F05-CAFD5E0D369E}">
      <dgm:prSet/>
      <dgm:spPr/>
      <dgm:t>
        <a:bodyPr/>
        <a:lstStyle/>
        <a:p>
          <a:endParaRPr lang="en-US"/>
        </a:p>
      </dgm:t>
    </dgm:pt>
    <dgm:pt modelId="{12FC4F7D-5680-4BA4-B35D-72D883DBC772}" type="sibTrans" cxnId="{8C2B3FDC-C5E7-4D2B-9F05-CAFD5E0D369E}">
      <dgm:prSet/>
      <dgm:spPr/>
      <dgm:t>
        <a:bodyPr/>
        <a:lstStyle/>
        <a:p>
          <a:endParaRPr lang="en-US"/>
        </a:p>
      </dgm:t>
    </dgm:pt>
    <dgm:pt modelId="{84CC4883-1BA3-472C-98B3-37263D8EE54C}">
      <dgm:prSet custT="1"/>
      <dgm:spPr/>
      <dgm:t>
        <a:bodyPr/>
        <a:lstStyle/>
        <a:p>
          <a:r>
            <a:rPr lang="en-US" sz="1800" dirty="0"/>
            <a:t>Try</a:t>
          </a:r>
        </a:p>
      </dgm:t>
    </dgm:pt>
    <dgm:pt modelId="{E90792CB-C875-472F-82A2-C1132B69887D}" type="parTrans" cxnId="{C390E082-ACFB-4F70-BD03-B66E628DA6AA}">
      <dgm:prSet/>
      <dgm:spPr/>
      <dgm:t>
        <a:bodyPr/>
        <a:lstStyle/>
        <a:p>
          <a:endParaRPr lang="en-US"/>
        </a:p>
      </dgm:t>
    </dgm:pt>
    <dgm:pt modelId="{8480ADC8-CDEE-4CBF-A2E1-8F3AC32DBFD0}" type="sibTrans" cxnId="{C390E082-ACFB-4F70-BD03-B66E628DA6AA}">
      <dgm:prSet/>
      <dgm:spPr/>
      <dgm:t>
        <a:bodyPr/>
        <a:lstStyle/>
        <a:p>
          <a:endParaRPr lang="en-US"/>
        </a:p>
      </dgm:t>
    </dgm:pt>
    <dgm:pt modelId="{6223271B-E8FE-4099-BB55-8E7A7A5B9100}">
      <dgm:prSet custT="1"/>
      <dgm:spPr/>
      <dgm:t>
        <a:bodyPr/>
        <a:lstStyle/>
        <a:p>
          <a:r>
            <a:rPr lang="en-US" sz="1600" dirty="0"/>
            <a:t>Create/</a:t>
          </a:r>
        </a:p>
        <a:p>
          <a:r>
            <a:rPr lang="en-US" sz="1600" dirty="0"/>
            <a:t>configure</a:t>
          </a:r>
        </a:p>
      </dgm:t>
    </dgm:pt>
    <dgm:pt modelId="{2F51CD22-18C5-471C-B3CF-490BF7097672}" type="parTrans" cxnId="{14F9E6C4-F0BA-4998-973D-6B71309527B5}">
      <dgm:prSet/>
      <dgm:spPr/>
      <dgm:t>
        <a:bodyPr/>
        <a:lstStyle/>
        <a:p>
          <a:endParaRPr lang="en-US"/>
        </a:p>
      </dgm:t>
    </dgm:pt>
    <dgm:pt modelId="{6391801E-8E67-4612-8A70-3A78D898B6C7}" type="sibTrans" cxnId="{14F9E6C4-F0BA-4998-973D-6B71309527B5}">
      <dgm:prSet/>
      <dgm:spPr/>
      <dgm:t>
        <a:bodyPr/>
        <a:lstStyle/>
        <a:p>
          <a:endParaRPr lang="en-US"/>
        </a:p>
      </dgm:t>
    </dgm:pt>
    <dgm:pt modelId="{A521774F-C7A5-40A2-91EA-F562194FABBA}">
      <dgm:prSet custT="1"/>
      <dgm:spPr/>
      <dgm:t>
        <a:bodyPr/>
        <a:lstStyle/>
        <a:p>
          <a:r>
            <a:rPr lang="en-US" sz="1600" dirty="0"/>
            <a:t>Deploy</a:t>
          </a:r>
        </a:p>
      </dgm:t>
    </dgm:pt>
    <dgm:pt modelId="{A3A19ED7-BF5C-4F17-87E9-63AB72EA83D7}" type="parTrans" cxnId="{D1EE5372-F6F1-44A7-B42B-371875C69EAB}">
      <dgm:prSet/>
      <dgm:spPr/>
      <dgm:t>
        <a:bodyPr/>
        <a:lstStyle/>
        <a:p>
          <a:endParaRPr lang="en-US"/>
        </a:p>
      </dgm:t>
    </dgm:pt>
    <dgm:pt modelId="{15CA29F6-54CE-4681-86BD-15900348A16B}" type="sibTrans" cxnId="{D1EE5372-F6F1-44A7-B42B-371875C69EAB}">
      <dgm:prSet/>
      <dgm:spPr/>
      <dgm:t>
        <a:bodyPr/>
        <a:lstStyle/>
        <a:p>
          <a:endParaRPr lang="en-US"/>
        </a:p>
      </dgm:t>
    </dgm:pt>
    <dgm:pt modelId="{E67C08B3-6B4B-4550-8067-E52C996D5CF7}">
      <dgm:prSet custT="1"/>
      <dgm:spPr/>
      <dgm:t>
        <a:bodyPr/>
        <a:lstStyle/>
        <a:p>
          <a:r>
            <a:rPr lang="en-US" sz="1400" dirty="0"/>
            <a:t>Promote,</a:t>
          </a:r>
        </a:p>
        <a:p>
          <a:r>
            <a:rPr lang="en-US" sz="1400" dirty="0"/>
            <a:t>Deprecate,</a:t>
          </a:r>
        </a:p>
        <a:p>
          <a:r>
            <a:rPr lang="en-US" sz="1400" dirty="0"/>
            <a:t> Retire</a:t>
          </a:r>
        </a:p>
      </dgm:t>
    </dgm:pt>
    <dgm:pt modelId="{5DFC7869-4607-4647-8731-9243916298DF}" type="parTrans" cxnId="{A696138B-55FF-4F06-85F5-E1895488FF32}">
      <dgm:prSet/>
      <dgm:spPr/>
      <dgm:t>
        <a:bodyPr/>
        <a:lstStyle/>
        <a:p>
          <a:endParaRPr lang="en-US"/>
        </a:p>
      </dgm:t>
    </dgm:pt>
    <dgm:pt modelId="{A4720E7F-0ADC-4828-B4C8-7FD813BAAE07}" type="sibTrans" cxnId="{A696138B-55FF-4F06-85F5-E1895488FF32}">
      <dgm:prSet/>
      <dgm:spPr/>
      <dgm:t>
        <a:bodyPr/>
        <a:lstStyle/>
        <a:p>
          <a:endParaRPr lang="en-US"/>
        </a:p>
      </dgm:t>
    </dgm:pt>
    <dgm:pt modelId="{4BD7598B-3DDE-4A1A-8223-4CA6B2D92D16}" type="pres">
      <dgm:prSet presAssocID="{CE78018B-62CF-422F-BADF-0FA6D8EF6001}" presName="Name0" presStyleCnt="0">
        <dgm:presLayoutVars>
          <dgm:dir/>
          <dgm:resizeHandles val="exact"/>
        </dgm:presLayoutVars>
      </dgm:prSet>
      <dgm:spPr/>
      <dgm:t>
        <a:bodyPr/>
        <a:lstStyle/>
        <a:p>
          <a:endParaRPr lang="en-US"/>
        </a:p>
      </dgm:t>
    </dgm:pt>
    <dgm:pt modelId="{DC199EB8-7BC1-4425-B7DF-0E60E905D7E3}" type="pres">
      <dgm:prSet presAssocID="{CE78018B-62CF-422F-BADF-0FA6D8EF6001}" presName="cycle" presStyleCnt="0"/>
      <dgm:spPr/>
    </dgm:pt>
    <dgm:pt modelId="{E25E9D0A-88B1-4D2D-AE68-02ADF642D3FC}" type="pres">
      <dgm:prSet presAssocID="{5350DC2B-4360-4550-B380-71AEE4C21298}" presName="nodeFirstNode" presStyleLbl="node1" presStyleIdx="0" presStyleCnt="7">
        <dgm:presLayoutVars>
          <dgm:bulletEnabled val="1"/>
        </dgm:presLayoutVars>
      </dgm:prSet>
      <dgm:spPr/>
      <dgm:t>
        <a:bodyPr/>
        <a:lstStyle/>
        <a:p>
          <a:endParaRPr lang="en-US"/>
        </a:p>
      </dgm:t>
    </dgm:pt>
    <dgm:pt modelId="{CA9D4863-646D-4587-A487-37B16AB3A7E9}" type="pres">
      <dgm:prSet presAssocID="{878B928A-B1F3-461E-A914-AA3BFCFA2ED3}" presName="sibTransFirstNode" presStyleLbl="bgShp" presStyleIdx="0" presStyleCnt="1"/>
      <dgm:spPr/>
      <dgm:t>
        <a:bodyPr/>
        <a:lstStyle/>
        <a:p>
          <a:endParaRPr lang="en-US"/>
        </a:p>
      </dgm:t>
    </dgm:pt>
    <dgm:pt modelId="{8B22C3EE-3F9E-436C-9F0F-5142C08DFBD2}" type="pres">
      <dgm:prSet presAssocID="{9A130C7A-037B-4799-AAAE-5AB6561A97C8}" presName="nodeFollowingNodes" presStyleLbl="node1" presStyleIdx="1" presStyleCnt="7" custRadScaleRad="101232" custRadScaleInc="5511">
        <dgm:presLayoutVars>
          <dgm:bulletEnabled val="1"/>
        </dgm:presLayoutVars>
      </dgm:prSet>
      <dgm:spPr/>
      <dgm:t>
        <a:bodyPr/>
        <a:lstStyle/>
        <a:p>
          <a:endParaRPr lang="en-US"/>
        </a:p>
      </dgm:t>
    </dgm:pt>
    <dgm:pt modelId="{8DF9BB97-4FAF-4ED3-A285-98787869B816}" type="pres">
      <dgm:prSet presAssocID="{84CC4883-1BA3-472C-98B3-37263D8EE54C}" presName="nodeFollowingNodes" presStyleLbl="node1" presStyleIdx="2" presStyleCnt="7">
        <dgm:presLayoutVars>
          <dgm:bulletEnabled val="1"/>
        </dgm:presLayoutVars>
      </dgm:prSet>
      <dgm:spPr/>
      <dgm:t>
        <a:bodyPr/>
        <a:lstStyle/>
        <a:p>
          <a:endParaRPr lang="en-US"/>
        </a:p>
      </dgm:t>
    </dgm:pt>
    <dgm:pt modelId="{52941F57-E5A0-400C-BD92-EBCDFCFEDBC8}" type="pres">
      <dgm:prSet presAssocID="{6223271B-E8FE-4099-BB55-8E7A7A5B9100}" presName="nodeFollowingNodes" presStyleLbl="node1" presStyleIdx="3" presStyleCnt="7" custRadScaleRad="105608" custRadScaleInc="-378">
        <dgm:presLayoutVars>
          <dgm:bulletEnabled val="1"/>
        </dgm:presLayoutVars>
      </dgm:prSet>
      <dgm:spPr/>
      <dgm:t>
        <a:bodyPr/>
        <a:lstStyle/>
        <a:p>
          <a:endParaRPr lang="en-US"/>
        </a:p>
      </dgm:t>
    </dgm:pt>
    <dgm:pt modelId="{0DC9B1C0-7FA6-442C-AB76-66A5ED1F162F}" type="pres">
      <dgm:prSet presAssocID="{A521774F-C7A5-40A2-91EA-F562194FABBA}" presName="nodeFollowingNodes" presStyleLbl="node1" presStyleIdx="4" presStyleCnt="7">
        <dgm:presLayoutVars>
          <dgm:bulletEnabled val="1"/>
        </dgm:presLayoutVars>
      </dgm:prSet>
      <dgm:spPr/>
      <dgm:t>
        <a:bodyPr/>
        <a:lstStyle/>
        <a:p>
          <a:endParaRPr lang="en-US"/>
        </a:p>
      </dgm:t>
    </dgm:pt>
    <dgm:pt modelId="{4383EBFF-905C-4E93-85DD-E17BAB561394}" type="pres">
      <dgm:prSet presAssocID="{E67C08B3-6B4B-4550-8067-E52C996D5CF7}" presName="nodeFollowingNodes" presStyleLbl="node1" presStyleIdx="5" presStyleCnt="7" custScaleY="115467">
        <dgm:presLayoutVars>
          <dgm:bulletEnabled val="1"/>
        </dgm:presLayoutVars>
      </dgm:prSet>
      <dgm:spPr/>
      <dgm:t>
        <a:bodyPr/>
        <a:lstStyle/>
        <a:p>
          <a:endParaRPr lang="en-US"/>
        </a:p>
      </dgm:t>
    </dgm:pt>
    <dgm:pt modelId="{7F26640D-7A7D-4F87-8D06-985111B55BE1}" type="pres">
      <dgm:prSet presAssocID="{060D4413-C12E-4BAB-8C3D-F3155DD4DA6A}" presName="nodeFollowingNodes" presStyleLbl="node1" presStyleIdx="6" presStyleCnt="7" custRadScaleRad="101148" custRadScaleInc="-9617">
        <dgm:presLayoutVars>
          <dgm:bulletEnabled val="1"/>
        </dgm:presLayoutVars>
      </dgm:prSet>
      <dgm:spPr/>
      <dgm:t>
        <a:bodyPr/>
        <a:lstStyle/>
        <a:p>
          <a:endParaRPr lang="en-US"/>
        </a:p>
      </dgm:t>
    </dgm:pt>
  </dgm:ptLst>
  <dgm:cxnLst>
    <dgm:cxn modelId="{D1EE5372-F6F1-44A7-B42B-371875C69EAB}" srcId="{CE78018B-62CF-422F-BADF-0FA6D8EF6001}" destId="{A521774F-C7A5-40A2-91EA-F562194FABBA}" srcOrd="4" destOrd="0" parTransId="{A3A19ED7-BF5C-4F17-87E9-63AB72EA83D7}" sibTransId="{15CA29F6-54CE-4681-86BD-15900348A16B}"/>
    <dgm:cxn modelId="{92DE1AA4-4E52-4D96-B51A-58684ED89687}" type="presOf" srcId="{060D4413-C12E-4BAB-8C3D-F3155DD4DA6A}" destId="{7F26640D-7A7D-4F87-8D06-985111B55BE1}" srcOrd="0" destOrd="0" presId="urn:microsoft.com/office/officeart/2005/8/layout/cycle3"/>
    <dgm:cxn modelId="{8C2B3FDC-C5E7-4D2B-9F05-CAFD5E0D369E}" srcId="{CE78018B-62CF-422F-BADF-0FA6D8EF6001}" destId="{9A130C7A-037B-4799-AAAE-5AB6561A97C8}" srcOrd="1" destOrd="0" parTransId="{BA6D1B48-78E8-4311-8696-44DF715C98E8}" sibTransId="{12FC4F7D-5680-4BA4-B35D-72D883DBC772}"/>
    <dgm:cxn modelId="{80BB14EE-B13B-40AD-99DE-39800A0670A4}" type="presOf" srcId="{E67C08B3-6B4B-4550-8067-E52C996D5CF7}" destId="{4383EBFF-905C-4E93-85DD-E17BAB561394}" srcOrd="0" destOrd="0" presId="urn:microsoft.com/office/officeart/2005/8/layout/cycle3"/>
    <dgm:cxn modelId="{19125A92-FF91-4DA4-B308-F089DD0AC858}" type="presOf" srcId="{5350DC2B-4360-4550-B380-71AEE4C21298}" destId="{E25E9D0A-88B1-4D2D-AE68-02ADF642D3FC}" srcOrd="0" destOrd="0" presId="urn:microsoft.com/office/officeart/2005/8/layout/cycle3"/>
    <dgm:cxn modelId="{14F9E6C4-F0BA-4998-973D-6B71309527B5}" srcId="{CE78018B-62CF-422F-BADF-0FA6D8EF6001}" destId="{6223271B-E8FE-4099-BB55-8E7A7A5B9100}" srcOrd="3" destOrd="0" parTransId="{2F51CD22-18C5-471C-B3CF-490BF7097672}" sibTransId="{6391801E-8E67-4612-8A70-3A78D898B6C7}"/>
    <dgm:cxn modelId="{14DCC4CB-1A01-4EB7-A9B5-BED9DEAAA954}" srcId="{CE78018B-62CF-422F-BADF-0FA6D8EF6001}" destId="{5350DC2B-4360-4550-B380-71AEE4C21298}" srcOrd="0" destOrd="0" parTransId="{4FE96618-2D7A-446B-B225-9B1B166213F7}" sibTransId="{878B928A-B1F3-461E-A914-AA3BFCFA2ED3}"/>
    <dgm:cxn modelId="{C047B552-23B6-47E0-816C-4A8A820BAC0C}" type="presOf" srcId="{A521774F-C7A5-40A2-91EA-F562194FABBA}" destId="{0DC9B1C0-7FA6-442C-AB76-66A5ED1F162F}" srcOrd="0" destOrd="0" presId="urn:microsoft.com/office/officeart/2005/8/layout/cycle3"/>
    <dgm:cxn modelId="{A696138B-55FF-4F06-85F5-E1895488FF32}" srcId="{CE78018B-62CF-422F-BADF-0FA6D8EF6001}" destId="{E67C08B3-6B4B-4550-8067-E52C996D5CF7}" srcOrd="5" destOrd="0" parTransId="{5DFC7869-4607-4647-8731-9243916298DF}" sibTransId="{A4720E7F-0ADC-4828-B4C8-7FD813BAAE07}"/>
    <dgm:cxn modelId="{AD0F5304-A3D8-42DC-8F55-12149C754CBC}" type="presOf" srcId="{878B928A-B1F3-461E-A914-AA3BFCFA2ED3}" destId="{CA9D4863-646D-4587-A487-37B16AB3A7E9}" srcOrd="0" destOrd="0" presId="urn:microsoft.com/office/officeart/2005/8/layout/cycle3"/>
    <dgm:cxn modelId="{3BCFC2E0-B200-4AF9-A24A-A651A663F997}" type="presOf" srcId="{6223271B-E8FE-4099-BB55-8E7A7A5B9100}" destId="{52941F57-E5A0-400C-BD92-EBCDFCFEDBC8}" srcOrd="0" destOrd="0" presId="urn:microsoft.com/office/officeart/2005/8/layout/cycle3"/>
    <dgm:cxn modelId="{05462D82-8E4C-4269-B253-25A191722053}" type="presOf" srcId="{CE78018B-62CF-422F-BADF-0FA6D8EF6001}" destId="{4BD7598B-3DDE-4A1A-8223-4CA6B2D92D16}" srcOrd="0" destOrd="0" presId="urn:microsoft.com/office/officeart/2005/8/layout/cycle3"/>
    <dgm:cxn modelId="{AFC59C86-B3B7-43C7-924B-2C70FE1CF57F}" srcId="{CE78018B-62CF-422F-BADF-0FA6D8EF6001}" destId="{060D4413-C12E-4BAB-8C3D-F3155DD4DA6A}" srcOrd="6" destOrd="0" parTransId="{7113D7DD-9DF0-4F5A-85E1-366C8CEF8D1D}" sibTransId="{6291669F-9B02-4EA7-BE96-FD6EAAE00266}"/>
    <dgm:cxn modelId="{0B63FEE7-1A20-47ED-AEBE-1A1D76CE4734}" type="presOf" srcId="{84CC4883-1BA3-472C-98B3-37263D8EE54C}" destId="{8DF9BB97-4FAF-4ED3-A285-98787869B816}" srcOrd="0" destOrd="0" presId="urn:microsoft.com/office/officeart/2005/8/layout/cycle3"/>
    <dgm:cxn modelId="{C390E082-ACFB-4F70-BD03-B66E628DA6AA}" srcId="{CE78018B-62CF-422F-BADF-0FA6D8EF6001}" destId="{84CC4883-1BA3-472C-98B3-37263D8EE54C}" srcOrd="2" destOrd="0" parTransId="{E90792CB-C875-472F-82A2-C1132B69887D}" sibTransId="{8480ADC8-CDEE-4CBF-A2E1-8F3AC32DBFD0}"/>
    <dgm:cxn modelId="{B21E3EDB-0D98-471B-A118-ACD7BFE5A909}" type="presOf" srcId="{9A130C7A-037B-4799-AAAE-5AB6561A97C8}" destId="{8B22C3EE-3F9E-436C-9F0F-5142C08DFBD2}" srcOrd="0" destOrd="0" presId="urn:microsoft.com/office/officeart/2005/8/layout/cycle3"/>
    <dgm:cxn modelId="{9CC449D9-07E7-4BEC-863C-E79BBDDF3603}" type="presParOf" srcId="{4BD7598B-3DDE-4A1A-8223-4CA6B2D92D16}" destId="{DC199EB8-7BC1-4425-B7DF-0E60E905D7E3}" srcOrd="0" destOrd="0" presId="urn:microsoft.com/office/officeart/2005/8/layout/cycle3"/>
    <dgm:cxn modelId="{F04CAB55-3F90-42F3-B834-C040D682E186}" type="presParOf" srcId="{DC199EB8-7BC1-4425-B7DF-0E60E905D7E3}" destId="{E25E9D0A-88B1-4D2D-AE68-02ADF642D3FC}" srcOrd="0" destOrd="0" presId="urn:microsoft.com/office/officeart/2005/8/layout/cycle3"/>
    <dgm:cxn modelId="{968F6C02-591C-4234-AACB-0AC75672E281}" type="presParOf" srcId="{DC199EB8-7BC1-4425-B7DF-0E60E905D7E3}" destId="{CA9D4863-646D-4587-A487-37B16AB3A7E9}" srcOrd="1" destOrd="0" presId="urn:microsoft.com/office/officeart/2005/8/layout/cycle3"/>
    <dgm:cxn modelId="{ADD6CBAE-21C3-46BD-B6A1-57A2B9C879AF}" type="presParOf" srcId="{DC199EB8-7BC1-4425-B7DF-0E60E905D7E3}" destId="{8B22C3EE-3F9E-436C-9F0F-5142C08DFBD2}" srcOrd="2" destOrd="0" presId="urn:microsoft.com/office/officeart/2005/8/layout/cycle3"/>
    <dgm:cxn modelId="{5991F5AE-A437-4B14-A06E-33DF06D29DDB}" type="presParOf" srcId="{DC199EB8-7BC1-4425-B7DF-0E60E905D7E3}" destId="{8DF9BB97-4FAF-4ED3-A285-98787869B816}" srcOrd="3" destOrd="0" presId="urn:microsoft.com/office/officeart/2005/8/layout/cycle3"/>
    <dgm:cxn modelId="{8732C3F7-791E-4EC3-87A0-B6D5F7F02B6C}" type="presParOf" srcId="{DC199EB8-7BC1-4425-B7DF-0E60E905D7E3}" destId="{52941F57-E5A0-400C-BD92-EBCDFCFEDBC8}" srcOrd="4" destOrd="0" presId="urn:microsoft.com/office/officeart/2005/8/layout/cycle3"/>
    <dgm:cxn modelId="{BF8E76FD-AE4E-4509-8002-59E4292056AD}" type="presParOf" srcId="{DC199EB8-7BC1-4425-B7DF-0E60E905D7E3}" destId="{0DC9B1C0-7FA6-442C-AB76-66A5ED1F162F}" srcOrd="5" destOrd="0" presId="urn:microsoft.com/office/officeart/2005/8/layout/cycle3"/>
    <dgm:cxn modelId="{50D68DEA-BF93-465F-B690-E9D8AFC2B46A}" type="presParOf" srcId="{DC199EB8-7BC1-4425-B7DF-0E60E905D7E3}" destId="{4383EBFF-905C-4E93-85DD-E17BAB561394}" srcOrd="6" destOrd="0" presId="urn:microsoft.com/office/officeart/2005/8/layout/cycle3"/>
    <dgm:cxn modelId="{7025004F-87B5-4BAC-9689-CEE7C5DC243A}" type="presParOf" srcId="{DC199EB8-7BC1-4425-B7DF-0E60E905D7E3}" destId="{7F26640D-7A7D-4F87-8D06-985111B55BE1}" srcOrd="7"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6753E-8261-494F-8CCD-A0DE80037EEE}" type="datetimeFigureOut">
              <a:rPr lang="en-US" smtClean="0"/>
              <a:pPr/>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9E529-64E3-44D8-8B43-297ECB216F9F}" type="slidenum">
              <a:rPr lang="en-US" smtClean="0"/>
              <a:pPr/>
              <a:t>‹#›</a:t>
            </a:fld>
            <a:endParaRPr lang="en-US"/>
          </a:p>
        </p:txBody>
      </p:sp>
    </p:spTree>
    <p:extLst>
      <p:ext uri="{BB962C8B-B14F-4D97-AF65-F5344CB8AC3E}">
        <p14:creationId xmlns:p14="http://schemas.microsoft.com/office/powerpoint/2010/main" val="47752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Governance Building Blocks</a:t>
            </a:r>
          </a:p>
          <a:p>
            <a:endParaRPr lang="en-US" dirty="0"/>
          </a:p>
          <a:p>
            <a:r>
              <a:rPr lang="en-US" dirty="0"/>
              <a:t>API Cookbook:</a:t>
            </a:r>
          </a:p>
          <a:p>
            <a:r>
              <a:rPr lang="en-US" dirty="0"/>
              <a:t>Describes how to build an API following the standards that the Integration Design Authority has set.</a:t>
            </a:r>
          </a:p>
          <a:p>
            <a:r>
              <a:rPr lang="en-US" dirty="0"/>
              <a:t>Data Dictionary:</a:t>
            </a:r>
          </a:p>
          <a:p>
            <a:r>
              <a:rPr lang="en-US" dirty="0"/>
              <a:t>Specifies the resources that are used in Solvay. This defines the path of your API.</a:t>
            </a:r>
          </a:p>
          <a:p>
            <a:r>
              <a:rPr lang="en-US" dirty="0"/>
              <a:t>API Conventions:</a:t>
            </a:r>
          </a:p>
          <a:p>
            <a:r>
              <a:rPr lang="en-US" dirty="0"/>
              <a:t>Includes naming conventions and error handling. The conventions are based on the REST</a:t>
            </a:r>
          </a:p>
          <a:p>
            <a:r>
              <a:rPr lang="en-US" dirty="0"/>
              <a:t>(Representational State Transfer) principles .</a:t>
            </a:r>
          </a:p>
          <a:p>
            <a:endParaRPr lang="en-US" dirty="0"/>
          </a:p>
        </p:txBody>
      </p:sp>
      <p:sp>
        <p:nvSpPr>
          <p:cNvPr id="4" name="Slide Number Placeholder 3"/>
          <p:cNvSpPr>
            <a:spLocks noGrp="1"/>
          </p:cNvSpPr>
          <p:nvPr>
            <p:ph type="sldNum" sz="quarter" idx="10"/>
          </p:nvPr>
        </p:nvSpPr>
        <p:spPr/>
        <p:txBody>
          <a:bodyPr/>
          <a:lstStyle/>
          <a:p>
            <a:fld id="{9D5E91F5-DC4B-4EF9-9077-D1F7F0FEBFA6}" type="slidenum">
              <a:rPr lang="en-US" smtClean="0"/>
              <a:pPr/>
              <a:t>3</a:t>
            </a:fld>
            <a:endParaRPr lang="en-US"/>
          </a:p>
        </p:txBody>
      </p:sp>
    </p:spTree>
    <p:extLst>
      <p:ext uri="{BB962C8B-B14F-4D97-AF65-F5344CB8AC3E}">
        <p14:creationId xmlns:p14="http://schemas.microsoft.com/office/powerpoint/2010/main" val="1423279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Technology View of Developing and Deploying the API</a:t>
            </a:r>
            <a:r>
              <a:rPr lang="en-US" baseline="0" dirty="0"/>
              <a:t> is as follows:</a:t>
            </a:r>
          </a:p>
          <a:p>
            <a:endParaRPr lang="en-US" dirty="0"/>
          </a:p>
          <a:p>
            <a:r>
              <a:rPr lang="en-US" u="sng" dirty="0"/>
              <a:t>Management layer</a:t>
            </a:r>
            <a:r>
              <a:rPr lang="en-US" dirty="0"/>
              <a:t>: Centralized solution control and monitoring, displaying the real-time status of every configured Solution object, and activating and deactivating solutions and single applications, including user-defined solutions. </a:t>
            </a:r>
          </a:p>
          <a:p>
            <a:r>
              <a:rPr lang="en-US" u="sng" dirty="0"/>
              <a:t>UI layer</a:t>
            </a:r>
            <a:r>
              <a:rPr lang="en-US" dirty="0"/>
              <a:t>: Is the way through which a user interacts with an application or a website.</a:t>
            </a:r>
          </a:p>
          <a:p>
            <a:r>
              <a:rPr lang="en-US" u="sng" dirty="0"/>
              <a:t>API layer</a:t>
            </a:r>
            <a:r>
              <a:rPr lang="en-US" dirty="0"/>
              <a:t>: A REST or Web services API layer offers a decoupled interface to data and/or functionality of one or more applications. It provides a common, language-agnostic way of interacting with an application.</a:t>
            </a:r>
          </a:p>
          <a:p>
            <a:r>
              <a:rPr lang="en-US" u="sng" dirty="0"/>
              <a:t>Data storage</a:t>
            </a:r>
            <a:r>
              <a:rPr lang="en-US" dirty="0"/>
              <a:t>: Is a term for how information is kept in a digital format that may be retrieved at a later time.</a:t>
            </a:r>
          </a:p>
          <a:p>
            <a:r>
              <a:rPr lang="en-US" u="sng" dirty="0"/>
              <a:t>Data processing</a:t>
            </a:r>
            <a:r>
              <a:rPr lang="en-US" dirty="0"/>
              <a:t>: Is the conversion of data into usable and desired form. This conversion or “processing” is carried out using a predefined sequence of operations either manually or automatically.</a:t>
            </a:r>
          </a:p>
          <a:p>
            <a:r>
              <a:rPr lang="en-US" u="sng" dirty="0"/>
              <a:t>Data Access</a:t>
            </a:r>
            <a:r>
              <a:rPr lang="en-US" dirty="0"/>
              <a:t>: It refers to a user's ability to access or retrieve data stored within a database or other repository. </a:t>
            </a:r>
          </a:p>
          <a:p>
            <a:r>
              <a:rPr lang="en-US" u="sng" dirty="0"/>
              <a:t>Source system</a:t>
            </a:r>
            <a:r>
              <a:rPr lang="en-US" dirty="0"/>
              <a:t>: Refers to any system or file that captures or holds data of interest. </a:t>
            </a:r>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pPr/>
              <a:t>13</a:t>
            </a:fld>
            <a:endParaRPr lang="en-US"/>
          </a:p>
        </p:txBody>
      </p:sp>
    </p:spTree>
    <p:extLst>
      <p:ext uri="{BB962C8B-B14F-4D97-AF65-F5344CB8AC3E}">
        <p14:creationId xmlns:p14="http://schemas.microsoft.com/office/powerpoint/2010/main" val="311804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pPr/>
              <a:t>4</a:t>
            </a:fld>
            <a:endParaRPr lang="en-US"/>
          </a:p>
        </p:txBody>
      </p:sp>
    </p:spTree>
    <p:extLst>
      <p:ext uri="{BB962C8B-B14F-4D97-AF65-F5344CB8AC3E}">
        <p14:creationId xmlns:p14="http://schemas.microsoft.com/office/powerpoint/2010/main" val="2929182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Governance Building Blocks</a:t>
            </a:r>
          </a:p>
          <a:p>
            <a:endParaRPr lang="en-US" dirty="0"/>
          </a:p>
          <a:p>
            <a:r>
              <a:rPr lang="en-US" dirty="0"/>
              <a:t>API Cookbook:</a:t>
            </a:r>
          </a:p>
          <a:p>
            <a:r>
              <a:rPr lang="en-US" dirty="0"/>
              <a:t>Describes how to build an API following the standards that the Integration Design Authority has set.</a:t>
            </a:r>
          </a:p>
          <a:p>
            <a:r>
              <a:rPr lang="en-US" dirty="0"/>
              <a:t>Data Dictionary:</a:t>
            </a:r>
          </a:p>
          <a:p>
            <a:r>
              <a:rPr lang="en-US" dirty="0"/>
              <a:t>Specifies the resources that are used in Solvay. This defines the path of your API.</a:t>
            </a:r>
          </a:p>
          <a:p>
            <a:r>
              <a:rPr lang="en-US" dirty="0"/>
              <a:t>API Conventions:</a:t>
            </a:r>
          </a:p>
          <a:p>
            <a:r>
              <a:rPr lang="en-US" dirty="0"/>
              <a:t>Includes naming conventions and error handling. The conventions are based on the REST</a:t>
            </a:r>
          </a:p>
          <a:p>
            <a:r>
              <a:rPr lang="en-US" dirty="0"/>
              <a:t>(Representational State Transfer) principles .</a:t>
            </a:r>
          </a:p>
          <a:p>
            <a:endParaRPr lang="en-US" dirty="0"/>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pPr/>
              <a:t>5</a:t>
            </a:fld>
            <a:endParaRPr lang="en-US"/>
          </a:p>
        </p:txBody>
      </p:sp>
    </p:spTree>
    <p:extLst>
      <p:ext uri="{BB962C8B-B14F-4D97-AF65-F5344CB8AC3E}">
        <p14:creationId xmlns:p14="http://schemas.microsoft.com/office/powerpoint/2010/main" val="182666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latin typeface="+mn-lt"/>
                <a:ea typeface="+mn-ea"/>
                <a:cs typeface="+mn-cs"/>
              </a:rPr>
              <a:t>Data</a:t>
            </a:r>
            <a:r>
              <a:rPr lang="en-US" sz="1200" kern="1200" baseline="0" dirty="0">
                <a:solidFill>
                  <a:schemeClr val="tx1"/>
                </a:solidFill>
                <a:latin typeface="+mn-lt"/>
                <a:ea typeface="+mn-ea"/>
                <a:cs typeface="+mn-cs"/>
              </a:rPr>
              <a:t> Dictionary:</a:t>
            </a:r>
            <a:endParaRPr lang="en-US" sz="1200" kern="1200" dirty="0">
              <a:solidFill>
                <a:schemeClr val="tx1"/>
              </a:solidFill>
              <a:latin typeface="+mn-lt"/>
              <a:ea typeface="+mn-ea"/>
              <a:cs typeface="+mn-cs"/>
            </a:endParaRPr>
          </a:p>
          <a:p>
            <a:pPr marL="171450" indent="-171450">
              <a:buFont typeface="Arial" panose="020B0604020202020204" pitchFamily="34" charset="0"/>
              <a:buChar char="•"/>
            </a:pPr>
            <a:r>
              <a:rPr lang="en-US" sz="1200" kern="1200" dirty="0">
                <a:solidFill>
                  <a:schemeClr val="tx1"/>
                </a:solidFill>
                <a:latin typeface="+mn-lt"/>
                <a:ea typeface="+mn-ea"/>
                <a:cs typeface="+mn-cs"/>
              </a:rPr>
              <a:t>A place where business and/or technical terms and definitions are stored.</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data dictionary contains records that specify the data fields available in the API, including the display name and description of each field.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It specifies the resources that are used in Solvay. This defines the path of your API.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pPr/>
              <a:t>6</a:t>
            </a:fld>
            <a:endParaRPr lang="en-US"/>
          </a:p>
        </p:txBody>
      </p:sp>
    </p:spTree>
    <p:extLst>
      <p:ext uri="{BB962C8B-B14F-4D97-AF65-F5344CB8AC3E}">
        <p14:creationId xmlns:p14="http://schemas.microsoft.com/office/powerpoint/2010/main" val="1214778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API Cookbook (CB) describes how to build an API on the API management platform from SAP. We give information about best practices and the API flows and structures. Besides that, you will find all the information you will need to build a secure, RESTfull API in SAP API Management. This cookbook also features code examples for easy implementation.</a:t>
            </a:r>
          </a:p>
          <a:p>
            <a:endParaRPr lang="en-US" dirty="0"/>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pPr/>
              <a:t>7</a:t>
            </a:fld>
            <a:endParaRPr lang="en-US"/>
          </a:p>
        </p:txBody>
      </p:sp>
    </p:spTree>
    <p:extLst>
      <p:ext uri="{BB962C8B-B14F-4D97-AF65-F5344CB8AC3E}">
        <p14:creationId xmlns:p14="http://schemas.microsoft.com/office/powerpoint/2010/main" val="2178877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API conventions describes Solvay specific choices on architecture and common practices that should be applied to build a strong and save API.</a:t>
            </a:r>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pPr/>
              <a:t>8</a:t>
            </a:fld>
            <a:endParaRPr lang="en-US"/>
          </a:p>
        </p:txBody>
      </p:sp>
    </p:spTree>
    <p:extLst>
      <p:ext uri="{BB962C8B-B14F-4D97-AF65-F5344CB8AC3E}">
        <p14:creationId xmlns:p14="http://schemas.microsoft.com/office/powerpoint/2010/main" val="75840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kern="1200" dirty="0">
                <a:solidFill>
                  <a:schemeClr val="tx1"/>
                </a:solidFill>
                <a:latin typeface="+mn-lt"/>
                <a:ea typeface="+mn-ea"/>
                <a:cs typeface="+mn-cs"/>
              </a:rPr>
              <a:t>Ideation:</a:t>
            </a:r>
            <a:r>
              <a:rPr lang="en-IN" sz="1200" kern="1200" dirty="0">
                <a:solidFill>
                  <a:schemeClr val="tx1"/>
                </a:solidFill>
                <a:latin typeface="+mn-lt"/>
                <a:ea typeface="+mn-ea"/>
                <a:cs typeface="+mn-cs"/>
              </a:rPr>
              <a:t> Is a creative process whereby new and innovative ideas are generated and captured.</a:t>
            </a:r>
          </a:p>
          <a:p>
            <a:r>
              <a:rPr lang="en-IN" sz="1200" kern="1200" dirty="0">
                <a:solidFill>
                  <a:schemeClr val="tx1"/>
                </a:solidFill>
                <a:latin typeface="+mn-lt"/>
                <a:ea typeface="+mn-ea"/>
                <a:cs typeface="+mn-cs"/>
              </a:rPr>
              <a:t>Design: This is the stage where requirements are translated into something tangible that can be built and delivered.</a:t>
            </a:r>
          </a:p>
          <a:p>
            <a:r>
              <a:rPr lang="en-IN" sz="1200" b="0" kern="1200" dirty="0">
                <a:solidFill>
                  <a:schemeClr val="tx1"/>
                </a:solidFill>
                <a:latin typeface="+mn-lt"/>
                <a:ea typeface="+mn-ea"/>
                <a:cs typeface="+mn-cs"/>
              </a:rPr>
              <a:t>Analysis:</a:t>
            </a:r>
            <a:r>
              <a:rPr lang="en-IN" sz="1200" b="1" kern="1200" dirty="0">
                <a:solidFill>
                  <a:schemeClr val="tx1"/>
                </a:solidFill>
                <a:latin typeface="+mn-lt"/>
                <a:ea typeface="+mn-ea"/>
                <a:cs typeface="+mn-cs"/>
              </a:rPr>
              <a:t> </a:t>
            </a:r>
            <a:r>
              <a:rPr lang="en-IN" sz="1200" kern="1200" dirty="0">
                <a:solidFill>
                  <a:schemeClr val="tx1"/>
                </a:solidFill>
                <a:latin typeface="+mn-lt"/>
                <a:ea typeface="+mn-ea"/>
                <a:cs typeface="+mn-cs"/>
              </a:rPr>
              <a:t>This is the process of understanding all the business requirements</a:t>
            </a:r>
          </a:p>
          <a:p>
            <a:r>
              <a:rPr lang="en-IN" sz="1200" b="0" kern="1200" dirty="0">
                <a:solidFill>
                  <a:schemeClr val="tx1"/>
                </a:solidFill>
                <a:latin typeface="+mn-lt"/>
                <a:ea typeface="+mn-ea"/>
                <a:cs typeface="+mn-cs"/>
              </a:rPr>
              <a:t>Mock and try:</a:t>
            </a:r>
            <a:r>
              <a:rPr lang="en-IN" sz="1200" kern="1200" dirty="0">
                <a:solidFill>
                  <a:schemeClr val="tx1"/>
                </a:solidFill>
                <a:latin typeface="+mn-lt"/>
                <a:ea typeface="+mn-ea"/>
                <a:cs typeface="+mn-cs"/>
              </a:rPr>
              <a:t> API mocking is a technique by which the methods/operations specified within an IDL are simulated by means of a mocking server.</a:t>
            </a:r>
          </a:p>
          <a:p>
            <a:r>
              <a:rPr lang="en-IN" sz="1200" b="0" kern="1200" dirty="0">
                <a:solidFill>
                  <a:schemeClr val="tx1"/>
                </a:solidFill>
                <a:latin typeface="+mn-lt"/>
                <a:ea typeface="+mn-ea"/>
                <a:cs typeface="+mn-cs"/>
              </a:rPr>
              <a:t>Create/configure:</a:t>
            </a:r>
            <a:r>
              <a:rPr lang="en-IN" sz="1200" kern="1200" dirty="0">
                <a:solidFill>
                  <a:schemeClr val="tx1"/>
                </a:solidFill>
                <a:latin typeface="+mn-lt"/>
                <a:ea typeface="+mn-ea"/>
                <a:cs typeface="+mn-cs"/>
              </a:rPr>
              <a:t> Once an API mock is available or a service has been implemented and/or iterated an API can be created using API management capabilities, so different policies, such as authorization, rate limiting, monetization plans, and mediation, can be applied to it.</a:t>
            </a:r>
          </a:p>
          <a:p>
            <a:r>
              <a:rPr lang="en-IN" sz="1200" b="0" kern="1200" dirty="0">
                <a:solidFill>
                  <a:schemeClr val="tx1"/>
                </a:solidFill>
                <a:latin typeface="+mn-lt"/>
                <a:ea typeface="+mn-ea"/>
                <a:cs typeface="+mn-cs"/>
              </a:rPr>
              <a:t>Deploy:</a:t>
            </a:r>
            <a:r>
              <a:rPr lang="en-IN" sz="1200" kern="1200" dirty="0">
                <a:solidFill>
                  <a:schemeClr val="tx1"/>
                </a:solidFill>
                <a:latin typeface="+mn-lt"/>
                <a:ea typeface="+mn-ea"/>
                <a:cs typeface="+mn-cs"/>
              </a:rPr>
              <a:t> Is a process by which a code </a:t>
            </a:r>
            <a:r>
              <a:rPr lang="en-IN" sz="1200" kern="1200" dirty="0" err="1">
                <a:solidFill>
                  <a:schemeClr val="tx1"/>
                </a:solidFill>
                <a:latin typeface="+mn-lt"/>
                <a:ea typeface="+mn-ea"/>
                <a:cs typeface="+mn-cs"/>
              </a:rPr>
              <a:t>artifact</a:t>
            </a:r>
            <a:r>
              <a:rPr lang="en-IN" sz="1200" kern="1200" dirty="0">
                <a:solidFill>
                  <a:schemeClr val="tx1"/>
                </a:solidFill>
                <a:latin typeface="+mn-lt"/>
                <a:ea typeface="+mn-ea"/>
                <a:cs typeface="+mn-cs"/>
              </a:rPr>
              <a:t> such as an API and/or service, is prepared and moved into a runtime environment for its execution and use.</a:t>
            </a:r>
          </a:p>
          <a:p>
            <a:r>
              <a:rPr lang="en-IN" sz="1200" b="0" kern="1200" dirty="0">
                <a:solidFill>
                  <a:schemeClr val="tx1"/>
                </a:solidFill>
                <a:latin typeface="+mn-lt"/>
                <a:ea typeface="+mn-ea"/>
                <a:cs typeface="+mn-cs"/>
              </a:rPr>
              <a:t>Promote, deprecate, and retire</a:t>
            </a:r>
          </a:p>
          <a:p>
            <a:r>
              <a:rPr lang="en-IN" sz="1200" b="0" kern="1200" dirty="0">
                <a:solidFill>
                  <a:schemeClr val="tx1"/>
                </a:solidFill>
                <a:latin typeface="+mn-lt"/>
                <a:ea typeface="+mn-ea"/>
                <a:cs typeface="+mn-cs"/>
              </a:rPr>
              <a:t>Observe</a:t>
            </a:r>
            <a:r>
              <a:rPr lang="en-IN" sz="1200" b="1" kern="1200" dirty="0">
                <a:solidFill>
                  <a:schemeClr val="tx1"/>
                </a:solidFill>
                <a:latin typeface="+mn-lt"/>
                <a:ea typeface="+mn-ea"/>
                <a:cs typeface="+mn-cs"/>
              </a:rPr>
              <a:t>: </a:t>
            </a:r>
            <a:r>
              <a:rPr lang="en-IN" sz="1200" kern="1200" dirty="0">
                <a:solidFill>
                  <a:schemeClr val="tx1"/>
                </a:solidFill>
                <a:latin typeface="+mn-lt"/>
                <a:ea typeface="+mn-ea"/>
                <a:cs typeface="+mn-cs"/>
              </a:rPr>
              <a:t>it is the ability of a system to externalize internal state data, namely </a:t>
            </a:r>
            <a:r>
              <a:rPr lang="en-IN" sz="1200" b="0" kern="1200" dirty="0">
                <a:solidFill>
                  <a:schemeClr val="tx1"/>
                </a:solidFill>
                <a:latin typeface="+mn-lt"/>
                <a:ea typeface="+mn-ea"/>
                <a:cs typeface="+mn-cs"/>
              </a:rPr>
              <a:t>logs</a:t>
            </a:r>
            <a:r>
              <a:rPr lang="en-IN" sz="1200" kern="1200" dirty="0">
                <a:solidFill>
                  <a:schemeClr val="tx1"/>
                </a:solidFill>
                <a:latin typeface="+mn-lt"/>
                <a:ea typeface="+mn-ea"/>
                <a:cs typeface="+mn-cs"/>
              </a:rPr>
              <a:t> (verbose and text-based representations of system events), </a:t>
            </a:r>
            <a:r>
              <a:rPr lang="en-IN" sz="1200" b="0" kern="1200" dirty="0">
                <a:solidFill>
                  <a:schemeClr val="tx1"/>
                </a:solidFill>
                <a:latin typeface="+mn-lt"/>
                <a:ea typeface="+mn-ea"/>
                <a:cs typeface="+mn-cs"/>
              </a:rPr>
              <a:t>traces</a:t>
            </a:r>
            <a:r>
              <a:rPr lang="en-IN" sz="1200" kern="1200" dirty="0">
                <a:solidFill>
                  <a:schemeClr val="tx1"/>
                </a:solidFill>
                <a:latin typeface="+mn-lt"/>
                <a:ea typeface="+mn-ea"/>
                <a:cs typeface="+mn-cs"/>
              </a:rPr>
              <a:t> (data representing a specific event that occurred within the application), and </a:t>
            </a:r>
            <a:r>
              <a:rPr lang="en-IN" sz="1200" b="0" kern="1200" dirty="0">
                <a:solidFill>
                  <a:schemeClr val="tx1"/>
                </a:solidFill>
                <a:latin typeface="+mn-lt"/>
                <a:ea typeface="+mn-ea"/>
                <a:cs typeface="+mn-cs"/>
              </a:rPr>
              <a:t>metrics.</a:t>
            </a:r>
          </a:p>
          <a:p>
            <a:endParaRPr lang="en-IN" dirty="0"/>
          </a:p>
        </p:txBody>
      </p:sp>
      <p:sp>
        <p:nvSpPr>
          <p:cNvPr id="4" name="Slide Number Placeholder 3"/>
          <p:cNvSpPr>
            <a:spLocks noGrp="1"/>
          </p:cNvSpPr>
          <p:nvPr>
            <p:ph type="sldNum" sz="quarter" idx="10"/>
          </p:nvPr>
        </p:nvSpPr>
        <p:spPr/>
        <p:txBody>
          <a:bodyPr/>
          <a:lstStyle/>
          <a:p>
            <a:fld id="{E809E529-64E3-44D8-8B43-297ECB216F9F}" type="slidenum">
              <a:rPr lang="en-US" smtClean="0"/>
              <a:pPr/>
              <a:t>10</a:t>
            </a:fld>
            <a:endParaRPr lang="en-US"/>
          </a:p>
        </p:txBody>
      </p:sp>
    </p:spTree>
    <p:extLst>
      <p:ext uri="{BB962C8B-B14F-4D97-AF65-F5344CB8AC3E}">
        <p14:creationId xmlns:p14="http://schemas.microsoft.com/office/powerpoint/2010/main" val="425394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Frameworks: Is similar to an application programming interface (API).It serves as a foundation for programming. It may also include code libraries, a compiler, and other programs used in the software development process.</a:t>
            </a:r>
          </a:p>
          <a:p>
            <a:r>
              <a:rPr lang="en-US" dirty="0"/>
              <a:t>Accelerators: It is a Methodology providing a holistic framework to guide customers through the process of setting up, building and delivering a successful API Program </a:t>
            </a:r>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402448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reusability is widely used, in order to reduce cost, effort, and time of software development. Reusability also increases the productivity, maintainability, portability, and reliability of the software products, which it has been evaluated before in other software products.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Client</a:t>
            </a:r>
            <a:r>
              <a:rPr lang="en-US" dirty="0"/>
              <a:t>: </a:t>
            </a:r>
            <a:r>
              <a:rPr lang="en-US" sz="1200" b="0" i="0" kern="1200" dirty="0">
                <a:solidFill>
                  <a:schemeClr val="tx1"/>
                </a:solidFill>
                <a:effectLst/>
                <a:latin typeface="+mn-lt"/>
                <a:ea typeface="+mn-ea"/>
                <a:cs typeface="+mn-cs"/>
              </a:rPr>
              <a:t>This is the people (or groups) that are the direct beneficiaries of a project or service. They are the people for whom the project is being undertaken. (Indirect beneficiaries are probably stakeholders.) These might also be called “customers”</a:t>
            </a:r>
            <a:endParaRPr lang="en-US" dirty="0"/>
          </a:p>
          <a:p>
            <a:r>
              <a:rPr lang="en-US" u="sng" dirty="0"/>
              <a:t>API Gateway</a:t>
            </a:r>
            <a:r>
              <a:rPr lang="en-US" dirty="0"/>
              <a:t>: I</a:t>
            </a:r>
            <a:r>
              <a:rPr lang="en-US" sz="1200" b="0" i="0" kern="1200" dirty="0">
                <a:solidFill>
                  <a:schemeClr val="tx1"/>
                </a:solidFill>
                <a:effectLst/>
                <a:latin typeface="+mn-lt"/>
                <a:ea typeface="+mn-ea"/>
                <a:cs typeface="+mn-cs"/>
              </a:rPr>
              <a:t>s the core of an API</a:t>
            </a:r>
            <a:r>
              <a:rPr lang="en-US" sz="1200" b="0" i="0" kern="1200" baseline="0" dirty="0">
                <a:solidFill>
                  <a:schemeClr val="tx1"/>
                </a:solidFill>
                <a:effectLst/>
                <a:latin typeface="+mn-lt"/>
                <a:ea typeface="+mn-ea"/>
                <a:cs typeface="+mn-cs"/>
              </a:rPr>
              <a:t> Management Solution</a:t>
            </a:r>
            <a:r>
              <a:rPr lang="en-US" sz="1200" b="0" i="0" kern="1200" dirty="0">
                <a:solidFill>
                  <a:schemeClr val="tx1"/>
                </a:solidFill>
                <a:effectLst/>
                <a:latin typeface="+mn-lt"/>
                <a:ea typeface="+mn-ea"/>
                <a:cs typeface="+mn-cs"/>
              </a:rPr>
              <a:t>. It acts as the single entryway into a system allowing multiple APIs or micro services. It provides the ability to design API specs, help provide enterprise-grade security, and manage APIs centrally.</a:t>
            </a:r>
          </a:p>
          <a:p>
            <a:r>
              <a:rPr lang="en-US" u="sng" dirty="0"/>
              <a:t>API Layer</a:t>
            </a:r>
            <a:r>
              <a:rPr lang="en-US" dirty="0"/>
              <a:t>: Building an infrastructure based on the API Layers that centralizes common architectural components of secure, developer-centric APIs can significantly simplify the process of implementing APIs that add real value to your business.</a:t>
            </a:r>
          </a:p>
          <a:p>
            <a:r>
              <a:rPr lang="en-US" u="sng" dirty="0"/>
              <a:t>Analytics</a:t>
            </a:r>
            <a:r>
              <a:rPr lang="en-US" dirty="0"/>
              <a:t>: </a:t>
            </a:r>
            <a:r>
              <a:rPr lang="en-US" sz="1200" b="0" i="0" kern="1200" dirty="0">
                <a:solidFill>
                  <a:schemeClr val="tx1"/>
                </a:solidFill>
                <a:effectLst/>
                <a:latin typeface="+mn-lt"/>
                <a:ea typeface="+mn-ea"/>
                <a:cs typeface="+mn-cs"/>
              </a:rPr>
              <a:t>API Analytics collects and calculates a wealth of information that flows through API proxies. You can visualize this data with graphs and charts in the Edge UI, or you can download the raw data for offline analysis.</a:t>
            </a:r>
            <a:endParaRPr lang="en-US" dirty="0"/>
          </a:p>
          <a:p>
            <a:r>
              <a:rPr lang="en-US" u="sng" dirty="0"/>
              <a:t>Automation</a:t>
            </a:r>
            <a:r>
              <a:rPr lang="en-US" u="sng" baseline="0" dirty="0"/>
              <a:t> Layer</a:t>
            </a:r>
            <a:r>
              <a:rPr lang="en-US" baseline="0" dirty="0"/>
              <a:t>: It</a:t>
            </a:r>
            <a:r>
              <a:rPr lang="en-US" sz="1200" b="0" i="0" kern="1200" dirty="0">
                <a:solidFill>
                  <a:schemeClr val="tx1"/>
                </a:solidFill>
                <a:effectLst/>
                <a:latin typeface="+mn-lt"/>
                <a:ea typeface="+mn-ea"/>
                <a:cs typeface="+mn-cs"/>
              </a:rPr>
              <a:t> is the technology by which a process or procedure is performed with minimal human assistance.</a:t>
            </a:r>
            <a:endParaRPr lang="en-US" baseline="0" dirty="0"/>
          </a:p>
          <a:p>
            <a:r>
              <a:rPr lang="en-US" u="sng" baseline="0" dirty="0"/>
              <a:t>Roles</a:t>
            </a:r>
            <a:r>
              <a:rPr lang="en-US" baseline="0" dirty="0"/>
              <a:t>: </a:t>
            </a:r>
            <a:r>
              <a:rPr lang="en-US" sz="1200" b="0" i="0" kern="1200" dirty="0">
                <a:solidFill>
                  <a:schemeClr val="tx1"/>
                </a:solidFill>
                <a:effectLst/>
                <a:latin typeface="+mn-lt"/>
                <a:ea typeface="+mn-ea"/>
                <a:cs typeface="+mn-cs"/>
              </a:rPr>
              <a:t>Jobs or positions that have a specific set of expectations and responsibility attached to them.</a:t>
            </a:r>
            <a:r>
              <a:rPr lang="en-US" dirty="0"/>
              <a:t/>
            </a:r>
            <a:br>
              <a:rPr lang="en-US" dirty="0"/>
            </a:br>
            <a:r>
              <a:rPr lang="en-US" u="sng" baseline="0" dirty="0"/>
              <a:t>Backend Systems</a:t>
            </a:r>
            <a:r>
              <a:rPr lang="en-US" baseline="0" dirty="0"/>
              <a:t>:</a:t>
            </a:r>
            <a:r>
              <a:rPr lang="en-US" sz="1200" b="0" i="0" kern="1200" baseline="0" dirty="0">
                <a:solidFill>
                  <a:schemeClr val="tx1"/>
                </a:solidFill>
                <a:effectLst/>
                <a:latin typeface="+mn-lt"/>
                <a:ea typeface="+mn-ea"/>
                <a:cs typeface="+mn-cs"/>
              </a:rPr>
              <a:t> I</a:t>
            </a:r>
            <a:r>
              <a:rPr lang="en-US" sz="1200" b="0" i="0" kern="1200" dirty="0">
                <a:solidFill>
                  <a:schemeClr val="tx1"/>
                </a:solidFill>
                <a:effectLst/>
                <a:latin typeface="+mn-lt"/>
                <a:ea typeface="+mn-ea"/>
                <a:cs typeface="+mn-cs"/>
              </a:rPr>
              <a:t>s the code that runs on the server, that receives requests from the clients, and contains the logic to send the appropriate data back to the client. The back-end also includes the database, which will persistently store all of the data for the application.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pPr/>
              <a:t>12</a:t>
            </a:fld>
            <a:endParaRPr lang="en-US"/>
          </a:p>
        </p:txBody>
      </p:sp>
    </p:spTree>
    <p:extLst>
      <p:ext uri="{BB962C8B-B14F-4D97-AF65-F5344CB8AC3E}">
        <p14:creationId xmlns:p14="http://schemas.microsoft.com/office/powerpoint/2010/main" val="37656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403388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165948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2755387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White">
    <p:bg>
      <p:bgPr>
        <a:solidFill>
          <a:schemeClr val="bg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Tree>
    <p:extLst>
      <p:ext uri="{BB962C8B-B14F-4D97-AF65-F5344CB8AC3E}">
        <p14:creationId xmlns:p14="http://schemas.microsoft.com/office/powerpoint/2010/main" val="164926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3527631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42768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252026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144554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158293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296525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12119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DF5C4B-8F1F-4F50-96BB-FA3D73A546F8}"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EA46-74A9-4C5D-BCF9-5454348574B5}" type="slidenum">
              <a:rPr lang="en-US" smtClean="0"/>
              <a:pPr/>
              <a:t>‹#›</a:t>
            </a:fld>
            <a:endParaRPr lang="en-US"/>
          </a:p>
        </p:txBody>
      </p:sp>
    </p:spTree>
    <p:extLst>
      <p:ext uri="{BB962C8B-B14F-4D97-AF65-F5344CB8AC3E}">
        <p14:creationId xmlns:p14="http://schemas.microsoft.com/office/powerpoint/2010/main" val="324486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F5C4B-8F1F-4F50-96BB-FA3D73A546F8}" type="datetimeFigureOut">
              <a:rPr lang="en-US" smtClean="0"/>
              <a:pPr/>
              <a:t>10/10/2019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3EA46-74A9-4C5D-BCF9-5454348574B5}" type="slidenum">
              <a:rPr lang="en-US" smtClean="0"/>
              <a:pPr/>
              <a:t>‹#›</a:t>
            </a:fld>
            <a:endParaRPr lang="en-US"/>
          </a:p>
        </p:txBody>
      </p:sp>
    </p:spTree>
    <p:extLst>
      <p:ext uri="{BB962C8B-B14F-4D97-AF65-F5344CB8AC3E}">
        <p14:creationId xmlns:p14="http://schemas.microsoft.com/office/powerpoint/2010/main" val="282964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hyperlink" Target="http://oakleafblog.blogspot.com/2011/07/windows-azure-and-cloud-computing-posts_06.html" TargetMode="External"/><Relationship Id="rId3" Type="http://schemas.openxmlformats.org/officeDocument/2006/relationships/image" Target="../media/image16.png"/><Relationship Id="rId21" Type="http://schemas.openxmlformats.org/officeDocument/2006/relationships/image" Target="../media/image31.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hyperlink" Target="https://en.wikipedia.org/wiki/Amazon_web_services" TargetMode="External"/><Relationship Id="rId20" Type="http://schemas.openxmlformats.org/officeDocument/2006/relationships/hyperlink" Target="http://wccftech.com/dev-confirms-power-microsofts-azure-cloud-explains-developers-reclutant/" TargetMode="External"/><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2.png"/><Relationship Id="rId10" Type="http://schemas.openxmlformats.org/officeDocument/2006/relationships/image" Target="../media/image23.png"/><Relationship Id="rId19"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hyperlink" Target="https://en.wikipedia.org/wiki/OpenShift"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jpe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notesSlide" Target="../notesSlides/notesSlide9.xml"/><Relationship Id="rId16"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36.jpe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jpeg"/><Relationship Id="rId14"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jpeg"/><Relationship Id="rId3" Type="http://schemas.openxmlformats.org/officeDocument/2006/relationships/image" Target="../media/image48.jpeg"/><Relationship Id="rId21" Type="http://schemas.openxmlformats.org/officeDocument/2006/relationships/image" Target="../media/image66.jpe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70.jpeg"/><Relationship Id="rId2" Type="http://schemas.openxmlformats.org/officeDocument/2006/relationships/notesSlide" Target="../notesSlides/notesSlide10.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51.jpeg"/><Relationship Id="rId11" Type="http://schemas.openxmlformats.org/officeDocument/2006/relationships/image" Target="../media/image56.jpeg"/><Relationship Id="rId24" Type="http://schemas.openxmlformats.org/officeDocument/2006/relationships/image" Target="../media/image69.png"/><Relationship Id="rId5" Type="http://schemas.openxmlformats.org/officeDocument/2006/relationships/image" Target="../media/image50.png"/><Relationship Id="rId15" Type="http://schemas.openxmlformats.org/officeDocument/2006/relationships/image" Target="../media/image60.png"/><Relationship Id="rId23" Type="http://schemas.openxmlformats.org/officeDocument/2006/relationships/image" Target="../media/image68.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jpeg"/><Relationship Id="rId14" Type="http://schemas.openxmlformats.org/officeDocument/2006/relationships/image" Target="../media/image59.jpeg"/><Relationship Id="rId22" Type="http://schemas.openxmlformats.org/officeDocument/2006/relationships/image" Target="../media/image6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33575" y="2274887"/>
            <a:ext cx="8987790" cy="1325563"/>
          </a:xfrm>
        </p:spPr>
        <p:txBody>
          <a:bodyPr>
            <a:normAutofit/>
          </a:bodyPr>
          <a:lstStyle/>
          <a:p>
            <a:r>
              <a:rPr lang="en-US" sz="4000" dirty="0">
                <a:latin typeface="+mn-lt"/>
              </a:rPr>
              <a:t>Open source API integration model</a:t>
            </a:r>
            <a:endParaRPr lang="en-US" sz="4000" b="1" i="1" dirty="0">
              <a:latin typeface="+mn-lt"/>
            </a:endParaRPr>
          </a:p>
        </p:txBody>
      </p:sp>
    </p:spTree>
    <p:extLst>
      <p:ext uri="{BB962C8B-B14F-4D97-AF65-F5344CB8AC3E}">
        <p14:creationId xmlns:p14="http://schemas.microsoft.com/office/powerpoint/2010/main" val="110196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185949707"/>
              </p:ext>
            </p:extLst>
          </p:nvPr>
        </p:nvGraphicFramePr>
        <p:xfrm>
          <a:off x="2176272" y="2523745"/>
          <a:ext cx="7389544" cy="4242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5200372" y="1130276"/>
            <a:ext cx="1381540" cy="65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Ideation and Planning</a:t>
            </a:r>
          </a:p>
        </p:txBody>
      </p:sp>
      <p:sp>
        <p:nvSpPr>
          <p:cNvPr id="14" name="Right Arrow 13"/>
          <p:cNvSpPr/>
          <p:nvPr/>
        </p:nvSpPr>
        <p:spPr>
          <a:xfrm rot="5400000">
            <a:off x="5583030" y="1955233"/>
            <a:ext cx="616224" cy="46990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9676" y="391406"/>
            <a:ext cx="2754216" cy="707886"/>
          </a:xfrm>
          <a:prstGeom prst="rect">
            <a:avLst/>
          </a:prstGeom>
        </p:spPr>
        <p:txBody>
          <a:bodyPr wrap="none">
            <a:spAutoFit/>
          </a:bodyPr>
          <a:lstStyle/>
          <a:p>
            <a:r>
              <a:rPr lang="en-US" sz="4000" dirty="0"/>
              <a:t>API Lifecycle</a:t>
            </a:r>
            <a:endParaRPr lang="en-IN" sz="4000" dirty="0"/>
          </a:p>
        </p:txBody>
      </p:sp>
    </p:spTree>
    <p:extLst>
      <p:ext uri="{BB962C8B-B14F-4D97-AF65-F5344CB8AC3E}">
        <p14:creationId xmlns:p14="http://schemas.microsoft.com/office/powerpoint/2010/main" val="349646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Frameworks &amp; Accelerators-AD Center</a:t>
            </a:r>
          </a:p>
        </p:txBody>
      </p:sp>
      <p:sp>
        <p:nvSpPr>
          <p:cNvPr id="3" name="Rectangle 2"/>
          <p:cNvSpPr/>
          <p:nvPr/>
        </p:nvSpPr>
        <p:spPr>
          <a:xfrm>
            <a:off x="4119448" y="1521354"/>
            <a:ext cx="3882055" cy="1461629"/>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4" name="Rectangle 3"/>
          <p:cNvSpPr/>
          <p:nvPr/>
        </p:nvSpPr>
        <p:spPr>
          <a:xfrm>
            <a:off x="8087771" y="5063658"/>
            <a:ext cx="3623251" cy="127046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5" name="Rectangle 4"/>
          <p:cNvSpPr/>
          <p:nvPr/>
        </p:nvSpPr>
        <p:spPr>
          <a:xfrm>
            <a:off x="8087771" y="1521354"/>
            <a:ext cx="3623251" cy="1461629"/>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6" name="Rectangle 5"/>
          <p:cNvSpPr/>
          <p:nvPr/>
        </p:nvSpPr>
        <p:spPr>
          <a:xfrm>
            <a:off x="4119448" y="3369374"/>
            <a:ext cx="3882055" cy="1270467"/>
          </a:xfrm>
          <a:prstGeom prst="rect">
            <a:avLst/>
          </a:prstGeom>
          <a:solidFill>
            <a:schemeClr val="bg1">
              <a:lumMod val="95000"/>
            </a:schemeClr>
          </a:solidFill>
          <a:ln>
            <a:noFill/>
          </a:ln>
          <a:effectLst/>
        </p:spPr>
        <p:style>
          <a:lnRef idx="1">
            <a:schemeClr val="accent5"/>
          </a:lnRef>
          <a:fillRef idx="2">
            <a:schemeClr val="accent5"/>
          </a:fillRef>
          <a:effectRef idx="1">
            <a:schemeClr val="accent5"/>
          </a:effectRef>
          <a:fontRef idx="minor">
            <a:schemeClr val="dk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7" name="Rectangle 6"/>
          <p:cNvSpPr/>
          <p:nvPr/>
        </p:nvSpPr>
        <p:spPr>
          <a:xfrm>
            <a:off x="409929" y="5063658"/>
            <a:ext cx="3623251" cy="127046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8" name="Rectangle 7"/>
          <p:cNvSpPr/>
          <p:nvPr/>
        </p:nvSpPr>
        <p:spPr>
          <a:xfrm>
            <a:off x="409929" y="1521354"/>
            <a:ext cx="3623251" cy="1461629"/>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9" name="Rectangle 8"/>
          <p:cNvSpPr/>
          <p:nvPr/>
        </p:nvSpPr>
        <p:spPr>
          <a:xfrm>
            <a:off x="409929" y="3369374"/>
            <a:ext cx="3623251" cy="127046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10" name="Rectangle 9"/>
          <p:cNvSpPr/>
          <p:nvPr/>
        </p:nvSpPr>
        <p:spPr>
          <a:xfrm>
            <a:off x="8087771" y="3369374"/>
            <a:ext cx="3656554" cy="127046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11" name="Rectangle 10"/>
          <p:cNvSpPr/>
          <p:nvPr/>
        </p:nvSpPr>
        <p:spPr>
          <a:xfrm>
            <a:off x="4119448" y="5063658"/>
            <a:ext cx="3882055" cy="127046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b="1" dirty="0">
              <a:solidFill>
                <a:schemeClr val="tx1"/>
              </a:solidFill>
              <a:cs typeface="Arial" panose="020B0604020202020204" pitchFamily="34" charset="0"/>
            </a:endParaRPr>
          </a:p>
        </p:txBody>
      </p:sp>
      <p:sp>
        <p:nvSpPr>
          <p:cNvPr id="12" name="Round Same Side Corner Rectangle 11"/>
          <p:cNvSpPr/>
          <p:nvPr/>
        </p:nvSpPr>
        <p:spPr>
          <a:xfrm>
            <a:off x="4119448" y="1191502"/>
            <a:ext cx="3882055" cy="334269"/>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solidFill>
                  <a:schemeClr val="bg1"/>
                </a:solidFill>
                <a:cs typeface="Arial" panose="020B0604020202020204" pitchFamily="34" charset="0"/>
              </a:rPr>
              <a:t>Cross Cutting Services</a:t>
            </a:r>
          </a:p>
        </p:txBody>
      </p:sp>
      <p:sp>
        <p:nvSpPr>
          <p:cNvPr id="13" name="Round Same Side Corner Rectangle 12"/>
          <p:cNvSpPr/>
          <p:nvPr/>
        </p:nvSpPr>
        <p:spPr>
          <a:xfrm>
            <a:off x="8087771" y="4733806"/>
            <a:ext cx="3623251" cy="334841"/>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solidFill>
                  <a:schemeClr val="bg1"/>
                </a:solidFill>
                <a:cs typeface="Arial" panose="020B0604020202020204" pitchFamily="34" charset="0"/>
              </a:rPr>
              <a:t>Productivity Accelerators </a:t>
            </a:r>
          </a:p>
        </p:txBody>
      </p:sp>
      <p:sp>
        <p:nvSpPr>
          <p:cNvPr id="14" name="Round Same Side Corner Rectangle 13"/>
          <p:cNvSpPr/>
          <p:nvPr/>
        </p:nvSpPr>
        <p:spPr>
          <a:xfrm>
            <a:off x="8087771" y="1191502"/>
            <a:ext cx="3623251" cy="334269"/>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solidFill>
                  <a:schemeClr val="bg1"/>
                </a:solidFill>
                <a:cs typeface="Arial" panose="020B0604020202020204" pitchFamily="34" charset="0"/>
              </a:rPr>
              <a:t>Competency and skill roadmap</a:t>
            </a:r>
          </a:p>
        </p:txBody>
      </p:sp>
      <p:sp>
        <p:nvSpPr>
          <p:cNvPr id="15" name="Round Same Side Corner Rectangle 14"/>
          <p:cNvSpPr/>
          <p:nvPr/>
        </p:nvSpPr>
        <p:spPr>
          <a:xfrm>
            <a:off x="4119448" y="3039522"/>
            <a:ext cx="3882055" cy="334841"/>
          </a:xfrm>
          <a:prstGeom prst="round2Same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en-US" sz="1200" b="1" dirty="0">
                <a:solidFill>
                  <a:schemeClr val="bg1"/>
                </a:solidFill>
                <a:cs typeface="Arial" panose="020B0604020202020204" pitchFamily="34" charset="0"/>
              </a:rPr>
              <a:t>State of the art platforms</a:t>
            </a:r>
          </a:p>
        </p:txBody>
      </p:sp>
      <p:sp>
        <p:nvSpPr>
          <p:cNvPr id="16" name="Round Same Side Corner Rectangle 15"/>
          <p:cNvSpPr/>
          <p:nvPr/>
        </p:nvSpPr>
        <p:spPr>
          <a:xfrm>
            <a:off x="409929" y="4733806"/>
            <a:ext cx="3623251" cy="334841"/>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solidFill>
                  <a:schemeClr val="bg1"/>
                </a:solidFill>
                <a:cs typeface="Arial" panose="020B0604020202020204" pitchFamily="34" charset="0"/>
              </a:rPr>
              <a:t>Efficient delivery model </a:t>
            </a:r>
          </a:p>
        </p:txBody>
      </p:sp>
      <p:sp>
        <p:nvSpPr>
          <p:cNvPr id="17" name="Round Same Side Corner Rectangle 16"/>
          <p:cNvSpPr/>
          <p:nvPr/>
        </p:nvSpPr>
        <p:spPr>
          <a:xfrm>
            <a:off x="409929" y="1191502"/>
            <a:ext cx="3623251" cy="334269"/>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solidFill>
                  <a:schemeClr val="bg1"/>
                </a:solidFill>
                <a:cs typeface="Arial" panose="020B0604020202020204" pitchFamily="34" charset="0"/>
              </a:rPr>
              <a:t>Quick and effective induction</a:t>
            </a:r>
          </a:p>
        </p:txBody>
      </p:sp>
      <p:pic>
        <p:nvPicPr>
          <p:cNvPr id="18" name="Shape 1259"/>
          <p:cNvPicPr preferRelativeResize="0"/>
          <p:nvPr/>
        </p:nvPicPr>
        <p:blipFill>
          <a:blip r:embed="rId3" cstate="print">
            <a:alphaModFix/>
          </a:blip>
          <a:stretch>
            <a:fillRect/>
          </a:stretch>
        </p:blipFill>
        <p:spPr>
          <a:xfrm>
            <a:off x="8590802" y="1766531"/>
            <a:ext cx="703801" cy="612683"/>
          </a:xfrm>
          <a:prstGeom prst="rect">
            <a:avLst/>
          </a:prstGeom>
          <a:noFill/>
          <a:ln>
            <a:noFill/>
          </a:ln>
        </p:spPr>
      </p:pic>
      <p:pic>
        <p:nvPicPr>
          <p:cNvPr id="19" name="Shape 1261"/>
          <p:cNvPicPr preferRelativeResize="0"/>
          <p:nvPr/>
        </p:nvPicPr>
        <p:blipFill>
          <a:blip r:embed="rId4" cstate="print">
            <a:alphaModFix/>
          </a:blip>
          <a:stretch>
            <a:fillRect/>
          </a:stretch>
        </p:blipFill>
        <p:spPr>
          <a:xfrm>
            <a:off x="2750126" y="1734637"/>
            <a:ext cx="754760" cy="692908"/>
          </a:xfrm>
          <a:prstGeom prst="rect">
            <a:avLst/>
          </a:prstGeom>
          <a:noFill/>
          <a:ln>
            <a:noFill/>
          </a:ln>
        </p:spPr>
      </p:pic>
      <p:pic>
        <p:nvPicPr>
          <p:cNvPr id="20" name="Shape 1263"/>
          <p:cNvPicPr preferRelativeResize="0"/>
          <p:nvPr/>
        </p:nvPicPr>
        <p:blipFill>
          <a:blip r:embed="rId5" cstate="print">
            <a:alphaModFix/>
          </a:blip>
          <a:stretch>
            <a:fillRect/>
          </a:stretch>
        </p:blipFill>
        <p:spPr>
          <a:xfrm>
            <a:off x="2135287" y="1558343"/>
            <a:ext cx="767429" cy="849121"/>
          </a:xfrm>
          <a:prstGeom prst="rect">
            <a:avLst/>
          </a:prstGeom>
          <a:noFill/>
          <a:ln>
            <a:noFill/>
          </a:ln>
        </p:spPr>
      </p:pic>
      <p:pic>
        <p:nvPicPr>
          <p:cNvPr id="21" name="Shape 1268"/>
          <p:cNvPicPr preferRelativeResize="0"/>
          <p:nvPr/>
        </p:nvPicPr>
        <p:blipFill>
          <a:blip r:embed="rId6" cstate="print">
            <a:alphaModFix/>
          </a:blip>
          <a:stretch>
            <a:fillRect/>
          </a:stretch>
        </p:blipFill>
        <p:spPr>
          <a:xfrm>
            <a:off x="755001" y="1656826"/>
            <a:ext cx="862679" cy="609773"/>
          </a:xfrm>
          <a:prstGeom prst="rect">
            <a:avLst/>
          </a:prstGeom>
          <a:noFill/>
          <a:ln>
            <a:noFill/>
          </a:ln>
        </p:spPr>
      </p:pic>
      <p:sp>
        <p:nvSpPr>
          <p:cNvPr id="22" name="Shape 1278"/>
          <p:cNvSpPr txBox="1"/>
          <p:nvPr/>
        </p:nvSpPr>
        <p:spPr>
          <a:xfrm>
            <a:off x="2135287" y="2367633"/>
            <a:ext cx="1725358" cy="638284"/>
          </a:xfrm>
          <a:prstGeom prst="rect">
            <a:avLst/>
          </a:prstGeom>
          <a:noFill/>
          <a:ln>
            <a:noFill/>
          </a:ln>
        </p:spPr>
        <p:txBody>
          <a:bodyPr lIns="107269" tIns="107269" rIns="107269" bIns="107269" anchor="t" anchorCtr="0">
            <a:noAutofit/>
          </a:bodyPr>
          <a:lstStyle/>
          <a:p>
            <a:pPr algn="ctr">
              <a:buClr>
                <a:srgbClr val="000000"/>
              </a:buClr>
              <a:buSzPct val="25000"/>
            </a:pPr>
            <a:r>
              <a:rPr lang="en-GB" sz="1000" dirty="0">
                <a:ea typeface="Calibri"/>
                <a:cs typeface="Arial" panose="020B0604020202020204" pitchFamily="34" charset="0"/>
                <a:sym typeface="Calibri"/>
              </a:rPr>
              <a:t>Guided introduction to Assembly Line</a:t>
            </a:r>
          </a:p>
        </p:txBody>
      </p:sp>
      <p:pic>
        <p:nvPicPr>
          <p:cNvPr id="23" name="Shape 1339"/>
          <p:cNvPicPr preferRelativeResize="0"/>
          <p:nvPr/>
        </p:nvPicPr>
        <p:blipFill rotWithShape="1">
          <a:blip r:embed="rId7" cstate="print">
            <a:alphaModFix/>
          </a:blip>
          <a:srcRect/>
          <a:stretch/>
        </p:blipFill>
        <p:spPr>
          <a:xfrm>
            <a:off x="10112801" y="1403935"/>
            <a:ext cx="1035215" cy="1040321"/>
          </a:xfrm>
          <a:prstGeom prst="rect">
            <a:avLst/>
          </a:prstGeom>
          <a:noFill/>
          <a:ln>
            <a:noFill/>
          </a:ln>
        </p:spPr>
      </p:pic>
      <p:sp>
        <p:nvSpPr>
          <p:cNvPr id="24" name="Shape 1341"/>
          <p:cNvSpPr txBox="1"/>
          <p:nvPr/>
        </p:nvSpPr>
        <p:spPr>
          <a:xfrm>
            <a:off x="582465" y="2367633"/>
            <a:ext cx="1294018" cy="542877"/>
          </a:xfrm>
          <a:prstGeom prst="rect">
            <a:avLst/>
          </a:prstGeom>
          <a:noFill/>
          <a:ln>
            <a:noFill/>
          </a:ln>
        </p:spPr>
        <p:txBody>
          <a:bodyPr lIns="107240" tIns="107240" rIns="107240" bIns="107240" anchor="ctr" anchorCtr="0">
            <a:noAutofit/>
          </a:bodyPr>
          <a:lstStyle/>
          <a:p>
            <a:pPr algn="ctr">
              <a:buClr>
                <a:srgbClr val="000000"/>
              </a:buClr>
              <a:buSzPct val="25000"/>
            </a:pPr>
            <a:r>
              <a:rPr lang="en-GB" sz="1000" dirty="0">
                <a:ea typeface="Calibri"/>
                <a:cs typeface="Arial" panose="020B0604020202020204" pitchFamily="34" charset="0"/>
                <a:sym typeface="Calibri"/>
              </a:rPr>
              <a:t>Assessment</a:t>
            </a:r>
          </a:p>
        </p:txBody>
      </p:sp>
      <p:sp>
        <p:nvSpPr>
          <p:cNvPr id="25" name="Shape 1342"/>
          <p:cNvSpPr txBox="1"/>
          <p:nvPr/>
        </p:nvSpPr>
        <p:spPr>
          <a:xfrm>
            <a:off x="8087771" y="2367633"/>
            <a:ext cx="3623251" cy="563374"/>
          </a:xfrm>
          <a:prstGeom prst="rect">
            <a:avLst/>
          </a:prstGeom>
          <a:noFill/>
          <a:ln>
            <a:noFill/>
          </a:ln>
        </p:spPr>
        <p:txBody>
          <a:bodyPr lIns="107240" tIns="107240" rIns="107240" bIns="107240" anchor="ctr" anchorCtr="0">
            <a:noAutofit/>
          </a:bodyPr>
          <a:lstStyle/>
          <a:p>
            <a:pPr algn="ctr">
              <a:buClr>
                <a:srgbClr val="000000"/>
              </a:buClr>
              <a:buSzPct val="25000"/>
            </a:pPr>
            <a:r>
              <a:rPr lang="en-GB" sz="1000" dirty="0">
                <a:ea typeface="Calibri"/>
                <a:cs typeface="Arial" panose="020B0604020202020204" pitchFamily="34" charset="0"/>
                <a:sym typeface="Calibri"/>
              </a:rPr>
              <a:t>Profile and role specific trainings and certifications (</a:t>
            </a:r>
            <a:r>
              <a:rPr lang="nb-NO" sz="1000" dirty="0">
                <a:ea typeface="Calibri"/>
                <a:cs typeface="Arial" panose="020B0604020202020204" pitchFamily="34" charset="0"/>
                <a:sym typeface="Calibri"/>
              </a:rPr>
              <a:t>Client developer, server side developer, A</a:t>
            </a:r>
            <a:r>
              <a:rPr lang="en-GB" sz="1000" dirty="0">
                <a:ea typeface="Calibri"/>
                <a:cs typeface="Arial" panose="020B0604020202020204" pitchFamily="34" charset="0"/>
                <a:sym typeface="Calibri"/>
              </a:rPr>
              <a:t>rchitect, UI specialist etc.)</a:t>
            </a:r>
          </a:p>
        </p:txBody>
      </p:sp>
      <p:sp>
        <p:nvSpPr>
          <p:cNvPr id="26" name="Shape 1347"/>
          <p:cNvSpPr txBox="1"/>
          <p:nvPr/>
        </p:nvSpPr>
        <p:spPr>
          <a:xfrm>
            <a:off x="433493" y="5858513"/>
            <a:ext cx="1613119" cy="387770"/>
          </a:xfrm>
          <a:prstGeom prst="rect">
            <a:avLst/>
          </a:prstGeom>
          <a:noFill/>
          <a:ln>
            <a:noFill/>
          </a:ln>
        </p:spPr>
        <p:txBody>
          <a:bodyPr lIns="107240" tIns="107240" rIns="107240" bIns="107240" anchor="ctr" anchorCtr="0">
            <a:noAutofit/>
          </a:bodyPr>
          <a:lstStyle/>
          <a:p>
            <a:pPr algn="ctr">
              <a:buClr>
                <a:srgbClr val="000000"/>
              </a:buClr>
              <a:buSzPct val="25000"/>
            </a:pPr>
            <a:r>
              <a:rPr lang="en-GB" sz="1000" dirty="0">
                <a:ea typeface="Calibri"/>
                <a:cs typeface="Arial" panose="020B0604020202020204" pitchFamily="34" charset="0"/>
                <a:sym typeface="Calibri"/>
              </a:rPr>
              <a:t>Catalogue based estimation models</a:t>
            </a:r>
          </a:p>
        </p:txBody>
      </p:sp>
      <p:sp>
        <p:nvSpPr>
          <p:cNvPr id="27" name="Shape 2014"/>
          <p:cNvSpPr txBox="1"/>
          <p:nvPr/>
        </p:nvSpPr>
        <p:spPr>
          <a:xfrm>
            <a:off x="4188755" y="2367633"/>
            <a:ext cx="1091885" cy="542877"/>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n-GB" sz="1000" b="0" i="0" u="none" strike="noStrike" cap="none" dirty="0">
                <a:ea typeface="Calibri"/>
                <a:cs typeface="Arial" panose="020B0604020202020204" pitchFamily="34" charset="0"/>
                <a:sym typeface="Calibri"/>
              </a:rPr>
              <a:t>Translation factory</a:t>
            </a:r>
          </a:p>
        </p:txBody>
      </p:sp>
      <p:sp>
        <p:nvSpPr>
          <p:cNvPr id="28" name="Round Same Side Corner Rectangle 27"/>
          <p:cNvSpPr/>
          <p:nvPr/>
        </p:nvSpPr>
        <p:spPr>
          <a:xfrm>
            <a:off x="409929" y="3039522"/>
            <a:ext cx="3623251" cy="334841"/>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solidFill>
                  <a:schemeClr val="bg1"/>
                </a:solidFill>
                <a:cs typeface="Arial" panose="020B0604020202020204" pitchFamily="34" charset="0"/>
              </a:rPr>
              <a:t>Skilled teams</a:t>
            </a:r>
          </a:p>
        </p:txBody>
      </p:sp>
      <p:pic>
        <p:nvPicPr>
          <p:cNvPr id="29" name="Shape 1337"/>
          <p:cNvPicPr preferRelativeResize="0"/>
          <p:nvPr/>
        </p:nvPicPr>
        <p:blipFill rotWithShape="1">
          <a:blip r:embed="rId8" cstate="print">
            <a:alphaModFix/>
          </a:blip>
          <a:srcRect/>
          <a:stretch/>
        </p:blipFill>
        <p:spPr>
          <a:xfrm>
            <a:off x="2744039" y="3526763"/>
            <a:ext cx="596253" cy="625870"/>
          </a:xfrm>
          <a:prstGeom prst="rect">
            <a:avLst/>
          </a:prstGeom>
          <a:noFill/>
          <a:ln>
            <a:noFill/>
          </a:ln>
        </p:spPr>
      </p:pic>
      <p:sp>
        <p:nvSpPr>
          <p:cNvPr id="30" name="Shape 1343"/>
          <p:cNvSpPr txBox="1"/>
          <p:nvPr/>
        </p:nvSpPr>
        <p:spPr>
          <a:xfrm>
            <a:off x="404067" y="4109824"/>
            <a:ext cx="3623667" cy="561041"/>
          </a:xfrm>
          <a:prstGeom prst="rect">
            <a:avLst/>
          </a:prstGeom>
          <a:noFill/>
          <a:ln>
            <a:noFill/>
          </a:ln>
        </p:spPr>
        <p:txBody>
          <a:bodyPr lIns="107240" tIns="107240" rIns="107240" bIns="107240" anchor="ctr" anchorCtr="0">
            <a:noAutofit/>
          </a:bodyPr>
          <a:lstStyle/>
          <a:p>
            <a:pPr algn="ctr">
              <a:buClr>
                <a:srgbClr val="000000"/>
              </a:buClr>
              <a:buSzPct val="25000"/>
            </a:pPr>
            <a:r>
              <a:rPr lang="en-GB" sz="1000" dirty="0">
                <a:ea typeface="Calibri"/>
                <a:cs typeface="Arial" panose="020B0604020202020204" pitchFamily="34" charset="0"/>
                <a:sym typeface="Calibri"/>
              </a:rPr>
              <a:t>Development team working in a high speed industrialized “assembly line” </a:t>
            </a:r>
          </a:p>
        </p:txBody>
      </p:sp>
      <p:sp>
        <p:nvSpPr>
          <p:cNvPr id="31" name="Round Same Side Corner Rectangle 30"/>
          <p:cNvSpPr/>
          <p:nvPr/>
        </p:nvSpPr>
        <p:spPr>
          <a:xfrm>
            <a:off x="8087771" y="3039522"/>
            <a:ext cx="3656554" cy="334841"/>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solidFill>
                  <a:schemeClr val="bg1"/>
                </a:solidFill>
                <a:cs typeface="Arial" panose="020B0604020202020204" pitchFamily="34" charset="0"/>
              </a:rPr>
              <a:t>Expert design authority </a:t>
            </a:r>
          </a:p>
        </p:txBody>
      </p:sp>
      <p:pic>
        <p:nvPicPr>
          <p:cNvPr id="32" name="Picture 31" descr="Logotype-Horizontal-Colour.png"/>
          <p:cNvPicPr>
            <a:picLocks noChangeAspect="1"/>
          </p:cNvPicPr>
          <p:nvPr/>
        </p:nvPicPr>
        <p:blipFill rotWithShape="1">
          <a:blip r:embed="rId9" cstate="print"/>
          <a:srcRect t="16198" b="21407"/>
          <a:stretch/>
        </p:blipFill>
        <p:spPr>
          <a:xfrm>
            <a:off x="4183001" y="3471415"/>
            <a:ext cx="835844" cy="512532"/>
          </a:xfrm>
          <a:prstGeom prst="rect">
            <a:avLst/>
          </a:prstGeom>
        </p:spPr>
      </p:pic>
      <p:sp>
        <p:nvSpPr>
          <p:cNvPr id="33" name="Shape 1343"/>
          <p:cNvSpPr txBox="1"/>
          <p:nvPr/>
        </p:nvSpPr>
        <p:spPr>
          <a:xfrm>
            <a:off x="4119448" y="4010959"/>
            <a:ext cx="3887091" cy="630530"/>
          </a:xfrm>
          <a:prstGeom prst="rect">
            <a:avLst/>
          </a:prstGeom>
          <a:noFill/>
          <a:ln>
            <a:noFill/>
          </a:ln>
        </p:spPr>
        <p:txBody>
          <a:bodyPr lIns="107240" tIns="107240" rIns="107240" bIns="107240" anchor="ctr" anchorCtr="0">
            <a:noAutofit/>
          </a:bodyPr>
          <a:lstStyle/>
          <a:p>
            <a:pPr algn="ctr">
              <a:buClr>
                <a:srgbClr val="000000"/>
              </a:buClr>
              <a:buSzPct val="25000"/>
            </a:pPr>
            <a:r>
              <a:rPr lang="en-US" sz="1000" dirty="0">
                <a:ea typeface="Calibri"/>
                <a:cs typeface="Arial" panose="020B0604020202020204" pitchFamily="34" charset="0"/>
                <a:sym typeface="Calibri"/>
              </a:rPr>
              <a:t>A standard and proven platforms for industrialized software Development to deliver IT Solutions in a Digital world</a:t>
            </a:r>
          </a:p>
        </p:txBody>
      </p:sp>
      <p:sp>
        <p:nvSpPr>
          <p:cNvPr id="34" name="Shape 1185"/>
          <p:cNvSpPr>
            <a:spLocks/>
          </p:cNvSpPr>
          <p:nvPr/>
        </p:nvSpPr>
        <p:spPr>
          <a:xfrm>
            <a:off x="8995672" y="4209350"/>
            <a:ext cx="807332" cy="394197"/>
          </a:xfrm>
          <a:prstGeom prst="roundRect">
            <a:avLst>
              <a:gd name="adj" fmla="val 16667"/>
            </a:avLst>
          </a:prstGeom>
          <a:solidFill>
            <a:schemeClr val="bg1"/>
          </a:solidFill>
          <a:ln w="9525" cap="flat" cmpd="sng">
            <a:solidFill>
              <a:schemeClr val="bg2">
                <a:lumMod val="50000"/>
              </a:schemeClr>
            </a:solidFill>
            <a:prstDash val="solid"/>
            <a:round/>
            <a:headEnd type="none" w="med" len="med"/>
            <a:tailEnd type="none" w="med" len="med"/>
          </a:ln>
          <a:effectLst/>
        </p:spPr>
        <p:txBody>
          <a:bodyPr lIns="0" tIns="0" rIns="0" bIns="0" anchor="ctr" anchorCtr="0">
            <a:noAutofit/>
          </a:bodyPr>
          <a:lstStyle/>
          <a:p>
            <a:pPr algn="ctr">
              <a:buClr>
                <a:srgbClr val="000000"/>
              </a:buClr>
              <a:buSzPct val="25000"/>
            </a:pPr>
            <a:r>
              <a:rPr lang="en-GB" sz="1000" b="1" dirty="0">
                <a:ea typeface="Calibri"/>
                <a:cs typeface="Arial" panose="020B0604020202020204" pitchFamily="34" charset="0"/>
                <a:sym typeface="Calibri"/>
              </a:rPr>
              <a:t>Business Analysts</a:t>
            </a:r>
          </a:p>
        </p:txBody>
      </p:sp>
      <p:sp>
        <p:nvSpPr>
          <p:cNvPr id="35" name="Shape 1185"/>
          <p:cNvSpPr>
            <a:spLocks/>
          </p:cNvSpPr>
          <p:nvPr/>
        </p:nvSpPr>
        <p:spPr>
          <a:xfrm>
            <a:off x="9843766" y="4209350"/>
            <a:ext cx="901669" cy="394197"/>
          </a:xfrm>
          <a:prstGeom prst="roundRect">
            <a:avLst>
              <a:gd name="adj" fmla="val 16667"/>
            </a:avLst>
          </a:prstGeom>
          <a:solidFill>
            <a:schemeClr val="bg1"/>
          </a:solidFill>
          <a:ln w="9525" cap="flat" cmpd="sng">
            <a:solidFill>
              <a:schemeClr val="bg2">
                <a:lumMod val="50000"/>
              </a:schemeClr>
            </a:solidFill>
            <a:prstDash val="solid"/>
            <a:round/>
            <a:headEnd type="none" w="med" len="med"/>
            <a:tailEnd type="none" w="med" len="med"/>
          </a:ln>
          <a:effectLst/>
        </p:spPr>
        <p:txBody>
          <a:bodyPr lIns="0" tIns="0" rIns="0" bIns="0" anchor="ctr" anchorCtr="0">
            <a:noAutofit/>
          </a:bodyPr>
          <a:lstStyle/>
          <a:p>
            <a:pPr algn="ctr">
              <a:buClr>
                <a:srgbClr val="000000"/>
              </a:buClr>
              <a:buSzPct val="25000"/>
            </a:pPr>
            <a:r>
              <a:rPr lang="en-GB" sz="1000" b="1" dirty="0">
                <a:ea typeface="Calibri"/>
                <a:cs typeface="Arial" panose="020B0604020202020204" pitchFamily="34" charset="0"/>
                <a:sym typeface="Calibri"/>
              </a:rPr>
              <a:t>Architects</a:t>
            </a:r>
          </a:p>
        </p:txBody>
      </p:sp>
      <p:sp>
        <p:nvSpPr>
          <p:cNvPr id="36" name="Shape 1185"/>
          <p:cNvSpPr>
            <a:spLocks/>
          </p:cNvSpPr>
          <p:nvPr/>
        </p:nvSpPr>
        <p:spPr>
          <a:xfrm>
            <a:off x="10786197" y="4209350"/>
            <a:ext cx="901669" cy="394197"/>
          </a:xfrm>
          <a:prstGeom prst="roundRect">
            <a:avLst>
              <a:gd name="adj" fmla="val 16667"/>
            </a:avLst>
          </a:prstGeom>
          <a:solidFill>
            <a:schemeClr val="bg1"/>
          </a:solidFill>
          <a:ln w="9525" cap="flat" cmpd="sng">
            <a:solidFill>
              <a:schemeClr val="bg2">
                <a:lumMod val="50000"/>
              </a:schemeClr>
            </a:solidFill>
            <a:prstDash val="solid"/>
            <a:round/>
            <a:headEnd type="none" w="med" len="med"/>
            <a:tailEnd type="none" w="med" len="med"/>
          </a:ln>
          <a:effectLst/>
        </p:spPr>
        <p:txBody>
          <a:bodyPr lIns="0" tIns="0" rIns="0" bIns="0" anchor="ctr" anchorCtr="0">
            <a:noAutofit/>
          </a:bodyPr>
          <a:lstStyle/>
          <a:p>
            <a:pPr algn="ctr">
              <a:buClr>
                <a:srgbClr val="000000"/>
              </a:buClr>
              <a:buSzPct val="25000"/>
            </a:pPr>
            <a:r>
              <a:rPr lang="en-GB" sz="1000" b="1" dirty="0">
                <a:ea typeface="Calibri"/>
                <a:cs typeface="Arial" panose="020B0604020202020204" pitchFamily="34" charset="0"/>
                <a:sym typeface="Calibri"/>
              </a:rPr>
              <a:t>Agile Coach</a:t>
            </a:r>
          </a:p>
        </p:txBody>
      </p:sp>
      <p:sp>
        <p:nvSpPr>
          <p:cNvPr id="37" name="Round Same Side Corner Rectangle 36"/>
          <p:cNvSpPr/>
          <p:nvPr/>
        </p:nvSpPr>
        <p:spPr>
          <a:xfrm>
            <a:off x="4119448" y="4733806"/>
            <a:ext cx="3882055" cy="334841"/>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solidFill>
                  <a:schemeClr val="bg1"/>
                </a:solidFill>
                <a:cs typeface="Arial" panose="020B0604020202020204" pitchFamily="34" charset="0"/>
              </a:rPr>
              <a:t>Agile culture &amp; processes</a:t>
            </a:r>
          </a:p>
        </p:txBody>
      </p:sp>
      <p:sp>
        <p:nvSpPr>
          <p:cNvPr id="38" name="Shape 2014"/>
          <p:cNvSpPr txBox="1"/>
          <p:nvPr/>
        </p:nvSpPr>
        <p:spPr>
          <a:xfrm>
            <a:off x="5844806" y="5742007"/>
            <a:ext cx="2070429" cy="542877"/>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n-GB" sz="1000" b="0" i="0" u="none" strike="noStrike" cap="none" dirty="0">
                <a:ea typeface="Calibri"/>
                <a:cs typeface="Arial" panose="020B0604020202020204" pitchFamily="34" charset="0"/>
                <a:sym typeface="Calibri"/>
              </a:rPr>
              <a:t>The complete lifecycle management and DevOps “toolkit”</a:t>
            </a:r>
          </a:p>
        </p:txBody>
      </p:sp>
      <p:pic>
        <p:nvPicPr>
          <p:cNvPr id="39" name="Picture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32842" y="5183387"/>
            <a:ext cx="1250426" cy="359872"/>
          </a:xfrm>
          <a:prstGeom prst="rect">
            <a:avLst/>
          </a:prstGeom>
        </p:spPr>
      </p:pic>
      <p:pic>
        <p:nvPicPr>
          <p:cNvPr id="40" name="Picture 3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10003" y="5201689"/>
            <a:ext cx="1538968" cy="323267"/>
          </a:xfrm>
          <a:prstGeom prst="rect">
            <a:avLst/>
          </a:prstGeom>
        </p:spPr>
      </p:pic>
      <p:pic>
        <p:nvPicPr>
          <p:cNvPr id="41" name="Picture 40"/>
          <p:cNvPicPr>
            <a:picLocks noChangeAspect="1"/>
          </p:cNvPicPr>
          <p:nvPr/>
        </p:nvPicPr>
        <p:blipFill rotWithShape="1">
          <a:blip r:embed="rId12" cstate="print"/>
          <a:srcRect t="32653" b="31368"/>
          <a:stretch/>
        </p:blipFill>
        <p:spPr>
          <a:xfrm>
            <a:off x="8456736" y="5807005"/>
            <a:ext cx="1121483" cy="362748"/>
          </a:xfrm>
          <a:prstGeom prst="rect">
            <a:avLst/>
          </a:prstGeom>
        </p:spPr>
      </p:pic>
      <p:pic>
        <p:nvPicPr>
          <p:cNvPr id="42" name="Picture 2"/>
          <p:cNvPicPr>
            <a:picLocks noChangeAspect="1" noChangeArrowheads="1"/>
          </p:cNvPicPr>
          <p:nvPr/>
        </p:nvPicPr>
        <p:blipFill>
          <a:blip r:embed="rId13" cstate="print"/>
          <a:srcRect/>
          <a:stretch>
            <a:fillRect/>
          </a:stretch>
        </p:blipFill>
        <p:spPr bwMode="auto">
          <a:xfrm>
            <a:off x="4291984" y="5121576"/>
            <a:ext cx="1061450" cy="697985"/>
          </a:xfrm>
          <a:prstGeom prst="rect">
            <a:avLst/>
          </a:prstGeom>
          <a:noFill/>
          <a:ln w="9525">
            <a:noFill/>
            <a:miter lim="800000"/>
            <a:headEnd/>
            <a:tailEnd/>
          </a:ln>
        </p:spPr>
      </p:pic>
      <p:sp>
        <p:nvSpPr>
          <p:cNvPr id="43" name="Shape 2014"/>
          <p:cNvSpPr txBox="1"/>
          <p:nvPr/>
        </p:nvSpPr>
        <p:spPr>
          <a:xfrm>
            <a:off x="4205716" y="5742007"/>
            <a:ext cx="1347381" cy="542877"/>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n-GB" sz="1000" b="0" i="0" u="none" strike="noStrike" cap="none" dirty="0">
                <a:ea typeface="Calibri"/>
                <a:cs typeface="Arial" panose="020B0604020202020204" pitchFamily="34" charset="0"/>
                <a:sym typeface="Calibri"/>
              </a:rPr>
              <a:t>Capgemini Agile Framework</a:t>
            </a:r>
          </a:p>
        </p:txBody>
      </p:sp>
      <p:sp>
        <p:nvSpPr>
          <p:cNvPr id="44" name="Shape 1347"/>
          <p:cNvSpPr txBox="1"/>
          <p:nvPr/>
        </p:nvSpPr>
        <p:spPr>
          <a:xfrm>
            <a:off x="2161258" y="5897115"/>
            <a:ext cx="1613119" cy="387770"/>
          </a:xfrm>
          <a:prstGeom prst="rect">
            <a:avLst/>
          </a:prstGeom>
          <a:noFill/>
          <a:ln>
            <a:noFill/>
          </a:ln>
        </p:spPr>
        <p:txBody>
          <a:bodyPr lIns="107240" tIns="107240" rIns="107240" bIns="107240" anchor="ctr" anchorCtr="0">
            <a:noAutofit/>
          </a:bodyPr>
          <a:lstStyle/>
          <a:p>
            <a:pPr algn="ctr">
              <a:buClr>
                <a:srgbClr val="000000"/>
              </a:buClr>
              <a:buSzPct val="25000"/>
            </a:pPr>
            <a:r>
              <a:rPr lang="en-GB" sz="1000" dirty="0">
                <a:ea typeface="Calibri"/>
                <a:cs typeface="Arial" panose="020B0604020202020204" pitchFamily="34" charset="0"/>
                <a:sym typeface="Calibri"/>
              </a:rPr>
              <a:t>Well defined governance </a:t>
            </a:r>
          </a:p>
        </p:txBody>
      </p:sp>
      <p:grpSp>
        <p:nvGrpSpPr>
          <p:cNvPr id="45" name="Group 111"/>
          <p:cNvGrpSpPr>
            <a:grpSpLocks noChangeAspect="1"/>
          </p:cNvGrpSpPr>
          <p:nvPr/>
        </p:nvGrpSpPr>
        <p:grpSpPr>
          <a:xfrm>
            <a:off x="5626796" y="1774044"/>
            <a:ext cx="671590" cy="644161"/>
            <a:chOff x="30858272" y="12904506"/>
            <a:chExt cx="2204627" cy="2551760"/>
          </a:xfrm>
          <a:solidFill>
            <a:schemeClr val="accent2">
              <a:lumMod val="75000"/>
            </a:schemeClr>
          </a:solidFill>
        </p:grpSpPr>
        <p:sp>
          <p:nvSpPr>
            <p:cNvPr id="46" name="Freeform 85"/>
            <p:cNvSpPr>
              <a:spLocks noEditPoints="1"/>
            </p:cNvSpPr>
            <p:nvPr/>
          </p:nvSpPr>
          <p:spPr bwMode="auto">
            <a:xfrm>
              <a:off x="30858272" y="12904506"/>
              <a:ext cx="2204627" cy="2551760"/>
            </a:xfrm>
            <a:custGeom>
              <a:avLst/>
              <a:gdLst/>
              <a:ahLst/>
              <a:cxnLst>
                <a:cxn ang="0">
                  <a:pos x="147" y="0"/>
                </a:cxn>
                <a:cxn ang="0">
                  <a:pos x="8" y="0"/>
                </a:cxn>
                <a:cxn ang="0">
                  <a:pos x="0" y="8"/>
                </a:cxn>
                <a:cxn ang="0">
                  <a:pos x="8" y="16"/>
                </a:cxn>
                <a:cxn ang="0">
                  <a:pos x="9" y="16"/>
                </a:cxn>
                <a:cxn ang="0">
                  <a:pos x="9" y="206"/>
                </a:cxn>
                <a:cxn ang="0">
                  <a:pos x="8" y="206"/>
                </a:cxn>
                <a:cxn ang="0">
                  <a:pos x="0" y="213"/>
                </a:cxn>
                <a:cxn ang="0">
                  <a:pos x="8" y="221"/>
                </a:cxn>
                <a:cxn ang="0">
                  <a:pos x="147" y="221"/>
                </a:cxn>
                <a:cxn ang="0">
                  <a:pos x="147" y="271"/>
                </a:cxn>
                <a:cxn ang="0">
                  <a:pos x="85" y="338"/>
                </a:cxn>
                <a:cxn ang="0">
                  <a:pos x="70" y="342"/>
                </a:cxn>
                <a:cxn ang="0">
                  <a:pos x="70" y="342"/>
                </a:cxn>
                <a:cxn ang="0">
                  <a:pos x="65" y="353"/>
                </a:cxn>
                <a:cxn ang="0">
                  <a:pos x="92" y="364"/>
                </a:cxn>
                <a:cxn ang="0">
                  <a:pos x="92" y="364"/>
                </a:cxn>
                <a:cxn ang="0">
                  <a:pos x="95" y="347"/>
                </a:cxn>
                <a:cxn ang="0">
                  <a:pos x="147" y="290"/>
                </a:cxn>
                <a:cxn ang="0">
                  <a:pos x="166" y="290"/>
                </a:cxn>
                <a:cxn ang="0">
                  <a:pos x="219" y="347"/>
                </a:cxn>
                <a:cxn ang="0">
                  <a:pos x="244" y="364"/>
                </a:cxn>
                <a:cxn ang="0">
                  <a:pos x="244" y="364"/>
                </a:cxn>
                <a:cxn ang="0">
                  <a:pos x="229" y="338"/>
                </a:cxn>
                <a:cxn ang="0">
                  <a:pos x="166" y="271"/>
                </a:cxn>
                <a:cxn ang="0">
                  <a:pos x="166" y="221"/>
                </a:cxn>
                <a:cxn ang="0">
                  <a:pos x="306" y="221"/>
                </a:cxn>
                <a:cxn ang="0">
                  <a:pos x="314" y="213"/>
                </a:cxn>
                <a:cxn ang="0">
                  <a:pos x="306" y="206"/>
                </a:cxn>
                <a:cxn ang="0">
                  <a:pos x="305" y="206"/>
                </a:cxn>
                <a:cxn ang="0">
                  <a:pos x="305" y="206"/>
                </a:cxn>
                <a:cxn ang="0">
                  <a:pos x="305" y="16"/>
                </a:cxn>
                <a:cxn ang="0">
                  <a:pos x="306" y="16"/>
                </a:cxn>
                <a:cxn ang="0">
                  <a:pos x="314" y="8"/>
                </a:cxn>
                <a:cxn ang="0">
                  <a:pos x="306" y="0"/>
                </a:cxn>
                <a:cxn ang="0">
                  <a:pos x="166" y="0"/>
                </a:cxn>
              </a:cxnLst>
              <a:rect l="0" t="0" r="r" b="b"/>
              <a:pathLst>
                <a:path w="314" h="375">
                  <a:moveTo>
                    <a:pt x="147" y="0"/>
                  </a:moveTo>
                  <a:cubicBezTo>
                    <a:pt x="8" y="0"/>
                    <a:pt x="8" y="0"/>
                    <a:pt x="8" y="0"/>
                  </a:cubicBezTo>
                  <a:cubicBezTo>
                    <a:pt x="3" y="0"/>
                    <a:pt x="0" y="4"/>
                    <a:pt x="0" y="8"/>
                  </a:cubicBezTo>
                  <a:cubicBezTo>
                    <a:pt x="0" y="12"/>
                    <a:pt x="3" y="16"/>
                    <a:pt x="8" y="16"/>
                  </a:cubicBezTo>
                  <a:cubicBezTo>
                    <a:pt x="9" y="16"/>
                    <a:pt x="9" y="16"/>
                    <a:pt x="9" y="16"/>
                  </a:cubicBezTo>
                  <a:cubicBezTo>
                    <a:pt x="9" y="206"/>
                    <a:pt x="9" y="206"/>
                    <a:pt x="9" y="206"/>
                  </a:cubicBezTo>
                  <a:cubicBezTo>
                    <a:pt x="8" y="206"/>
                    <a:pt x="8" y="206"/>
                    <a:pt x="8" y="206"/>
                  </a:cubicBezTo>
                  <a:cubicBezTo>
                    <a:pt x="3" y="206"/>
                    <a:pt x="0" y="209"/>
                    <a:pt x="0" y="213"/>
                  </a:cubicBezTo>
                  <a:cubicBezTo>
                    <a:pt x="0" y="218"/>
                    <a:pt x="3" y="221"/>
                    <a:pt x="8" y="221"/>
                  </a:cubicBezTo>
                  <a:cubicBezTo>
                    <a:pt x="147" y="221"/>
                    <a:pt x="147" y="221"/>
                    <a:pt x="147" y="221"/>
                  </a:cubicBezTo>
                  <a:cubicBezTo>
                    <a:pt x="147" y="271"/>
                    <a:pt x="147" y="271"/>
                    <a:pt x="147" y="271"/>
                  </a:cubicBezTo>
                  <a:cubicBezTo>
                    <a:pt x="85" y="338"/>
                    <a:pt x="85" y="338"/>
                    <a:pt x="85" y="338"/>
                  </a:cubicBezTo>
                  <a:cubicBezTo>
                    <a:pt x="80" y="336"/>
                    <a:pt x="73" y="338"/>
                    <a:pt x="70" y="342"/>
                  </a:cubicBezTo>
                  <a:cubicBezTo>
                    <a:pt x="70" y="342"/>
                    <a:pt x="70" y="342"/>
                    <a:pt x="70" y="342"/>
                  </a:cubicBezTo>
                  <a:cubicBezTo>
                    <a:pt x="66" y="345"/>
                    <a:pt x="65" y="348"/>
                    <a:pt x="65" y="353"/>
                  </a:cubicBezTo>
                  <a:cubicBezTo>
                    <a:pt x="65" y="368"/>
                    <a:pt x="84" y="373"/>
                    <a:pt x="92" y="364"/>
                  </a:cubicBezTo>
                  <a:cubicBezTo>
                    <a:pt x="92" y="364"/>
                    <a:pt x="92" y="364"/>
                    <a:pt x="92" y="364"/>
                  </a:cubicBezTo>
                  <a:cubicBezTo>
                    <a:pt x="96" y="359"/>
                    <a:pt x="97" y="352"/>
                    <a:pt x="95" y="347"/>
                  </a:cubicBezTo>
                  <a:cubicBezTo>
                    <a:pt x="147" y="290"/>
                    <a:pt x="147" y="290"/>
                    <a:pt x="147" y="290"/>
                  </a:cubicBezTo>
                  <a:moveTo>
                    <a:pt x="166" y="290"/>
                  </a:moveTo>
                  <a:cubicBezTo>
                    <a:pt x="219" y="347"/>
                    <a:pt x="219" y="347"/>
                    <a:pt x="219" y="347"/>
                  </a:cubicBezTo>
                  <a:cubicBezTo>
                    <a:pt x="212" y="363"/>
                    <a:pt x="235" y="375"/>
                    <a:pt x="244" y="364"/>
                  </a:cubicBezTo>
                  <a:cubicBezTo>
                    <a:pt x="244" y="364"/>
                    <a:pt x="244" y="364"/>
                    <a:pt x="244" y="364"/>
                  </a:cubicBezTo>
                  <a:cubicBezTo>
                    <a:pt x="256" y="352"/>
                    <a:pt x="244" y="333"/>
                    <a:pt x="229" y="338"/>
                  </a:cubicBezTo>
                  <a:cubicBezTo>
                    <a:pt x="166" y="271"/>
                    <a:pt x="166" y="271"/>
                    <a:pt x="166" y="271"/>
                  </a:cubicBezTo>
                  <a:cubicBezTo>
                    <a:pt x="166" y="221"/>
                    <a:pt x="166" y="221"/>
                    <a:pt x="166" y="221"/>
                  </a:cubicBezTo>
                  <a:cubicBezTo>
                    <a:pt x="306" y="221"/>
                    <a:pt x="306" y="221"/>
                    <a:pt x="306" y="221"/>
                  </a:cubicBezTo>
                  <a:cubicBezTo>
                    <a:pt x="311" y="221"/>
                    <a:pt x="314" y="218"/>
                    <a:pt x="314" y="213"/>
                  </a:cubicBezTo>
                  <a:cubicBezTo>
                    <a:pt x="314" y="209"/>
                    <a:pt x="311" y="206"/>
                    <a:pt x="306" y="206"/>
                  </a:cubicBezTo>
                  <a:cubicBezTo>
                    <a:pt x="305" y="206"/>
                    <a:pt x="305" y="206"/>
                    <a:pt x="305" y="206"/>
                  </a:cubicBezTo>
                  <a:cubicBezTo>
                    <a:pt x="305" y="206"/>
                    <a:pt x="305" y="206"/>
                    <a:pt x="305" y="206"/>
                  </a:cubicBezTo>
                  <a:cubicBezTo>
                    <a:pt x="305" y="16"/>
                    <a:pt x="305" y="16"/>
                    <a:pt x="305" y="16"/>
                  </a:cubicBezTo>
                  <a:cubicBezTo>
                    <a:pt x="306" y="16"/>
                    <a:pt x="306" y="16"/>
                    <a:pt x="306" y="16"/>
                  </a:cubicBezTo>
                  <a:cubicBezTo>
                    <a:pt x="311" y="16"/>
                    <a:pt x="314" y="12"/>
                    <a:pt x="314" y="8"/>
                  </a:cubicBezTo>
                  <a:cubicBezTo>
                    <a:pt x="314" y="4"/>
                    <a:pt x="311" y="0"/>
                    <a:pt x="306" y="0"/>
                  </a:cubicBezTo>
                  <a:cubicBezTo>
                    <a:pt x="166" y="0"/>
                    <a:pt x="166" y="0"/>
                    <a:pt x="166" y="0"/>
                  </a:cubicBezTo>
                </a:path>
              </a:pathLst>
            </a:custGeom>
            <a:grpFill/>
            <a:ln w="1270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47" name="Freeform 86"/>
            <p:cNvSpPr>
              <a:spLocks/>
            </p:cNvSpPr>
            <p:nvPr/>
          </p:nvSpPr>
          <p:spPr bwMode="auto">
            <a:xfrm>
              <a:off x="31125074" y="13300703"/>
              <a:ext cx="702111" cy="711806"/>
            </a:xfrm>
            <a:custGeom>
              <a:avLst/>
              <a:gdLst/>
              <a:ahLst/>
              <a:cxnLst>
                <a:cxn ang="0">
                  <a:pos x="82" y="16"/>
                </a:cxn>
                <a:cxn ang="0">
                  <a:pos x="18" y="19"/>
                </a:cxn>
                <a:cxn ang="0">
                  <a:pos x="18" y="87"/>
                </a:cxn>
                <a:cxn ang="0">
                  <a:pos x="86" y="87"/>
                </a:cxn>
                <a:cxn ang="0">
                  <a:pos x="100" y="52"/>
                </a:cxn>
              </a:cxnLst>
              <a:rect l="0" t="0" r="r" b="b"/>
              <a:pathLst>
                <a:path w="101" h="105">
                  <a:moveTo>
                    <a:pt x="82" y="16"/>
                  </a:moveTo>
                  <a:cubicBezTo>
                    <a:pt x="64" y="0"/>
                    <a:pt x="36" y="2"/>
                    <a:pt x="18" y="19"/>
                  </a:cubicBezTo>
                  <a:cubicBezTo>
                    <a:pt x="0" y="38"/>
                    <a:pt x="0" y="68"/>
                    <a:pt x="18" y="87"/>
                  </a:cubicBezTo>
                  <a:cubicBezTo>
                    <a:pt x="37" y="105"/>
                    <a:pt x="67" y="105"/>
                    <a:pt x="86" y="87"/>
                  </a:cubicBezTo>
                  <a:cubicBezTo>
                    <a:pt x="96" y="77"/>
                    <a:pt x="101" y="65"/>
                    <a:pt x="100" y="52"/>
                  </a:cubicBezTo>
                </a:path>
              </a:pathLst>
            </a:custGeom>
            <a:grpFill/>
            <a:ln w="1270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48" name="Freeform 88"/>
            <p:cNvSpPr>
              <a:spLocks/>
            </p:cNvSpPr>
            <p:nvPr/>
          </p:nvSpPr>
          <p:spPr bwMode="auto">
            <a:xfrm>
              <a:off x="31539317" y="13347706"/>
              <a:ext cx="428290" cy="308897"/>
            </a:xfrm>
            <a:custGeom>
              <a:avLst/>
              <a:gdLst/>
              <a:ahLst/>
              <a:cxnLst>
                <a:cxn ang="0">
                  <a:pos x="60" y="32"/>
                </a:cxn>
                <a:cxn ang="0">
                  <a:pos x="40" y="0"/>
                </a:cxn>
                <a:cxn ang="0">
                  <a:pos x="0" y="45"/>
                </a:cxn>
                <a:cxn ang="0">
                  <a:pos x="60" y="32"/>
                </a:cxn>
              </a:cxnLst>
              <a:rect l="0" t="0" r="r" b="b"/>
              <a:pathLst>
                <a:path w="60" h="45">
                  <a:moveTo>
                    <a:pt x="60" y="32"/>
                  </a:moveTo>
                  <a:cubicBezTo>
                    <a:pt x="58" y="19"/>
                    <a:pt x="51" y="7"/>
                    <a:pt x="40" y="0"/>
                  </a:cubicBezTo>
                  <a:cubicBezTo>
                    <a:pt x="0" y="45"/>
                    <a:pt x="0" y="45"/>
                    <a:pt x="0" y="45"/>
                  </a:cubicBezTo>
                  <a:lnTo>
                    <a:pt x="60" y="32"/>
                  </a:lnTo>
                  <a:close/>
                </a:path>
              </a:pathLst>
            </a:custGeom>
            <a:grpFill/>
            <a:ln w="1270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49" name="Freeform 89"/>
            <p:cNvSpPr>
              <a:spLocks/>
            </p:cNvSpPr>
            <p:nvPr/>
          </p:nvSpPr>
          <p:spPr bwMode="auto">
            <a:xfrm>
              <a:off x="32452060" y="13804337"/>
              <a:ext cx="168507" cy="154451"/>
            </a:xfrm>
            <a:custGeom>
              <a:avLst/>
              <a:gdLst/>
              <a:ahLst/>
              <a:cxnLst>
                <a:cxn ang="0">
                  <a:pos x="5" y="23"/>
                </a:cxn>
                <a:cxn ang="0">
                  <a:pos x="9" y="22"/>
                </a:cxn>
                <a:cxn ang="0">
                  <a:pos x="24" y="8"/>
                </a:cxn>
                <a:cxn ang="0">
                  <a:pos x="16" y="0"/>
                </a:cxn>
                <a:cxn ang="0">
                  <a:pos x="1" y="14"/>
                </a:cxn>
                <a:cxn ang="0">
                  <a:pos x="0" y="18"/>
                </a:cxn>
                <a:cxn ang="0">
                  <a:pos x="5" y="23"/>
                </a:cxn>
              </a:cxnLst>
              <a:rect l="0" t="0" r="r" b="b"/>
              <a:pathLst>
                <a:path w="24" h="23">
                  <a:moveTo>
                    <a:pt x="5" y="23"/>
                  </a:moveTo>
                  <a:cubicBezTo>
                    <a:pt x="7" y="23"/>
                    <a:pt x="8" y="22"/>
                    <a:pt x="9" y="22"/>
                  </a:cubicBezTo>
                  <a:cubicBezTo>
                    <a:pt x="24" y="8"/>
                    <a:pt x="24" y="8"/>
                    <a:pt x="24" y="8"/>
                  </a:cubicBezTo>
                  <a:cubicBezTo>
                    <a:pt x="16" y="0"/>
                    <a:pt x="16" y="0"/>
                    <a:pt x="16" y="0"/>
                  </a:cubicBezTo>
                  <a:cubicBezTo>
                    <a:pt x="1" y="14"/>
                    <a:pt x="1" y="14"/>
                    <a:pt x="1" y="14"/>
                  </a:cubicBezTo>
                  <a:cubicBezTo>
                    <a:pt x="1" y="15"/>
                    <a:pt x="1" y="17"/>
                    <a:pt x="0" y="18"/>
                  </a:cubicBezTo>
                  <a:lnTo>
                    <a:pt x="5" y="23"/>
                  </a:lnTo>
                  <a:close/>
                </a:path>
              </a:pathLst>
            </a:cu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0" name="Freeform 90"/>
            <p:cNvSpPr>
              <a:spLocks/>
            </p:cNvSpPr>
            <p:nvPr/>
          </p:nvSpPr>
          <p:spPr bwMode="auto">
            <a:xfrm>
              <a:off x="32255469" y="14019223"/>
              <a:ext cx="147445" cy="127591"/>
            </a:xfrm>
            <a:custGeom>
              <a:avLst/>
              <a:gdLst/>
              <a:ahLst/>
              <a:cxnLst>
                <a:cxn ang="0">
                  <a:pos x="41" y="0"/>
                </a:cxn>
                <a:cxn ang="0">
                  <a:pos x="19" y="21"/>
                </a:cxn>
                <a:cxn ang="0">
                  <a:pos x="17" y="18"/>
                </a:cxn>
                <a:cxn ang="0">
                  <a:pos x="12" y="26"/>
                </a:cxn>
                <a:cxn ang="0">
                  <a:pos x="0" y="42"/>
                </a:cxn>
                <a:cxn ang="0">
                  <a:pos x="3" y="44"/>
                </a:cxn>
                <a:cxn ang="0">
                  <a:pos x="22" y="35"/>
                </a:cxn>
                <a:cxn ang="0">
                  <a:pos x="26" y="28"/>
                </a:cxn>
                <a:cxn ang="0">
                  <a:pos x="24" y="26"/>
                </a:cxn>
                <a:cxn ang="0">
                  <a:pos x="48" y="4"/>
                </a:cxn>
              </a:cxnLst>
              <a:rect l="0" t="0" r="r" b="b"/>
              <a:pathLst>
                <a:path w="48" h="44">
                  <a:moveTo>
                    <a:pt x="41" y="0"/>
                  </a:moveTo>
                  <a:lnTo>
                    <a:pt x="19" y="21"/>
                  </a:lnTo>
                  <a:lnTo>
                    <a:pt x="17" y="18"/>
                  </a:lnTo>
                  <a:lnTo>
                    <a:pt x="12" y="26"/>
                  </a:lnTo>
                  <a:lnTo>
                    <a:pt x="0" y="42"/>
                  </a:lnTo>
                  <a:lnTo>
                    <a:pt x="3" y="44"/>
                  </a:lnTo>
                  <a:lnTo>
                    <a:pt x="22" y="35"/>
                  </a:lnTo>
                  <a:lnTo>
                    <a:pt x="26" y="28"/>
                  </a:lnTo>
                  <a:lnTo>
                    <a:pt x="24" y="26"/>
                  </a:lnTo>
                  <a:lnTo>
                    <a:pt x="48" y="4"/>
                  </a:lnTo>
                </a:path>
              </a:pathLst>
            </a:cu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1" name="Freeform 91"/>
            <p:cNvSpPr>
              <a:spLocks noEditPoints="1"/>
            </p:cNvSpPr>
            <p:nvPr/>
          </p:nvSpPr>
          <p:spPr bwMode="auto">
            <a:xfrm>
              <a:off x="32241427" y="13804337"/>
              <a:ext cx="351055" cy="342475"/>
            </a:xfrm>
            <a:custGeom>
              <a:avLst/>
              <a:gdLst/>
              <a:ahLst/>
              <a:cxnLst>
                <a:cxn ang="0">
                  <a:pos x="39" y="47"/>
                </a:cxn>
                <a:cxn ang="0">
                  <a:pos x="42" y="50"/>
                </a:cxn>
                <a:cxn ang="0">
                  <a:pos x="46" y="51"/>
                </a:cxn>
                <a:cxn ang="0">
                  <a:pos x="49" y="50"/>
                </a:cxn>
                <a:cxn ang="0">
                  <a:pos x="49" y="42"/>
                </a:cxn>
                <a:cxn ang="0">
                  <a:pos x="23" y="15"/>
                </a:cxn>
                <a:cxn ang="0">
                  <a:pos x="20" y="4"/>
                </a:cxn>
                <a:cxn ang="0">
                  <a:pos x="9" y="1"/>
                </a:cxn>
                <a:cxn ang="0">
                  <a:pos x="15" y="8"/>
                </a:cxn>
                <a:cxn ang="0">
                  <a:pos x="13" y="14"/>
                </a:cxn>
                <a:cxn ang="0">
                  <a:pos x="7" y="16"/>
                </a:cxn>
                <a:cxn ang="0">
                  <a:pos x="1" y="9"/>
                </a:cxn>
                <a:cxn ang="0">
                  <a:pos x="4" y="20"/>
                </a:cxn>
                <a:cxn ang="0">
                  <a:pos x="15" y="23"/>
                </a:cxn>
                <a:cxn ang="0">
                  <a:pos x="15" y="23"/>
                </a:cxn>
                <a:cxn ang="0">
                  <a:pos x="35" y="43"/>
                </a:cxn>
                <a:cxn ang="0">
                  <a:pos x="46" y="49"/>
                </a:cxn>
                <a:cxn ang="0">
                  <a:pos x="44" y="47"/>
                </a:cxn>
                <a:cxn ang="0">
                  <a:pos x="46" y="45"/>
                </a:cxn>
                <a:cxn ang="0">
                  <a:pos x="48" y="47"/>
                </a:cxn>
                <a:cxn ang="0">
                  <a:pos x="46" y="49"/>
                </a:cxn>
              </a:cxnLst>
              <a:rect l="0" t="0" r="r" b="b"/>
              <a:pathLst>
                <a:path w="51" h="51">
                  <a:moveTo>
                    <a:pt x="39" y="47"/>
                  </a:moveTo>
                  <a:cubicBezTo>
                    <a:pt x="42" y="50"/>
                    <a:pt x="42" y="50"/>
                    <a:pt x="42" y="50"/>
                  </a:cubicBezTo>
                  <a:cubicBezTo>
                    <a:pt x="43" y="51"/>
                    <a:pt x="44" y="51"/>
                    <a:pt x="46" y="51"/>
                  </a:cubicBezTo>
                  <a:cubicBezTo>
                    <a:pt x="47" y="51"/>
                    <a:pt x="48" y="51"/>
                    <a:pt x="49" y="50"/>
                  </a:cubicBezTo>
                  <a:cubicBezTo>
                    <a:pt x="51" y="48"/>
                    <a:pt x="51" y="44"/>
                    <a:pt x="49" y="42"/>
                  </a:cubicBezTo>
                  <a:cubicBezTo>
                    <a:pt x="23" y="15"/>
                    <a:pt x="23" y="15"/>
                    <a:pt x="23" y="15"/>
                  </a:cubicBezTo>
                  <a:cubicBezTo>
                    <a:pt x="24" y="11"/>
                    <a:pt x="23" y="7"/>
                    <a:pt x="20" y="4"/>
                  </a:cubicBezTo>
                  <a:cubicBezTo>
                    <a:pt x="17" y="1"/>
                    <a:pt x="13" y="0"/>
                    <a:pt x="9" y="1"/>
                  </a:cubicBezTo>
                  <a:cubicBezTo>
                    <a:pt x="15" y="8"/>
                    <a:pt x="15" y="8"/>
                    <a:pt x="15" y="8"/>
                  </a:cubicBezTo>
                  <a:cubicBezTo>
                    <a:pt x="13" y="14"/>
                    <a:pt x="13" y="14"/>
                    <a:pt x="13" y="14"/>
                  </a:cubicBezTo>
                  <a:cubicBezTo>
                    <a:pt x="7" y="16"/>
                    <a:pt x="7" y="16"/>
                    <a:pt x="7" y="16"/>
                  </a:cubicBezTo>
                  <a:cubicBezTo>
                    <a:pt x="1" y="9"/>
                    <a:pt x="1" y="9"/>
                    <a:pt x="1" y="9"/>
                  </a:cubicBezTo>
                  <a:cubicBezTo>
                    <a:pt x="0" y="13"/>
                    <a:pt x="1" y="17"/>
                    <a:pt x="4" y="20"/>
                  </a:cubicBezTo>
                  <a:cubicBezTo>
                    <a:pt x="7" y="23"/>
                    <a:pt x="11" y="24"/>
                    <a:pt x="15" y="23"/>
                  </a:cubicBezTo>
                  <a:cubicBezTo>
                    <a:pt x="15" y="23"/>
                    <a:pt x="15" y="23"/>
                    <a:pt x="15" y="23"/>
                  </a:cubicBezTo>
                  <a:cubicBezTo>
                    <a:pt x="35" y="43"/>
                    <a:pt x="35" y="43"/>
                    <a:pt x="35" y="43"/>
                  </a:cubicBezTo>
                  <a:moveTo>
                    <a:pt x="46" y="49"/>
                  </a:moveTo>
                  <a:cubicBezTo>
                    <a:pt x="45" y="49"/>
                    <a:pt x="44" y="48"/>
                    <a:pt x="44" y="47"/>
                  </a:cubicBezTo>
                  <a:cubicBezTo>
                    <a:pt x="44" y="46"/>
                    <a:pt x="45" y="45"/>
                    <a:pt x="46" y="45"/>
                  </a:cubicBezTo>
                  <a:cubicBezTo>
                    <a:pt x="47" y="45"/>
                    <a:pt x="48" y="46"/>
                    <a:pt x="48" y="47"/>
                  </a:cubicBezTo>
                  <a:cubicBezTo>
                    <a:pt x="48" y="48"/>
                    <a:pt x="47" y="49"/>
                    <a:pt x="46" y="49"/>
                  </a:cubicBezTo>
                  <a:close/>
                </a:path>
              </a:pathLst>
            </a:cu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2" name="Freeform 92"/>
            <p:cNvSpPr>
              <a:spLocks/>
            </p:cNvSpPr>
            <p:nvPr/>
          </p:nvSpPr>
          <p:spPr bwMode="auto">
            <a:xfrm>
              <a:off x="32079944" y="13105961"/>
              <a:ext cx="702111" cy="470061"/>
            </a:xfrm>
            <a:custGeom>
              <a:avLst/>
              <a:gdLst/>
              <a:ahLst/>
              <a:cxnLst>
                <a:cxn ang="0">
                  <a:pos x="100" y="56"/>
                </a:cxn>
                <a:cxn ang="0">
                  <a:pos x="86" y="69"/>
                </a:cxn>
                <a:cxn ang="0">
                  <a:pos x="14" y="69"/>
                </a:cxn>
                <a:cxn ang="0">
                  <a:pos x="0" y="56"/>
                </a:cxn>
                <a:cxn ang="0">
                  <a:pos x="0" y="12"/>
                </a:cxn>
                <a:cxn ang="0">
                  <a:pos x="14" y="0"/>
                </a:cxn>
                <a:cxn ang="0">
                  <a:pos x="86" y="0"/>
                </a:cxn>
                <a:cxn ang="0">
                  <a:pos x="100" y="12"/>
                </a:cxn>
                <a:cxn ang="0">
                  <a:pos x="100" y="56"/>
                </a:cxn>
              </a:cxnLst>
              <a:rect l="0" t="0" r="r" b="b"/>
              <a:pathLst>
                <a:path w="100" h="69">
                  <a:moveTo>
                    <a:pt x="100" y="56"/>
                  </a:moveTo>
                  <a:cubicBezTo>
                    <a:pt x="100" y="63"/>
                    <a:pt x="94" y="69"/>
                    <a:pt x="86" y="69"/>
                  </a:cubicBezTo>
                  <a:cubicBezTo>
                    <a:pt x="14" y="69"/>
                    <a:pt x="14" y="69"/>
                    <a:pt x="14" y="69"/>
                  </a:cubicBezTo>
                  <a:cubicBezTo>
                    <a:pt x="6" y="69"/>
                    <a:pt x="0" y="63"/>
                    <a:pt x="0" y="56"/>
                  </a:cubicBezTo>
                  <a:cubicBezTo>
                    <a:pt x="0" y="12"/>
                    <a:pt x="0" y="12"/>
                    <a:pt x="0" y="12"/>
                  </a:cubicBezTo>
                  <a:cubicBezTo>
                    <a:pt x="0" y="6"/>
                    <a:pt x="6" y="0"/>
                    <a:pt x="14" y="0"/>
                  </a:cubicBezTo>
                  <a:cubicBezTo>
                    <a:pt x="86" y="0"/>
                    <a:pt x="86" y="0"/>
                    <a:pt x="86" y="0"/>
                  </a:cubicBezTo>
                  <a:cubicBezTo>
                    <a:pt x="94" y="0"/>
                    <a:pt x="100" y="6"/>
                    <a:pt x="100" y="12"/>
                  </a:cubicBezTo>
                  <a:lnTo>
                    <a:pt x="100" y="56"/>
                  </a:lnTo>
                  <a:close/>
                </a:path>
              </a:pathLst>
            </a:custGeom>
            <a:grpFill/>
            <a:ln w="1270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3" name="Freeform 93"/>
            <p:cNvSpPr>
              <a:spLocks/>
            </p:cNvSpPr>
            <p:nvPr/>
          </p:nvSpPr>
          <p:spPr bwMode="auto">
            <a:xfrm>
              <a:off x="32079944" y="13743903"/>
              <a:ext cx="702111" cy="470061"/>
            </a:xfrm>
            <a:custGeom>
              <a:avLst/>
              <a:gdLst/>
              <a:ahLst/>
              <a:cxnLst>
                <a:cxn ang="0">
                  <a:pos x="100" y="56"/>
                </a:cxn>
                <a:cxn ang="0">
                  <a:pos x="86" y="69"/>
                </a:cxn>
                <a:cxn ang="0">
                  <a:pos x="14" y="69"/>
                </a:cxn>
                <a:cxn ang="0">
                  <a:pos x="0" y="56"/>
                </a:cxn>
                <a:cxn ang="0">
                  <a:pos x="0" y="12"/>
                </a:cxn>
                <a:cxn ang="0">
                  <a:pos x="14" y="0"/>
                </a:cxn>
                <a:cxn ang="0">
                  <a:pos x="86" y="0"/>
                </a:cxn>
                <a:cxn ang="0">
                  <a:pos x="100" y="12"/>
                </a:cxn>
                <a:cxn ang="0">
                  <a:pos x="100" y="56"/>
                </a:cxn>
              </a:cxnLst>
              <a:rect l="0" t="0" r="r" b="b"/>
              <a:pathLst>
                <a:path w="100" h="69">
                  <a:moveTo>
                    <a:pt x="100" y="56"/>
                  </a:moveTo>
                  <a:cubicBezTo>
                    <a:pt x="100" y="63"/>
                    <a:pt x="94" y="69"/>
                    <a:pt x="86" y="69"/>
                  </a:cubicBezTo>
                  <a:cubicBezTo>
                    <a:pt x="14" y="69"/>
                    <a:pt x="14" y="69"/>
                    <a:pt x="14" y="69"/>
                  </a:cubicBezTo>
                  <a:cubicBezTo>
                    <a:pt x="6" y="69"/>
                    <a:pt x="0" y="63"/>
                    <a:pt x="0" y="56"/>
                  </a:cubicBezTo>
                  <a:cubicBezTo>
                    <a:pt x="0" y="12"/>
                    <a:pt x="0" y="12"/>
                    <a:pt x="0" y="12"/>
                  </a:cubicBezTo>
                  <a:cubicBezTo>
                    <a:pt x="0" y="6"/>
                    <a:pt x="6" y="0"/>
                    <a:pt x="14" y="0"/>
                  </a:cubicBezTo>
                  <a:cubicBezTo>
                    <a:pt x="86" y="0"/>
                    <a:pt x="86" y="0"/>
                    <a:pt x="86" y="0"/>
                  </a:cubicBezTo>
                  <a:cubicBezTo>
                    <a:pt x="94" y="0"/>
                    <a:pt x="100" y="6"/>
                    <a:pt x="100" y="12"/>
                  </a:cubicBezTo>
                  <a:lnTo>
                    <a:pt x="100" y="56"/>
                  </a:lnTo>
                  <a:close/>
                </a:path>
              </a:pathLst>
            </a:custGeom>
            <a:grpFill/>
            <a:ln w="1270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4" name="Freeform 98"/>
            <p:cNvSpPr>
              <a:spLocks/>
            </p:cNvSpPr>
            <p:nvPr/>
          </p:nvSpPr>
          <p:spPr bwMode="auto">
            <a:xfrm>
              <a:off x="32262493" y="13179830"/>
              <a:ext cx="259779" cy="329041"/>
            </a:xfrm>
            <a:custGeom>
              <a:avLst/>
              <a:gdLst/>
              <a:ahLst/>
              <a:cxnLst>
                <a:cxn ang="0">
                  <a:pos x="94" y="51"/>
                </a:cxn>
                <a:cxn ang="0">
                  <a:pos x="94" y="25"/>
                </a:cxn>
                <a:cxn ang="0">
                  <a:pos x="71" y="0"/>
                </a:cxn>
                <a:cxn ang="0">
                  <a:pos x="3" y="0"/>
                </a:cxn>
                <a:cxn ang="0">
                  <a:pos x="0" y="4"/>
                </a:cxn>
                <a:cxn ang="0">
                  <a:pos x="0" y="118"/>
                </a:cxn>
                <a:cxn ang="0">
                  <a:pos x="3" y="121"/>
                </a:cxn>
                <a:cxn ang="0">
                  <a:pos x="91" y="121"/>
                </a:cxn>
                <a:cxn ang="0">
                  <a:pos x="94" y="118"/>
                </a:cxn>
                <a:cxn ang="0">
                  <a:pos x="94" y="106"/>
                </a:cxn>
              </a:cxnLst>
              <a:rect l="0" t="0" r="r" b="b"/>
              <a:pathLst>
                <a:path w="94" h="121">
                  <a:moveTo>
                    <a:pt x="94" y="51"/>
                  </a:moveTo>
                  <a:cubicBezTo>
                    <a:pt x="94" y="25"/>
                    <a:pt x="94" y="25"/>
                    <a:pt x="94" y="25"/>
                  </a:cubicBezTo>
                  <a:cubicBezTo>
                    <a:pt x="71" y="0"/>
                    <a:pt x="71" y="0"/>
                    <a:pt x="71" y="0"/>
                  </a:cubicBezTo>
                  <a:cubicBezTo>
                    <a:pt x="3" y="0"/>
                    <a:pt x="3" y="0"/>
                    <a:pt x="3" y="0"/>
                  </a:cubicBezTo>
                  <a:cubicBezTo>
                    <a:pt x="1" y="0"/>
                    <a:pt x="0" y="2"/>
                    <a:pt x="0" y="4"/>
                  </a:cubicBezTo>
                  <a:cubicBezTo>
                    <a:pt x="0" y="118"/>
                    <a:pt x="0" y="118"/>
                    <a:pt x="0" y="118"/>
                  </a:cubicBezTo>
                  <a:cubicBezTo>
                    <a:pt x="0" y="120"/>
                    <a:pt x="1" y="121"/>
                    <a:pt x="3" y="121"/>
                  </a:cubicBezTo>
                  <a:cubicBezTo>
                    <a:pt x="91" y="121"/>
                    <a:pt x="91" y="121"/>
                    <a:pt x="91" y="121"/>
                  </a:cubicBezTo>
                  <a:cubicBezTo>
                    <a:pt x="93" y="121"/>
                    <a:pt x="94" y="120"/>
                    <a:pt x="94" y="118"/>
                  </a:cubicBezTo>
                  <a:cubicBezTo>
                    <a:pt x="94" y="106"/>
                    <a:pt x="94" y="106"/>
                    <a:pt x="94" y="106"/>
                  </a:cubicBezTo>
                </a:path>
              </a:pathLst>
            </a:cu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5" name="Line 99"/>
            <p:cNvSpPr>
              <a:spLocks noChangeShapeType="1"/>
            </p:cNvSpPr>
            <p:nvPr/>
          </p:nvSpPr>
          <p:spPr bwMode="auto">
            <a:xfrm>
              <a:off x="32318662" y="13455150"/>
              <a:ext cx="126381" cy="0"/>
            </a:xfrm>
            <a:prstGeom prst="line">
              <a:avLst/>
            </a:pr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6" name="Line 100"/>
            <p:cNvSpPr>
              <a:spLocks noChangeShapeType="1"/>
            </p:cNvSpPr>
            <p:nvPr/>
          </p:nvSpPr>
          <p:spPr bwMode="auto">
            <a:xfrm>
              <a:off x="32318662" y="13408145"/>
              <a:ext cx="91272" cy="0"/>
            </a:xfrm>
            <a:prstGeom prst="line">
              <a:avLst/>
            </a:pr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7" name="Line 101"/>
            <p:cNvSpPr>
              <a:spLocks noChangeShapeType="1"/>
            </p:cNvSpPr>
            <p:nvPr/>
          </p:nvSpPr>
          <p:spPr bwMode="auto">
            <a:xfrm>
              <a:off x="32318662" y="13361137"/>
              <a:ext cx="98296" cy="0"/>
            </a:xfrm>
            <a:prstGeom prst="line">
              <a:avLst/>
            </a:pr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8" name="Line 102"/>
            <p:cNvSpPr>
              <a:spLocks noChangeShapeType="1"/>
            </p:cNvSpPr>
            <p:nvPr/>
          </p:nvSpPr>
          <p:spPr bwMode="auto">
            <a:xfrm>
              <a:off x="32318662" y="13314133"/>
              <a:ext cx="147441" cy="0"/>
            </a:xfrm>
            <a:prstGeom prst="line">
              <a:avLst/>
            </a:pr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59" name="Freeform 103"/>
            <p:cNvSpPr>
              <a:spLocks/>
            </p:cNvSpPr>
            <p:nvPr/>
          </p:nvSpPr>
          <p:spPr bwMode="auto">
            <a:xfrm>
              <a:off x="32459084" y="13186544"/>
              <a:ext cx="56169" cy="67152"/>
            </a:xfrm>
            <a:custGeom>
              <a:avLst/>
              <a:gdLst/>
              <a:ahLst/>
              <a:cxnLst>
                <a:cxn ang="0">
                  <a:pos x="0" y="0"/>
                </a:cxn>
                <a:cxn ang="0">
                  <a:pos x="0" y="24"/>
                </a:cxn>
                <a:cxn ang="0">
                  <a:pos x="20" y="24"/>
                </a:cxn>
              </a:cxnLst>
              <a:rect l="0" t="0" r="r" b="b"/>
              <a:pathLst>
                <a:path w="20" h="24">
                  <a:moveTo>
                    <a:pt x="0" y="0"/>
                  </a:moveTo>
                  <a:lnTo>
                    <a:pt x="0" y="24"/>
                  </a:lnTo>
                  <a:lnTo>
                    <a:pt x="20" y="24"/>
                  </a:lnTo>
                </a:path>
              </a:pathLst>
            </a:cu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60" name="Line 104"/>
            <p:cNvSpPr>
              <a:spLocks noChangeShapeType="1"/>
            </p:cNvSpPr>
            <p:nvPr/>
          </p:nvSpPr>
          <p:spPr bwMode="auto">
            <a:xfrm>
              <a:off x="32325681" y="13508871"/>
              <a:ext cx="133403" cy="0"/>
            </a:xfrm>
            <a:prstGeom prst="line">
              <a:avLst/>
            </a:pr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sp>
          <p:nvSpPr>
            <p:cNvPr id="61" name="Freeform 105"/>
            <p:cNvSpPr>
              <a:spLocks/>
            </p:cNvSpPr>
            <p:nvPr/>
          </p:nvSpPr>
          <p:spPr bwMode="auto">
            <a:xfrm>
              <a:off x="32423977" y="13327564"/>
              <a:ext cx="175529" cy="154446"/>
            </a:xfrm>
            <a:custGeom>
              <a:avLst/>
              <a:gdLst/>
              <a:ahLst/>
              <a:cxnLst>
                <a:cxn ang="0">
                  <a:pos x="52" y="42"/>
                </a:cxn>
                <a:cxn ang="0">
                  <a:pos x="44" y="36"/>
                </a:cxn>
                <a:cxn ang="0">
                  <a:pos x="48" y="22"/>
                </a:cxn>
                <a:cxn ang="0">
                  <a:pos x="39" y="6"/>
                </a:cxn>
                <a:cxn ang="0">
                  <a:pos x="22" y="1"/>
                </a:cxn>
                <a:cxn ang="0">
                  <a:pos x="6" y="9"/>
                </a:cxn>
                <a:cxn ang="0">
                  <a:pos x="1" y="26"/>
                </a:cxn>
                <a:cxn ang="0">
                  <a:pos x="9" y="42"/>
                </a:cxn>
                <a:cxn ang="0">
                  <a:pos x="26" y="48"/>
                </a:cxn>
                <a:cxn ang="0">
                  <a:pos x="39" y="42"/>
                </a:cxn>
                <a:cxn ang="0">
                  <a:pos x="55" y="55"/>
                </a:cxn>
                <a:cxn ang="0">
                  <a:pos x="60" y="55"/>
                </a:cxn>
                <a:cxn ang="0">
                  <a:pos x="60" y="49"/>
                </a:cxn>
                <a:cxn ang="0">
                  <a:pos x="56" y="46"/>
                </a:cxn>
              </a:cxnLst>
              <a:rect l="0" t="0" r="r" b="b"/>
              <a:pathLst>
                <a:path w="62" h="57">
                  <a:moveTo>
                    <a:pt x="52" y="42"/>
                  </a:moveTo>
                  <a:cubicBezTo>
                    <a:pt x="44" y="36"/>
                    <a:pt x="44" y="36"/>
                    <a:pt x="44" y="36"/>
                  </a:cubicBezTo>
                  <a:cubicBezTo>
                    <a:pt x="47" y="32"/>
                    <a:pt x="48" y="27"/>
                    <a:pt x="48" y="22"/>
                  </a:cubicBezTo>
                  <a:cubicBezTo>
                    <a:pt x="47" y="16"/>
                    <a:pt x="44" y="11"/>
                    <a:pt x="39" y="6"/>
                  </a:cubicBezTo>
                  <a:cubicBezTo>
                    <a:pt x="34" y="2"/>
                    <a:pt x="28" y="0"/>
                    <a:pt x="22" y="1"/>
                  </a:cubicBezTo>
                  <a:cubicBezTo>
                    <a:pt x="16" y="2"/>
                    <a:pt x="10" y="4"/>
                    <a:pt x="6" y="9"/>
                  </a:cubicBezTo>
                  <a:cubicBezTo>
                    <a:pt x="2" y="14"/>
                    <a:pt x="0" y="20"/>
                    <a:pt x="1" y="26"/>
                  </a:cubicBezTo>
                  <a:cubicBezTo>
                    <a:pt x="1" y="32"/>
                    <a:pt x="4" y="38"/>
                    <a:pt x="9" y="42"/>
                  </a:cubicBezTo>
                  <a:cubicBezTo>
                    <a:pt x="14" y="47"/>
                    <a:pt x="20" y="48"/>
                    <a:pt x="26" y="48"/>
                  </a:cubicBezTo>
                  <a:cubicBezTo>
                    <a:pt x="31" y="47"/>
                    <a:pt x="36" y="46"/>
                    <a:pt x="39" y="42"/>
                  </a:cubicBezTo>
                  <a:cubicBezTo>
                    <a:pt x="55" y="55"/>
                    <a:pt x="55" y="55"/>
                    <a:pt x="55" y="55"/>
                  </a:cubicBezTo>
                  <a:cubicBezTo>
                    <a:pt x="57" y="57"/>
                    <a:pt x="59" y="56"/>
                    <a:pt x="60" y="55"/>
                  </a:cubicBezTo>
                  <a:cubicBezTo>
                    <a:pt x="62" y="53"/>
                    <a:pt x="62" y="51"/>
                    <a:pt x="60" y="49"/>
                  </a:cubicBezTo>
                  <a:cubicBezTo>
                    <a:pt x="56" y="46"/>
                    <a:pt x="56" y="46"/>
                    <a:pt x="56" y="46"/>
                  </a:cubicBezTo>
                </a:path>
              </a:pathLst>
            </a:custGeom>
            <a:grpFill/>
            <a:ln w="6350" cap="rnd">
              <a:solidFill>
                <a:schemeClr val="accent1">
                  <a:lumMod val="40000"/>
                  <a:lumOff val="60000"/>
                </a:schemeClr>
              </a:solidFill>
              <a:prstDash val="solid"/>
              <a:round/>
              <a:headEnd/>
              <a:tailEnd/>
            </a:ln>
          </p:spPr>
          <p:txBody>
            <a:bodyPr/>
            <a:lstStyle/>
            <a:p>
              <a:pPr defTabSz="914001">
                <a:defRPr/>
              </a:pPr>
              <a:endParaRPr lang="en-US" sz="1000" kern="0" dirty="0">
                <a:solidFill>
                  <a:srgbClr val="0070C0"/>
                </a:solidFill>
                <a:cs typeface="Arial" panose="020B0604020202020204" pitchFamily="34" charset="0"/>
              </a:endParaRPr>
            </a:p>
          </p:txBody>
        </p:sp>
      </p:grpSp>
      <p:sp>
        <p:nvSpPr>
          <p:cNvPr id="62" name="Shape 2014"/>
          <p:cNvSpPr txBox="1"/>
          <p:nvPr/>
        </p:nvSpPr>
        <p:spPr>
          <a:xfrm>
            <a:off x="5347053" y="2367633"/>
            <a:ext cx="1294018" cy="542877"/>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n-GB" sz="1000" b="0" i="0" u="none" strike="noStrike" cap="none" dirty="0">
                <a:ea typeface="Calibri"/>
                <a:cs typeface="Arial" panose="020B0604020202020204" pitchFamily="34" charset="0"/>
                <a:sym typeface="Calibri"/>
              </a:rPr>
              <a:t>Project Monitoring framework</a:t>
            </a:r>
          </a:p>
        </p:txBody>
      </p:sp>
      <p:sp>
        <p:nvSpPr>
          <p:cNvPr id="63" name="Shape 77"/>
          <p:cNvSpPr txBox="1"/>
          <p:nvPr/>
        </p:nvSpPr>
        <p:spPr>
          <a:xfrm>
            <a:off x="8087771" y="4065809"/>
            <a:ext cx="810397" cy="369283"/>
          </a:xfrm>
          <a:prstGeom prst="rect">
            <a:avLst/>
          </a:prstGeom>
          <a:noFill/>
          <a:ln>
            <a:noFill/>
          </a:ln>
        </p:spPr>
        <p:txBody>
          <a:bodyPr lIns="0" tIns="0" rIns="0" bIns="0" anchor="ctr" anchorCtr="0">
            <a:noAutofit/>
          </a:bodyPr>
          <a:lstStyle/>
          <a:p>
            <a:pPr algn="ctr" fontAlgn="auto">
              <a:spcBef>
                <a:spcPts val="0"/>
              </a:spcBef>
              <a:spcAft>
                <a:spcPts val="0"/>
              </a:spcAft>
            </a:pPr>
            <a:r>
              <a:rPr lang="en-GB" sz="1000" b="1" kern="0" dirty="0">
                <a:ea typeface="Calibri"/>
                <a:cs typeface="Arial" panose="020B0604020202020204" pitchFamily="34" charset="0"/>
                <a:sym typeface="Calibri"/>
              </a:rPr>
              <a:t>Solution office</a:t>
            </a:r>
          </a:p>
        </p:txBody>
      </p:sp>
      <p:sp>
        <p:nvSpPr>
          <p:cNvPr id="64" name="Shape 79"/>
          <p:cNvSpPr txBox="1"/>
          <p:nvPr/>
        </p:nvSpPr>
        <p:spPr>
          <a:xfrm>
            <a:off x="1044114" y="3967991"/>
            <a:ext cx="830125" cy="369283"/>
          </a:xfrm>
          <a:prstGeom prst="rect">
            <a:avLst/>
          </a:prstGeom>
          <a:noFill/>
          <a:ln>
            <a:noFill/>
          </a:ln>
        </p:spPr>
        <p:txBody>
          <a:bodyPr lIns="99044" tIns="99044" rIns="99044" bIns="99044" anchor="t" anchorCtr="0">
            <a:noAutofit/>
          </a:bodyPr>
          <a:lstStyle/>
          <a:p>
            <a:pPr fontAlgn="auto">
              <a:spcBef>
                <a:spcPts val="0"/>
              </a:spcBef>
              <a:spcAft>
                <a:spcPts val="0"/>
              </a:spcAft>
            </a:pPr>
            <a:r>
              <a:rPr lang="en-GB" sz="1000" b="1" kern="0" dirty="0">
                <a:ea typeface="Calibri"/>
                <a:cs typeface="Arial" panose="020B0604020202020204" pitchFamily="34" charset="0"/>
                <a:sym typeface="Calibri"/>
              </a:rPr>
              <a:t>Yard</a:t>
            </a:r>
          </a:p>
        </p:txBody>
      </p:sp>
      <p:sp>
        <p:nvSpPr>
          <p:cNvPr id="65" name="TextBox 64"/>
          <p:cNvSpPr txBox="1"/>
          <p:nvPr/>
        </p:nvSpPr>
        <p:spPr>
          <a:xfrm>
            <a:off x="8317196" y="5503965"/>
            <a:ext cx="1327377" cy="265184"/>
          </a:xfrm>
          <a:prstGeom prst="rect">
            <a:avLst/>
          </a:prstGeom>
          <a:noFill/>
        </p:spPr>
        <p:txBody>
          <a:bodyPr wrap="square" rtlCol="0">
            <a:spAutoFit/>
          </a:bodyPr>
          <a:lstStyle/>
          <a:p>
            <a:pPr algn="ctr"/>
            <a:r>
              <a:rPr lang="en-US" sz="1000" dirty="0">
                <a:cs typeface="Arial" panose="020B0604020202020204" pitchFamily="34" charset="0"/>
              </a:rPr>
              <a:t>Preconfigured</a:t>
            </a:r>
          </a:p>
        </p:txBody>
      </p:sp>
      <p:pic>
        <p:nvPicPr>
          <p:cNvPr id="66" name="Shape 250" descr="Production Line-positivo_LQ.png"/>
          <p:cNvPicPr preferRelativeResize="0"/>
          <p:nvPr/>
        </p:nvPicPr>
        <p:blipFill rotWithShape="1">
          <a:blip r:embed="rId14" cstate="print">
            <a:alphaModFix/>
          </a:blip>
          <a:srcRect l="10510" t="28457" r="10576" b="28617"/>
          <a:stretch/>
        </p:blipFill>
        <p:spPr>
          <a:xfrm>
            <a:off x="5744535" y="5131056"/>
            <a:ext cx="1838097" cy="599228"/>
          </a:xfrm>
          <a:prstGeom prst="rect">
            <a:avLst/>
          </a:prstGeom>
          <a:noFill/>
          <a:ln>
            <a:noFill/>
          </a:ln>
        </p:spPr>
      </p:pic>
      <p:sp>
        <p:nvSpPr>
          <p:cNvPr id="67" name="Shape 2014"/>
          <p:cNvSpPr txBox="1"/>
          <p:nvPr/>
        </p:nvSpPr>
        <p:spPr>
          <a:xfrm>
            <a:off x="6707485" y="2367633"/>
            <a:ext cx="1294018" cy="542877"/>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n-GB" sz="1000" b="0" i="0" u="none" strike="noStrike" cap="none" dirty="0">
                <a:ea typeface="Calibri"/>
                <a:cs typeface="Arial" panose="020B0604020202020204" pitchFamily="34" charset="0"/>
                <a:sym typeface="Calibri"/>
              </a:rPr>
              <a:t>Other Shared Services</a:t>
            </a:r>
          </a:p>
        </p:txBody>
      </p:sp>
      <p:grpSp>
        <p:nvGrpSpPr>
          <p:cNvPr id="68" name="Groupe 433"/>
          <p:cNvGrpSpPr/>
          <p:nvPr/>
        </p:nvGrpSpPr>
        <p:grpSpPr>
          <a:xfrm>
            <a:off x="8143574" y="3432711"/>
            <a:ext cx="551176" cy="522757"/>
            <a:chOff x="6587903" y="2845959"/>
            <a:chExt cx="364012" cy="384034"/>
          </a:xfrm>
          <a:noFill/>
        </p:grpSpPr>
        <p:sp>
          <p:nvSpPr>
            <p:cNvPr id="69" name="Freeform 173"/>
            <p:cNvSpPr>
              <a:spLocks/>
            </p:cNvSpPr>
            <p:nvPr/>
          </p:nvSpPr>
          <p:spPr bwMode="auto">
            <a:xfrm>
              <a:off x="6587903" y="2845959"/>
              <a:ext cx="364012" cy="187467"/>
            </a:xfrm>
            <a:custGeom>
              <a:avLst/>
              <a:gdLst>
                <a:gd name="T0" fmla="*/ 15 w 200"/>
                <a:gd name="T1" fmla="*/ 62 h 103"/>
                <a:gd name="T2" fmla="*/ 200 w 200"/>
                <a:gd name="T3" fmla="*/ 32 h 103"/>
                <a:gd name="T4" fmla="*/ 196 w 200"/>
                <a:gd name="T5" fmla="*/ 0 h 103"/>
                <a:gd name="T6" fmla="*/ 0 w 200"/>
                <a:gd name="T7" fmla="*/ 37 h 103"/>
                <a:gd name="T8" fmla="*/ 0 w 200"/>
                <a:gd name="T9" fmla="*/ 103 h 103"/>
                <a:gd name="T10" fmla="*/ 197 w 200"/>
                <a:gd name="T11" fmla="*/ 103 h 103"/>
                <a:gd name="T12" fmla="*/ 197 w 200"/>
                <a:gd name="T13" fmla="*/ 76 h 103"/>
                <a:gd name="T14" fmla="*/ 13 w 200"/>
                <a:gd name="T15" fmla="*/ 76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03">
                  <a:moveTo>
                    <a:pt x="15" y="62"/>
                  </a:moveTo>
                  <a:lnTo>
                    <a:pt x="200" y="32"/>
                  </a:lnTo>
                  <a:lnTo>
                    <a:pt x="196" y="0"/>
                  </a:lnTo>
                  <a:lnTo>
                    <a:pt x="0" y="37"/>
                  </a:lnTo>
                  <a:lnTo>
                    <a:pt x="0" y="103"/>
                  </a:lnTo>
                  <a:lnTo>
                    <a:pt x="197" y="103"/>
                  </a:lnTo>
                  <a:lnTo>
                    <a:pt x="197" y="76"/>
                  </a:lnTo>
                  <a:lnTo>
                    <a:pt x="13" y="76"/>
                  </a:lnTo>
                </a:path>
              </a:pathLst>
            </a:cu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0" name="Line 174"/>
            <p:cNvSpPr>
              <a:spLocks noChangeShapeType="1"/>
            </p:cNvSpPr>
            <p:nvPr/>
          </p:nvSpPr>
          <p:spPr bwMode="auto">
            <a:xfrm flipH="1">
              <a:off x="6904594" y="2847778"/>
              <a:ext cx="21841" cy="63703"/>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1" name="Line 175"/>
            <p:cNvSpPr>
              <a:spLocks noChangeShapeType="1"/>
            </p:cNvSpPr>
            <p:nvPr/>
          </p:nvSpPr>
          <p:spPr bwMode="auto">
            <a:xfrm flipH="1">
              <a:off x="6848172" y="2860519"/>
              <a:ext cx="20021" cy="5824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2" name="Line 176"/>
            <p:cNvSpPr>
              <a:spLocks noChangeShapeType="1"/>
            </p:cNvSpPr>
            <p:nvPr/>
          </p:nvSpPr>
          <p:spPr bwMode="auto">
            <a:xfrm flipH="1">
              <a:off x="6797210" y="2869619"/>
              <a:ext cx="18201" cy="5642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3" name="Line 177"/>
            <p:cNvSpPr>
              <a:spLocks noChangeShapeType="1"/>
            </p:cNvSpPr>
            <p:nvPr/>
          </p:nvSpPr>
          <p:spPr bwMode="auto">
            <a:xfrm flipH="1">
              <a:off x="6740789" y="2880539"/>
              <a:ext cx="20021" cy="5642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4" name="Line 178"/>
            <p:cNvSpPr>
              <a:spLocks noChangeShapeType="1"/>
            </p:cNvSpPr>
            <p:nvPr/>
          </p:nvSpPr>
          <p:spPr bwMode="auto">
            <a:xfrm flipH="1">
              <a:off x="6682547" y="2889640"/>
              <a:ext cx="20021" cy="5642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5" name="Line 179"/>
            <p:cNvSpPr>
              <a:spLocks noChangeShapeType="1"/>
            </p:cNvSpPr>
            <p:nvPr/>
          </p:nvSpPr>
          <p:spPr bwMode="auto">
            <a:xfrm flipH="1">
              <a:off x="6622484" y="2902380"/>
              <a:ext cx="18201" cy="5642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6" name="Line 180"/>
            <p:cNvSpPr>
              <a:spLocks noChangeShapeType="1"/>
            </p:cNvSpPr>
            <p:nvPr/>
          </p:nvSpPr>
          <p:spPr bwMode="auto">
            <a:xfrm flipH="1">
              <a:off x="6613384" y="2984284"/>
              <a:ext cx="30942" cy="5096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7" name="Line 181"/>
            <p:cNvSpPr>
              <a:spLocks noChangeShapeType="1"/>
            </p:cNvSpPr>
            <p:nvPr/>
          </p:nvSpPr>
          <p:spPr bwMode="auto">
            <a:xfrm flipH="1">
              <a:off x="6677086" y="2984284"/>
              <a:ext cx="27301" cy="5096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8" name="Line 182"/>
            <p:cNvSpPr>
              <a:spLocks noChangeShapeType="1"/>
            </p:cNvSpPr>
            <p:nvPr/>
          </p:nvSpPr>
          <p:spPr bwMode="auto">
            <a:xfrm flipH="1">
              <a:off x="6737148" y="2980643"/>
              <a:ext cx="30942" cy="5278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79" name="Line 183"/>
            <p:cNvSpPr>
              <a:spLocks noChangeShapeType="1"/>
            </p:cNvSpPr>
            <p:nvPr/>
          </p:nvSpPr>
          <p:spPr bwMode="auto">
            <a:xfrm flipH="1">
              <a:off x="6789930" y="2984284"/>
              <a:ext cx="30942" cy="5096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80" name="Line 184"/>
            <p:cNvSpPr>
              <a:spLocks noChangeShapeType="1"/>
            </p:cNvSpPr>
            <p:nvPr/>
          </p:nvSpPr>
          <p:spPr bwMode="auto">
            <a:xfrm flipH="1">
              <a:off x="6844531" y="2984284"/>
              <a:ext cx="29121" cy="5096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81" name="Line 185"/>
            <p:cNvSpPr>
              <a:spLocks noChangeShapeType="1"/>
            </p:cNvSpPr>
            <p:nvPr/>
          </p:nvSpPr>
          <p:spPr bwMode="auto">
            <a:xfrm flipH="1">
              <a:off x="6904594" y="2984284"/>
              <a:ext cx="27301" cy="50962"/>
            </a:xfrm>
            <a:prstGeom prst="line">
              <a:avLst/>
            </a:pr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82" name="Freeform 186"/>
            <p:cNvSpPr>
              <a:spLocks/>
            </p:cNvSpPr>
            <p:nvPr/>
          </p:nvSpPr>
          <p:spPr bwMode="auto">
            <a:xfrm>
              <a:off x="6587903" y="3049806"/>
              <a:ext cx="356732" cy="180187"/>
            </a:xfrm>
            <a:custGeom>
              <a:avLst/>
              <a:gdLst>
                <a:gd name="T0" fmla="*/ 196 w 196"/>
                <a:gd name="T1" fmla="*/ 0 h 99"/>
                <a:gd name="T2" fmla="*/ 196 w 196"/>
                <a:gd name="T3" fmla="*/ 99 h 99"/>
                <a:gd name="T4" fmla="*/ 0 w 196"/>
                <a:gd name="T5" fmla="*/ 99 h 99"/>
                <a:gd name="T6" fmla="*/ 0 w 196"/>
                <a:gd name="T7" fmla="*/ 44 h 99"/>
              </a:gdLst>
              <a:ahLst/>
              <a:cxnLst>
                <a:cxn ang="0">
                  <a:pos x="T0" y="T1"/>
                </a:cxn>
                <a:cxn ang="0">
                  <a:pos x="T2" y="T3"/>
                </a:cxn>
                <a:cxn ang="0">
                  <a:pos x="T4" y="T5"/>
                </a:cxn>
                <a:cxn ang="0">
                  <a:pos x="T6" y="T7"/>
                </a:cxn>
              </a:cxnLst>
              <a:rect l="0" t="0" r="r" b="b"/>
              <a:pathLst>
                <a:path w="196" h="99">
                  <a:moveTo>
                    <a:pt x="196" y="0"/>
                  </a:moveTo>
                  <a:lnTo>
                    <a:pt x="196" y="99"/>
                  </a:lnTo>
                  <a:lnTo>
                    <a:pt x="0" y="99"/>
                  </a:lnTo>
                  <a:lnTo>
                    <a:pt x="0" y="44"/>
                  </a:lnTo>
                </a:path>
              </a:pathLst>
            </a:custGeom>
            <a:grpFill/>
            <a:ln w="12700" cap="rnd">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83" name="Rectangle 187"/>
            <p:cNvSpPr>
              <a:spLocks noChangeArrowheads="1"/>
            </p:cNvSpPr>
            <p:nvPr/>
          </p:nvSpPr>
          <p:spPr bwMode="auto">
            <a:xfrm>
              <a:off x="6622484" y="3093487"/>
              <a:ext cx="287570" cy="16381"/>
            </a:xfrm>
            <a:prstGeom prst="rect">
              <a:avLst/>
            </a:prstGeom>
            <a:grpFill/>
            <a:ln w="9525">
              <a:solidFill>
                <a:schemeClr val="bg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sp>
          <p:nvSpPr>
            <p:cNvPr id="84" name="Rectangle 188"/>
            <p:cNvSpPr>
              <a:spLocks noChangeArrowheads="1"/>
            </p:cNvSpPr>
            <p:nvPr/>
          </p:nvSpPr>
          <p:spPr bwMode="auto">
            <a:xfrm>
              <a:off x="6622484" y="3160829"/>
              <a:ext cx="287570" cy="16381"/>
            </a:xfrm>
            <a:prstGeom prst="rect">
              <a:avLst/>
            </a:prstGeom>
            <a:grpFill/>
            <a:ln w="9525">
              <a:solidFill>
                <a:schemeClr val="bg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fr-FR" sz="1000" dirty="0"/>
            </a:p>
          </p:txBody>
        </p:sp>
      </p:grpSp>
      <p:sp>
        <p:nvSpPr>
          <p:cNvPr id="85" name="Freeform 860"/>
          <p:cNvSpPr>
            <a:spLocks/>
          </p:cNvSpPr>
          <p:nvPr/>
        </p:nvSpPr>
        <p:spPr bwMode="auto">
          <a:xfrm>
            <a:off x="1000112" y="3614517"/>
            <a:ext cx="459589" cy="415641"/>
          </a:xfrm>
          <a:custGeom>
            <a:avLst/>
            <a:gdLst>
              <a:gd name="T0" fmla="*/ 2147483647 w 171"/>
              <a:gd name="T1" fmla="*/ 2147483647 h 170"/>
              <a:gd name="T2" fmla="*/ 2147483647 w 171"/>
              <a:gd name="T3" fmla="*/ 2147483647 h 170"/>
              <a:gd name="T4" fmla="*/ 2147483647 w 171"/>
              <a:gd name="T5" fmla="*/ 2147483647 h 170"/>
              <a:gd name="T6" fmla="*/ 2147483647 w 171"/>
              <a:gd name="T7" fmla="*/ 2147483647 h 170"/>
              <a:gd name="T8" fmla="*/ 2147483647 w 171"/>
              <a:gd name="T9" fmla="*/ 2147483647 h 170"/>
              <a:gd name="T10" fmla="*/ 2147483647 w 171"/>
              <a:gd name="T11" fmla="*/ 2147483647 h 170"/>
              <a:gd name="T12" fmla="*/ 2147483647 w 171"/>
              <a:gd name="T13" fmla="*/ 2147483647 h 170"/>
              <a:gd name="T14" fmla="*/ 2147483647 w 171"/>
              <a:gd name="T15" fmla="*/ 2147483647 h 170"/>
              <a:gd name="T16" fmla="*/ 2147483647 w 171"/>
              <a:gd name="T17" fmla="*/ 2147483647 h 170"/>
              <a:gd name="T18" fmla="*/ 2147483647 w 171"/>
              <a:gd name="T19" fmla="*/ 2147483647 h 170"/>
              <a:gd name="T20" fmla="*/ 2147483647 w 171"/>
              <a:gd name="T21" fmla="*/ 2147483647 h 170"/>
              <a:gd name="T22" fmla="*/ 2147483647 w 171"/>
              <a:gd name="T23" fmla="*/ 2147483647 h 170"/>
              <a:gd name="T24" fmla="*/ 2147483647 w 171"/>
              <a:gd name="T25" fmla="*/ 2147483647 h 170"/>
              <a:gd name="T26" fmla="*/ 2147483647 w 171"/>
              <a:gd name="T27" fmla="*/ 2147483647 h 170"/>
              <a:gd name="T28" fmla="*/ 2147483647 w 171"/>
              <a:gd name="T29" fmla="*/ 2147483647 h 170"/>
              <a:gd name="T30" fmla="*/ 2147483647 w 171"/>
              <a:gd name="T31" fmla="*/ 2147483647 h 170"/>
              <a:gd name="T32" fmla="*/ 2147483647 w 171"/>
              <a:gd name="T33" fmla="*/ 2147483647 h 170"/>
              <a:gd name="T34" fmla="*/ 2147483647 w 171"/>
              <a:gd name="T35" fmla="*/ 2147483647 h 170"/>
              <a:gd name="T36" fmla="*/ 2147483647 w 171"/>
              <a:gd name="T37" fmla="*/ 2147483647 h 170"/>
              <a:gd name="T38" fmla="*/ 2147483647 w 171"/>
              <a:gd name="T39" fmla="*/ 2147483647 h 170"/>
              <a:gd name="T40" fmla="*/ 2147483647 w 171"/>
              <a:gd name="T41" fmla="*/ 2147483647 h 170"/>
              <a:gd name="T42" fmla="*/ 2147483647 w 171"/>
              <a:gd name="T43" fmla="*/ 2147483647 h 170"/>
              <a:gd name="T44" fmla="*/ 2147483647 w 171"/>
              <a:gd name="T45" fmla="*/ 2147483647 h 170"/>
              <a:gd name="T46" fmla="*/ 2147483647 w 171"/>
              <a:gd name="T47" fmla="*/ 2147483647 h 170"/>
              <a:gd name="T48" fmla="*/ 2147483647 w 171"/>
              <a:gd name="T49" fmla="*/ 2147483647 h 170"/>
              <a:gd name="T50" fmla="*/ 2147483647 w 171"/>
              <a:gd name="T51" fmla="*/ 2147483647 h 170"/>
              <a:gd name="T52" fmla="*/ 2147483647 w 171"/>
              <a:gd name="T53" fmla="*/ 2147483647 h 170"/>
              <a:gd name="T54" fmla="*/ 2147483647 w 171"/>
              <a:gd name="T55" fmla="*/ 2147483647 h 170"/>
              <a:gd name="T56" fmla="*/ 2147483647 w 171"/>
              <a:gd name="T57" fmla="*/ 2147483647 h 170"/>
              <a:gd name="T58" fmla="*/ 2147483647 w 171"/>
              <a:gd name="T59" fmla="*/ 2147483647 h 170"/>
              <a:gd name="T60" fmla="*/ 2147483647 w 171"/>
              <a:gd name="T61" fmla="*/ 2147483647 h 170"/>
              <a:gd name="T62" fmla="*/ 2147483647 w 171"/>
              <a:gd name="T63" fmla="*/ 2147483647 h 170"/>
              <a:gd name="T64" fmla="*/ 2147483647 w 171"/>
              <a:gd name="T65" fmla="*/ 2147483647 h 170"/>
              <a:gd name="T66" fmla="*/ 2147483647 w 171"/>
              <a:gd name="T67" fmla="*/ 2147483647 h 170"/>
              <a:gd name="T68" fmla="*/ 2147483647 w 171"/>
              <a:gd name="T69" fmla="*/ 2147483647 h 170"/>
              <a:gd name="T70" fmla="*/ 2147483647 w 171"/>
              <a:gd name="T71" fmla="*/ 2147483647 h 170"/>
              <a:gd name="T72" fmla="*/ 2147483647 w 171"/>
              <a:gd name="T73" fmla="*/ 2147483647 h 170"/>
              <a:gd name="T74" fmla="*/ 2147483647 w 171"/>
              <a:gd name="T75" fmla="*/ 2147483647 h 170"/>
              <a:gd name="T76" fmla="*/ 2147483647 w 171"/>
              <a:gd name="T77" fmla="*/ 2147483647 h 170"/>
              <a:gd name="T78" fmla="*/ 2147483647 w 171"/>
              <a:gd name="T79" fmla="*/ 2147483647 h 170"/>
              <a:gd name="T80" fmla="*/ 2147483647 w 171"/>
              <a:gd name="T81" fmla="*/ 2147483647 h 170"/>
              <a:gd name="T82" fmla="*/ 2147483647 w 171"/>
              <a:gd name="T83" fmla="*/ 2147483647 h 170"/>
              <a:gd name="T84" fmla="*/ 2147483647 w 171"/>
              <a:gd name="T85" fmla="*/ 2147483647 h 170"/>
              <a:gd name="T86" fmla="*/ 2147483647 w 171"/>
              <a:gd name="T87" fmla="*/ 2147483647 h 170"/>
              <a:gd name="T88" fmla="*/ 0 w 171"/>
              <a:gd name="T89" fmla="*/ 2147483647 h 170"/>
              <a:gd name="T90" fmla="*/ 2147483647 w 171"/>
              <a:gd name="T91" fmla="*/ 2147483647 h 170"/>
              <a:gd name="T92" fmla="*/ 2147483647 w 171"/>
              <a:gd name="T93" fmla="*/ 2147483647 h 170"/>
              <a:gd name="T94" fmla="*/ 2147483647 w 171"/>
              <a:gd name="T95" fmla="*/ 2147483647 h 170"/>
              <a:gd name="T96" fmla="*/ 2147483647 w 171"/>
              <a:gd name="T97" fmla="*/ 0 h 170"/>
              <a:gd name="T98" fmla="*/ 2147483647 w 171"/>
              <a:gd name="T99" fmla="*/ 2147483647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1" h="170">
                <a:moveTo>
                  <a:pt x="170" y="33"/>
                </a:moveTo>
                <a:cubicBezTo>
                  <a:pt x="171" y="36"/>
                  <a:pt x="171" y="38"/>
                  <a:pt x="171" y="41"/>
                </a:cubicBezTo>
                <a:cubicBezTo>
                  <a:pt x="171" y="48"/>
                  <a:pt x="169" y="54"/>
                  <a:pt x="164" y="59"/>
                </a:cubicBezTo>
                <a:cubicBezTo>
                  <a:pt x="160" y="64"/>
                  <a:pt x="154" y="67"/>
                  <a:pt x="147" y="67"/>
                </a:cubicBezTo>
                <a:cubicBezTo>
                  <a:pt x="144" y="67"/>
                  <a:pt x="142" y="67"/>
                  <a:pt x="140" y="66"/>
                </a:cubicBezTo>
                <a:lnTo>
                  <a:pt x="116" y="91"/>
                </a:lnTo>
                <a:lnTo>
                  <a:pt x="170" y="147"/>
                </a:lnTo>
                <a:lnTo>
                  <a:pt x="148" y="170"/>
                </a:lnTo>
                <a:lnTo>
                  <a:pt x="96" y="112"/>
                </a:lnTo>
                <a:lnTo>
                  <a:pt x="74" y="136"/>
                </a:lnTo>
                <a:cubicBezTo>
                  <a:pt x="74" y="139"/>
                  <a:pt x="75" y="141"/>
                  <a:pt x="75" y="144"/>
                </a:cubicBezTo>
                <a:cubicBezTo>
                  <a:pt x="75" y="151"/>
                  <a:pt x="72" y="158"/>
                  <a:pt x="68" y="163"/>
                </a:cubicBezTo>
                <a:cubicBezTo>
                  <a:pt x="63" y="168"/>
                  <a:pt x="57" y="170"/>
                  <a:pt x="50" y="170"/>
                </a:cubicBezTo>
                <a:cubicBezTo>
                  <a:pt x="48" y="170"/>
                  <a:pt x="45" y="170"/>
                  <a:pt x="43" y="169"/>
                </a:cubicBezTo>
                <a:lnTo>
                  <a:pt x="62" y="149"/>
                </a:lnTo>
                <a:lnTo>
                  <a:pt x="43" y="129"/>
                </a:lnTo>
                <a:lnTo>
                  <a:pt x="25" y="149"/>
                </a:lnTo>
                <a:cubicBezTo>
                  <a:pt x="24" y="147"/>
                  <a:pt x="24" y="144"/>
                  <a:pt x="24" y="142"/>
                </a:cubicBezTo>
                <a:cubicBezTo>
                  <a:pt x="24" y="135"/>
                  <a:pt x="26" y="129"/>
                  <a:pt x="31" y="124"/>
                </a:cubicBezTo>
                <a:cubicBezTo>
                  <a:pt x="36" y="118"/>
                  <a:pt x="41" y="116"/>
                  <a:pt x="48" y="116"/>
                </a:cubicBezTo>
                <a:cubicBezTo>
                  <a:pt x="51" y="116"/>
                  <a:pt x="53" y="116"/>
                  <a:pt x="55" y="117"/>
                </a:cubicBezTo>
                <a:lnTo>
                  <a:pt x="79" y="92"/>
                </a:lnTo>
                <a:lnTo>
                  <a:pt x="45" y="55"/>
                </a:lnTo>
                <a:lnTo>
                  <a:pt x="62" y="36"/>
                </a:lnTo>
                <a:lnTo>
                  <a:pt x="97" y="72"/>
                </a:lnTo>
                <a:lnTo>
                  <a:pt x="121" y="46"/>
                </a:lnTo>
                <a:cubicBezTo>
                  <a:pt x="121" y="44"/>
                  <a:pt x="120" y="41"/>
                  <a:pt x="120" y="39"/>
                </a:cubicBezTo>
                <a:cubicBezTo>
                  <a:pt x="120" y="32"/>
                  <a:pt x="123" y="25"/>
                  <a:pt x="128" y="20"/>
                </a:cubicBezTo>
                <a:cubicBezTo>
                  <a:pt x="132" y="15"/>
                  <a:pt x="138" y="13"/>
                  <a:pt x="145" y="13"/>
                </a:cubicBezTo>
                <a:cubicBezTo>
                  <a:pt x="147" y="13"/>
                  <a:pt x="150" y="13"/>
                  <a:pt x="152" y="14"/>
                </a:cubicBezTo>
                <a:lnTo>
                  <a:pt x="133" y="34"/>
                </a:lnTo>
                <a:lnTo>
                  <a:pt x="152" y="54"/>
                </a:lnTo>
                <a:lnTo>
                  <a:pt x="170" y="33"/>
                </a:lnTo>
                <a:moveTo>
                  <a:pt x="44" y="18"/>
                </a:moveTo>
                <a:lnTo>
                  <a:pt x="27" y="36"/>
                </a:lnTo>
                <a:lnTo>
                  <a:pt x="24" y="32"/>
                </a:lnTo>
                <a:lnTo>
                  <a:pt x="41" y="14"/>
                </a:lnTo>
                <a:lnTo>
                  <a:pt x="44" y="18"/>
                </a:lnTo>
                <a:moveTo>
                  <a:pt x="100" y="21"/>
                </a:moveTo>
                <a:cubicBezTo>
                  <a:pt x="96" y="19"/>
                  <a:pt x="91" y="18"/>
                  <a:pt x="87" y="18"/>
                </a:cubicBezTo>
                <a:cubicBezTo>
                  <a:pt x="80" y="18"/>
                  <a:pt x="75" y="20"/>
                  <a:pt x="71" y="25"/>
                </a:cubicBezTo>
                <a:lnTo>
                  <a:pt x="33" y="64"/>
                </a:lnTo>
                <a:lnTo>
                  <a:pt x="37" y="68"/>
                </a:lnTo>
                <a:lnTo>
                  <a:pt x="23" y="84"/>
                </a:lnTo>
                <a:lnTo>
                  <a:pt x="0" y="58"/>
                </a:lnTo>
                <a:lnTo>
                  <a:pt x="14" y="43"/>
                </a:lnTo>
                <a:lnTo>
                  <a:pt x="18" y="48"/>
                </a:lnTo>
                <a:lnTo>
                  <a:pt x="55" y="8"/>
                </a:lnTo>
                <a:cubicBezTo>
                  <a:pt x="60" y="3"/>
                  <a:pt x="65" y="0"/>
                  <a:pt x="71" y="0"/>
                </a:cubicBezTo>
                <a:cubicBezTo>
                  <a:pt x="81" y="0"/>
                  <a:pt x="91" y="7"/>
                  <a:pt x="100" y="21"/>
                </a:cubicBezTo>
              </a:path>
            </a:pathLst>
          </a:custGeom>
          <a:noFill/>
          <a:ln w="9525">
            <a:solidFill>
              <a:schemeClr val="bg2">
                <a:lumMod val="50000"/>
              </a:schemeClr>
            </a:solidFill>
            <a:prstDash val="solid"/>
            <a:round/>
            <a:headEnd/>
            <a:tailEnd/>
          </a:ln>
        </p:spPr>
        <p:txBody>
          <a:bodyPr/>
          <a:lstStyle/>
          <a:p>
            <a:endParaRPr lang="en-US" sz="1000" dirty="0"/>
          </a:p>
        </p:txBody>
      </p:sp>
      <p:grpSp>
        <p:nvGrpSpPr>
          <p:cNvPr id="86" name="Group 85"/>
          <p:cNvGrpSpPr/>
          <p:nvPr/>
        </p:nvGrpSpPr>
        <p:grpSpPr>
          <a:xfrm>
            <a:off x="9428009" y="3572276"/>
            <a:ext cx="298851" cy="589743"/>
            <a:chOff x="5499580" y="2968140"/>
            <a:chExt cx="249452" cy="547570"/>
          </a:xfrm>
          <a:noFill/>
        </p:grpSpPr>
        <p:sp>
          <p:nvSpPr>
            <p:cNvPr id="87" name="Freeform 33"/>
            <p:cNvSpPr>
              <a:spLocks/>
            </p:cNvSpPr>
            <p:nvPr/>
          </p:nvSpPr>
          <p:spPr bwMode="auto">
            <a:xfrm>
              <a:off x="5565199" y="2968140"/>
              <a:ext cx="120119" cy="111354"/>
            </a:xfrm>
            <a:custGeom>
              <a:avLst/>
              <a:gdLst/>
              <a:ahLst/>
              <a:cxnLst>
                <a:cxn ang="0">
                  <a:pos x="27" y="43"/>
                </a:cxn>
                <a:cxn ang="0">
                  <a:pos x="43" y="18"/>
                </a:cxn>
                <a:cxn ang="0">
                  <a:pos x="18" y="2"/>
                </a:cxn>
                <a:cxn ang="0">
                  <a:pos x="2" y="28"/>
                </a:cxn>
                <a:cxn ang="0">
                  <a:pos x="27" y="43"/>
                </a:cxn>
              </a:cxnLst>
              <a:rect l="0" t="0" r="r" b="b"/>
              <a:pathLst>
                <a:path w="46" h="46">
                  <a:moveTo>
                    <a:pt x="27" y="43"/>
                  </a:moveTo>
                  <a:cubicBezTo>
                    <a:pt x="39" y="41"/>
                    <a:pt x="46" y="29"/>
                    <a:pt x="43" y="18"/>
                  </a:cubicBezTo>
                  <a:cubicBezTo>
                    <a:pt x="41" y="7"/>
                    <a:pt x="29" y="0"/>
                    <a:pt x="18" y="2"/>
                  </a:cubicBezTo>
                  <a:cubicBezTo>
                    <a:pt x="7" y="5"/>
                    <a:pt x="0" y="16"/>
                    <a:pt x="2" y="28"/>
                  </a:cubicBezTo>
                  <a:cubicBezTo>
                    <a:pt x="5" y="39"/>
                    <a:pt x="16" y="46"/>
                    <a:pt x="27" y="43"/>
                  </a:cubicBezTo>
                  <a:close/>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88" name="Freeform 34"/>
            <p:cNvSpPr>
              <a:spLocks/>
            </p:cNvSpPr>
            <p:nvPr/>
          </p:nvSpPr>
          <p:spPr bwMode="auto">
            <a:xfrm>
              <a:off x="5590781" y="3088687"/>
              <a:ext cx="158251" cy="217424"/>
            </a:xfrm>
            <a:custGeom>
              <a:avLst/>
              <a:gdLst>
                <a:gd name="connsiteX0" fmla="*/ 7213 w 9881"/>
                <a:gd name="connsiteY0" fmla="*/ 6154 h 9899"/>
                <a:gd name="connsiteX1" fmla="*/ 7049 w 9881"/>
                <a:gd name="connsiteY1" fmla="*/ 9451 h 9899"/>
                <a:gd name="connsiteX2" fmla="*/ 8033 w 9881"/>
                <a:gd name="connsiteY2" fmla="*/ 9890 h 9899"/>
                <a:gd name="connsiteX3" fmla="*/ 9672 w 9881"/>
                <a:gd name="connsiteY3" fmla="*/ 9341 h 9899"/>
                <a:gd name="connsiteX4" fmla="*/ 9836 w 9881"/>
                <a:gd name="connsiteY4" fmla="*/ 6044 h 9899"/>
                <a:gd name="connsiteX5" fmla="*/ 7869 w 9881"/>
                <a:gd name="connsiteY5" fmla="*/ 989 h 9899"/>
                <a:gd name="connsiteX6" fmla="*/ 5082 w 9881"/>
                <a:gd name="connsiteY6" fmla="*/ 220 h 9899"/>
                <a:gd name="connsiteX7" fmla="*/ 4262 w 9881"/>
                <a:gd name="connsiteY7" fmla="*/ 0 h 9899"/>
                <a:gd name="connsiteX8" fmla="*/ 4262 w 9881"/>
                <a:gd name="connsiteY8" fmla="*/ 0 h 9899"/>
                <a:gd name="connsiteX9" fmla="*/ 4262 w 9881"/>
                <a:gd name="connsiteY9" fmla="*/ 0 h 9899"/>
                <a:gd name="connsiteX10" fmla="*/ 2951 w 9881"/>
                <a:gd name="connsiteY10" fmla="*/ 2967 h 9899"/>
                <a:gd name="connsiteX11" fmla="*/ 2951 w 9881"/>
                <a:gd name="connsiteY11" fmla="*/ 659 h 9899"/>
                <a:gd name="connsiteX12" fmla="*/ 2295 w 9881"/>
                <a:gd name="connsiteY12" fmla="*/ 220 h 9899"/>
                <a:gd name="connsiteX13" fmla="*/ 1803 w 9881"/>
                <a:gd name="connsiteY13" fmla="*/ 220 h 9899"/>
                <a:gd name="connsiteX14" fmla="*/ 1311 w 9881"/>
                <a:gd name="connsiteY14" fmla="*/ 659 h 9899"/>
                <a:gd name="connsiteX15" fmla="*/ 1639 w 9881"/>
                <a:gd name="connsiteY15" fmla="*/ 1209 h 9899"/>
                <a:gd name="connsiteX16" fmla="*/ 1311 w 9881"/>
                <a:gd name="connsiteY16" fmla="*/ 2967 h 9899"/>
                <a:gd name="connsiteX17" fmla="*/ 0 w 9881"/>
                <a:gd name="connsiteY17" fmla="*/ 0 h 9899"/>
                <a:gd name="connsiteX18" fmla="*/ 0 w 9881"/>
                <a:gd name="connsiteY18" fmla="*/ 0 h 9899"/>
                <a:gd name="connsiteX19" fmla="*/ 0 w 9881"/>
                <a:gd name="connsiteY19" fmla="*/ 0 h 9899"/>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2987 w 10000"/>
                <a:gd name="connsiteY11" fmla="*/ 666 h 10000"/>
                <a:gd name="connsiteX12" fmla="*/ 1825 w 10000"/>
                <a:gd name="connsiteY12" fmla="*/ 222 h 10000"/>
                <a:gd name="connsiteX13" fmla="*/ 1327 w 10000"/>
                <a:gd name="connsiteY13" fmla="*/ 666 h 10000"/>
                <a:gd name="connsiteX14" fmla="*/ 1659 w 10000"/>
                <a:gd name="connsiteY14" fmla="*/ 1221 h 10000"/>
                <a:gd name="connsiteX15" fmla="*/ 1327 w 10000"/>
                <a:gd name="connsiteY15" fmla="*/ 2997 h 10000"/>
                <a:gd name="connsiteX16" fmla="*/ 0 w 10000"/>
                <a:gd name="connsiteY16" fmla="*/ 0 h 10000"/>
                <a:gd name="connsiteX17" fmla="*/ 0 w 10000"/>
                <a:gd name="connsiteY17" fmla="*/ 0 h 10000"/>
                <a:gd name="connsiteX18" fmla="*/ 0 w 10000"/>
                <a:gd name="connsiteY18"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327 w 10000"/>
                <a:gd name="connsiteY12" fmla="*/ 666 h 10000"/>
                <a:gd name="connsiteX13" fmla="*/ 1659 w 10000"/>
                <a:gd name="connsiteY13" fmla="*/ 1221 h 10000"/>
                <a:gd name="connsiteX14" fmla="*/ 1327 w 10000"/>
                <a:gd name="connsiteY14" fmla="*/ 2997 h 10000"/>
                <a:gd name="connsiteX15" fmla="*/ 0 w 10000"/>
                <a:gd name="connsiteY15" fmla="*/ 0 h 10000"/>
                <a:gd name="connsiteX16" fmla="*/ 0 w 10000"/>
                <a:gd name="connsiteY16" fmla="*/ 0 h 10000"/>
                <a:gd name="connsiteX17" fmla="*/ 0 w 10000"/>
                <a:gd name="connsiteY17"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659 w 10000"/>
                <a:gd name="connsiteY12" fmla="*/ 1221 h 10000"/>
                <a:gd name="connsiteX13" fmla="*/ 1327 w 10000"/>
                <a:gd name="connsiteY13" fmla="*/ 2997 h 10000"/>
                <a:gd name="connsiteX14" fmla="*/ 0 w 10000"/>
                <a:gd name="connsiteY14" fmla="*/ 0 h 10000"/>
                <a:gd name="connsiteX15" fmla="*/ 0 w 10000"/>
                <a:gd name="connsiteY15" fmla="*/ 0 h 10000"/>
                <a:gd name="connsiteX16" fmla="*/ 0 w 10000"/>
                <a:gd name="connsiteY16"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659 w 10000"/>
                <a:gd name="connsiteY11" fmla="*/ 1221 h 10000"/>
                <a:gd name="connsiteX12" fmla="*/ 1327 w 10000"/>
                <a:gd name="connsiteY12" fmla="*/ 2997 h 10000"/>
                <a:gd name="connsiteX13" fmla="*/ 0 w 10000"/>
                <a:gd name="connsiteY13" fmla="*/ 0 h 10000"/>
                <a:gd name="connsiteX14" fmla="*/ 0 w 10000"/>
                <a:gd name="connsiteY14" fmla="*/ 0 h 10000"/>
                <a:gd name="connsiteX15" fmla="*/ 0 w 10000"/>
                <a:gd name="connsiteY15"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327 w 10000"/>
                <a:gd name="connsiteY11" fmla="*/ 2997 h 10000"/>
                <a:gd name="connsiteX12" fmla="*/ 0 w 10000"/>
                <a:gd name="connsiteY12" fmla="*/ 0 h 10000"/>
                <a:gd name="connsiteX13" fmla="*/ 0 w 10000"/>
                <a:gd name="connsiteY13" fmla="*/ 0 h 10000"/>
                <a:gd name="connsiteX14" fmla="*/ 0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7300" y="6217"/>
                  </a:moveTo>
                  <a:cubicBezTo>
                    <a:pt x="7466" y="7770"/>
                    <a:pt x="7134" y="9547"/>
                    <a:pt x="7134" y="9547"/>
                  </a:cubicBezTo>
                  <a:cubicBezTo>
                    <a:pt x="7134" y="10102"/>
                    <a:pt x="7134" y="9991"/>
                    <a:pt x="8130" y="9991"/>
                  </a:cubicBezTo>
                  <a:cubicBezTo>
                    <a:pt x="9125" y="9991"/>
                    <a:pt x="9623" y="9991"/>
                    <a:pt x="9788" y="9436"/>
                  </a:cubicBezTo>
                  <a:cubicBezTo>
                    <a:pt x="9788" y="9436"/>
                    <a:pt x="10120" y="7216"/>
                    <a:pt x="9954" y="6106"/>
                  </a:cubicBezTo>
                  <a:cubicBezTo>
                    <a:pt x="9623" y="2332"/>
                    <a:pt x="8296" y="1221"/>
                    <a:pt x="7964" y="999"/>
                  </a:cubicBezTo>
                  <a:cubicBezTo>
                    <a:pt x="7300" y="777"/>
                    <a:pt x="5973" y="444"/>
                    <a:pt x="5143" y="222"/>
                  </a:cubicBezTo>
                  <a:cubicBezTo>
                    <a:pt x="4811" y="111"/>
                    <a:pt x="4645" y="111"/>
                    <a:pt x="4313" y="0"/>
                  </a:cubicBezTo>
                  <a:lnTo>
                    <a:pt x="4313" y="0"/>
                  </a:lnTo>
                  <a:lnTo>
                    <a:pt x="4313" y="0"/>
                  </a:lnTo>
                  <a:cubicBezTo>
                    <a:pt x="4147" y="555"/>
                    <a:pt x="3981" y="1665"/>
                    <a:pt x="2987" y="2997"/>
                  </a:cubicBezTo>
                  <a:cubicBezTo>
                    <a:pt x="2489" y="3496"/>
                    <a:pt x="1825" y="3497"/>
                    <a:pt x="1327" y="2997"/>
                  </a:cubicBezTo>
                  <a:cubicBezTo>
                    <a:pt x="332" y="1665"/>
                    <a:pt x="0" y="555"/>
                    <a:pt x="0" y="0"/>
                  </a:cubicBezTo>
                  <a:lnTo>
                    <a:pt x="0" y="0"/>
                  </a:lnTo>
                  <a:lnTo>
                    <a:pt x="0" y="0"/>
                  </a:ln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89" name="Freeform 35"/>
            <p:cNvSpPr>
              <a:spLocks/>
            </p:cNvSpPr>
            <p:nvPr/>
          </p:nvSpPr>
          <p:spPr bwMode="auto">
            <a:xfrm>
              <a:off x="5557414" y="3173479"/>
              <a:ext cx="133464" cy="342231"/>
            </a:xfrm>
            <a:custGeom>
              <a:avLst/>
              <a:gdLst/>
              <a:ahLst/>
              <a:cxnLst>
                <a:cxn ang="0">
                  <a:pos x="51" y="0"/>
                </a:cxn>
                <a:cxn ang="0">
                  <a:pos x="51" y="46"/>
                </a:cxn>
                <a:cxn ang="0">
                  <a:pos x="51" y="52"/>
                </a:cxn>
                <a:cxn ang="0">
                  <a:pos x="51" y="136"/>
                </a:cxn>
                <a:cxn ang="0">
                  <a:pos x="40" y="142"/>
                </a:cxn>
                <a:cxn ang="0">
                  <a:pos x="40" y="142"/>
                </a:cxn>
                <a:cxn ang="0">
                  <a:pos x="40" y="142"/>
                </a:cxn>
                <a:cxn ang="0">
                  <a:pos x="28" y="136"/>
                </a:cxn>
                <a:cxn ang="0">
                  <a:pos x="28" y="61"/>
                </a:cxn>
                <a:cxn ang="0">
                  <a:pos x="23" y="61"/>
                </a:cxn>
                <a:cxn ang="0">
                  <a:pos x="23" y="136"/>
                </a:cxn>
                <a:cxn ang="0">
                  <a:pos x="11" y="142"/>
                </a:cxn>
                <a:cxn ang="0">
                  <a:pos x="11" y="142"/>
                </a:cxn>
                <a:cxn ang="0">
                  <a:pos x="11" y="142"/>
                </a:cxn>
                <a:cxn ang="0">
                  <a:pos x="0" y="136"/>
                </a:cxn>
                <a:cxn ang="0">
                  <a:pos x="0" y="52"/>
                </a:cxn>
                <a:cxn ang="0">
                  <a:pos x="0" y="46"/>
                </a:cxn>
                <a:cxn ang="0">
                  <a:pos x="0" y="2"/>
                </a:cxn>
              </a:cxnLst>
              <a:rect l="0" t="0" r="r" b="b"/>
              <a:pathLst>
                <a:path w="51" h="142">
                  <a:moveTo>
                    <a:pt x="51" y="0"/>
                  </a:moveTo>
                  <a:cubicBezTo>
                    <a:pt x="51" y="46"/>
                    <a:pt x="51" y="46"/>
                    <a:pt x="51" y="46"/>
                  </a:cubicBezTo>
                  <a:cubicBezTo>
                    <a:pt x="51" y="48"/>
                    <a:pt x="51" y="50"/>
                    <a:pt x="51" y="52"/>
                  </a:cubicBezTo>
                  <a:cubicBezTo>
                    <a:pt x="51" y="136"/>
                    <a:pt x="51" y="136"/>
                    <a:pt x="51" y="136"/>
                  </a:cubicBezTo>
                  <a:cubicBezTo>
                    <a:pt x="51" y="142"/>
                    <a:pt x="46" y="142"/>
                    <a:pt x="40" y="142"/>
                  </a:cubicBezTo>
                  <a:cubicBezTo>
                    <a:pt x="40" y="142"/>
                    <a:pt x="40" y="142"/>
                    <a:pt x="40" y="142"/>
                  </a:cubicBezTo>
                  <a:cubicBezTo>
                    <a:pt x="40" y="142"/>
                    <a:pt x="40" y="142"/>
                    <a:pt x="40" y="142"/>
                  </a:cubicBezTo>
                  <a:cubicBezTo>
                    <a:pt x="33" y="142"/>
                    <a:pt x="28" y="142"/>
                    <a:pt x="28" y="136"/>
                  </a:cubicBezTo>
                  <a:cubicBezTo>
                    <a:pt x="28" y="61"/>
                    <a:pt x="28" y="61"/>
                    <a:pt x="28" y="61"/>
                  </a:cubicBezTo>
                  <a:cubicBezTo>
                    <a:pt x="23" y="61"/>
                    <a:pt x="23" y="61"/>
                    <a:pt x="23" y="61"/>
                  </a:cubicBezTo>
                  <a:cubicBezTo>
                    <a:pt x="23" y="136"/>
                    <a:pt x="23" y="136"/>
                    <a:pt x="23" y="136"/>
                  </a:cubicBezTo>
                  <a:cubicBezTo>
                    <a:pt x="23" y="142"/>
                    <a:pt x="17" y="142"/>
                    <a:pt x="11" y="142"/>
                  </a:cubicBezTo>
                  <a:cubicBezTo>
                    <a:pt x="11" y="142"/>
                    <a:pt x="11" y="142"/>
                    <a:pt x="11" y="142"/>
                  </a:cubicBezTo>
                  <a:cubicBezTo>
                    <a:pt x="11" y="142"/>
                    <a:pt x="11" y="142"/>
                    <a:pt x="11" y="142"/>
                  </a:cubicBezTo>
                  <a:cubicBezTo>
                    <a:pt x="5" y="142"/>
                    <a:pt x="0" y="142"/>
                    <a:pt x="0" y="136"/>
                  </a:cubicBezTo>
                  <a:cubicBezTo>
                    <a:pt x="0" y="52"/>
                    <a:pt x="0" y="52"/>
                    <a:pt x="0" y="52"/>
                  </a:cubicBezTo>
                  <a:cubicBezTo>
                    <a:pt x="0" y="50"/>
                    <a:pt x="0" y="48"/>
                    <a:pt x="0" y="46"/>
                  </a:cubicBezTo>
                  <a:cubicBezTo>
                    <a:pt x="0" y="2"/>
                    <a:pt x="0" y="2"/>
                    <a:pt x="0" y="2"/>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90" name="Freeform 36"/>
            <p:cNvSpPr>
              <a:spLocks/>
            </p:cNvSpPr>
            <p:nvPr/>
          </p:nvSpPr>
          <p:spPr bwMode="auto">
            <a:xfrm>
              <a:off x="5499580" y="3088687"/>
              <a:ext cx="91201" cy="219642"/>
            </a:xfrm>
            <a:custGeom>
              <a:avLst/>
              <a:gdLst/>
              <a:ahLst/>
              <a:cxnLst>
                <a:cxn ang="0">
                  <a:pos x="17" y="56"/>
                </a:cxn>
                <a:cxn ang="0">
                  <a:pos x="18" y="86"/>
                </a:cxn>
                <a:cxn ang="0">
                  <a:pos x="11" y="90"/>
                </a:cxn>
                <a:cxn ang="0">
                  <a:pos x="2" y="85"/>
                </a:cxn>
                <a:cxn ang="0">
                  <a:pos x="0" y="55"/>
                </a:cxn>
                <a:cxn ang="0">
                  <a:pos x="13" y="9"/>
                </a:cxn>
                <a:cxn ang="0">
                  <a:pos x="30" y="2"/>
                </a:cxn>
                <a:cxn ang="0">
                  <a:pos x="35" y="0"/>
                </a:cxn>
                <a:cxn ang="0">
                  <a:pos x="35" y="0"/>
                </a:cxn>
              </a:cxnLst>
              <a:rect l="0" t="0" r="r" b="b"/>
              <a:pathLst>
                <a:path w="35" h="91">
                  <a:moveTo>
                    <a:pt x="17" y="56"/>
                  </a:moveTo>
                  <a:cubicBezTo>
                    <a:pt x="16" y="70"/>
                    <a:pt x="18" y="86"/>
                    <a:pt x="18" y="86"/>
                  </a:cubicBezTo>
                  <a:cubicBezTo>
                    <a:pt x="18" y="91"/>
                    <a:pt x="17" y="90"/>
                    <a:pt x="11" y="90"/>
                  </a:cubicBezTo>
                  <a:cubicBezTo>
                    <a:pt x="5" y="90"/>
                    <a:pt x="3" y="90"/>
                    <a:pt x="2" y="85"/>
                  </a:cubicBezTo>
                  <a:cubicBezTo>
                    <a:pt x="2" y="85"/>
                    <a:pt x="0" y="65"/>
                    <a:pt x="0" y="55"/>
                  </a:cubicBezTo>
                  <a:cubicBezTo>
                    <a:pt x="3" y="21"/>
                    <a:pt x="10" y="11"/>
                    <a:pt x="13" y="9"/>
                  </a:cubicBezTo>
                  <a:cubicBezTo>
                    <a:pt x="17" y="6"/>
                    <a:pt x="24" y="4"/>
                    <a:pt x="30" y="2"/>
                  </a:cubicBezTo>
                  <a:cubicBezTo>
                    <a:pt x="31" y="1"/>
                    <a:pt x="33" y="1"/>
                    <a:pt x="35" y="0"/>
                  </a:cubicBezTo>
                  <a:cubicBezTo>
                    <a:pt x="35" y="0"/>
                    <a:pt x="35" y="0"/>
                    <a:pt x="35" y="0"/>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grpSp>
      <p:grpSp>
        <p:nvGrpSpPr>
          <p:cNvPr id="91" name="Group 90"/>
          <p:cNvGrpSpPr/>
          <p:nvPr/>
        </p:nvGrpSpPr>
        <p:grpSpPr>
          <a:xfrm>
            <a:off x="9088688" y="3572276"/>
            <a:ext cx="298851" cy="589743"/>
            <a:chOff x="5499580" y="2968140"/>
            <a:chExt cx="249452" cy="547570"/>
          </a:xfrm>
          <a:noFill/>
        </p:grpSpPr>
        <p:sp>
          <p:nvSpPr>
            <p:cNvPr id="92" name="Freeform 33"/>
            <p:cNvSpPr>
              <a:spLocks/>
            </p:cNvSpPr>
            <p:nvPr/>
          </p:nvSpPr>
          <p:spPr bwMode="auto">
            <a:xfrm>
              <a:off x="5565199" y="2968140"/>
              <a:ext cx="120119" cy="111354"/>
            </a:xfrm>
            <a:custGeom>
              <a:avLst/>
              <a:gdLst/>
              <a:ahLst/>
              <a:cxnLst>
                <a:cxn ang="0">
                  <a:pos x="27" y="43"/>
                </a:cxn>
                <a:cxn ang="0">
                  <a:pos x="43" y="18"/>
                </a:cxn>
                <a:cxn ang="0">
                  <a:pos x="18" y="2"/>
                </a:cxn>
                <a:cxn ang="0">
                  <a:pos x="2" y="28"/>
                </a:cxn>
                <a:cxn ang="0">
                  <a:pos x="27" y="43"/>
                </a:cxn>
              </a:cxnLst>
              <a:rect l="0" t="0" r="r" b="b"/>
              <a:pathLst>
                <a:path w="46" h="46">
                  <a:moveTo>
                    <a:pt x="27" y="43"/>
                  </a:moveTo>
                  <a:cubicBezTo>
                    <a:pt x="39" y="41"/>
                    <a:pt x="46" y="29"/>
                    <a:pt x="43" y="18"/>
                  </a:cubicBezTo>
                  <a:cubicBezTo>
                    <a:pt x="41" y="7"/>
                    <a:pt x="29" y="0"/>
                    <a:pt x="18" y="2"/>
                  </a:cubicBezTo>
                  <a:cubicBezTo>
                    <a:pt x="7" y="5"/>
                    <a:pt x="0" y="16"/>
                    <a:pt x="2" y="28"/>
                  </a:cubicBezTo>
                  <a:cubicBezTo>
                    <a:pt x="5" y="39"/>
                    <a:pt x="16" y="46"/>
                    <a:pt x="27" y="43"/>
                  </a:cubicBezTo>
                  <a:close/>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93" name="Freeform 34"/>
            <p:cNvSpPr>
              <a:spLocks/>
            </p:cNvSpPr>
            <p:nvPr/>
          </p:nvSpPr>
          <p:spPr bwMode="auto">
            <a:xfrm>
              <a:off x="5590781" y="3088687"/>
              <a:ext cx="158251" cy="217424"/>
            </a:xfrm>
            <a:custGeom>
              <a:avLst/>
              <a:gdLst>
                <a:gd name="connsiteX0" fmla="*/ 7213 w 9881"/>
                <a:gd name="connsiteY0" fmla="*/ 6154 h 9899"/>
                <a:gd name="connsiteX1" fmla="*/ 7049 w 9881"/>
                <a:gd name="connsiteY1" fmla="*/ 9451 h 9899"/>
                <a:gd name="connsiteX2" fmla="*/ 8033 w 9881"/>
                <a:gd name="connsiteY2" fmla="*/ 9890 h 9899"/>
                <a:gd name="connsiteX3" fmla="*/ 9672 w 9881"/>
                <a:gd name="connsiteY3" fmla="*/ 9341 h 9899"/>
                <a:gd name="connsiteX4" fmla="*/ 9836 w 9881"/>
                <a:gd name="connsiteY4" fmla="*/ 6044 h 9899"/>
                <a:gd name="connsiteX5" fmla="*/ 7869 w 9881"/>
                <a:gd name="connsiteY5" fmla="*/ 989 h 9899"/>
                <a:gd name="connsiteX6" fmla="*/ 5082 w 9881"/>
                <a:gd name="connsiteY6" fmla="*/ 220 h 9899"/>
                <a:gd name="connsiteX7" fmla="*/ 4262 w 9881"/>
                <a:gd name="connsiteY7" fmla="*/ 0 h 9899"/>
                <a:gd name="connsiteX8" fmla="*/ 4262 w 9881"/>
                <a:gd name="connsiteY8" fmla="*/ 0 h 9899"/>
                <a:gd name="connsiteX9" fmla="*/ 4262 w 9881"/>
                <a:gd name="connsiteY9" fmla="*/ 0 h 9899"/>
                <a:gd name="connsiteX10" fmla="*/ 2951 w 9881"/>
                <a:gd name="connsiteY10" fmla="*/ 2967 h 9899"/>
                <a:gd name="connsiteX11" fmla="*/ 2951 w 9881"/>
                <a:gd name="connsiteY11" fmla="*/ 659 h 9899"/>
                <a:gd name="connsiteX12" fmla="*/ 2295 w 9881"/>
                <a:gd name="connsiteY12" fmla="*/ 220 h 9899"/>
                <a:gd name="connsiteX13" fmla="*/ 1803 w 9881"/>
                <a:gd name="connsiteY13" fmla="*/ 220 h 9899"/>
                <a:gd name="connsiteX14" fmla="*/ 1311 w 9881"/>
                <a:gd name="connsiteY14" fmla="*/ 659 h 9899"/>
                <a:gd name="connsiteX15" fmla="*/ 1639 w 9881"/>
                <a:gd name="connsiteY15" fmla="*/ 1209 h 9899"/>
                <a:gd name="connsiteX16" fmla="*/ 1311 w 9881"/>
                <a:gd name="connsiteY16" fmla="*/ 2967 h 9899"/>
                <a:gd name="connsiteX17" fmla="*/ 0 w 9881"/>
                <a:gd name="connsiteY17" fmla="*/ 0 h 9899"/>
                <a:gd name="connsiteX18" fmla="*/ 0 w 9881"/>
                <a:gd name="connsiteY18" fmla="*/ 0 h 9899"/>
                <a:gd name="connsiteX19" fmla="*/ 0 w 9881"/>
                <a:gd name="connsiteY19" fmla="*/ 0 h 9899"/>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2987 w 10000"/>
                <a:gd name="connsiteY11" fmla="*/ 666 h 10000"/>
                <a:gd name="connsiteX12" fmla="*/ 1825 w 10000"/>
                <a:gd name="connsiteY12" fmla="*/ 222 h 10000"/>
                <a:gd name="connsiteX13" fmla="*/ 1327 w 10000"/>
                <a:gd name="connsiteY13" fmla="*/ 666 h 10000"/>
                <a:gd name="connsiteX14" fmla="*/ 1659 w 10000"/>
                <a:gd name="connsiteY14" fmla="*/ 1221 h 10000"/>
                <a:gd name="connsiteX15" fmla="*/ 1327 w 10000"/>
                <a:gd name="connsiteY15" fmla="*/ 2997 h 10000"/>
                <a:gd name="connsiteX16" fmla="*/ 0 w 10000"/>
                <a:gd name="connsiteY16" fmla="*/ 0 h 10000"/>
                <a:gd name="connsiteX17" fmla="*/ 0 w 10000"/>
                <a:gd name="connsiteY17" fmla="*/ 0 h 10000"/>
                <a:gd name="connsiteX18" fmla="*/ 0 w 10000"/>
                <a:gd name="connsiteY18"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327 w 10000"/>
                <a:gd name="connsiteY12" fmla="*/ 666 h 10000"/>
                <a:gd name="connsiteX13" fmla="*/ 1659 w 10000"/>
                <a:gd name="connsiteY13" fmla="*/ 1221 h 10000"/>
                <a:gd name="connsiteX14" fmla="*/ 1327 w 10000"/>
                <a:gd name="connsiteY14" fmla="*/ 2997 h 10000"/>
                <a:gd name="connsiteX15" fmla="*/ 0 w 10000"/>
                <a:gd name="connsiteY15" fmla="*/ 0 h 10000"/>
                <a:gd name="connsiteX16" fmla="*/ 0 w 10000"/>
                <a:gd name="connsiteY16" fmla="*/ 0 h 10000"/>
                <a:gd name="connsiteX17" fmla="*/ 0 w 10000"/>
                <a:gd name="connsiteY17"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659 w 10000"/>
                <a:gd name="connsiteY12" fmla="*/ 1221 h 10000"/>
                <a:gd name="connsiteX13" fmla="*/ 1327 w 10000"/>
                <a:gd name="connsiteY13" fmla="*/ 2997 h 10000"/>
                <a:gd name="connsiteX14" fmla="*/ 0 w 10000"/>
                <a:gd name="connsiteY14" fmla="*/ 0 h 10000"/>
                <a:gd name="connsiteX15" fmla="*/ 0 w 10000"/>
                <a:gd name="connsiteY15" fmla="*/ 0 h 10000"/>
                <a:gd name="connsiteX16" fmla="*/ 0 w 10000"/>
                <a:gd name="connsiteY16"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659 w 10000"/>
                <a:gd name="connsiteY11" fmla="*/ 1221 h 10000"/>
                <a:gd name="connsiteX12" fmla="*/ 1327 w 10000"/>
                <a:gd name="connsiteY12" fmla="*/ 2997 h 10000"/>
                <a:gd name="connsiteX13" fmla="*/ 0 w 10000"/>
                <a:gd name="connsiteY13" fmla="*/ 0 h 10000"/>
                <a:gd name="connsiteX14" fmla="*/ 0 w 10000"/>
                <a:gd name="connsiteY14" fmla="*/ 0 h 10000"/>
                <a:gd name="connsiteX15" fmla="*/ 0 w 10000"/>
                <a:gd name="connsiteY15"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327 w 10000"/>
                <a:gd name="connsiteY11" fmla="*/ 2997 h 10000"/>
                <a:gd name="connsiteX12" fmla="*/ 0 w 10000"/>
                <a:gd name="connsiteY12" fmla="*/ 0 h 10000"/>
                <a:gd name="connsiteX13" fmla="*/ 0 w 10000"/>
                <a:gd name="connsiteY13" fmla="*/ 0 h 10000"/>
                <a:gd name="connsiteX14" fmla="*/ 0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7300" y="6217"/>
                  </a:moveTo>
                  <a:cubicBezTo>
                    <a:pt x="7466" y="7770"/>
                    <a:pt x="7134" y="9547"/>
                    <a:pt x="7134" y="9547"/>
                  </a:cubicBezTo>
                  <a:cubicBezTo>
                    <a:pt x="7134" y="10102"/>
                    <a:pt x="7134" y="9991"/>
                    <a:pt x="8130" y="9991"/>
                  </a:cubicBezTo>
                  <a:cubicBezTo>
                    <a:pt x="9125" y="9991"/>
                    <a:pt x="9623" y="9991"/>
                    <a:pt x="9788" y="9436"/>
                  </a:cubicBezTo>
                  <a:cubicBezTo>
                    <a:pt x="9788" y="9436"/>
                    <a:pt x="10120" y="7216"/>
                    <a:pt x="9954" y="6106"/>
                  </a:cubicBezTo>
                  <a:cubicBezTo>
                    <a:pt x="9623" y="2332"/>
                    <a:pt x="8296" y="1221"/>
                    <a:pt x="7964" y="999"/>
                  </a:cubicBezTo>
                  <a:cubicBezTo>
                    <a:pt x="7300" y="777"/>
                    <a:pt x="5973" y="444"/>
                    <a:pt x="5143" y="222"/>
                  </a:cubicBezTo>
                  <a:cubicBezTo>
                    <a:pt x="4811" y="111"/>
                    <a:pt x="4645" y="111"/>
                    <a:pt x="4313" y="0"/>
                  </a:cubicBezTo>
                  <a:lnTo>
                    <a:pt x="4313" y="0"/>
                  </a:lnTo>
                  <a:lnTo>
                    <a:pt x="4313" y="0"/>
                  </a:lnTo>
                  <a:cubicBezTo>
                    <a:pt x="4147" y="555"/>
                    <a:pt x="3981" y="1665"/>
                    <a:pt x="2987" y="2997"/>
                  </a:cubicBezTo>
                  <a:cubicBezTo>
                    <a:pt x="2489" y="3496"/>
                    <a:pt x="1825" y="3497"/>
                    <a:pt x="1327" y="2997"/>
                  </a:cubicBezTo>
                  <a:cubicBezTo>
                    <a:pt x="332" y="1665"/>
                    <a:pt x="0" y="555"/>
                    <a:pt x="0" y="0"/>
                  </a:cubicBezTo>
                  <a:lnTo>
                    <a:pt x="0" y="0"/>
                  </a:lnTo>
                  <a:lnTo>
                    <a:pt x="0" y="0"/>
                  </a:ln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94" name="Freeform 35"/>
            <p:cNvSpPr>
              <a:spLocks/>
            </p:cNvSpPr>
            <p:nvPr/>
          </p:nvSpPr>
          <p:spPr bwMode="auto">
            <a:xfrm>
              <a:off x="5557414" y="3173479"/>
              <a:ext cx="133464" cy="342231"/>
            </a:xfrm>
            <a:custGeom>
              <a:avLst/>
              <a:gdLst/>
              <a:ahLst/>
              <a:cxnLst>
                <a:cxn ang="0">
                  <a:pos x="51" y="0"/>
                </a:cxn>
                <a:cxn ang="0">
                  <a:pos x="51" y="46"/>
                </a:cxn>
                <a:cxn ang="0">
                  <a:pos x="51" y="52"/>
                </a:cxn>
                <a:cxn ang="0">
                  <a:pos x="51" y="136"/>
                </a:cxn>
                <a:cxn ang="0">
                  <a:pos x="40" y="142"/>
                </a:cxn>
                <a:cxn ang="0">
                  <a:pos x="40" y="142"/>
                </a:cxn>
                <a:cxn ang="0">
                  <a:pos x="40" y="142"/>
                </a:cxn>
                <a:cxn ang="0">
                  <a:pos x="28" y="136"/>
                </a:cxn>
                <a:cxn ang="0">
                  <a:pos x="28" y="61"/>
                </a:cxn>
                <a:cxn ang="0">
                  <a:pos x="23" y="61"/>
                </a:cxn>
                <a:cxn ang="0">
                  <a:pos x="23" y="136"/>
                </a:cxn>
                <a:cxn ang="0">
                  <a:pos x="11" y="142"/>
                </a:cxn>
                <a:cxn ang="0">
                  <a:pos x="11" y="142"/>
                </a:cxn>
                <a:cxn ang="0">
                  <a:pos x="11" y="142"/>
                </a:cxn>
                <a:cxn ang="0">
                  <a:pos x="0" y="136"/>
                </a:cxn>
                <a:cxn ang="0">
                  <a:pos x="0" y="52"/>
                </a:cxn>
                <a:cxn ang="0">
                  <a:pos x="0" y="46"/>
                </a:cxn>
                <a:cxn ang="0">
                  <a:pos x="0" y="2"/>
                </a:cxn>
              </a:cxnLst>
              <a:rect l="0" t="0" r="r" b="b"/>
              <a:pathLst>
                <a:path w="51" h="142">
                  <a:moveTo>
                    <a:pt x="51" y="0"/>
                  </a:moveTo>
                  <a:cubicBezTo>
                    <a:pt x="51" y="46"/>
                    <a:pt x="51" y="46"/>
                    <a:pt x="51" y="46"/>
                  </a:cubicBezTo>
                  <a:cubicBezTo>
                    <a:pt x="51" y="48"/>
                    <a:pt x="51" y="50"/>
                    <a:pt x="51" y="52"/>
                  </a:cubicBezTo>
                  <a:cubicBezTo>
                    <a:pt x="51" y="136"/>
                    <a:pt x="51" y="136"/>
                    <a:pt x="51" y="136"/>
                  </a:cubicBezTo>
                  <a:cubicBezTo>
                    <a:pt x="51" y="142"/>
                    <a:pt x="46" y="142"/>
                    <a:pt x="40" y="142"/>
                  </a:cubicBezTo>
                  <a:cubicBezTo>
                    <a:pt x="40" y="142"/>
                    <a:pt x="40" y="142"/>
                    <a:pt x="40" y="142"/>
                  </a:cubicBezTo>
                  <a:cubicBezTo>
                    <a:pt x="40" y="142"/>
                    <a:pt x="40" y="142"/>
                    <a:pt x="40" y="142"/>
                  </a:cubicBezTo>
                  <a:cubicBezTo>
                    <a:pt x="33" y="142"/>
                    <a:pt x="28" y="142"/>
                    <a:pt x="28" y="136"/>
                  </a:cubicBezTo>
                  <a:cubicBezTo>
                    <a:pt x="28" y="61"/>
                    <a:pt x="28" y="61"/>
                    <a:pt x="28" y="61"/>
                  </a:cubicBezTo>
                  <a:cubicBezTo>
                    <a:pt x="23" y="61"/>
                    <a:pt x="23" y="61"/>
                    <a:pt x="23" y="61"/>
                  </a:cubicBezTo>
                  <a:cubicBezTo>
                    <a:pt x="23" y="136"/>
                    <a:pt x="23" y="136"/>
                    <a:pt x="23" y="136"/>
                  </a:cubicBezTo>
                  <a:cubicBezTo>
                    <a:pt x="23" y="142"/>
                    <a:pt x="17" y="142"/>
                    <a:pt x="11" y="142"/>
                  </a:cubicBezTo>
                  <a:cubicBezTo>
                    <a:pt x="11" y="142"/>
                    <a:pt x="11" y="142"/>
                    <a:pt x="11" y="142"/>
                  </a:cubicBezTo>
                  <a:cubicBezTo>
                    <a:pt x="11" y="142"/>
                    <a:pt x="11" y="142"/>
                    <a:pt x="11" y="142"/>
                  </a:cubicBezTo>
                  <a:cubicBezTo>
                    <a:pt x="5" y="142"/>
                    <a:pt x="0" y="142"/>
                    <a:pt x="0" y="136"/>
                  </a:cubicBezTo>
                  <a:cubicBezTo>
                    <a:pt x="0" y="52"/>
                    <a:pt x="0" y="52"/>
                    <a:pt x="0" y="52"/>
                  </a:cubicBezTo>
                  <a:cubicBezTo>
                    <a:pt x="0" y="50"/>
                    <a:pt x="0" y="48"/>
                    <a:pt x="0" y="46"/>
                  </a:cubicBezTo>
                  <a:cubicBezTo>
                    <a:pt x="0" y="2"/>
                    <a:pt x="0" y="2"/>
                    <a:pt x="0" y="2"/>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95" name="Freeform 36"/>
            <p:cNvSpPr>
              <a:spLocks/>
            </p:cNvSpPr>
            <p:nvPr/>
          </p:nvSpPr>
          <p:spPr bwMode="auto">
            <a:xfrm>
              <a:off x="5499580" y="3088687"/>
              <a:ext cx="91201" cy="219642"/>
            </a:xfrm>
            <a:custGeom>
              <a:avLst/>
              <a:gdLst/>
              <a:ahLst/>
              <a:cxnLst>
                <a:cxn ang="0">
                  <a:pos x="17" y="56"/>
                </a:cxn>
                <a:cxn ang="0">
                  <a:pos x="18" y="86"/>
                </a:cxn>
                <a:cxn ang="0">
                  <a:pos x="11" y="90"/>
                </a:cxn>
                <a:cxn ang="0">
                  <a:pos x="2" y="85"/>
                </a:cxn>
                <a:cxn ang="0">
                  <a:pos x="0" y="55"/>
                </a:cxn>
                <a:cxn ang="0">
                  <a:pos x="13" y="9"/>
                </a:cxn>
                <a:cxn ang="0">
                  <a:pos x="30" y="2"/>
                </a:cxn>
                <a:cxn ang="0">
                  <a:pos x="35" y="0"/>
                </a:cxn>
                <a:cxn ang="0">
                  <a:pos x="35" y="0"/>
                </a:cxn>
              </a:cxnLst>
              <a:rect l="0" t="0" r="r" b="b"/>
              <a:pathLst>
                <a:path w="35" h="91">
                  <a:moveTo>
                    <a:pt x="17" y="56"/>
                  </a:moveTo>
                  <a:cubicBezTo>
                    <a:pt x="16" y="70"/>
                    <a:pt x="18" y="86"/>
                    <a:pt x="18" y="86"/>
                  </a:cubicBezTo>
                  <a:cubicBezTo>
                    <a:pt x="18" y="91"/>
                    <a:pt x="17" y="90"/>
                    <a:pt x="11" y="90"/>
                  </a:cubicBezTo>
                  <a:cubicBezTo>
                    <a:pt x="5" y="90"/>
                    <a:pt x="3" y="90"/>
                    <a:pt x="2" y="85"/>
                  </a:cubicBezTo>
                  <a:cubicBezTo>
                    <a:pt x="2" y="85"/>
                    <a:pt x="0" y="65"/>
                    <a:pt x="0" y="55"/>
                  </a:cubicBezTo>
                  <a:cubicBezTo>
                    <a:pt x="3" y="21"/>
                    <a:pt x="10" y="11"/>
                    <a:pt x="13" y="9"/>
                  </a:cubicBezTo>
                  <a:cubicBezTo>
                    <a:pt x="17" y="6"/>
                    <a:pt x="24" y="4"/>
                    <a:pt x="30" y="2"/>
                  </a:cubicBezTo>
                  <a:cubicBezTo>
                    <a:pt x="31" y="1"/>
                    <a:pt x="33" y="1"/>
                    <a:pt x="35" y="0"/>
                  </a:cubicBezTo>
                  <a:cubicBezTo>
                    <a:pt x="35" y="0"/>
                    <a:pt x="35" y="0"/>
                    <a:pt x="35" y="0"/>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grpSp>
      <p:grpSp>
        <p:nvGrpSpPr>
          <p:cNvPr id="96" name="Group 95"/>
          <p:cNvGrpSpPr/>
          <p:nvPr/>
        </p:nvGrpSpPr>
        <p:grpSpPr>
          <a:xfrm>
            <a:off x="10309037" y="3572276"/>
            <a:ext cx="298851" cy="589743"/>
            <a:chOff x="5499580" y="2968140"/>
            <a:chExt cx="249452" cy="547570"/>
          </a:xfrm>
          <a:noFill/>
        </p:grpSpPr>
        <p:sp>
          <p:nvSpPr>
            <p:cNvPr id="97" name="Freeform 33"/>
            <p:cNvSpPr>
              <a:spLocks/>
            </p:cNvSpPr>
            <p:nvPr/>
          </p:nvSpPr>
          <p:spPr bwMode="auto">
            <a:xfrm>
              <a:off x="5565199" y="2968140"/>
              <a:ext cx="120119" cy="111354"/>
            </a:xfrm>
            <a:custGeom>
              <a:avLst/>
              <a:gdLst/>
              <a:ahLst/>
              <a:cxnLst>
                <a:cxn ang="0">
                  <a:pos x="27" y="43"/>
                </a:cxn>
                <a:cxn ang="0">
                  <a:pos x="43" y="18"/>
                </a:cxn>
                <a:cxn ang="0">
                  <a:pos x="18" y="2"/>
                </a:cxn>
                <a:cxn ang="0">
                  <a:pos x="2" y="28"/>
                </a:cxn>
                <a:cxn ang="0">
                  <a:pos x="27" y="43"/>
                </a:cxn>
              </a:cxnLst>
              <a:rect l="0" t="0" r="r" b="b"/>
              <a:pathLst>
                <a:path w="46" h="46">
                  <a:moveTo>
                    <a:pt x="27" y="43"/>
                  </a:moveTo>
                  <a:cubicBezTo>
                    <a:pt x="39" y="41"/>
                    <a:pt x="46" y="29"/>
                    <a:pt x="43" y="18"/>
                  </a:cubicBezTo>
                  <a:cubicBezTo>
                    <a:pt x="41" y="7"/>
                    <a:pt x="29" y="0"/>
                    <a:pt x="18" y="2"/>
                  </a:cubicBezTo>
                  <a:cubicBezTo>
                    <a:pt x="7" y="5"/>
                    <a:pt x="0" y="16"/>
                    <a:pt x="2" y="28"/>
                  </a:cubicBezTo>
                  <a:cubicBezTo>
                    <a:pt x="5" y="39"/>
                    <a:pt x="16" y="46"/>
                    <a:pt x="27" y="43"/>
                  </a:cubicBezTo>
                  <a:close/>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98" name="Freeform 34"/>
            <p:cNvSpPr>
              <a:spLocks/>
            </p:cNvSpPr>
            <p:nvPr/>
          </p:nvSpPr>
          <p:spPr bwMode="auto">
            <a:xfrm>
              <a:off x="5590781" y="3088687"/>
              <a:ext cx="158251" cy="217424"/>
            </a:xfrm>
            <a:custGeom>
              <a:avLst/>
              <a:gdLst>
                <a:gd name="connsiteX0" fmla="*/ 7213 w 9881"/>
                <a:gd name="connsiteY0" fmla="*/ 6154 h 9899"/>
                <a:gd name="connsiteX1" fmla="*/ 7049 w 9881"/>
                <a:gd name="connsiteY1" fmla="*/ 9451 h 9899"/>
                <a:gd name="connsiteX2" fmla="*/ 8033 w 9881"/>
                <a:gd name="connsiteY2" fmla="*/ 9890 h 9899"/>
                <a:gd name="connsiteX3" fmla="*/ 9672 w 9881"/>
                <a:gd name="connsiteY3" fmla="*/ 9341 h 9899"/>
                <a:gd name="connsiteX4" fmla="*/ 9836 w 9881"/>
                <a:gd name="connsiteY4" fmla="*/ 6044 h 9899"/>
                <a:gd name="connsiteX5" fmla="*/ 7869 w 9881"/>
                <a:gd name="connsiteY5" fmla="*/ 989 h 9899"/>
                <a:gd name="connsiteX6" fmla="*/ 5082 w 9881"/>
                <a:gd name="connsiteY6" fmla="*/ 220 h 9899"/>
                <a:gd name="connsiteX7" fmla="*/ 4262 w 9881"/>
                <a:gd name="connsiteY7" fmla="*/ 0 h 9899"/>
                <a:gd name="connsiteX8" fmla="*/ 4262 w 9881"/>
                <a:gd name="connsiteY8" fmla="*/ 0 h 9899"/>
                <a:gd name="connsiteX9" fmla="*/ 4262 w 9881"/>
                <a:gd name="connsiteY9" fmla="*/ 0 h 9899"/>
                <a:gd name="connsiteX10" fmla="*/ 2951 w 9881"/>
                <a:gd name="connsiteY10" fmla="*/ 2967 h 9899"/>
                <a:gd name="connsiteX11" fmla="*/ 2951 w 9881"/>
                <a:gd name="connsiteY11" fmla="*/ 659 h 9899"/>
                <a:gd name="connsiteX12" fmla="*/ 2295 w 9881"/>
                <a:gd name="connsiteY12" fmla="*/ 220 h 9899"/>
                <a:gd name="connsiteX13" fmla="*/ 1803 w 9881"/>
                <a:gd name="connsiteY13" fmla="*/ 220 h 9899"/>
                <a:gd name="connsiteX14" fmla="*/ 1311 w 9881"/>
                <a:gd name="connsiteY14" fmla="*/ 659 h 9899"/>
                <a:gd name="connsiteX15" fmla="*/ 1639 w 9881"/>
                <a:gd name="connsiteY15" fmla="*/ 1209 h 9899"/>
                <a:gd name="connsiteX16" fmla="*/ 1311 w 9881"/>
                <a:gd name="connsiteY16" fmla="*/ 2967 h 9899"/>
                <a:gd name="connsiteX17" fmla="*/ 0 w 9881"/>
                <a:gd name="connsiteY17" fmla="*/ 0 h 9899"/>
                <a:gd name="connsiteX18" fmla="*/ 0 w 9881"/>
                <a:gd name="connsiteY18" fmla="*/ 0 h 9899"/>
                <a:gd name="connsiteX19" fmla="*/ 0 w 9881"/>
                <a:gd name="connsiteY19" fmla="*/ 0 h 9899"/>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2987 w 10000"/>
                <a:gd name="connsiteY11" fmla="*/ 666 h 10000"/>
                <a:gd name="connsiteX12" fmla="*/ 1825 w 10000"/>
                <a:gd name="connsiteY12" fmla="*/ 222 h 10000"/>
                <a:gd name="connsiteX13" fmla="*/ 1327 w 10000"/>
                <a:gd name="connsiteY13" fmla="*/ 666 h 10000"/>
                <a:gd name="connsiteX14" fmla="*/ 1659 w 10000"/>
                <a:gd name="connsiteY14" fmla="*/ 1221 h 10000"/>
                <a:gd name="connsiteX15" fmla="*/ 1327 w 10000"/>
                <a:gd name="connsiteY15" fmla="*/ 2997 h 10000"/>
                <a:gd name="connsiteX16" fmla="*/ 0 w 10000"/>
                <a:gd name="connsiteY16" fmla="*/ 0 h 10000"/>
                <a:gd name="connsiteX17" fmla="*/ 0 w 10000"/>
                <a:gd name="connsiteY17" fmla="*/ 0 h 10000"/>
                <a:gd name="connsiteX18" fmla="*/ 0 w 10000"/>
                <a:gd name="connsiteY18"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327 w 10000"/>
                <a:gd name="connsiteY12" fmla="*/ 666 h 10000"/>
                <a:gd name="connsiteX13" fmla="*/ 1659 w 10000"/>
                <a:gd name="connsiteY13" fmla="*/ 1221 h 10000"/>
                <a:gd name="connsiteX14" fmla="*/ 1327 w 10000"/>
                <a:gd name="connsiteY14" fmla="*/ 2997 h 10000"/>
                <a:gd name="connsiteX15" fmla="*/ 0 w 10000"/>
                <a:gd name="connsiteY15" fmla="*/ 0 h 10000"/>
                <a:gd name="connsiteX16" fmla="*/ 0 w 10000"/>
                <a:gd name="connsiteY16" fmla="*/ 0 h 10000"/>
                <a:gd name="connsiteX17" fmla="*/ 0 w 10000"/>
                <a:gd name="connsiteY17"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659 w 10000"/>
                <a:gd name="connsiteY12" fmla="*/ 1221 h 10000"/>
                <a:gd name="connsiteX13" fmla="*/ 1327 w 10000"/>
                <a:gd name="connsiteY13" fmla="*/ 2997 h 10000"/>
                <a:gd name="connsiteX14" fmla="*/ 0 w 10000"/>
                <a:gd name="connsiteY14" fmla="*/ 0 h 10000"/>
                <a:gd name="connsiteX15" fmla="*/ 0 w 10000"/>
                <a:gd name="connsiteY15" fmla="*/ 0 h 10000"/>
                <a:gd name="connsiteX16" fmla="*/ 0 w 10000"/>
                <a:gd name="connsiteY16"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659 w 10000"/>
                <a:gd name="connsiteY11" fmla="*/ 1221 h 10000"/>
                <a:gd name="connsiteX12" fmla="*/ 1327 w 10000"/>
                <a:gd name="connsiteY12" fmla="*/ 2997 h 10000"/>
                <a:gd name="connsiteX13" fmla="*/ 0 w 10000"/>
                <a:gd name="connsiteY13" fmla="*/ 0 h 10000"/>
                <a:gd name="connsiteX14" fmla="*/ 0 w 10000"/>
                <a:gd name="connsiteY14" fmla="*/ 0 h 10000"/>
                <a:gd name="connsiteX15" fmla="*/ 0 w 10000"/>
                <a:gd name="connsiteY15"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327 w 10000"/>
                <a:gd name="connsiteY11" fmla="*/ 2997 h 10000"/>
                <a:gd name="connsiteX12" fmla="*/ 0 w 10000"/>
                <a:gd name="connsiteY12" fmla="*/ 0 h 10000"/>
                <a:gd name="connsiteX13" fmla="*/ 0 w 10000"/>
                <a:gd name="connsiteY13" fmla="*/ 0 h 10000"/>
                <a:gd name="connsiteX14" fmla="*/ 0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7300" y="6217"/>
                  </a:moveTo>
                  <a:cubicBezTo>
                    <a:pt x="7466" y="7770"/>
                    <a:pt x="7134" y="9547"/>
                    <a:pt x="7134" y="9547"/>
                  </a:cubicBezTo>
                  <a:cubicBezTo>
                    <a:pt x="7134" y="10102"/>
                    <a:pt x="7134" y="9991"/>
                    <a:pt x="8130" y="9991"/>
                  </a:cubicBezTo>
                  <a:cubicBezTo>
                    <a:pt x="9125" y="9991"/>
                    <a:pt x="9623" y="9991"/>
                    <a:pt x="9788" y="9436"/>
                  </a:cubicBezTo>
                  <a:cubicBezTo>
                    <a:pt x="9788" y="9436"/>
                    <a:pt x="10120" y="7216"/>
                    <a:pt x="9954" y="6106"/>
                  </a:cubicBezTo>
                  <a:cubicBezTo>
                    <a:pt x="9623" y="2332"/>
                    <a:pt x="8296" y="1221"/>
                    <a:pt x="7964" y="999"/>
                  </a:cubicBezTo>
                  <a:cubicBezTo>
                    <a:pt x="7300" y="777"/>
                    <a:pt x="5973" y="444"/>
                    <a:pt x="5143" y="222"/>
                  </a:cubicBezTo>
                  <a:cubicBezTo>
                    <a:pt x="4811" y="111"/>
                    <a:pt x="4645" y="111"/>
                    <a:pt x="4313" y="0"/>
                  </a:cubicBezTo>
                  <a:lnTo>
                    <a:pt x="4313" y="0"/>
                  </a:lnTo>
                  <a:lnTo>
                    <a:pt x="4313" y="0"/>
                  </a:lnTo>
                  <a:cubicBezTo>
                    <a:pt x="4147" y="555"/>
                    <a:pt x="3981" y="1665"/>
                    <a:pt x="2987" y="2997"/>
                  </a:cubicBezTo>
                  <a:cubicBezTo>
                    <a:pt x="2489" y="3496"/>
                    <a:pt x="1825" y="3497"/>
                    <a:pt x="1327" y="2997"/>
                  </a:cubicBezTo>
                  <a:cubicBezTo>
                    <a:pt x="332" y="1665"/>
                    <a:pt x="0" y="555"/>
                    <a:pt x="0" y="0"/>
                  </a:cubicBezTo>
                  <a:lnTo>
                    <a:pt x="0" y="0"/>
                  </a:lnTo>
                  <a:lnTo>
                    <a:pt x="0" y="0"/>
                  </a:ln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99" name="Freeform 35"/>
            <p:cNvSpPr>
              <a:spLocks/>
            </p:cNvSpPr>
            <p:nvPr/>
          </p:nvSpPr>
          <p:spPr bwMode="auto">
            <a:xfrm>
              <a:off x="5557414" y="3173479"/>
              <a:ext cx="133464" cy="342231"/>
            </a:xfrm>
            <a:custGeom>
              <a:avLst/>
              <a:gdLst/>
              <a:ahLst/>
              <a:cxnLst>
                <a:cxn ang="0">
                  <a:pos x="51" y="0"/>
                </a:cxn>
                <a:cxn ang="0">
                  <a:pos x="51" y="46"/>
                </a:cxn>
                <a:cxn ang="0">
                  <a:pos x="51" y="52"/>
                </a:cxn>
                <a:cxn ang="0">
                  <a:pos x="51" y="136"/>
                </a:cxn>
                <a:cxn ang="0">
                  <a:pos x="40" y="142"/>
                </a:cxn>
                <a:cxn ang="0">
                  <a:pos x="40" y="142"/>
                </a:cxn>
                <a:cxn ang="0">
                  <a:pos x="40" y="142"/>
                </a:cxn>
                <a:cxn ang="0">
                  <a:pos x="28" y="136"/>
                </a:cxn>
                <a:cxn ang="0">
                  <a:pos x="28" y="61"/>
                </a:cxn>
                <a:cxn ang="0">
                  <a:pos x="23" y="61"/>
                </a:cxn>
                <a:cxn ang="0">
                  <a:pos x="23" y="136"/>
                </a:cxn>
                <a:cxn ang="0">
                  <a:pos x="11" y="142"/>
                </a:cxn>
                <a:cxn ang="0">
                  <a:pos x="11" y="142"/>
                </a:cxn>
                <a:cxn ang="0">
                  <a:pos x="11" y="142"/>
                </a:cxn>
                <a:cxn ang="0">
                  <a:pos x="0" y="136"/>
                </a:cxn>
                <a:cxn ang="0">
                  <a:pos x="0" y="52"/>
                </a:cxn>
                <a:cxn ang="0">
                  <a:pos x="0" y="46"/>
                </a:cxn>
                <a:cxn ang="0">
                  <a:pos x="0" y="2"/>
                </a:cxn>
              </a:cxnLst>
              <a:rect l="0" t="0" r="r" b="b"/>
              <a:pathLst>
                <a:path w="51" h="142">
                  <a:moveTo>
                    <a:pt x="51" y="0"/>
                  </a:moveTo>
                  <a:cubicBezTo>
                    <a:pt x="51" y="46"/>
                    <a:pt x="51" y="46"/>
                    <a:pt x="51" y="46"/>
                  </a:cubicBezTo>
                  <a:cubicBezTo>
                    <a:pt x="51" y="48"/>
                    <a:pt x="51" y="50"/>
                    <a:pt x="51" y="52"/>
                  </a:cubicBezTo>
                  <a:cubicBezTo>
                    <a:pt x="51" y="136"/>
                    <a:pt x="51" y="136"/>
                    <a:pt x="51" y="136"/>
                  </a:cubicBezTo>
                  <a:cubicBezTo>
                    <a:pt x="51" y="142"/>
                    <a:pt x="46" y="142"/>
                    <a:pt x="40" y="142"/>
                  </a:cubicBezTo>
                  <a:cubicBezTo>
                    <a:pt x="40" y="142"/>
                    <a:pt x="40" y="142"/>
                    <a:pt x="40" y="142"/>
                  </a:cubicBezTo>
                  <a:cubicBezTo>
                    <a:pt x="40" y="142"/>
                    <a:pt x="40" y="142"/>
                    <a:pt x="40" y="142"/>
                  </a:cubicBezTo>
                  <a:cubicBezTo>
                    <a:pt x="33" y="142"/>
                    <a:pt x="28" y="142"/>
                    <a:pt x="28" y="136"/>
                  </a:cubicBezTo>
                  <a:cubicBezTo>
                    <a:pt x="28" y="61"/>
                    <a:pt x="28" y="61"/>
                    <a:pt x="28" y="61"/>
                  </a:cubicBezTo>
                  <a:cubicBezTo>
                    <a:pt x="23" y="61"/>
                    <a:pt x="23" y="61"/>
                    <a:pt x="23" y="61"/>
                  </a:cubicBezTo>
                  <a:cubicBezTo>
                    <a:pt x="23" y="136"/>
                    <a:pt x="23" y="136"/>
                    <a:pt x="23" y="136"/>
                  </a:cubicBezTo>
                  <a:cubicBezTo>
                    <a:pt x="23" y="142"/>
                    <a:pt x="17" y="142"/>
                    <a:pt x="11" y="142"/>
                  </a:cubicBezTo>
                  <a:cubicBezTo>
                    <a:pt x="11" y="142"/>
                    <a:pt x="11" y="142"/>
                    <a:pt x="11" y="142"/>
                  </a:cubicBezTo>
                  <a:cubicBezTo>
                    <a:pt x="11" y="142"/>
                    <a:pt x="11" y="142"/>
                    <a:pt x="11" y="142"/>
                  </a:cubicBezTo>
                  <a:cubicBezTo>
                    <a:pt x="5" y="142"/>
                    <a:pt x="0" y="142"/>
                    <a:pt x="0" y="136"/>
                  </a:cubicBezTo>
                  <a:cubicBezTo>
                    <a:pt x="0" y="52"/>
                    <a:pt x="0" y="52"/>
                    <a:pt x="0" y="52"/>
                  </a:cubicBezTo>
                  <a:cubicBezTo>
                    <a:pt x="0" y="50"/>
                    <a:pt x="0" y="48"/>
                    <a:pt x="0" y="46"/>
                  </a:cubicBezTo>
                  <a:cubicBezTo>
                    <a:pt x="0" y="2"/>
                    <a:pt x="0" y="2"/>
                    <a:pt x="0" y="2"/>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00" name="Freeform 36"/>
            <p:cNvSpPr>
              <a:spLocks/>
            </p:cNvSpPr>
            <p:nvPr/>
          </p:nvSpPr>
          <p:spPr bwMode="auto">
            <a:xfrm>
              <a:off x="5499580" y="3088687"/>
              <a:ext cx="91201" cy="219642"/>
            </a:xfrm>
            <a:custGeom>
              <a:avLst/>
              <a:gdLst/>
              <a:ahLst/>
              <a:cxnLst>
                <a:cxn ang="0">
                  <a:pos x="17" y="56"/>
                </a:cxn>
                <a:cxn ang="0">
                  <a:pos x="18" y="86"/>
                </a:cxn>
                <a:cxn ang="0">
                  <a:pos x="11" y="90"/>
                </a:cxn>
                <a:cxn ang="0">
                  <a:pos x="2" y="85"/>
                </a:cxn>
                <a:cxn ang="0">
                  <a:pos x="0" y="55"/>
                </a:cxn>
                <a:cxn ang="0">
                  <a:pos x="13" y="9"/>
                </a:cxn>
                <a:cxn ang="0">
                  <a:pos x="30" y="2"/>
                </a:cxn>
                <a:cxn ang="0">
                  <a:pos x="35" y="0"/>
                </a:cxn>
                <a:cxn ang="0">
                  <a:pos x="35" y="0"/>
                </a:cxn>
              </a:cxnLst>
              <a:rect l="0" t="0" r="r" b="b"/>
              <a:pathLst>
                <a:path w="35" h="91">
                  <a:moveTo>
                    <a:pt x="17" y="56"/>
                  </a:moveTo>
                  <a:cubicBezTo>
                    <a:pt x="16" y="70"/>
                    <a:pt x="18" y="86"/>
                    <a:pt x="18" y="86"/>
                  </a:cubicBezTo>
                  <a:cubicBezTo>
                    <a:pt x="18" y="91"/>
                    <a:pt x="17" y="90"/>
                    <a:pt x="11" y="90"/>
                  </a:cubicBezTo>
                  <a:cubicBezTo>
                    <a:pt x="5" y="90"/>
                    <a:pt x="3" y="90"/>
                    <a:pt x="2" y="85"/>
                  </a:cubicBezTo>
                  <a:cubicBezTo>
                    <a:pt x="2" y="85"/>
                    <a:pt x="0" y="65"/>
                    <a:pt x="0" y="55"/>
                  </a:cubicBezTo>
                  <a:cubicBezTo>
                    <a:pt x="3" y="21"/>
                    <a:pt x="10" y="11"/>
                    <a:pt x="13" y="9"/>
                  </a:cubicBezTo>
                  <a:cubicBezTo>
                    <a:pt x="17" y="6"/>
                    <a:pt x="24" y="4"/>
                    <a:pt x="30" y="2"/>
                  </a:cubicBezTo>
                  <a:cubicBezTo>
                    <a:pt x="31" y="1"/>
                    <a:pt x="33" y="1"/>
                    <a:pt x="35" y="0"/>
                  </a:cubicBezTo>
                  <a:cubicBezTo>
                    <a:pt x="35" y="0"/>
                    <a:pt x="35" y="0"/>
                    <a:pt x="35" y="0"/>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grpSp>
      <p:grpSp>
        <p:nvGrpSpPr>
          <p:cNvPr id="101" name="Group 100"/>
          <p:cNvGrpSpPr/>
          <p:nvPr/>
        </p:nvGrpSpPr>
        <p:grpSpPr>
          <a:xfrm>
            <a:off x="9969716" y="3572276"/>
            <a:ext cx="298851" cy="589743"/>
            <a:chOff x="5499580" y="2968140"/>
            <a:chExt cx="249452" cy="547570"/>
          </a:xfrm>
          <a:noFill/>
        </p:grpSpPr>
        <p:sp>
          <p:nvSpPr>
            <p:cNvPr id="102" name="Freeform 33"/>
            <p:cNvSpPr>
              <a:spLocks/>
            </p:cNvSpPr>
            <p:nvPr/>
          </p:nvSpPr>
          <p:spPr bwMode="auto">
            <a:xfrm>
              <a:off x="5565199" y="2968140"/>
              <a:ext cx="120119" cy="111354"/>
            </a:xfrm>
            <a:custGeom>
              <a:avLst/>
              <a:gdLst/>
              <a:ahLst/>
              <a:cxnLst>
                <a:cxn ang="0">
                  <a:pos x="27" y="43"/>
                </a:cxn>
                <a:cxn ang="0">
                  <a:pos x="43" y="18"/>
                </a:cxn>
                <a:cxn ang="0">
                  <a:pos x="18" y="2"/>
                </a:cxn>
                <a:cxn ang="0">
                  <a:pos x="2" y="28"/>
                </a:cxn>
                <a:cxn ang="0">
                  <a:pos x="27" y="43"/>
                </a:cxn>
              </a:cxnLst>
              <a:rect l="0" t="0" r="r" b="b"/>
              <a:pathLst>
                <a:path w="46" h="46">
                  <a:moveTo>
                    <a:pt x="27" y="43"/>
                  </a:moveTo>
                  <a:cubicBezTo>
                    <a:pt x="39" y="41"/>
                    <a:pt x="46" y="29"/>
                    <a:pt x="43" y="18"/>
                  </a:cubicBezTo>
                  <a:cubicBezTo>
                    <a:pt x="41" y="7"/>
                    <a:pt x="29" y="0"/>
                    <a:pt x="18" y="2"/>
                  </a:cubicBezTo>
                  <a:cubicBezTo>
                    <a:pt x="7" y="5"/>
                    <a:pt x="0" y="16"/>
                    <a:pt x="2" y="28"/>
                  </a:cubicBezTo>
                  <a:cubicBezTo>
                    <a:pt x="5" y="39"/>
                    <a:pt x="16" y="46"/>
                    <a:pt x="27" y="43"/>
                  </a:cubicBezTo>
                  <a:close/>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03" name="Freeform 34"/>
            <p:cNvSpPr>
              <a:spLocks/>
            </p:cNvSpPr>
            <p:nvPr/>
          </p:nvSpPr>
          <p:spPr bwMode="auto">
            <a:xfrm>
              <a:off x="5590781" y="3088687"/>
              <a:ext cx="158251" cy="217424"/>
            </a:xfrm>
            <a:custGeom>
              <a:avLst/>
              <a:gdLst>
                <a:gd name="connsiteX0" fmla="*/ 7213 w 9881"/>
                <a:gd name="connsiteY0" fmla="*/ 6154 h 9899"/>
                <a:gd name="connsiteX1" fmla="*/ 7049 w 9881"/>
                <a:gd name="connsiteY1" fmla="*/ 9451 h 9899"/>
                <a:gd name="connsiteX2" fmla="*/ 8033 w 9881"/>
                <a:gd name="connsiteY2" fmla="*/ 9890 h 9899"/>
                <a:gd name="connsiteX3" fmla="*/ 9672 w 9881"/>
                <a:gd name="connsiteY3" fmla="*/ 9341 h 9899"/>
                <a:gd name="connsiteX4" fmla="*/ 9836 w 9881"/>
                <a:gd name="connsiteY4" fmla="*/ 6044 h 9899"/>
                <a:gd name="connsiteX5" fmla="*/ 7869 w 9881"/>
                <a:gd name="connsiteY5" fmla="*/ 989 h 9899"/>
                <a:gd name="connsiteX6" fmla="*/ 5082 w 9881"/>
                <a:gd name="connsiteY6" fmla="*/ 220 h 9899"/>
                <a:gd name="connsiteX7" fmla="*/ 4262 w 9881"/>
                <a:gd name="connsiteY7" fmla="*/ 0 h 9899"/>
                <a:gd name="connsiteX8" fmla="*/ 4262 w 9881"/>
                <a:gd name="connsiteY8" fmla="*/ 0 h 9899"/>
                <a:gd name="connsiteX9" fmla="*/ 4262 w 9881"/>
                <a:gd name="connsiteY9" fmla="*/ 0 h 9899"/>
                <a:gd name="connsiteX10" fmla="*/ 2951 w 9881"/>
                <a:gd name="connsiteY10" fmla="*/ 2967 h 9899"/>
                <a:gd name="connsiteX11" fmla="*/ 2951 w 9881"/>
                <a:gd name="connsiteY11" fmla="*/ 659 h 9899"/>
                <a:gd name="connsiteX12" fmla="*/ 2295 w 9881"/>
                <a:gd name="connsiteY12" fmla="*/ 220 h 9899"/>
                <a:gd name="connsiteX13" fmla="*/ 1803 w 9881"/>
                <a:gd name="connsiteY13" fmla="*/ 220 h 9899"/>
                <a:gd name="connsiteX14" fmla="*/ 1311 w 9881"/>
                <a:gd name="connsiteY14" fmla="*/ 659 h 9899"/>
                <a:gd name="connsiteX15" fmla="*/ 1639 w 9881"/>
                <a:gd name="connsiteY15" fmla="*/ 1209 h 9899"/>
                <a:gd name="connsiteX16" fmla="*/ 1311 w 9881"/>
                <a:gd name="connsiteY16" fmla="*/ 2967 h 9899"/>
                <a:gd name="connsiteX17" fmla="*/ 0 w 9881"/>
                <a:gd name="connsiteY17" fmla="*/ 0 h 9899"/>
                <a:gd name="connsiteX18" fmla="*/ 0 w 9881"/>
                <a:gd name="connsiteY18" fmla="*/ 0 h 9899"/>
                <a:gd name="connsiteX19" fmla="*/ 0 w 9881"/>
                <a:gd name="connsiteY19" fmla="*/ 0 h 9899"/>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2987 w 10000"/>
                <a:gd name="connsiteY11" fmla="*/ 666 h 10000"/>
                <a:gd name="connsiteX12" fmla="*/ 1825 w 10000"/>
                <a:gd name="connsiteY12" fmla="*/ 222 h 10000"/>
                <a:gd name="connsiteX13" fmla="*/ 1327 w 10000"/>
                <a:gd name="connsiteY13" fmla="*/ 666 h 10000"/>
                <a:gd name="connsiteX14" fmla="*/ 1659 w 10000"/>
                <a:gd name="connsiteY14" fmla="*/ 1221 h 10000"/>
                <a:gd name="connsiteX15" fmla="*/ 1327 w 10000"/>
                <a:gd name="connsiteY15" fmla="*/ 2997 h 10000"/>
                <a:gd name="connsiteX16" fmla="*/ 0 w 10000"/>
                <a:gd name="connsiteY16" fmla="*/ 0 h 10000"/>
                <a:gd name="connsiteX17" fmla="*/ 0 w 10000"/>
                <a:gd name="connsiteY17" fmla="*/ 0 h 10000"/>
                <a:gd name="connsiteX18" fmla="*/ 0 w 10000"/>
                <a:gd name="connsiteY18"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327 w 10000"/>
                <a:gd name="connsiteY12" fmla="*/ 666 h 10000"/>
                <a:gd name="connsiteX13" fmla="*/ 1659 w 10000"/>
                <a:gd name="connsiteY13" fmla="*/ 1221 h 10000"/>
                <a:gd name="connsiteX14" fmla="*/ 1327 w 10000"/>
                <a:gd name="connsiteY14" fmla="*/ 2997 h 10000"/>
                <a:gd name="connsiteX15" fmla="*/ 0 w 10000"/>
                <a:gd name="connsiteY15" fmla="*/ 0 h 10000"/>
                <a:gd name="connsiteX16" fmla="*/ 0 w 10000"/>
                <a:gd name="connsiteY16" fmla="*/ 0 h 10000"/>
                <a:gd name="connsiteX17" fmla="*/ 0 w 10000"/>
                <a:gd name="connsiteY17"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659 w 10000"/>
                <a:gd name="connsiteY12" fmla="*/ 1221 h 10000"/>
                <a:gd name="connsiteX13" fmla="*/ 1327 w 10000"/>
                <a:gd name="connsiteY13" fmla="*/ 2997 h 10000"/>
                <a:gd name="connsiteX14" fmla="*/ 0 w 10000"/>
                <a:gd name="connsiteY14" fmla="*/ 0 h 10000"/>
                <a:gd name="connsiteX15" fmla="*/ 0 w 10000"/>
                <a:gd name="connsiteY15" fmla="*/ 0 h 10000"/>
                <a:gd name="connsiteX16" fmla="*/ 0 w 10000"/>
                <a:gd name="connsiteY16"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659 w 10000"/>
                <a:gd name="connsiteY11" fmla="*/ 1221 h 10000"/>
                <a:gd name="connsiteX12" fmla="*/ 1327 w 10000"/>
                <a:gd name="connsiteY12" fmla="*/ 2997 h 10000"/>
                <a:gd name="connsiteX13" fmla="*/ 0 w 10000"/>
                <a:gd name="connsiteY13" fmla="*/ 0 h 10000"/>
                <a:gd name="connsiteX14" fmla="*/ 0 w 10000"/>
                <a:gd name="connsiteY14" fmla="*/ 0 h 10000"/>
                <a:gd name="connsiteX15" fmla="*/ 0 w 10000"/>
                <a:gd name="connsiteY15"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327 w 10000"/>
                <a:gd name="connsiteY11" fmla="*/ 2997 h 10000"/>
                <a:gd name="connsiteX12" fmla="*/ 0 w 10000"/>
                <a:gd name="connsiteY12" fmla="*/ 0 h 10000"/>
                <a:gd name="connsiteX13" fmla="*/ 0 w 10000"/>
                <a:gd name="connsiteY13" fmla="*/ 0 h 10000"/>
                <a:gd name="connsiteX14" fmla="*/ 0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7300" y="6217"/>
                  </a:moveTo>
                  <a:cubicBezTo>
                    <a:pt x="7466" y="7770"/>
                    <a:pt x="7134" y="9547"/>
                    <a:pt x="7134" y="9547"/>
                  </a:cubicBezTo>
                  <a:cubicBezTo>
                    <a:pt x="7134" y="10102"/>
                    <a:pt x="7134" y="9991"/>
                    <a:pt x="8130" y="9991"/>
                  </a:cubicBezTo>
                  <a:cubicBezTo>
                    <a:pt x="9125" y="9991"/>
                    <a:pt x="9623" y="9991"/>
                    <a:pt x="9788" y="9436"/>
                  </a:cubicBezTo>
                  <a:cubicBezTo>
                    <a:pt x="9788" y="9436"/>
                    <a:pt x="10120" y="7216"/>
                    <a:pt x="9954" y="6106"/>
                  </a:cubicBezTo>
                  <a:cubicBezTo>
                    <a:pt x="9623" y="2332"/>
                    <a:pt x="8296" y="1221"/>
                    <a:pt x="7964" y="999"/>
                  </a:cubicBezTo>
                  <a:cubicBezTo>
                    <a:pt x="7300" y="777"/>
                    <a:pt x="5973" y="444"/>
                    <a:pt x="5143" y="222"/>
                  </a:cubicBezTo>
                  <a:cubicBezTo>
                    <a:pt x="4811" y="111"/>
                    <a:pt x="4645" y="111"/>
                    <a:pt x="4313" y="0"/>
                  </a:cubicBezTo>
                  <a:lnTo>
                    <a:pt x="4313" y="0"/>
                  </a:lnTo>
                  <a:lnTo>
                    <a:pt x="4313" y="0"/>
                  </a:lnTo>
                  <a:cubicBezTo>
                    <a:pt x="4147" y="555"/>
                    <a:pt x="3981" y="1665"/>
                    <a:pt x="2987" y="2997"/>
                  </a:cubicBezTo>
                  <a:cubicBezTo>
                    <a:pt x="2489" y="3496"/>
                    <a:pt x="1825" y="3497"/>
                    <a:pt x="1327" y="2997"/>
                  </a:cubicBezTo>
                  <a:cubicBezTo>
                    <a:pt x="332" y="1665"/>
                    <a:pt x="0" y="555"/>
                    <a:pt x="0" y="0"/>
                  </a:cubicBezTo>
                  <a:lnTo>
                    <a:pt x="0" y="0"/>
                  </a:lnTo>
                  <a:lnTo>
                    <a:pt x="0" y="0"/>
                  </a:ln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04" name="Freeform 35"/>
            <p:cNvSpPr>
              <a:spLocks/>
            </p:cNvSpPr>
            <p:nvPr/>
          </p:nvSpPr>
          <p:spPr bwMode="auto">
            <a:xfrm>
              <a:off x="5557414" y="3173479"/>
              <a:ext cx="133464" cy="342231"/>
            </a:xfrm>
            <a:custGeom>
              <a:avLst/>
              <a:gdLst/>
              <a:ahLst/>
              <a:cxnLst>
                <a:cxn ang="0">
                  <a:pos x="51" y="0"/>
                </a:cxn>
                <a:cxn ang="0">
                  <a:pos x="51" y="46"/>
                </a:cxn>
                <a:cxn ang="0">
                  <a:pos x="51" y="52"/>
                </a:cxn>
                <a:cxn ang="0">
                  <a:pos x="51" y="136"/>
                </a:cxn>
                <a:cxn ang="0">
                  <a:pos x="40" y="142"/>
                </a:cxn>
                <a:cxn ang="0">
                  <a:pos x="40" y="142"/>
                </a:cxn>
                <a:cxn ang="0">
                  <a:pos x="40" y="142"/>
                </a:cxn>
                <a:cxn ang="0">
                  <a:pos x="28" y="136"/>
                </a:cxn>
                <a:cxn ang="0">
                  <a:pos x="28" y="61"/>
                </a:cxn>
                <a:cxn ang="0">
                  <a:pos x="23" y="61"/>
                </a:cxn>
                <a:cxn ang="0">
                  <a:pos x="23" y="136"/>
                </a:cxn>
                <a:cxn ang="0">
                  <a:pos x="11" y="142"/>
                </a:cxn>
                <a:cxn ang="0">
                  <a:pos x="11" y="142"/>
                </a:cxn>
                <a:cxn ang="0">
                  <a:pos x="11" y="142"/>
                </a:cxn>
                <a:cxn ang="0">
                  <a:pos x="0" y="136"/>
                </a:cxn>
                <a:cxn ang="0">
                  <a:pos x="0" y="52"/>
                </a:cxn>
                <a:cxn ang="0">
                  <a:pos x="0" y="46"/>
                </a:cxn>
                <a:cxn ang="0">
                  <a:pos x="0" y="2"/>
                </a:cxn>
              </a:cxnLst>
              <a:rect l="0" t="0" r="r" b="b"/>
              <a:pathLst>
                <a:path w="51" h="142">
                  <a:moveTo>
                    <a:pt x="51" y="0"/>
                  </a:moveTo>
                  <a:cubicBezTo>
                    <a:pt x="51" y="46"/>
                    <a:pt x="51" y="46"/>
                    <a:pt x="51" y="46"/>
                  </a:cubicBezTo>
                  <a:cubicBezTo>
                    <a:pt x="51" y="48"/>
                    <a:pt x="51" y="50"/>
                    <a:pt x="51" y="52"/>
                  </a:cubicBezTo>
                  <a:cubicBezTo>
                    <a:pt x="51" y="136"/>
                    <a:pt x="51" y="136"/>
                    <a:pt x="51" y="136"/>
                  </a:cubicBezTo>
                  <a:cubicBezTo>
                    <a:pt x="51" y="142"/>
                    <a:pt x="46" y="142"/>
                    <a:pt x="40" y="142"/>
                  </a:cubicBezTo>
                  <a:cubicBezTo>
                    <a:pt x="40" y="142"/>
                    <a:pt x="40" y="142"/>
                    <a:pt x="40" y="142"/>
                  </a:cubicBezTo>
                  <a:cubicBezTo>
                    <a:pt x="40" y="142"/>
                    <a:pt x="40" y="142"/>
                    <a:pt x="40" y="142"/>
                  </a:cubicBezTo>
                  <a:cubicBezTo>
                    <a:pt x="33" y="142"/>
                    <a:pt x="28" y="142"/>
                    <a:pt x="28" y="136"/>
                  </a:cubicBezTo>
                  <a:cubicBezTo>
                    <a:pt x="28" y="61"/>
                    <a:pt x="28" y="61"/>
                    <a:pt x="28" y="61"/>
                  </a:cubicBezTo>
                  <a:cubicBezTo>
                    <a:pt x="23" y="61"/>
                    <a:pt x="23" y="61"/>
                    <a:pt x="23" y="61"/>
                  </a:cubicBezTo>
                  <a:cubicBezTo>
                    <a:pt x="23" y="136"/>
                    <a:pt x="23" y="136"/>
                    <a:pt x="23" y="136"/>
                  </a:cubicBezTo>
                  <a:cubicBezTo>
                    <a:pt x="23" y="142"/>
                    <a:pt x="17" y="142"/>
                    <a:pt x="11" y="142"/>
                  </a:cubicBezTo>
                  <a:cubicBezTo>
                    <a:pt x="11" y="142"/>
                    <a:pt x="11" y="142"/>
                    <a:pt x="11" y="142"/>
                  </a:cubicBezTo>
                  <a:cubicBezTo>
                    <a:pt x="11" y="142"/>
                    <a:pt x="11" y="142"/>
                    <a:pt x="11" y="142"/>
                  </a:cubicBezTo>
                  <a:cubicBezTo>
                    <a:pt x="5" y="142"/>
                    <a:pt x="0" y="142"/>
                    <a:pt x="0" y="136"/>
                  </a:cubicBezTo>
                  <a:cubicBezTo>
                    <a:pt x="0" y="52"/>
                    <a:pt x="0" y="52"/>
                    <a:pt x="0" y="52"/>
                  </a:cubicBezTo>
                  <a:cubicBezTo>
                    <a:pt x="0" y="50"/>
                    <a:pt x="0" y="48"/>
                    <a:pt x="0" y="46"/>
                  </a:cubicBezTo>
                  <a:cubicBezTo>
                    <a:pt x="0" y="2"/>
                    <a:pt x="0" y="2"/>
                    <a:pt x="0" y="2"/>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05" name="Freeform 36"/>
            <p:cNvSpPr>
              <a:spLocks/>
            </p:cNvSpPr>
            <p:nvPr/>
          </p:nvSpPr>
          <p:spPr bwMode="auto">
            <a:xfrm>
              <a:off x="5499580" y="3088687"/>
              <a:ext cx="91201" cy="219642"/>
            </a:xfrm>
            <a:custGeom>
              <a:avLst/>
              <a:gdLst/>
              <a:ahLst/>
              <a:cxnLst>
                <a:cxn ang="0">
                  <a:pos x="17" y="56"/>
                </a:cxn>
                <a:cxn ang="0">
                  <a:pos x="18" y="86"/>
                </a:cxn>
                <a:cxn ang="0">
                  <a:pos x="11" y="90"/>
                </a:cxn>
                <a:cxn ang="0">
                  <a:pos x="2" y="85"/>
                </a:cxn>
                <a:cxn ang="0">
                  <a:pos x="0" y="55"/>
                </a:cxn>
                <a:cxn ang="0">
                  <a:pos x="13" y="9"/>
                </a:cxn>
                <a:cxn ang="0">
                  <a:pos x="30" y="2"/>
                </a:cxn>
                <a:cxn ang="0">
                  <a:pos x="35" y="0"/>
                </a:cxn>
                <a:cxn ang="0">
                  <a:pos x="35" y="0"/>
                </a:cxn>
              </a:cxnLst>
              <a:rect l="0" t="0" r="r" b="b"/>
              <a:pathLst>
                <a:path w="35" h="91">
                  <a:moveTo>
                    <a:pt x="17" y="56"/>
                  </a:moveTo>
                  <a:cubicBezTo>
                    <a:pt x="16" y="70"/>
                    <a:pt x="18" y="86"/>
                    <a:pt x="18" y="86"/>
                  </a:cubicBezTo>
                  <a:cubicBezTo>
                    <a:pt x="18" y="91"/>
                    <a:pt x="17" y="90"/>
                    <a:pt x="11" y="90"/>
                  </a:cubicBezTo>
                  <a:cubicBezTo>
                    <a:pt x="5" y="90"/>
                    <a:pt x="3" y="90"/>
                    <a:pt x="2" y="85"/>
                  </a:cubicBezTo>
                  <a:cubicBezTo>
                    <a:pt x="2" y="85"/>
                    <a:pt x="0" y="65"/>
                    <a:pt x="0" y="55"/>
                  </a:cubicBezTo>
                  <a:cubicBezTo>
                    <a:pt x="3" y="21"/>
                    <a:pt x="10" y="11"/>
                    <a:pt x="13" y="9"/>
                  </a:cubicBezTo>
                  <a:cubicBezTo>
                    <a:pt x="17" y="6"/>
                    <a:pt x="24" y="4"/>
                    <a:pt x="30" y="2"/>
                  </a:cubicBezTo>
                  <a:cubicBezTo>
                    <a:pt x="31" y="1"/>
                    <a:pt x="33" y="1"/>
                    <a:pt x="35" y="0"/>
                  </a:cubicBezTo>
                  <a:cubicBezTo>
                    <a:pt x="35" y="0"/>
                    <a:pt x="35" y="0"/>
                    <a:pt x="35" y="0"/>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grpSp>
      <p:grpSp>
        <p:nvGrpSpPr>
          <p:cNvPr id="106" name="Group 105"/>
          <p:cNvGrpSpPr/>
          <p:nvPr/>
        </p:nvGrpSpPr>
        <p:grpSpPr>
          <a:xfrm>
            <a:off x="11083534" y="3572276"/>
            <a:ext cx="298851" cy="589743"/>
            <a:chOff x="5499580" y="2968140"/>
            <a:chExt cx="249452" cy="547570"/>
          </a:xfrm>
          <a:noFill/>
        </p:grpSpPr>
        <p:sp>
          <p:nvSpPr>
            <p:cNvPr id="107" name="Freeform 33"/>
            <p:cNvSpPr>
              <a:spLocks/>
            </p:cNvSpPr>
            <p:nvPr/>
          </p:nvSpPr>
          <p:spPr bwMode="auto">
            <a:xfrm>
              <a:off x="5565199" y="2968140"/>
              <a:ext cx="120119" cy="111354"/>
            </a:xfrm>
            <a:custGeom>
              <a:avLst/>
              <a:gdLst/>
              <a:ahLst/>
              <a:cxnLst>
                <a:cxn ang="0">
                  <a:pos x="27" y="43"/>
                </a:cxn>
                <a:cxn ang="0">
                  <a:pos x="43" y="18"/>
                </a:cxn>
                <a:cxn ang="0">
                  <a:pos x="18" y="2"/>
                </a:cxn>
                <a:cxn ang="0">
                  <a:pos x="2" y="28"/>
                </a:cxn>
                <a:cxn ang="0">
                  <a:pos x="27" y="43"/>
                </a:cxn>
              </a:cxnLst>
              <a:rect l="0" t="0" r="r" b="b"/>
              <a:pathLst>
                <a:path w="46" h="46">
                  <a:moveTo>
                    <a:pt x="27" y="43"/>
                  </a:moveTo>
                  <a:cubicBezTo>
                    <a:pt x="39" y="41"/>
                    <a:pt x="46" y="29"/>
                    <a:pt x="43" y="18"/>
                  </a:cubicBezTo>
                  <a:cubicBezTo>
                    <a:pt x="41" y="7"/>
                    <a:pt x="29" y="0"/>
                    <a:pt x="18" y="2"/>
                  </a:cubicBezTo>
                  <a:cubicBezTo>
                    <a:pt x="7" y="5"/>
                    <a:pt x="0" y="16"/>
                    <a:pt x="2" y="28"/>
                  </a:cubicBezTo>
                  <a:cubicBezTo>
                    <a:pt x="5" y="39"/>
                    <a:pt x="16" y="46"/>
                    <a:pt x="27" y="43"/>
                  </a:cubicBezTo>
                  <a:close/>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08" name="Freeform 34"/>
            <p:cNvSpPr>
              <a:spLocks/>
            </p:cNvSpPr>
            <p:nvPr/>
          </p:nvSpPr>
          <p:spPr bwMode="auto">
            <a:xfrm>
              <a:off x="5590781" y="3088687"/>
              <a:ext cx="158251" cy="217424"/>
            </a:xfrm>
            <a:custGeom>
              <a:avLst/>
              <a:gdLst>
                <a:gd name="connsiteX0" fmla="*/ 7213 w 9881"/>
                <a:gd name="connsiteY0" fmla="*/ 6154 h 9899"/>
                <a:gd name="connsiteX1" fmla="*/ 7049 w 9881"/>
                <a:gd name="connsiteY1" fmla="*/ 9451 h 9899"/>
                <a:gd name="connsiteX2" fmla="*/ 8033 w 9881"/>
                <a:gd name="connsiteY2" fmla="*/ 9890 h 9899"/>
                <a:gd name="connsiteX3" fmla="*/ 9672 w 9881"/>
                <a:gd name="connsiteY3" fmla="*/ 9341 h 9899"/>
                <a:gd name="connsiteX4" fmla="*/ 9836 w 9881"/>
                <a:gd name="connsiteY4" fmla="*/ 6044 h 9899"/>
                <a:gd name="connsiteX5" fmla="*/ 7869 w 9881"/>
                <a:gd name="connsiteY5" fmla="*/ 989 h 9899"/>
                <a:gd name="connsiteX6" fmla="*/ 5082 w 9881"/>
                <a:gd name="connsiteY6" fmla="*/ 220 h 9899"/>
                <a:gd name="connsiteX7" fmla="*/ 4262 w 9881"/>
                <a:gd name="connsiteY7" fmla="*/ 0 h 9899"/>
                <a:gd name="connsiteX8" fmla="*/ 4262 w 9881"/>
                <a:gd name="connsiteY8" fmla="*/ 0 h 9899"/>
                <a:gd name="connsiteX9" fmla="*/ 4262 w 9881"/>
                <a:gd name="connsiteY9" fmla="*/ 0 h 9899"/>
                <a:gd name="connsiteX10" fmla="*/ 2951 w 9881"/>
                <a:gd name="connsiteY10" fmla="*/ 2967 h 9899"/>
                <a:gd name="connsiteX11" fmla="*/ 2951 w 9881"/>
                <a:gd name="connsiteY11" fmla="*/ 659 h 9899"/>
                <a:gd name="connsiteX12" fmla="*/ 2295 w 9881"/>
                <a:gd name="connsiteY12" fmla="*/ 220 h 9899"/>
                <a:gd name="connsiteX13" fmla="*/ 1803 w 9881"/>
                <a:gd name="connsiteY13" fmla="*/ 220 h 9899"/>
                <a:gd name="connsiteX14" fmla="*/ 1311 w 9881"/>
                <a:gd name="connsiteY14" fmla="*/ 659 h 9899"/>
                <a:gd name="connsiteX15" fmla="*/ 1639 w 9881"/>
                <a:gd name="connsiteY15" fmla="*/ 1209 h 9899"/>
                <a:gd name="connsiteX16" fmla="*/ 1311 w 9881"/>
                <a:gd name="connsiteY16" fmla="*/ 2967 h 9899"/>
                <a:gd name="connsiteX17" fmla="*/ 0 w 9881"/>
                <a:gd name="connsiteY17" fmla="*/ 0 h 9899"/>
                <a:gd name="connsiteX18" fmla="*/ 0 w 9881"/>
                <a:gd name="connsiteY18" fmla="*/ 0 h 9899"/>
                <a:gd name="connsiteX19" fmla="*/ 0 w 9881"/>
                <a:gd name="connsiteY19" fmla="*/ 0 h 9899"/>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2987 w 10000"/>
                <a:gd name="connsiteY11" fmla="*/ 666 h 10000"/>
                <a:gd name="connsiteX12" fmla="*/ 1825 w 10000"/>
                <a:gd name="connsiteY12" fmla="*/ 222 h 10000"/>
                <a:gd name="connsiteX13" fmla="*/ 1327 w 10000"/>
                <a:gd name="connsiteY13" fmla="*/ 666 h 10000"/>
                <a:gd name="connsiteX14" fmla="*/ 1659 w 10000"/>
                <a:gd name="connsiteY14" fmla="*/ 1221 h 10000"/>
                <a:gd name="connsiteX15" fmla="*/ 1327 w 10000"/>
                <a:gd name="connsiteY15" fmla="*/ 2997 h 10000"/>
                <a:gd name="connsiteX16" fmla="*/ 0 w 10000"/>
                <a:gd name="connsiteY16" fmla="*/ 0 h 10000"/>
                <a:gd name="connsiteX17" fmla="*/ 0 w 10000"/>
                <a:gd name="connsiteY17" fmla="*/ 0 h 10000"/>
                <a:gd name="connsiteX18" fmla="*/ 0 w 10000"/>
                <a:gd name="connsiteY18"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327 w 10000"/>
                <a:gd name="connsiteY12" fmla="*/ 666 h 10000"/>
                <a:gd name="connsiteX13" fmla="*/ 1659 w 10000"/>
                <a:gd name="connsiteY13" fmla="*/ 1221 h 10000"/>
                <a:gd name="connsiteX14" fmla="*/ 1327 w 10000"/>
                <a:gd name="connsiteY14" fmla="*/ 2997 h 10000"/>
                <a:gd name="connsiteX15" fmla="*/ 0 w 10000"/>
                <a:gd name="connsiteY15" fmla="*/ 0 h 10000"/>
                <a:gd name="connsiteX16" fmla="*/ 0 w 10000"/>
                <a:gd name="connsiteY16" fmla="*/ 0 h 10000"/>
                <a:gd name="connsiteX17" fmla="*/ 0 w 10000"/>
                <a:gd name="connsiteY17"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825 w 10000"/>
                <a:gd name="connsiteY11" fmla="*/ 222 h 10000"/>
                <a:gd name="connsiteX12" fmla="*/ 1659 w 10000"/>
                <a:gd name="connsiteY12" fmla="*/ 1221 h 10000"/>
                <a:gd name="connsiteX13" fmla="*/ 1327 w 10000"/>
                <a:gd name="connsiteY13" fmla="*/ 2997 h 10000"/>
                <a:gd name="connsiteX14" fmla="*/ 0 w 10000"/>
                <a:gd name="connsiteY14" fmla="*/ 0 h 10000"/>
                <a:gd name="connsiteX15" fmla="*/ 0 w 10000"/>
                <a:gd name="connsiteY15" fmla="*/ 0 h 10000"/>
                <a:gd name="connsiteX16" fmla="*/ 0 w 10000"/>
                <a:gd name="connsiteY16"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659 w 10000"/>
                <a:gd name="connsiteY11" fmla="*/ 1221 h 10000"/>
                <a:gd name="connsiteX12" fmla="*/ 1327 w 10000"/>
                <a:gd name="connsiteY12" fmla="*/ 2997 h 10000"/>
                <a:gd name="connsiteX13" fmla="*/ 0 w 10000"/>
                <a:gd name="connsiteY13" fmla="*/ 0 h 10000"/>
                <a:gd name="connsiteX14" fmla="*/ 0 w 10000"/>
                <a:gd name="connsiteY14" fmla="*/ 0 h 10000"/>
                <a:gd name="connsiteX15" fmla="*/ 0 w 10000"/>
                <a:gd name="connsiteY15" fmla="*/ 0 h 10000"/>
                <a:gd name="connsiteX0" fmla="*/ 7300 w 10000"/>
                <a:gd name="connsiteY0" fmla="*/ 6217 h 10000"/>
                <a:gd name="connsiteX1" fmla="*/ 7134 w 10000"/>
                <a:gd name="connsiteY1" fmla="*/ 9547 h 10000"/>
                <a:gd name="connsiteX2" fmla="*/ 8130 w 10000"/>
                <a:gd name="connsiteY2" fmla="*/ 9991 h 10000"/>
                <a:gd name="connsiteX3" fmla="*/ 9788 w 10000"/>
                <a:gd name="connsiteY3" fmla="*/ 9436 h 10000"/>
                <a:gd name="connsiteX4" fmla="*/ 9954 w 10000"/>
                <a:gd name="connsiteY4" fmla="*/ 6106 h 10000"/>
                <a:gd name="connsiteX5" fmla="*/ 7964 w 10000"/>
                <a:gd name="connsiteY5" fmla="*/ 999 h 10000"/>
                <a:gd name="connsiteX6" fmla="*/ 5143 w 10000"/>
                <a:gd name="connsiteY6" fmla="*/ 222 h 10000"/>
                <a:gd name="connsiteX7" fmla="*/ 4313 w 10000"/>
                <a:gd name="connsiteY7" fmla="*/ 0 h 10000"/>
                <a:gd name="connsiteX8" fmla="*/ 4313 w 10000"/>
                <a:gd name="connsiteY8" fmla="*/ 0 h 10000"/>
                <a:gd name="connsiteX9" fmla="*/ 4313 w 10000"/>
                <a:gd name="connsiteY9" fmla="*/ 0 h 10000"/>
                <a:gd name="connsiteX10" fmla="*/ 2987 w 10000"/>
                <a:gd name="connsiteY10" fmla="*/ 2997 h 10000"/>
                <a:gd name="connsiteX11" fmla="*/ 1327 w 10000"/>
                <a:gd name="connsiteY11" fmla="*/ 2997 h 10000"/>
                <a:gd name="connsiteX12" fmla="*/ 0 w 10000"/>
                <a:gd name="connsiteY12" fmla="*/ 0 h 10000"/>
                <a:gd name="connsiteX13" fmla="*/ 0 w 10000"/>
                <a:gd name="connsiteY13" fmla="*/ 0 h 10000"/>
                <a:gd name="connsiteX14" fmla="*/ 0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7300" y="6217"/>
                  </a:moveTo>
                  <a:cubicBezTo>
                    <a:pt x="7466" y="7770"/>
                    <a:pt x="7134" y="9547"/>
                    <a:pt x="7134" y="9547"/>
                  </a:cubicBezTo>
                  <a:cubicBezTo>
                    <a:pt x="7134" y="10102"/>
                    <a:pt x="7134" y="9991"/>
                    <a:pt x="8130" y="9991"/>
                  </a:cubicBezTo>
                  <a:cubicBezTo>
                    <a:pt x="9125" y="9991"/>
                    <a:pt x="9623" y="9991"/>
                    <a:pt x="9788" y="9436"/>
                  </a:cubicBezTo>
                  <a:cubicBezTo>
                    <a:pt x="9788" y="9436"/>
                    <a:pt x="10120" y="7216"/>
                    <a:pt x="9954" y="6106"/>
                  </a:cubicBezTo>
                  <a:cubicBezTo>
                    <a:pt x="9623" y="2332"/>
                    <a:pt x="8296" y="1221"/>
                    <a:pt x="7964" y="999"/>
                  </a:cubicBezTo>
                  <a:cubicBezTo>
                    <a:pt x="7300" y="777"/>
                    <a:pt x="5973" y="444"/>
                    <a:pt x="5143" y="222"/>
                  </a:cubicBezTo>
                  <a:cubicBezTo>
                    <a:pt x="4811" y="111"/>
                    <a:pt x="4645" y="111"/>
                    <a:pt x="4313" y="0"/>
                  </a:cubicBezTo>
                  <a:lnTo>
                    <a:pt x="4313" y="0"/>
                  </a:lnTo>
                  <a:lnTo>
                    <a:pt x="4313" y="0"/>
                  </a:lnTo>
                  <a:cubicBezTo>
                    <a:pt x="4147" y="555"/>
                    <a:pt x="3981" y="1665"/>
                    <a:pt x="2987" y="2997"/>
                  </a:cubicBezTo>
                  <a:cubicBezTo>
                    <a:pt x="2489" y="3496"/>
                    <a:pt x="1825" y="3497"/>
                    <a:pt x="1327" y="2997"/>
                  </a:cubicBezTo>
                  <a:cubicBezTo>
                    <a:pt x="332" y="1665"/>
                    <a:pt x="0" y="555"/>
                    <a:pt x="0" y="0"/>
                  </a:cubicBezTo>
                  <a:lnTo>
                    <a:pt x="0" y="0"/>
                  </a:lnTo>
                  <a:lnTo>
                    <a:pt x="0" y="0"/>
                  </a:ln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09" name="Freeform 35"/>
            <p:cNvSpPr>
              <a:spLocks/>
            </p:cNvSpPr>
            <p:nvPr/>
          </p:nvSpPr>
          <p:spPr bwMode="auto">
            <a:xfrm>
              <a:off x="5557414" y="3173479"/>
              <a:ext cx="133464" cy="342231"/>
            </a:xfrm>
            <a:custGeom>
              <a:avLst/>
              <a:gdLst/>
              <a:ahLst/>
              <a:cxnLst>
                <a:cxn ang="0">
                  <a:pos x="51" y="0"/>
                </a:cxn>
                <a:cxn ang="0">
                  <a:pos x="51" y="46"/>
                </a:cxn>
                <a:cxn ang="0">
                  <a:pos x="51" y="52"/>
                </a:cxn>
                <a:cxn ang="0">
                  <a:pos x="51" y="136"/>
                </a:cxn>
                <a:cxn ang="0">
                  <a:pos x="40" y="142"/>
                </a:cxn>
                <a:cxn ang="0">
                  <a:pos x="40" y="142"/>
                </a:cxn>
                <a:cxn ang="0">
                  <a:pos x="40" y="142"/>
                </a:cxn>
                <a:cxn ang="0">
                  <a:pos x="28" y="136"/>
                </a:cxn>
                <a:cxn ang="0">
                  <a:pos x="28" y="61"/>
                </a:cxn>
                <a:cxn ang="0">
                  <a:pos x="23" y="61"/>
                </a:cxn>
                <a:cxn ang="0">
                  <a:pos x="23" y="136"/>
                </a:cxn>
                <a:cxn ang="0">
                  <a:pos x="11" y="142"/>
                </a:cxn>
                <a:cxn ang="0">
                  <a:pos x="11" y="142"/>
                </a:cxn>
                <a:cxn ang="0">
                  <a:pos x="11" y="142"/>
                </a:cxn>
                <a:cxn ang="0">
                  <a:pos x="0" y="136"/>
                </a:cxn>
                <a:cxn ang="0">
                  <a:pos x="0" y="52"/>
                </a:cxn>
                <a:cxn ang="0">
                  <a:pos x="0" y="46"/>
                </a:cxn>
                <a:cxn ang="0">
                  <a:pos x="0" y="2"/>
                </a:cxn>
              </a:cxnLst>
              <a:rect l="0" t="0" r="r" b="b"/>
              <a:pathLst>
                <a:path w="51" h="142">
                  <a:moveTo>
                    <a:pt x="51" y="0"/>
                  </a:moveTo>
                  <a:cubicBezTo>
                    <a:pt x="51" y="46"/>
                    <a:pt x="51" y="46"/>
                    <a:pt x="51" y="46"/>
                  </a:cubicBezTo>
                  <a:cubicBezTo>
                    <a:pt x="51" y="48"/>
                    <a:pt x="51" y="50"/>
                    <a:pt x="51" y="52"/>
                  </a:cubicBezTo>
                  <a:cubicBezTo>
                    <a:pt x="51" y="136"/>
                    <a:pt x="51" y="136"/>
                    <a:pt x="51" y="136"/>
                  </a:cubicBezTo>
                  <a:cubicBezTo>
                    <a:pt x="51" y="142"/>
                    <a:pt x="46" y="142"/>
                    <a:pt x="40" y="142"/>
                  </a:cubicBezTo>
                  <a:cubicBezTo>
                    <a:pt x="40" y="142"/>
                    <a:pt x="40" y="142"/>
                    <a:pt x="40" y="142"/>
                  </a:cubicBezTo>
                  <a:cubicBezTo>
                    <a:pt x="40" y="142"/>
                    <a:pt x="40" y="142"/>
                    <a:pt x="40" y="142"/>
                  </a:cubicBezTo>
                  <a:cubicBezTo>
                    <a:pt x="33" y="142"/>
                    <a:pt x="28" y="142"/>
                    <a:pt x="28" y="136"/>
                  </a:cubicBezTo>
                  <a:cubicBezTo>
                    <a:pt x="28" y="61"/>
                    <a:pt x="28" y="61"/>
                    <a:pt x="28" y="61"/>
                  </a:cubicBezTo>
                  <a:cubicBezTo>
                    <a:pt x="23" y="61"/>
                    <a:pt x="23" y="61"/>
                    <a:pt x="23" y="61"/>
                  </a:cubicBezTo>
                  <a:cubicBezTo>
                    <a:pt x="23" y="136"/>
                    <a:pt x="23" y="136"/>
                    <a:pt x="23" y="136"/>
                  </a:cubicBezTo>
                  <a:cubicBezTo>
                    <a:pt x="23" y="142"/>
                    <a:pt x="17" y="142"/>
                    <a:pt x="11" y="142"/>
                  </a:cubicBezTo>
                  <a:cubicBezTo>
                    <a:pt x="11" y="142"/>
                    <a:pt x="11" y="142"/>
                    <a:pt x="11" y="142"/>
                  </a:cubicBezTo>
                  <a:cubicBezTo>
                    <a:pt x="11" y="142"/>
                    <a:pt x="11" y="142"/>
                    <a:pt x="11" y="142"/>
                  </a:cubicBezTo>
                  <a:cubicBezTo>
                    <a:pt x="5" y="142"/>
                    <a:pt x="0" y="142"/>
                    <a:pt x="0" y="136"/>
                  </a:cubicBezTo>
                  <a:cubicBezTo>
                    <a:pt x="0" y="52"/>
                    <a:pt x="0" y="52"/>
                    <a:pt x="0" y="52"/>
                  </a:cubicBezTo>
                  <a:cubicBezTo>
                    <a:pt x="0" y="50"/>
                    <a:pt x="0" y="48"/>
                    <a:pt x="0" y="46"/>
                  </a:cubicBezTo>
                  <a:cubicBezTo>
                    <a:pt x="0" y="2"/>
                    <a:pt x="0" y="2"/>
                    <a:pt x="0" y="2"/>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10" name="Freeform 36"/>
            <p:cNvSpPr>
              <a:spLocks/>
            </p:cNvSpPr>
            <p:nvPr/>
          </p:nvSpPr>
          <p:spPr bwMode="auto">
            <a:xfrm>
              <a:off x="5499580" y="3088687"/>
              <a:ext cx="91201" cy="219642"/>
            </a:xfrm>
            <a:custGeom>
              <a:avLst/>
              <a:gdLst/>
              <a:ahLst/>
              <a:cxnLst>
                <a:cxn ang="0">
                  <a:pos x="17" y="56"/>
                </a:cxn>
                <a:cxn ang="0">
                  <a:pos x="18" y="86"/>
                </a:cxn>
                <a:cxn ang="0">
                  <a:pos x="11" y="90"/>
                </a:cxn>
                <a:cxn ang="0">
                  <a:pos x="2" y="85"/>
                </a:cxn>
                <a:cxn ang="0">
                  <a:pos x="0" y="55"/>
                </a:cxn>
                <a:cxn ang="0">
                  <a:pos x="13" y="9"/>
                </a:cxn>
                <a:cxn ang="0">
                  <a:pos x="30" y="2"/>
                </a:cxn>
                <a:cxn ang="0">
                  <a:pos x="35" y="0"/>
                </a:cxn>
                <a:cxn ang="0">
                  <a:pos x="35" y="0"/>
                </a:cxn>
              </a:cxnLst>
              <a:rect l="0" t="0" r="r" b="b"/>
              <a:pathLst>
                <a:path w="35" h="91">
                  <a:moveTo>
                    <a:pt x="17" y="56"/>
                  </a:moveTo>
                  <a:cubicBezTo>
                    <a:pt x="16" y="70"/>
                    <a:pt x="18" y="86"/>
                    <a:pt x="18" y="86"/>
                  </a:cubicBezTo>
                  <a:cubicBezTo>
                    <a:pt x="18" y="91"/>
                    <a:pt x="17" y="90"/>
                    <a:pt x="11" y="90"/>
                  </a:cubicBezTo>
                  <a:cubicBezTo>
                    <a:pt x="5" y="90"/>
                    <a:pt x="3" y="90"/>
                    <a:pt x="2" y="85"/>
                  </a:cubicBezTo>
                  <a:cubicBezTo>
                    <a:pt x="2" y="85"/>
                    <a:pt x="0" y="65"/>
                    <a:pt x="0" y="55"/>
                  </a:cubicBezTo>
                  <a:cubicBezTo>
                    <a:pt x="3" y="21"/>
                    <a:pt x="10" y="11"/>
                    <a:pt x="13" y="9"/>
                  </a:cubicBezTo>
                  <a:cubicBezTo>
                    <a:pt x="17" y="6"/>
                    <a:pt x="24" y="4"/>
                    <a:pt x="30" y="2"/>
                  </a:cubicBezTo>
                  <a:cubicBezTo>
                    <a:pt x="31" y="1"/>
                    <a:pt x="33" y="1"/>
                    <a:pt x="35" y="0"/>
                  </a:cubicBezTo>
                  <a:cubicBezTo>
                    <a:pt x="35" y="0"/>
                    <a:pt x="35" y="0"/>
                    <a:pt x="35" y="0"/>
                  </a:cubicBezTo>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grpSp>
      <p:grpSp>
        <p:nvGrpSpPr>
          <p:cNvPr id="111" name="Group 110"/>
          <p:cNvGrpSpPr/>
          <p:nvPr/>
        </p:nvGrpSpPr>
        <p:grpSpPr>
          <a:xfrm>
            <a:off x="2519001" y="5172356"/>
            <a:ext cx="815548" cy="681210"/>
            <a:chOff x="356636" y="3277544"/>
            <a:chExt cx="390492" cy="362817"/>
          </a:xfrm>
        </p:grpSpPr>
        <p:sp>
          <p:nvSpPr>
            <p:cNvPr id="112" name="Freeform 1113"/>
            <p:cNvSpPr>
              <a:spLocks/>
            </p:cNvSpPr>
            <p:nvPr/>
          </p:nvSpPr>
          <p:spPr bwMode="auto">
            <a:xfrm>
              <a:off x="356636" y="3336287"/>
              <a:ext cx="124404" cy="193503"/>
            </a:xfrm>
            <a:custGeom>
              <a:avLst/>
              <a:gdLst>
                <a:gd name="T0" fmla="*/ 33002 w 71"/>
                <a:gd name="T1" fmla="*/ 88900 h 114"/>
                <a:gd name="T2" fmla="*/ 33002 w 71"/>
                <a:gd name="T3" fmla="*/ 88900 h 114"/>
                <a:gd name="T4" fmla="*/ 16904 w 71"/>
                <a:gd name="T5" fmla="*/ 88900 h 114"/>
                <a:gd name="T6" fmla="*/ 8049 w 71"/>
                <a:gd name="T7" fmla="*/ 88900 h 114"/>
                <a:gd name="T8" fmla="*/ 4025 w 71"/>
                <a:gd name="T9" fmla="*/ 87340 h 114"/>
                <a:gd name="T10" fmla="*/ 0 w 71"/>
                <a:gd name="T11" fmla="*/ 85781 h 114"/>
                <a:gd name="T12" fmla="*/ 0 w 71"/>
                <a:gd name="T13" fmla="*/ 85781 h 114"/>
                <a:gd name="T14" fmla="*/ 0 w 71"/>
                <a:gd name="T15" fmla="*/ 77982 h 114"/>
                <a:gd name="T16" fmla="*/ 805 w 71"/>
                <a:gd name="T17" fmla="*/ 70184 h 114"/>
                <a:gd name="T18" fmla="*/ 1610 w 71"/>
                <a:gd name="T19" fmla="*/ 63166 h 114"/>
                <a:gd name="T20" fmla="*/ 4830 w 71"/>
                <a:gd name="T21" fmla="*/ 56147 h 114"/>
                <a:gd name="T22" fmla="*/ 8049 w 71"/>
                <a:gd name="T23" fmla="*/ 50689 h 114"/>
                <a:gd name="T24" fmla="*/ 12074 w 71"/>
                <a:gd name="T25" fmla="*/ 44450 h 114"/>
                <a:gd name="T26" fmla="*/ 17708 w 71"/>
                <a:gd name="T27" fmla="*/ 39771 h 114"/>
                <a:gd name="T28" fmla="*/ 25758 w 71"/>
                <a:gd name="T29" fmla="*/ 35872 h 114"/>
                <a:gd name="T30" fmla="*/ 25758 w 71"/>
                <a:gd name="T31" fmla="*/ 35872 h 114"/>
                <a:gd name="T32" fmla="*/ 20928 w 71"/>
                <a:gd name="T33" fmla="*/ 31193 h 114"/>
                <a:gd name="T34" fmla="*/ 18513 w 71"/>
                <a:gd name="T35" fmla="*/ 25734 h 114"/>
                <a:gd name="T36" fmla="*/ 16904 w 71"/>
                <a:gd name="T37" fmla="*/ 20275 h 114"/>
                <a:gd name="T38" fmla="*/ 17708 w 71"/>
                <a:gd name="T39" fmla="*/ 14037 h 114"/>
                <a:gd name="T40" fmla="*/ 19318 w 71"/>
                <a:gd name="T41" fmla="*/ 8578 h 114"/>
                <a:gd name="T42" fmla="*/ 22538 w 71"/>
                <a:gd name="T43" fmla="*/ 3899 h 114"/>
                <a:gd name="T44" fmla="*/ 24148 w 71"/>
                <a:gd name="T45" fmla="*/ 2339 h 114"/>
                <a:gd name="T46" fmla="*/ 27368 w 71"/>
                <a:gd name="T47" fmla="*/ 780 h 114"/>
                <a:gd name="T48" fmla="*/ 30587 w 71"/>
                <a:gd name="T49" fmla="*/ 0 h 114"/>
                <a:gd name="T50" fmla="*/ 34612 w 71"/>
                <a:gd name="T51" fmla="*/ 0 h 114"/>
                <a:gd name="T52" fmla="*/ 34612 w 71"/>
                <a:gd name="T53" fmla="*/ 0 h 114"/>
                <a:gd name="T54" fmla="*/ 37027 w 71"/>
                <a:gd name="T55" fmla="*/ 0 h 114"/>
                <a:gd name="T56" fmla="*/ 40246 w 71"/>
                <a:gd name="T57" fmla="*/ 780 h 114"/>
                <a:gd name="T58" fmla="*/ 44271 w 71"/>
                <a:gd name="T59" fmla="*/ 4679 h 114"/>
                <a:gd name="T60" fmla="*/ 46686 w 71"/>
                <a:gd name="T61" fmla="*/ 9358 h 114"/>
                <a:gd name="T62" fmla="*/ 49101 w 71"/>
                <a:gd name="T63" fmla="*/ 14037 h 114"/>
                <a:gd name="T64" fmla="*/ 49101 w 71"/>
                <a:gd name="T65" fmla="*/ 14037 h 114"/>
                <a:gd name="T66" fmla="*/ 49101 w 71"/>
                <a:gd name="T67" fmla="*/ 21055 h 114"/>
                <a:gd name="T68" fmla="*/ 46686 w 71"/>
                <a:gd name="T69" fmla="*/ 26514 h 114"/>
                <a:gd name="T70" fmla="*/ 44271 w 71"/>
                <a:gd name="T71" fmla="*/ 31193 h 114"/>
                <a:gd name="T72" fmla="*/ 40246 w 71"/>
                <a:gd name="T73" fmla="*/ 35872 h 114"/>
                <a:gd name="T74" fmla="*/ 40246 w 71"/>
                <a:gd name="T75" fmla="*/ 35872 h 114"/>
                <a:gd name="T76" fmla="*/ 49101 w 71"/>
                <a:gd name="T77" fmla="*/ 41331 h 114"/>
                <a:gd name="T78" fmla="*/ 53125 w 71"/>
                <a:gd name="T79" fmla="*/ 43670 h 114"/>
                <a:gd name="T80" fmla="*/ 57150 w 71"/>
                <a:gd name="T81" fmla="*/ 47569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1"/>
                <a:gd name="T124" fmla="*/ 0 h 114"/>
                <a:gd name="T125" fmla="*/ 71 w 71"/>
                <a:gd name="T126" fmla="*/ 114 h 1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1" h="114">
                  <a:moveTo>
                    <a:pt x="41" y="114"/>
                  </a:moveTo>
                  <a:lnTo>
                    <a:pt x="41" y="114"/>
                  </a:lnTo>
                  <a:lnTo>
                    <a:pt x="21" y="114"/>
                  </a:lnTo>
                  <a:lnTo>
                    <a:pt x="10" y="114"/>
                  </a:lnTo>
                  <a:lnTo>
                    <a:pt x="5" y="112"/>
                  </a:lnTo>
                  <a:lnTo>
                    <a:pt x="0" y="110"/>
                  </a:lnTo>
                  <a:lnTo>
                    <a:pt x="0" y="100"/>
                  </a:lnTo>
                  <a:lnTo>
                    <a:pt x="1" y="90"/>
                  </a:lnTo>
                  <a:lnTo>
                    <a:pt x="2" y="81"/>
                  </a:lnTo>
                  <a:lnTo>
                    <a:pt x="6" y="72"/>
                  </a:lnTo>
                  <a:lnTo>
                    <a:pt x="10" y="65"/>
                  </a:lnTo>
                  <a:lnTo>
                    <a:pt x="15" y="57"/>
                  </a:lnTo>
                  <a:lnTo>
                    <a:pt x="22" y="51"/>
                  </a:lnTo>
                  <a:lnTo>
                    <a:pt x="32" y="46"/>
                  </a:lnTo>
                  <a:lnTo>
                    <a:pt x="26" y="40"/>
                  </a:lnTo>
                  <a:lnTo>
                    <a:pt x="23" y="33"/>
                  </a:lnTo>
                  <a:lnTo>
                    <a:pt x="21" y="26"/>
                  </a:lnTo>
                  <a:lnTo>
                    <a:pt x="22" y="18"/>
                  </a:lnTo>
                  <a:lnTo>
                    <a:pt x="24" y="11"/>
                  </a:lnTo>
                  <a:lnTo>
                    <a:pt x="28" y="5"/>
                  </a:lnTo>
                  <a:lnTo>
                    <a:pt x="30" y="3"/>
                  </a:lnTo>
                  <a:lnTo>
                    <a:pt x="34" y="1"/>
                  </a:lnTo>
                  <a:lnTo>
                    <a:pt x="38" y="0"/>
                  </a:lnTo>
                  <a:lnTo>
                    <a:pt x="43" y="0"/>
                  </a:lnTo>
                  <a:lnTo>
                    <a:pt x="46" y="0"/>
                  </a:lnTo>
                  <a:lnTo>
                    <a:pt x="50" y="1"/>
                  </a:lnTo>
                  <a:lnTo>
                    <a:pt x="55" y="6"/>
                  </a:lnTo>
                  <a:lnTo>
                    <a:pt x="58" y="12"/>
                  </a:lnTo>
                  <a:lnTo>
                    <a:pt x="61" y="18"/>
                  </a:lnTo>
                  <a:lnTo>
                    <a:pt x="61" y="27"/>
                  </a:lnTo>
                  <a:lnTo>
                    <a:pt x="58" y="34"/>
                  </a:lnTo>
                  <a:lnTo>
                    <a:pt x="55" y="40"/>
                  </a:lnTo>
                  <a:lnTo>
                    <a:pt x="50" y="46"/>
                  </a:lnTo>
                  <a:lnTo>
                    <a:pt x="61" y="53"/>
                  </a:lnTo>
                  <a:lnTo>
                    <a:pt x="66" y="56"/>
                  </a:lnTo>
                  <a:lnTo>
                    <a:pt x="71" y="61"/>
                  </a:lnTo>
                </a:path>
              </a:pathLst>
            </a:custGeom>
            <a:noFill/>
            <a:ln w="12700">
              <a:solidFill>
                <a:srgbClr val="010202"/>
              </a:solidFill>
              <a:prstDash val="solid"/>
              <a:round/>
              <a:headEnd/>
              <a:tailEnd/>
            </a:ln>
          </p:spPr>
          <p:txBody>
            <a:bodyPr/>
            <a:lstStyle/>
            <a:p>
              <a:endParaRPr lang="en-US" sz="1000" dirty="0"/>
            </a:p>
          </p:txBody>
        </p:sp>
        <p:sp>
          <p:nvSpPr>
            <p:cNvPr id="113" name="Freeform 1114"/>
            <p:cNvSpPr>
              <a:spLocks/>
            </p:cNvSpPr>
            <p:nvPr/>
          </p:nvSpPr>
          <p:spPr bwMode="auto">
            <a:xfrm>
              <a:off x="449940" y="3398484"/>
              <a:ext cx="134772" cy="200414"/>
            </a:xfrm>
            <a:custGeom>
              <a:avLst/>
              <a:gdLst>
                <a:gd name="T0" fmla="*/ 20638 w 78"/>
                <a:gd name="T1" fmla="*/ 92075 h 115"/>
                <a:gd name="T2" fmla="*/ 20638 w 78"/>
                <a:gd name="T3" fmla="*/ 92075 h 115"/>
                <a:gd name="T4" fmla="*/ 10319 w 78"/>
                <a:gd name="T5" fmla="*/ 90474 h 115"/>
                <a:gd name="T6" fmla="*/ 4763 w 78"/>
                <a:gd name="T7" fmla="*/ 89673 h 115"/>
                <a:gd name="T8" fmla="*/ 0 w 78"/>
                <a:gd name="T9" fmla="*/ 88872 h 115"/>
                <a:gd name="T10" fmla="*/ 0 w 78"/>
                <a:gd name="T11" fmla="*/ 88872 h 115"/>
                <a:gd name="T12" fmla="*/ 0 w 78"/>
                <a:gd name="T13" fmla="*/ 80065 h 115"/>
                <a:gd name="T14" fmla="*/ 0 w 78"/>
                <a:gd name="T15" fmla="*/ 72059 h 115"/>
                <a:gd name="T16" fmla="*/ 2381 w 78"/>
                <a:gd name="T17" fmla="*/ 65653 h 115"/>
                <a:gd name="T18" fmla="*/ 3969 w 78"/>
                <a:gd name="T19" fmla="*/ 58448 h 115"/>
                <a:gd name="T20" fmla="*/ 7938 w 78"/>
                <a:gd name="T21" fmla="*/ 52042 h 115"/>
                <a:gd name="T22" fmla="*/ 11906 w 78"/>
                <a:gd name="T23" fmla="*/ 46438 h 115"/>
                <a:gd name="T24" fmla="*/ 17463 w 78"/>
                <a:gd name="T25" fmla="*/ 41634 h 115"/>
                <a:gd name="T26" fmla="*/ 25400 w 78"/>
                <a:gd name="T27" fmla="*/ 37631 h 115"/>
                <a:gd name="T28" fmla="*/ 25400 w 78"/>
                <a:gd name="T29" fmla="*/ 37631 h 115"/>
                <a:gd name="T30" fmla="*/ 22225 w 78"/>
                <a:gd name="T31" fmla="*/ 35229 h 115"/>
                <a:gd name="T32" fmla="*/ 19844 w 78"/>
                <a:gd name="T33" fmla="*/ 31225 h 115"/>
                <a:gd name="T34" fmla="*/ 17463 w 78"/>
                <a:gd name="T35" fmla="*/ 27222 h 115"/>
                <a:gd name="T36" fmla="*/ 16669 w 78"/>
                <a:gd name="T37" fmla="*/ 23219 h 115"/>
                <a:gd name="T38" fmla="*/ 15875 w 78"/>
                <a:gd name="T39" fmla="*/ 19216 h 115"/>
                <a:gd name="T40" fmla="*/ 15875 w 78"/>
                <a:gd name="T41" fmla="*/ 14412 h 115"/>
                <a:gd name="T42" fmla="*/ 17463 w 78"/>
                <a:gd name="T43" fmla="*/ 10408 h 115"/>
                <a:gd name="T44" fmla="*/ 19844 w 78"/>
                <a:gd name="T45" fmla="*/ 8007 h 115"/>
                <a:gd name="T46" fmla="*/ 19844 w 78"/>
                <a:gd name="T47" fmla="*/ 8007 h 115"/>
                <a:gd name="T48" fmla="*/ 22225 w 78"/>
                <a:gd name="T49" fmla="*/ 4003 h 115"/>
                <a:gd name="T50" fmla="*/ 26194 w 78"/>
                <a:gd name="T51" fmla="*/ 1601 h 115"/>
                <a:gd name="T52" fmla="*/ 30163 w 78"/>
                <a:gd name="T53" fmla="*/ 0 h 115"/>
                <a:gd name="T54" fmla="*/ 34925 w 78"/>
                <a:gd name="T55" fmla="*/ 0 h 115"/>
                <a:gd name="T56" fmla="*/ 34925 w 78"/>
                <a:gd name="T57" fmla="*/ 0 h 115"/>
                <a:gd name="T58" fmla="*/ 41275 w 78"/>
                <a:gd name="T59" fmla="*/ 3203 h 115"/>
                <a:gd name="T60" fmla="*/ 44450 w 78"/>
                <a:gd name="T61" fmla="*/ 6405 h 115"/>
                <a:gd name="T62" fmla="*/ 46832 w 78"/>
                <a:gd name="T63" fmla="*/ 12010 h 115"/>
                <a:gd name="T64" fmla="*/ 47625 w 78"/>
                <a:gd name="T65" fmla="*/ 16814 h 115"/>
                <a:gd name="T66" fmla="*/ 47625 w 78"/>
                <a:gd name="T67" fmla="*/ 22418 h 115"/>
                <a:gd name="T68" fmla="*/ 46038 w 78"/>
                <a:gd name="T69" fmla="*/ 28023 h 115"/>
                <a:gd name="T70" fmla="*/ 42863 w 78"/>
                <a:gd name="T71" fmla="*/ 32827 h 115"/>
                <a:gd name="T72" fmla="*/ 39688 w 78"/>
                <a:gd name="T73" fmla="*/ 37631 h 115"/>
                <a:gd name="T74" fmla="*/ 39688 w 78"/>
                <a:gd name="T75" fmla="*/ 37631 h 115"/>
                <a:gd name="T76" fmla="*/ 47625 w 78"/>
                <a:gd name="T77" fmla="*/ 41634 h 115"/>
                <a:gd name="T78" fmla="*/ 53182 w 78"/>
                <a:gd name="T79" fmla="*/ 48039 h 115"/>
                <a:gd name="T80" fmla="*/ 58738 w 78"/>
                <a:gd name="T81" fmla="*/ 54444 h 115"/>
                <a:gd name="T82" fmla="*/ 61913 w 78"/>
                <a:gd name="T83" fmla="*/ 62451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
                <a:gd name="T127" fmla="*/ 0 h 115"/>
                <a:gd name="T128" fmla="*/ 78 w 78"/>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 h="115">
                  <a:moveTo>
                    <a:pt x="26" y="115"/>
                  </a:moveTo>
                  <a:lnTo>
                    <a:pt x="26" y="115"/>
                  </a:lnTo>
                  <a:lnTo>
                    <a:pt x="13" y="113"/>
                  </a:lnTo>
                  <a:lnTo>
                    <a:pt x="6" y="112"/>
                  </a:lnTo>
                  <a:lnTo>
                    <a:pt x="0" y="111"/>
                  </a:lnTo>
                  <a:lnTo>
                    <a:pt x="0" y="100"/>
                  </a:lnTo>
                  <a:lnTo>
                    <a:pt x="0" y="90"/>
                  </a:lnTo>
                  <a:lnTo>
                    <a:pt x="3" y="82"/>
                  </a:lnTo>
                  <a:lnTo>
                    <a:pt x="5" y="73"/>
                  </a:lnTo>
                  <a:lnTo>
                    <a:pt x="10" y="65"/>
                  </a:lnTo>
                  <a:lnTo>
                    <a:pt x="15" y="58"/>
                  </a:lnTo>
                  <a:lnTo>
                    <a:pt x="22" y="52"/>
                  </a:lnTo>
                  <a:lnTo>
                    <a:pt x="32" y="47"/>
                  </a:lnTo>
                  <a:lnTo>
                    <a:pt x="28" y="44"/>
                  </a:lnTo>
                  <a:lnTo>
                    <a:pt x="25" y="39"/>
                  </a:lnTo>
                  <a:lnTo>
                    <a:pt x="22" y="34"/>
                  </a:lnTo>
                  <a:lnTo>
                    <a:pt x="21" y="29"/>
                  </a:lnTo>
                  <a:lnTo>
                    <a:pt x="20" y="24"/>
                  </a:lnTo>
                  <a:lnTo>
                    <a:pt x="20" y="18"/>
                  </a:lnTo>
                  <a:lnTo>
                    <a:pt x="22" y="13"/>
                  </a:lnTo>
                  <a:lnTo>
                    <a:pt x="25" y="10"/>
                  </a:lnTo>
                  <a:lnTo>
                    <a:pt x="28" y="5"/>
                  </a:lnTo>
                  <a:lnTo>
                    <a:pt x="33" y="2"/>
                  </a:lnTo>
                  <a:lnTo>
                    <a:pt x="38" y="0"/>
                  </a:lnTo>
                  <a:lnTo>
                    <a:pt x="44" y="0"/>
                  </a:lnTo>
                  <a:lnTo>
                    <a:pt x="52" y="4"/>
                  </a:lnTo>
                  <a:lnTo>
                    <a:pt x="56" y="8"/>
                  </a:lnTo>
                  <a:lnTo>
                    <a:pt x="59" y="15"/>
                  </a:lnTo>
                  <a:lnTo>
                    <a:pt x="60" y="21"/>
                  </a:lnTo>
                  <a:lnTo>
                    <a:pt x="60" y="28"/>
                  </a:lnTo>
                  <a:lnTo>
                    <a:pt x="58" y="35"/>
                  </a:lnTo>
                  <a:lnTo>
                    <a:pt x="54" y="41"/>
                  </a:lnTo>
                  <a:lnTo>
                    <a:pt x="50" y="47"/>
                  </a:lnTo>
                  <a:lnTo>
                    <a:pt x="60" y="52"/>
                  </a:lnTo>
                  <a:lnTo>
                    <a:pt x="67" y="60"/>
                  </a:lnTo>
                  <a:lnTo>
                    <a:pt x="74" y="68"/>
                  </a:lnTo>
                  <a:lnTo>
                    <a:pt x="78" y="78"/>
                  </a:lnTo>
                </a:path>
              </a:pathLst>
            </a:custGeom>
            <a:noFill/>
            <a:ln w="12700">
              <a:solidFill>
                <a:srgbClr val="010202"/>
              </a:solidFill>
              <a:prstDash val="solid"/>
              <a:round/>
              <a:headEnd/>
              <a:tailEnd/>
            </a:ln>
          </p:spPr>
          <p:txBody>
            <a:bodyPr/>
            <a:lstStyle/>
            <a:p>
              <a:endParaRPr lang="en-US" sz="1000" dirty="0"/>
            </a:p>
          </p:txBody>
        </p:sp>
        <p:sp>
          <p:nvSpPr>
            <p:cNvPr id="114" name="Freeform 1115"/>
            <p:cNvSpPr>
              <a:spLocks/>
            </p:cNvSpPr>
            <p:nvPr/>
          </p:nvSpPr>
          <p:spPr bwMode="auto">
            <a:xfrm>
              <a:off x="519054" y="3277544"/>
              <a:ext cx="131316" cy="190049"/>
            </a:xfrm>
            <a:custGeom>
              <a:avLst/>
              <a:gdLst>
                <a:gd name="T0" fmla="*/ 0 w 75"/>
                <a:gd name="T1" fmla="*/ 53975 h 110"/>
                <a:gd name="T2" fmla="*/ 0 w 75"/>
                <a:gd name="T3" fmla="*/ 53975 h 110"/>
                <a:gd name="T4" fmla="*/ 4022 w 75"/>
                <a:gd name="T5" fmla="*/ 48419 h 110"/>
                <a:gd name="T6" fmla="*/ 8848 w 75"/>
                <a:gd name="T7" fmla="*/ 43657 h 110"/>
                <a:gd name="T8" fmla="*/ 13674 w 75"/>
                <a:gd name="T9" fmla="*/ 39688 h 110"/>
                <a:gd name="T10" fmla="*/ 20108 w 75"/>
                <a:gd name="T11" fmla="*/ 37306 h 110"/>
                <a:gd name="T12" fmla="*/ 20108 w 75"/>
                <a:gd name="T13" fmla="*/ 37306 h 110"/>
                <a:gd name="T14" fmla="*/ 16891 w 75"/>
                <a:gd name="T15" fmla="*/ 31750 h 110"/>
                <a:gd name="T16" fmla="*/ 13674 w 75"/>
                <a:gd name="T17" fmla="*/ 26194 h 110"/>
                <a:gd name="T18" fmla="*/ 11261 w 75"/>
                <a:gd name="T19" fmla="*/ 20638 h 110"/>
                <a:gd name="T20" fmla="*/ 12869 w 75"/>
                <a:gd name="T21" fmla="*/ 13494 h 110"/>
                <a:gd name="T22" fmla="*/ 14478 w 75"/>
                <a:gd name="T23" fmla="*/ 8731 h 110"/>
                <a:gd name="T24" fmla="*/ 17695 w 75"/>
                <a:gd name="T25" fmla="*/ 3969 h 110"/>
                <a:gd name="T26" fmla="*/ 20108 w 75"/>
                <a:gd name="T27" fmla="*/ 2381 h 110"/>
                <a:gd name="T28" fmla="*/ 22521 w 75"/>
                <a:gd name="T29" fmla="*/ 794 h 110"/>
                <a:gd name="T30" fmla="*/ 26543 w 75"/>
                <a:gd name="T31" fmla="*/ 0 h 110"/>
                <a:gd name="T32" fmla="*/ 28956 w 75"/>
                <a:gd name="T33" fmla="*/ 0 h 110"/>
                <a:gd name="T34" fmla="*/ 28956 w 75"/>
                <a:gd name="T35" fmla="*/ 0 h 110"/>
                <a:gd name="T36" fmla="*/ 32173 w 75"/>
                <a:gd name="T37" fmla="*/ 0 h 110"/>
                <a:gd name="T38" fmla="*/ 35391 w 75"/>
                <a:gd name="T39" fmla="*/ 794 h 110"/>
                <a:gd name="T40" fmla="*/ 39412 w 75"/>
                <a:gd name="T41" fmla="*/ 4763 h 110"/>
                <a:gd name="T42" fmla="*/ 41825 w 75"/>
                <a:gd name="T43" fmla="*/ 9525 h 110"/>
                <a:gd name="T44" fmla="*/ 44238 w 75"/>
                <a:gd name="T45" fmla="*/ 14288 h 110"/>
                <a:gd name="T46" fmla="*/ 44238 w 75"/>
                <a:gd name="T47" fmla="*/ 14288 h 110"/>
                <a:gd name="T48" fmla="*/ 44238 w 75"/>
                <a:gd name="T49" fmla="*/ 21431 h 110"/>
                <a:gd name="T50" fmla="*/ 41825 w 75"/>
                <a:gd name="T51" fmla="*/ 26194 h 110"/>
                <a:gd name="T52" fmla="*/ 39412 w 75"/>
                <a:gd name="T53" fmla="*/ 31750 h 110"/>
                <a:gd name="T54" fmla="*/ 35391 w 75"/>
                <a:gd name="T55" fmla="*/ 37306 h 110"/>
                <a:gd name="T56" fmla="*/ 35391 w 75"/>
                <a:gd name="T57" fmla="*/ 37306 h 110"/>
                <a:gd name="T58" fmla="*/ 42630 w 75"/>
                <a:gd name="T59" fmla="*/ 40481 h 110"/>
                <a:gd name="T60" fmla="*/ 48260 w 75"/>
                <a:gd name="T61" fmla="*/ 45244 h 110"/>
                <a:gd name="T62" fmla="*/ 53086 w 75"/>
                <a:gd name="T63" fmla="*/ 51594 h 110"/>
                <a:gd name="T64" fmla="*/ 55499 w 75"/>
                <a:gd name="T65" fmla="*/ 57150 h 110"/>
                <a:gd name="T66" fmla="*/ 58716 w 75"/>
                <a:gd name="T67" fmla="*/ 64294 h 110"/>
                <a:gd name="T68" fmla="*/ 59521 w 75"/>
                <a:gd name="T69" fmla="*/ 71438 h 110"/>
                <a:gd name="T70" fmla="*/ 60325 w 75"/>
                <a:gd name="T71" fmla="*/ 79375 h 110"/>
                <a:gd name="T72" fmla="*/ 60325 w 75"/>
                <a:gd name="T73" fmla="*/ 87313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
                <a:gd name="T112" fmla="*/ 0 h 110"/>
                <a:gd name="T113" fmla="*/ 75 w 75"/>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 h="110">
                  <a:moveTo>
                    <a:pt x="0" y="68"/>
                  </a:moveTo>
                  <a:lnTo>
                    <a:pt x="0" y="68"/>
                  </a:lnTo>
                  <a:lnTo>
                    <a:pt x="5" y="61"/>
                  </a:lnTo>
                  <a:lnTo>
                    <a:pt x="11" y="55"/>
                  </a:lnTo>
                  <a:lnTo>
                    <a:pt x="17" y="50"/>
                  </a:lnTo>
                  <a:lnTo>
                    <a:pt x="25" y="47"/>
                  </a:lnTo>
                  <a:lnTo>
                    <a:pt x="21" y="40"/>
                  </a:lnTo>
                  <a:lnTo>
                    <a:pt x="17" y="33"/>
                  </a:lnTo>
                  <a:lnTo>
                    <a:pt x="14" y="26"/>
                  </a:lnTo>
                  <a:lnTo>
                    <a:pt x="16" y="17"/>
                  </a:lnTo>
                  <a:lnTo>
                    <a:pt x="18" y="11"/>
                  </a:lnTo>
                  <a:lnTo>
                    <a:pt x="22" y="5"/>
                  </a:lnTo>
                  <a:lnTo>
                    <a:pt x="25" y="3"/>
                  </a:lnTo>
                  <a:lnTo>
                    <a:pt x="28" y="1"/>
                  </a:lnTo>
                  <a:lnTo>
                    <a:pt x="33" y="0"/>
                  </a:lnTo>
                  <a:lnTo>
                    <a:pt x="36" y="0"/>
                  </a:lnTo>
                  <a:lnTo>
                    <a:pt x="40" y="0"/>
                  </a:lnTo>
                  <a:lnTo>
                    <a:pt x="44" y="1"/>
                  </a:lnTo>
                  <a:lnTo>
                    <a:pt x="49" y="6"/>
                  </a:lnTo>
                  <a:lnTo>
                    <a:pt x="52" y="12"/>
                  </a:lnTo>
                  <a:lnTo>
                    <a:pt x="55" y="18"/>
                  </a:lnTo>
                  <a:lnTo>
                    <a:pt x="55" y="27"/>
                  </a:lnTo>
                  <a:lnTo>
                    <a:pt x="52" y="33"/>
                  </a:lnTo>
                  <a:lnTo>
                    <a:pt x="49" y="40"/>
                  </a:lnTo>
                  <a:lnTo>
                    <a:pt x="44" y="47"/>
                  </a:lnTo>
                  <a:lnTo>
                    <a:pt x="53" y="51"/>
                  </a:lnTo>
                  <a:lnTo>
                    <a:pt x="60" y="57"/>
                  </a:lnTo>
                  <a:lnTo>
                    <a:pt x="66" y="65"/>
                  </a:lnTo>
                  <a:lnTo>
                    <a:pt x="69" y="72"/>
                  </a:lnTo>
                  <a:lnTo>
                    <a:pt x="73" y="81"/>
                  </a:lnTo>
                  <a:lnTo>
                    <a:pt x="74" y="90"/>
                  </a:lnTo>
                  <a:lnTo>
                    <a:pt x="75" y="100"/>
                  </a:lnTo>
                  <a:lnTo>
                    <a:pt x="75" y="110"/>
                  </a:lnTo>
                </a:path>
              </a:pathLst>
            </a:custGeom>
            <a:noFill/>
            <a:ln w="12700">
              <a:solidFill>
                <a:srgbClr val="010202"/>
              </a:solidFill>
              <a:prstDash val="solid"/>
              <a:round/>
              <a:headEnd/>
              <a:tailEnd/>
            </a:ln>
          </p:spPr>
          <p:txBody>
            <a:bodyPr/>
            <a:lstStyle/>
            <a:p>
              <a:endParaRPr lang="en-US" sz="1000" dirty="0"/>
            </a:p>
          </p:txBody>
        </p:sp>
        <p:sp>
          <p:nvSpPr>
            <p:cNvPr id="115" name="Freeform 1509"/>
            <p:cNvSpPr>
              <a:spLocks/>
            </p:cNvSpPr>
            <p:nvPr/>
          </p:nvSpPr>
          <p:spPr bwMode="auto">
            <a:xfrm>
              <a:off x="543242" y="3481412"/>
              <a:ext cx="203886" cy="158949"/>
            </a:xfrm>
            <a:custGeom>
              <a:avLst/>
              <a:gdLst>
                <a:gd name="T0" fmla="*/ 8658 w 119"/>
                <a:gd name="T1" fmla="*/ 69884 h 93"/>
                <a:gd name="T2" fmla="*/ 8658 w 119"/>
                <a:gd name="T3" fmla="*/ 69884 h 93"/>
                <a:gd name="T4" fmla="*/ 8658 w 119"/>
                <a:gd name="T5" fmla="*/ 69884 h 93"/>
                <a:gd name="T6" fmla="*/ 12593 w 119"/>
                <a:gd name="T7" fmla="*/ 72240 h 93"/>
                <a:gd name="T8" fmla="*/ 14955 w 119"/>
                <a:gd name="T9" fmla="*/ 73025 h 93"/>
                <a:gd name="T10" fmla="*/ 18103 w 119"/>
                <a:gd name="T11" fmla="*/ 73025 h 93"/>
                <a:gd name="T12" fmla="*/ 18103 w 119"/>
                <a:gd name="T13" fmla="*/ 73025 h 93"/>
                <a:gd name="T14" fmla="*/ 24400 w 119"/>
                <a:gd name="T15" fmla="*/ 73025 h 93"/>
                <a:gd name="T16" fmla="*/ 29122 w 119"/>
                <a:gd name="T17" fmla="*/ 71455 h 93"/>
                <a:gd name="T18" fmla="*/ 29122 w 119"/>
                <a:gd name="T19" fmla="*/ 71455 h 93"/>
                <a:gd name="T20" fmla="*/ 31483 w 119"/>
                <a:gd name="T21" fmla="*/ 69884 h 93"/>
                <a:gd name="T22" fmla="*/ 33845 w 119"/>
                <a:gd name="T23" fmla="*/ 68314 h 93"/>
                <a:gd name="T24" fmla="*/ 36993 w 119"/>
                <a:gd name="T25" fmla="*/ 63602 h 93"/>
                <a:gd name="T26" fmla="*/ 38567 w 119"/>
                <a:gd name="T27" fmla="*/ 58891 h 93"/>
                <a:gd name="T28" fmla="*/ 39354 w 119"/>
                <a:gd name="T29" fmla="*/ 54180 h 93"/>
                <a:gd name="T30" fmla="*/ 63754 w 119"/>
                <a:gd name="T31" fmla="*/ 35335 h 93"/>
                <a:gd name="T32" fmla="*/ 63754 w 119"/>
                <a:gd name="T33" fmla="*/ 35335 h 93"/>
                <a:gd name="T34" fmla="*/ 67689 w 119"/>
                <a:gd name="T35" fmla="*/ 36905 h 93"/>
                <a:gd name="T36" fmla="*/ 72412 w 119"/>
                <a:gd name="T37" fmla="*/ 37690 h 93"/>
                <a:gd name="T38" fmla="*/ 78708 w 119"/>
                <a:gd name="T39" fmla="*/ 38476 h 93"/>
                <a:gd name="T40" fmla="*/ 78708 w 119"/>
                <a:gd name="T41" fmla="*/ 38476 h 93"/>
                <a:gd name="T42" fmla="*/ 85005 w 119"/>
                <a:gd name="T43" fmla="*/ 35335 h 93"/>
                <a:gd name="T44" fmla="*/ 87366 w 119"/>
                <a:gd name="T45" fmla="*/ 32979 h 93"/>
                <a:gd name="T46" fmla="*/ 89728 w 119"/>
                <a:gd name="T47" fmla="*/ 30623 h 93"/>
                <a:gd name="T48" fmla="*/ 89728 w 119"/>
                <a:gd name="T49" fmla="*/ 30623 h 93"/>
                <a:gd name="T50" fmla="*/ 91302 w 119"/>
                <a:gd name="T51" fmla="*/ 28268 h 93"/>
                <a:gd name="T52" fmla="*/ 92089 w 119"/>
                <a:gd name="T53" fmla="*/ 24342 h 93"/>
                <a:gd name="T54" fmla="*/ 93663 w 119"/>
                <a:gd name="T55" fmla="*/ 17275 h 93"/>
                <a:gd name="T56" fmla="*/ 77921 w 119"/>
                <a:gd name="T57" fmla="*/ 25912 h 93"/>
                <a:gd name="T58" fmla="*/ 69263 w 119"/>
                <a:gd name="T59" fmla="*/ 12563 h 93"/>
                <a:gd name="T60" fmla="*/ 85005 w 119"/>
                <a:gd name="T61" fmla="*/ 3141 h 93"/>
                <a:gd name="T62" fmla="*/ 85005 w 119"/>
                <a:gd name="T63" fmla="*/ 3141 h 93"/>
                <a:gd name="T64" fmla="*/ 83431 w 119"/>
                <a:gd name="T65" fmla="*/ 2356 h 93"/>
                <a:gd name="T66" fmla="*/ 81070 w 119"/>
                <a:gd name="T67" fmla="*/ 785 h 93"/>
                <a:gd name="T68" fmla="*/ 81070 w 119"/>
                <a:gd name="T69" fmla="*/ 785 h 93"/>
                <a:gd name="T70" fmla="*/ 77921 w 119"/>
                <a:gd name="T71" fmla="*/ 0 h 93"/>
                <a:gd name="T72" fmla="*/ 73199 w 119"/>
                <a:gd name="T73" fmla="*/ 785 h 93"/>
                <a:gd name="T74" fmla="*/ 68476 w 119"/>
                <a:gd name="T75" fmla="*/ 785 h 93"/>
                <a:gd name="T76" fmla="*/ 63754 w 119"/>
                <a:gd name="T77" fmla="*/ 3926 h 93"/>
                <a:gd name="T78" fmla="*/ 63754 w 119"/>
                <a:gd name="T79" fmla="*/ 3926 h 93"/>
                <a:gd name="T80" fmla="*/ 59031 w 119"/>
                <a:gd name="T81" fmla="*/ 7067 h 93"/>
                <a:gd name="T82" fmla="*/ 56670 w 119"/>
                <a:gd name="T83" fmla="*/ 10993 h 93"/>
                <a:gd name="T84" fmla="*/ 55096 w 119"/>
                <a:gd name="T85" fmla="*/ 14919 h 93"/>
                <a:gd name="T86" fmla="*/ 55096 w 119"/>
                <a:gd name="T87" fmla="*/ 20416 h 93"/>
                <a:gd name="T88" fmla="*/ 30696 w 119"/>
                <a:gd name="T89" fmla="*/ 38476 h 93"/>
                <a:gd name="T90" fmla="*/ 30696 w 119"/>
                <a:gd name="T91" fmla="*/ 38476 h 93"/>
                <a:gd name="T92" fmla="*/ 25187 w 119"/>
                <a:gd name="T93" fmla="*/ 35335 h 93"/>
                <a:gd name="T94" fmla="*/ 20464 w 119"/>
                <a:gd name="T95" fmla="*/ 34549 h 93"/>
                <a:gd name="T96" fmla="*/ 15742 w 119"/>
                <a:gd name="T97" fmla="*/ 35335 h 93"/>
                <a:gd name="T98" fmla="*/ 9445 w 119"/>
                <a:gd name="T99" fmla="*/ 37690 h 93"/>
                <a:gd name="T100" fmla="*/ 9445 w 119"/>
                <a:gd name="T101" fmla="*/ 37690 h 93"/>
                <a:gd name="T102" fmla="*/ 4723 w 119"/>
                <a:gd name="T103" fmla="*/ 40046 h 93"/>
                <a:gd name="T104" fmla="*/ 2361 w 119"/>
                <a:gd name="T105" fmla="*/ 45542 h 93"/>
                <a:gd name="T106" fmla="*/ 787 w 119"/>
                <a:gd name="T107" fmla="*/ 50254 h 93"/>
                <a:gd name="T108" fmla="*/ 0 w 119"/>
                <a:gd name="T109" fmla="*/ 55750 h 93"/>
                <a:gd name="T110" fmla="*/ 16529 w 119"/>
                <a:gd name="T111" fmla="*/ 47113 h 93"/>
                <a:gd name="T112" fmla="*/ 25974 w 119"/>
                <a:gd name="T113" fmla="*/ 59676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9"/>
                <a:gd name="T172" fmla="*/ 0 h 93"/>
                <a:gd name="T173" fmla="*/ 119 w 119"/>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9" h="93">
                  <a:moveTo>
                    <a:pt x="11" y="89"/>
                  </a:moveTo>
                  <a:lnTo>
                    <a:pt x="11" y="89"/>
                  </a:lnTo>
                  <a:lnTo>
                    <a:pt x="16" y="92"/>
                  </a:lnTo>
                  <a:lnTo>
                    <a:pt x="19" y="93"/>
                  </a:lnTo>
                  <a:lnTo>
                    <a:pt x="23" y="93"/>
                  </a:lnTo>
                  <a:lnTo>
                    <a:pt x="31" y="93"/>
                  </a:lnTo>
                  <a:lnTo>
                    <a:pt x="37" y="91"/>
                  </a:lnTo>
                  <a:lnTo>
                    <a:pt x="40" y="89"/>
                  </a:lnTo>
                  <a:lnTo>
                    <a:pt x="43" y="87"/>
                  </a:lnTo>
                  <a:lnTo>
                    <a:pt x="47" y="81"/>
                  </a:lnTo>
                  <a:lnTo>
                    <a:pt x="49" y="75"/>
                  </a:lnTo>
                  <a:lnTo>
                    <a:pt x="50" y="69"/>
                  </a:lnTo>
                  <a:lnTo>
                    <a:pt x="81" y="45"/>
                  </a:lnTo>
                  <a:lnTo>
                    <a:pt x="86" y="47"/>
                  </a:lnTo>
                  <a:lnTo>
                    <a:pt x="92" y="48"/>
                  </a:lnTo>
                  <a:lnTo>
                    <a:pt x="100" y="49"/>
                  </a:lnTo>
                  <a:lnTo>
                    <a:pt x="108" y="45"/>
                  </a:lnTo>
                  <a:lnTo>
                    <a:pt x="111" y="42"/>
                  </a:lnTo>
                  <a:lnTo>
                    <a:pt x="114" y="39"/>
                  </a:lnTo>
                  <a:lnTo>
                    <a:pt x="116" y="36"/>
                  </a:lnTo>
                  <a:lnTo>
                    <a:pt x="117" y="31"/>
                  </a:lnTo>
                  <a:lnTo>
                    <a:pt x="119" y="22"/>
                  </a:lnTo>
                  <a:lnTo>
                    <a:pt x="99" y="33"/>
                  </a:lnTo>
                  <a:lnTo>
                    <a:pt x="88" y="16"/>
                  </a:lnTo>
                  <a:lnTo>
                    <a:pt x="108" y="4"/>
                  </a:lnTo>
                  <a:lnTo>
                    <a:pt x="106" y="3"/>
                  </a:lnTo>
                  <a:lnTo>
                    <a:pt x="103" y="1"/>
                  </a:lnTo>
                  <a:lnTo>
                    <a:pt x="99" y="0"/>
                  </a:lnTo>
                  <a:lnTo>
                    <a:pt x="93" y="1"/>
                  </a:lnTo>
                  <a:lnTo>
                    <a:pt x="87" y="1"/>
                  </a:lnTo>
                  <a:lnTo>
                    <a:pt x="81" y="5"/>
                  </a:lnTo>
                  <a:lnTo>
                    <a:pt x="75" y="9"/>
                  </a:lnTo>
                  <a:lnTo>
                    <a:pt x="72" y="14"/>
                  </a:lnTo>
                  <a:lnTo>
                    <a:pt x="70" y="19"/>
                  </a:lnTo>
                  <a:lnTo>
                    <a:pt x="70" y="26"/>
                  </a:lnTo>
                  <a:lnTo>
                    <a:pt x="39" y="49"/>
                  </a:lnTo>
                  <a:lnTo>
                    <a:pt x="32" y="45"/>
                  </a:lnTo>
                  <a:lnTo>
                    <a:pt x="26" y="44"/>
                  </a:lnTo>
                  <a:lnTo>
                    <a:pt x="20" y="45"/>
                  </a:lnTo>
                  <a:lnTo>
                    <a:pt x="12" y="48"/>
                  </a:lnTo>
                  <a:lnTo>
                    <a:pt x="6" y="51"/>
                  </a:lnTo>
                  <a:lnTo>
                    <a:pt x="3" y="58"/>
                  </a:lnTo>
                  <a:lnTo>
                    <a:pt x="1" y="64"/>
                  </a:lnTo>
                  <a:lnTo>
                    <a:pt x="0" y="71"/>
                  </a:lnTo>
                  <a:lnTo>
                    <a:pt x="21" y="60"/>
                  </a:lnTo>
                  <a:lnTo>
                    <a:pt x="33" y="76"/>
                  </a:lnTo>
                </a:path>
              </a:pathLst>
            </a:custGeom>
            <a:noFill/>
            <a:ln w="12700">
              <a:solidFill>
                <a:srgbClr val="000000"/>
              </a:solidFill>
              <a:prstDash val="solid"/>
              <a:round/>
              <a:headEnd/>
              <a:tailEnd/>
            </a:ln>
          </p:spPr>
          <p:txBody>
            <a:bodyPr/>
            <a:lstStyle/>
            <a:p>
              <a:endParaRPr lang="en-US" sz="1000" dirty="0"/>
            </a:p>
          </p:txBody>
        </p:sp>
      </p:grpSp>
      <p:grpSp>
        <p:nvGrpSpPr>
          <p:cNvPr id="116" name="Group 115"/>
          <p:cNvGrpSpPr/>
          <p:nvPr/>
        </p:nvGrpSpPr>
        <p:grpSpPr>
          <a:xfrm>
            <a:off x="809323" y="5199525"/>
            <a:ext cx="662056" cy="596047"/>
            <a:chOff x="5511447" y="1215396"/>
            <a:chExt cx="552620" cy="553423"/>
          </a:xfrm>
          <a:noFill/>
        </p:grpSpPr>
        <p:sp>
          <p:nvSpPr>
            <p:cNvPr id="117" name="Oval 116"/>
            <p:cNvSpPr/>
            <p:nvPr/>
          </p:nvSpPr>
          <p:spPr>
            <a:xfrm>
              <a:off x="5557553" y="1215396"/>
              <a:ext cx="121429" cy="121429"/>
            </a:xfrm>
            <a:prstGeom prst="ellipse">
              <a:avLst/>
            </a:pr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18" name="Freeform 117"/>
            <p:cNvSpPr/>
            <p:nvPr/>
          </p:nvSpPr>
          <p:spPr>
            <a:xfrm>
              <a:off x="5511447" y="1354741"/>
              <a:ext cx="337125" cy="414078"/>
            </a:xfrm>
            <a:custGeom>
              <a:avLst/>
              <a:gdLst>
                <a:gd name="connsiteX0" fmla="*/ 247650 w 1104900"/>
                <a:gd name="connsiteY0" fmla="*/ 0 h 1447800"/>
                <a:gd name="connsiteX1" fmla="*/ 400050 w 1104900"/>
                <a:gd name="connsiteY1" fmla="*/ 190500 h 1447800"/>
                <a:gd name="connsiteX2" fmla="*/ 523875 w 1104900"/>
                <a:gd name="connsiteY2" fmla="*/ 28575 h 1447800"/>
                <a:gd name="connsiteX3" fmla="*/ 1085850 w 1104900"/>
                <a:gd name="connsiteY3" fmla="*/ 38100 h 1447800"/>
                <a:gd name="connsiteX4" fmla="*/ 1104900 w 1104900"/>
                <a:gd name="connsiteY4" fmla="*/ 247650 h 1447800"/>
                <a:gd name="connsiteX5" fmla="*/ 619125 w 1104900"/>
                <a:gd name="connsiteY5" fmla="*/ 238125 h 1447800"/>
                <a:gd name="connsiteX6" fmla="*/ 628650 w 1104900"/>
                <a:gd name="connsiteY6" fmla="*/ 1381125 h 1447800"/>
                <a:gd name="connsiteX7" fmla="*/ 504825 w 1104900"/>
                <a:gd name="connsiteY7" fmla="*/ 1438275 h 1447800"/>
                <a:gd name="connsiteX8" fmla="*/ 381000 w 1104900"/>
                <a:gd name="connsiteY8" fmla="*/ 1371600 h 1447800"/>
                <a:gd name="connsiteX9" fmla="*/ 257175 w 1104900"/>
                <a:gd name="connsiteY9" fmla="*/ 1447800 h 1447800"/>
                <a:gd name="connsiteX10" fmla="*/ 133350 w 1104900"/>
                <a:gd name="connsiteY10" fmla="*/ 1371600 h 1447800"/>
                <a:gd name="connsiteX11" fmla="*/ 133350 w 1104900"/>
                <a:gd name="connsiteY11" fmla="*/ 733425 h 1447800"/>
                <a:gd name="connsiteX12" fmla="*/ 0 w 1104900"/>
                <a:gd name="connsiteY12" fmla="*/ 647700 h 1447800"/>
                <a:gd name="connsiteX13" fmla="*/ 0 w 1104900"/>
                <a:gd name="connsiteY13" fmla="*/ 133350 h 1447800"/>
                <a:gd name="connsiteX14" fmla="*/ 38100 w 1104900"/>
                <a:gd name="connsiteY14" fmla="*/ 19050 h 1447800"/>
                <a:gd name="connsiteX15" fmla="*/ 247650 w 1104900"/>
                <a:gd name="connsiteY15" fmla="*/ 0 h 1447800"/>
                <a:gd name="connsiteX0" fmla="*/ 247650 w 1104900"/>
                <a:gd name="connsiteY0" fmla="*/ 0 h 1447800"/>
                <a:gd name="connsiteX1" fmla="*/ 400050 w 1104900"/>
                <a:gd name="connsiteY1" fmla="*/ 190500 h 1447800"/>
                <a:gd name="connsiteX2" fmla="*/ 523875 w 1104900"/>
                <a:gd name="connsiteY2" fmla="*/ 28575 h 1447800"/>
                <a:gd name="connsiteX3" fmla="*/ 1085850 w 1104900"/>
                <a:gd name="connsiteY3" fmla="*/ 38100 h 1447800"/>
                <a:gd name="connsiteX4" fmla="*/ 1104900 w 1104900"/>
                <a:gd name="connsiteY4" fmla="*/ 247650 h 1447800"/>
                <a:gd name="connsiteX5" fmla="*/ 619125 w 1104900"/>
                <a:gd name="connsiteY5" fmla="*/ 238125 h 1447800"/>
                <a:gd name="connsiteX6" fmla="*/ 628650 w 1104900"/>
                <a:gd name="connsiteY6" fmla="*/ 1381125 h 1447800"/>
                <a:gd name="connsiteX7" fmla="*/ 504825 w 1104900"/>
                <a:gd name="connsiteY7" fmla="*/ 1438275 h 1447800"/>
                <a:gd name="connsiteX8" fmla="*/ 381000 w 1104900"/>
                <a:gd name="connsiteY8" fmla="*/ 1371600 h 1447800"/>
                <a:gd name="connsiteX9" fmla="*/ 257175 w 1104900"/>
                <a:gd name="connsiteY9" fmla="*/ 1447800 h 1447800"/>
                <a:gd name="connsiteX10" fmla="*/ 133350 w 1104900"/>
                <a:gd name="connsiteY10" fmla="*/ 1371600 h 1447800"/>
                <a:gd name="connsiteX11" fmla="*/ 133350 w 1104900"/>
                <a:gd name="connsiteY11" fmla="*/ 733425 h 1447800"/>
                <a:gd name="connsiteX12" fmla="*/ 0 w 1104900"/>
                <a:gd name="connsiteY12" fmla="*/ 647700 h 1447800"/>
                <a:gd name="connsiteX13" fmla="*/ 0 w 1104900"/>
                <a:gd name="connsiteY13" fmla="*/ 133350 h 1447800"/>
                <a:gd name="connsiteX14" fmla="*/ 38100 w 1104900"/>
                <a:gd name="connsiteY14" fmla="*/ 19050 h 1447800"/>
                <a:gd name="connsiteX15" fmla="*/ 247650 w 1104900"/>
                <a:gd name="connsiteY15" fmla="*/ 0 h 1447800"/>
                <a:gd name="connsiteX0" fmla="*/ 249198 w 1106448"/>
                <a:gd name="connsiteY0" fmla="*/ 0 h 1447800"/>
                <a:gd name="connsiteX1" fmla="*/ 401598 w 1106448"/>
                <a:gd name="connsiteY1" fmla="*/ 190500 h 1447800"/>
                <a:gd name="connsiteX2" fmla="*/ 525423 w 1106448"/>
                <a:gd name="connsiteY2" fmla="*/ 28575 h 1447800"/>
                <a:gd name="connsiteX3" fmla="*/ 1087398 w 1106448"/>
                <a:gd name="connsiteY3" fmla="*/ 38100 h 1447800"/>
                <a:gd name="connsiteX4" fmla="*/ 1106448 w 1106448"/>
                <a:gd name="connsiteY4" fmla="*/ 247650 h 1447800"/>
                <a:gd name="connsiteX5" fmla="*/ 620673 w 1106448"/>
                <a:gd name="connsiteY5" fmla="*/ 238125 h 1447800"/>
                <a:gd name="connsiteX6" fmla="*/ 630198 w 1106448"/>
                <a:gd name="connsiteY6" fmla="*/ 1381125 h 1447800"/>
                <a:gd name="connsiteX7" fmla="*/ 506373 w 1106448"/>
                <a:gd name="connsiteY7" fmla="*/ 1438275 h 1447800"/>
                <a:gd name="connsiteX8" fmla="*/ 382548 w 1106448"/>
                <a:gd name="connsiteY8" fmla="*/ 1371600 h 1447800"/>
                <a:gd name="connsiteX9" fmla="*/ 258723 w 1106448"/>
                <a:gd name="connsiteY9" fmla="*/ 1447800 h 1447800"/>
                <a:gd name="connsiteX10" fmla="*/ 134898 w 1106448"/>
                <a:gd name="connsiteY10" fmla="*/ 1371600 h 1447800"/>
                <a:gd name="connsiteX11" fmla="*/ 134898 w 1106448"/>
                <a:gd name="connsiteY11" fmla="*/ 733425 h 1447800"/>
                <a:gd name="connsiteX12" fmla="*/ 1548 w 1106448"/>
                <a:gd name="connsiteY12" fmla="*/ 647700 h 1447800"/>
                <a:gd name="connsiteX13" fmla="*/ 1548 w 1106448"/>
                <a:gd name="connsiteY13" fmla="*/ 133350 h 1447800"/>
                <a:gd name="connsiteX14" fmla="*/ 39648 w 1106448"/>
                <a:gd name="connsiteY14" fmla="*/ 19050 h 1447800"/>
                <a:gd name="connsiteX15" fmla="*/ 249198 w 1106448"/>
                <a:gd name="connsiteY15" fmla="*/ 0 h 1447800"/>
                <a:gd name="connsiteX0" fmla="*/ 248200 w 1105450"/>
                <a:gd name="connsiteY0" fmla="*/ 0 h 1447800"/>
                <a:gd name="connsiteX1" fmla="*/ 400600 w 1105450"/>
                <a:gd name="connsiteY1" fmla="*/ 190500 h 1447800"/>
                <a:gd name="connsiteX2" fmla="*/ 524425 w 1105450"/>
                <a:gd name="connsiteY2" fmla="*/ 28575 h 1447800"/>
                <a:gd name="connsiteX3" fmla="*/ 1086400 w 1105450"/>
                <a:gd name="connsiteY3" fmla="*/ 38100 h 1447800"/>
                <a:gd name="connsiteX4" fmla="*/ 1105450 w 1105450"/>
                <a:gd name="connsiteY4" fmla="*/ 247650 h 1447800"/>
                <a:gd name="connsiteX5" fmla="*/ 619675 w 1105450"/>
                <a:gd name="connsiteY5" fmla="*/ 238125 h 1447800"/>
                <a:gd name="connsiteX6" fmla="*/ 629200 w 1105450"/>
                <a:gd name="connsiteY6" fmla="*/ 1381125 h 1447800"/>
                <a:gd name="connsiteX7" fmla="*/ 505375 w 1105450"/>
                <a:gd name="connsiteY7" fmla="*/ 1438275 h 1447800"/>
                <a:gd name="connsiteX8" fmla="*/ 381550 w 1105450"/>
                <a:gd name="connsiteY8" fmla="*/ 1371600 h 1447800"/>
                <a:gd name="connsiteX9" fmla="*/ 257725 w 1105450"/>
                <a:gd name="connsiteY9" fmla="*/ 1447800 h 1447800"/>
                <a:gd name="connsiteX10" fmla="*/ 133900 w 1105450"/>
                <a:gd name="connsiteY10" fmla="*/ 1371600 h 1447800"/>
                <a:gd name="connsiteX11" fmla="*/ 133900 w 1105450"/>
                <a:gd name="connsiteY11" fmla="*/ 733425 h 1447800"/>
                <a:gd name="connsiteX12" fmla="*/ 550 w 1105450"/>
                <a:gd name="connsiteY12" fmla="*/ 647700 h 1447800"/>
                <a:gd name="connsiteX13" fmla="*/ 550 w 1105450"/>
                <a:gd name="connsiteY13" fmla="*/ 133350 h 1447800"/>
                <a:gd name="connsiteX14" fmla="*/ 55319 w 1105450"/>
                <a:gd name="connsiteY14" fmla="*/ 11906 h 1447800"/>
                <a:gd name="connsiteX15" fmla="*/ 248200 w 1105450"/>
                <a:gd name="connsiteY15" fmla="*/ 0 h 1447800"/>
                <a:gd name="connsiteX0" fmla="*/ 248200 w 1105450"/>
                <a:gd name="connsiteY0" fmla="*/ 0 h 1440656"/>
                <a:gd name="connsiteX1" fmla="*/ 400600 w 1105450"/>
                <a:gd name="connsiteY1" fmla="*/ 183356 h 1440656"/>
                <a:gd name="connsiteX2" fmla="*/ 524425 w 1105450"/>
                <a:gd name="connsiteY2" fmla="*/ 21431 h 1440656"/>
                <a:gd name="connsiteX3" fmla="*/ 1086400 w 1105450"/>
                <a:gd name="connsiteY3" fmla="*/ 30956 h 1440656"/>
                <a:gd name="connsiteX4" fmla="*/ 1105450 w 1105450"/>
                <a:gd name="connsiteY4" fmla="*/ 240506 h 1440656"/>
                <a:gd name="connsiteX5" fmla="*/ 619675 w 1105450"/>
                <a:gd name="connsiteY5" fmla="*/ 230981 h 1440656"/>
                <a:gd name="connsiteX6" fmla="*/ 629200 w 1105450"/>
                <a:gd name="connsiteY6" fmla="*/ 1373981 h 1440656"/>
                <a:gd name="connsiteX7" fmla="*/ 505375 w 1105450"/>
                <a:gd name="connsiteY7" fmla="*/ 1431131 h 1440656"/>
                <a:gd name="connsiteX8" fmla="*/ 381550 w 1105450"/>
                <a:gd name="connsiteY8" fmla="*/ 1364456 h 1440656"/>
                <a:gd name="connsiteX9" fmla="*/ 257725 w 1105450"/>
                <a:gd name="connsiteY9" fmla="*/ 1440656 h 1440656"/>
                <a:gd name="connsiteX10" fmla="*/ 133900 w 1105450"/>
                <a:gd name="connsiteY10" fmla="*/ 1364456 h 1440656"/>
                <a:gd name="connsiteX11" fmla="*/ 133900 w 1105450"/>
                <a:gd name="connsiteY11" fmla="*/ 726281 h 1440656"/>
                <a:gd name="connsiteX12" fmla="*/ 550 w 1105450"/>
                <a:gd name="connsiteY12" fmla="*/ 640556 h 1440656"/>
                <a:gd name="connsiteX13" fmla="*/ 550 w 1105450"/>
                <a:gd name="connsiteY13" fmla="*/ 126206 h 1440656"/>
                <a:gd name="connsiteX14" fmla="*/ 55319 w 1105450"/>
                <a:gd name="connsiteY14" fmla="*/ 4762 h 1440656"/>
                <a:gd name="connsiteX15" fmla="*/ 248200 w 1105450"/>
                <a:gd name="connsiteY15" fmla="*/ 0 h 1440656"/>
                <a:gd name="connsiteX0" fmla="*/ 248200 w 1105450"/>
                <a:gd name="connsiteY0" fmla="*/ 0 h 1440656"/>
                <a:gd name="connsiteX1" fmla="*/ 400600 w 1105450"/>
                <a:gd name="connsiteY1" fmla="*/ 183356 h 1440656"/>
                <a:gd name="connsiteX2" fmla="*/ 524425 w 1105450"/>
                <a:gd name="connsiteY2" fmla="*/ 21431 h 1440656"/>
                <a:gd name="connsiteX3" fmla="*/ 1086400 w 1105450"/>
                <a:gd name="connsiteY3" fmla="*/ 30956 h 1440656"/>
                <a:gd name="connsiteX4" fmla="*/ 1105450 w 1105450"/>
                <a:gd name="connsiteY4" fmla="*/ 240506 h 1440656"/>
                <a:gd name="connsiteX5" fmla="*/ 619675 w 1105450"/>
                <a:gd name="connsiteY5" fmla="*/ 230981 h 1440656"/>
                <a:gd name="connsiteX6" fmla="*/ 629200 w 1105450"/>
                <a:gd name="connsiteY6" fmla="*/ 1373981 h 1440656"/>
                <a:gd name="connsiteX7" fmla="*/ 505375 w 1105450"/>
                <a:gd name="connsiteY7" fmla="*/ 1431131 h 1440656"/>
                <a:gd name="connsiteX8" fmla="*/ 381550 w 1105450"/>
                <a:gd name="connsiteY8" fmla="*/ 1364456 h 1440656"/>
                <a:gd name="connsiteX9" fmla="*/ 257725 w 1105450"/>
                <a:gd name="connsiteY9" fmla="*/ 1440656 h 1440656"/>
                <a:gd name="connsiteX10" fmla="*/ 133900 w 1105450"/>
                <a:gd name="connsiteY10" fmla="*/ 1364456 h 1440656"/>
                <a:gd name="connsiteX11" fmla="*/ 133900 w 1105450"/>
                <a:gd name="connsiteY11" fmla="*/ 726281 h 1440656"/>
                <a:gd name="connsiteX12" fmla="*/ 550 w 1105450"/>
                <a:gd name="connsiteY12" fmla="*/ 640556 h 1440656"/>
                <a:gd name="connsiteX13" fmla="*/ 550 w 1105450"/>
                <a:gd name="connsiteY13" fmla="*/ 126206 h 1440656"/>
                <a:gd name="connsiteX14" fmla="*/ 55319 w 1105450"/>
                <a:gd name="connsiteY14" fmla="*/ 4762 h 1440656"/>
                <a:gd name="connsiteX15" fmla="*/ 248200 w 1105450"/>
                <a:gd name="connsiteY15" fmla="*/ 0 h 1440656"/>
                <a:gd name="connsiteX0" fmla="*/ 248200 w 1105450"/>
                <a:gd name="connsiteY0" fmla="*/ 0 h 1440656"/>
                <a:gd name="connsiteX1" fmla="*/ 400600 w 1105450"/>
                <a:gd name="connsiteY1" fmla="*/ 183356 h 1440656"/>
                <a:gd name="connsiteX2" fmla="*/ 524425 w 1105450"/>
                <a:gd name="connsiteY2" fmla="*/ 21431 h 1440656"/>
                <a:gd name="connsiteX3" fmla="*/ 1086400 w 1105450"/>
                <a:gd name="connsiteY3" fmla="*/ 30956 h 1440656"/>
                <a:gd name="connsiteX4" fmla="*/ 1105450 w 1105450"/>
                <a:gd name="connsiteY4" fmla="*/ 240506 h 1440656"/>
                <a:gd name="connsiteX5" fmla="*/ 619675 w 1105450"/>
                <a:gd name="connsiteY5" fmla="*/ 230981 h 1440656"/>
                <a:gd name="connsiteX6" fmla="*/ 629200 w 1105450"/>
                <a:gd name="connsiteY6" fmla="*/ 1373981 h 1440656"/>
                <a:gd name="connsiteX7" fmla="*/ 505375 w 1105450"/>
                <a:gd name="connsiteY7" fmla="*/ 1431131 h 1440656"/>
                <a:gd name="connsiteX8" fmla="*/ 381550 w 1105450"/>
                <a:gd name="connsiteY8" fmla="*/ 1364456 h 1440656"/>
                <a:gd name="connsiteX9" fmla="*/ 257725 w 1105450"/>
                <a:gd name="connsiteY9" fmla="*/ 1440656 h 1440656"/>
                <a:gd name="connsiteX10" fmla="*/ 133900 w 1105450"/>
                <a:gd name="connsiteY10" fmla="*/ 1364456 h 1440656"/>
                <a:gd name="connsiteX11" fmla="*/ 133900 w 1105450"/>
                <a:gd name="connsiteY11" fmla="*/ 726281 h 1440656"/>
                <a:gd name="connsiteX12" fmla="*/ 550 w 1105450"/>
                <a:gd name="connsiteY12" fmla="*/ 640556 h 1440656"/>
                <a:gd name="connsiteX13" fmla="*/ 550 w 1105450"/>
                <a:gd name="connsiteY13" fmla="*/ 126206 h 1440656"/>
                <a:gd name="connsiteX14" fmla="*/ 55319 w 1105450"/>
                <a:gd name="connsiteY14" fmla="*/ 4762 h 1440656"/>
                <a:gd name="connsiteX15" fmla="*/ 248200 w 1105450"/>
                <a:gd name="connsiteY15" fmla="*/ 0 h 1440656"/>
                <a:gd name="connsiteX0" fmla="*/ 248200 w 1105450"/>
                <a:gd name="connsiteY0" fmla="*/ 0 h 1440656"/>
                <a:gd name="connsiteX1" fmla="*/ 400600 w 1105450"/>
                <a:gd name="connsiteY1" fmla="*/ 183356 h 1440656"/>
                <a:gd name="connsiteX2" fmla="*/ 524425 w 1105450"/>
                <a:gd name="connsiteY2" fmla="*/ 21431 h 1440656"/>
                <a:gd name="connsiteX3" fmla="*/ 1086400 w 1105450"/>
                <a:gd name="connsiteY3" fmla="*/ 30956 h 1440656"/>
                <a:gd name="connsiteX4" fmla="*/ 1105450 w 1105450"/>
                <a:gd name="connsiteY4" fmla="*/ 240506 h 1440656"/>
                <a:gd name="connsiteX5" fmla="*/ 619675 w 1105450"/>
                <a:gd name="connsiteY5" fmla="*/ 230981 h 1440656"/>
                <a:gd name="connsiteX6" fmla="*/ 629200 w 1105450"/>
                <a:gd name="connsiteY6" fmla="*/ 1373981 h 1440656"/>
                <a:gd name="connsiteX7" fmla="*/ 505375 w 1105450"/>
                <a:gd name="connsiteY7" fmla="*/ 1431131 h 1440656"/>
                <a:gd name="connsiteX8" fmla="*/ 381550 w 1105450"/>
                <a:gd name="connsiteY8" fmla="*/ 1364456 h 1440656"/>
                <a:gd name="connsiteX9" fmla="*/ 257725 w 1105450"/>
                <a:gd name="connsiteY9" fmla="*/ 1440656 h 1440656"/>
                <a:gd name="connsiteX10" fmla="*/ 133900 w 1105450"/>
                <a:gd name="connsiteY10" fmla="*/ 1364456 h 1440656"/>
                <a:gd name="connsiteX11" fmla="*/ 133900 w 1105450"/>
                <a:gd name="connsiteY11" fmla="*/ 726281 h 1440656"/>
                <a:gd name="connsiteX12" fmla="*/ 550 w 1105450"/>
                <a:gd name="connsiteY12" fmla="*/ 640556 h 1440656"/>
                <a:gd name="connsiteX13" fmla="*/ 550 w 1105450"/>
                <a:gd name="connsiteY13" fmla="*/ 126206 h 1440656"/>
                <a:gd name="connsiteX14" fmla="*/ 55319 w 1105450"/>
                <a:gd name="connsiteY14" fmla="*/ 4762 h 1440656"/>
                <a:gd name="connsiteX15" fmla="*/ 248200 w 1105450"/>
                <a:gd name="connsiteY15" fmla="*/ 0 h 1440656"/>
                <a:gd name="connsiteX0" fmla="*/ 248200 w 1105450"/>
                <a:gd name="connsiteY0" fmla="*/ 0 h 1441817"/>
                <a:gd name="connsiteX1" fmla="*/ 400600 w 1105450"/>
                <a:gd name="connsiteY1" fmla="*/ 183356 h 1441817"/>
                <a:gd name="connsiteX2" fmla="*/ 524425 w 1105450"/>
                <a:gd name="connsiteY2" fmla="*/ 21431 h 1441817"/>
                <a:gd name="connsiteX3" fmla="*/ 1086400 w 1105450"/>
                <a:gd name="connsiteY3" fmla="*/ 30956 h 1441817"/>
                <a:gd name="connsiteX4" fmla="*/ 1105450 w 1105450"/>
                <a:gd name="connsiteY4" fmla="*/ 240506 h 1441817"/>
                <a:gd name="connsiteX5" fmla="*/ 619675 w 1105450"/>
                <a:gd name="connsiteY5" fmla="*/ 230981 h 1441817"/>
                <a:gd name="connsiteX6" fmla="*/ 629200 w 1105450"/>
                <a:gd name="connsiteY6" fmla="*/ 1373981 h 1441817"/>
                <a:gd name="connsiteX7" fmla="*/ 505375 w 1105450"/>
                <a:gd name="connsiteY7" fmla="*/ 1431131 h 1441817"/>
                <a:gd name="connsiteX8" fmla="*/ 381550 w 1105450"/>
                <a:gd name="connsiteY8" fmla="*/ 1364456 h 1441817"/>
                <a:gd name="connsiteX9" fmla="*/ 257725 w 1105450"/>
                <a:gd name="connsiteY9" fmla="*/ 1440656 h 1441817"/>
                <a:gd name="connsiteX10" fmla="*/ 133900 w 1105450"/>
                <a:gd name="connsiteY10" fmla="*/ 1364456 h 1441817"/>
                <a:gd name="connsiteX11" fmla="*/ 133900 w 1105450"/>
                <a:gd name="connsiteY11" fmla="*/ 726281 h 1441817"/>
                <a:gd name="connsiteX12" fmla="*/ 550 w 1105450"/>
                <a:gd name="connsiteY12" fmla="*/ 640556 h 1441817"/>
                <a:gd name="connsiteX13" fmla="*/ 550 w 1105450"/>
                <a:gd name="connsiteY13" fmla="*/ 126206 h 1441817"/>
                <a:gd name="connsiteX14" fmla="*/ 55319 w 1105450"/>
                <a:gd name="connsiteY14" fmla="*/ 4762 h 1441817"/>
                <a:gd name="connsiteX15" fmla="*/ 248200 w 1105450"/>
                <a:gd name="connsiteY15" fmla="*/ 0 h 1441817"/>
                <a:gd name="connsiteX0" fmla="*/ 248200 w 1105450"/>
                <a:gd name="connsiteY0" fmla="*/ 0 h 1442104"/>
                <a:gd name="connsiteX1" fmla="*/ 400600 w 1105450"/>
                <a:gd name="connsiteY1" fmla="*/ 183356 h 1442104"/>
                <a:gd name="connsiteX2" fmla="*/ 524425 w 1105450"/>
                <a:gd name="connsiteY2" fmla="*/ 21431 h 1442104"/>
                <a:gd name="connsiteX3" fmla="*/ 1086400 w 1105450"/>
                <a:gd name="connsiteY3" fmla="*/ 30956 h 1442104"/>
                <a:gd name="connsiteX4" fmla="*/ 1105450 w 1105450"/>
                <a:gd name="connsiteY4" fmla="*/ 240506 h 1442104"/>
                <a:gd name="connsiteX5" fmla="*/ 619675 w 1105450"/>
                <a:gd name="connsiteY5" fmla="*/ 230981 h 1442104"/>
                <a:gd name="connsiteX6" fmla="*/ 629200 w 1105450"/>
                <a:gd name="connsiteY6" fmla="*/ 1373981 h 1442104"/>
                <a:gd name="connsiteX7" fmla="*/ 505375 w 1105450"/>
                <a:gd name="connsiteY7" fmla="*/ 1431131 h 1442104"/>
                <a:gd name="connsiteX8" fmla="*/ 381550 w 1105450"/>
                <a:gd name="connsiteY8" fmla="*/ 1364456 h 1442104"/>
                <a:gd name="connsiteX9" fmla="*/ 257725 w 1105450"/>
                <a:gd name="connsiteY9" fmla="*/ 1440656 h 1442104"/>
                <a:gd name="connsiteX10" fmla="*/ 133900 w 1105450"/>
                <a:gd name="connsiteY10" fmla="*/ 1364456 h 1442104"/>
                <a:gd name="connsiteX11" fmla="*/ 133900 w 1105450"/>
                <a:gd name="connsiteY11" fmla="*/ 726281 h 1442104"/>
                <a:gd name="connsiteX12" fmla="*/ 550 w 1105450"/>
                <a:gd name="connsiteY12" fmla="*/ 640556 h 1442104"/>
                <a:gd name="connsiteX13" fmla="*/ 550 w 1105450"/>
                <a:gd name="connsiteY13" fmla="*/ 126206 h 1442104"/>
                <a:gd name="connsiteX14" fmla="*/ 55319 w 1105450"/>
                <a:gd name="connsiteY14" fmla="*/ 4762 h 1442104"/>
                <a:gd name="connsiteX15" fmla="*/ 248200 w 1105450"/>
                <a:gd name="connsiteY15" fmla="*/ 0 h 1442104"/>
                <a:gd name="connsiteX0" fmla="*/ 248200 w 1105450"/>
                <a:gd name="connsiteY0" fmla="*/ 0 h 1442104"/>
                <a:gd name="connsiteX1" fmla="*/ 400600 w 1105450"/>
                <a:gd name="connsiteY1" fmla="*/ 183356 h 1442104"/>
                <a:gd name="connsiteX2" fmla="*/ 524425 w 1105450"/>
                <a:gd name="connsiteY2" fmla="*/ 21431 h 1442104"/>
                <a:gd name="connsiteX3" fmla="*/ 1086400 w 1105450"/>
                <a:gd name="connsiteY3" fmla="*/ 30956 h 1442104"/>
                <a:gd name="connsiteX4" fmla="*/ 1105450 w 1105450"/>
                <a:gd name="connsiteY4" fmla="*/ 240506 h 1442104"/>
                <a:gd name="connsiteX5" fmla="*/ 619675 w 1105450"/>
                <a:gd name="connsiteY5" fmla="*/ 230981 h 1442104"/>
                <a:gd name="connsiteX6" fmla="*/ 629200 w 1105450"/>
                <a:gd name="connsiteY6" fmla="*/ 1373981 h 1442104"/>
                <a:gd name="connsiteX7" fmla="*/ 505375 w 1105450"/>
                <a:gd name="connsiteY7" fmla="*/ 1431131 h 1442104"/>
                <a:gd name="connsiteX8" fmla="*/ 381550 w 1105450"/>
                <a:gd name="connsiteY8" fmla="*/ 1364456 h 1442104"/>
                <a:gd name="connsiteX9" fmla="*/ 257725 w 1105450"/>
                <a:gd name="connsiteY9" fmla="*/ 1440656 h 1442104"/>
                <a:gd name="connsiteX10" fmla="*/ 133900 w 1105450"/>
                <a:gd name="connsiteY10" fmla="*/ 1364456 h 1442104"/>
                <a:gd name="connsiteX11" fmla="*/ 133900 w 1105450"/>
                <a:gd name="connsiteY11" fmla="*/ 726281 h 1442104"/>
                <a:gd name="connsiteX12" fmla="*/ 550 w 1105450"/>
                <a:gd name="connsiteY12" fmla="*/ 640556 h 1442104"/>
                <a:gd name="connsiteX13" fmla="*/ 550 w 1105450"/>
                <a:gd name="connsiteY13" fmla="*/ 126206 h 1442104"/>
                <a:gd name="connsiteX14" fmla="*/ 55319 w 1105450"/>
                <a:gd name="connsiteY14" fmla="*/ 4762 h 1442104"/>
                <a:gd name="connsiteX15" fmla="*/ 248200 w 1105450"/>
                <a:gd name="connsiteY15" fmla="*/ 0 h 1442104"/>
                <a:gd name="connsiteX0" fmla="*/ 248200 w 1105450"/>
                <a:gd name="connsiteY0" fmla="*/ 0 h 1442104"/>
                <a:gd name="connsiteX1" fmla="*/ 400600 w 1105450"/>
                <a:gd name="connsiteY1" fmla="*/ 183356 h 1442104"/>
                <a:gd name="connsiteX2" fmla="*/ 524425 w 1105450"/>
                <a:gd name="connsiteY2" fmla="*/ 21431 h 1442104"/>
                <a:gd name="connsiteX3" fmla="*/ 1086400 w 1105450"/>
                <a:gd name="connsiteY3" fmla="*/ 30956 h 1442104"/>
                <a:gd name="connsiteX4" fmla="*/ 1105450 w 1105450"/>
                <a:gd name="connsiteY4" fmla="*/ 240506 h 1442104"/>
                <a:gd name="connsiteX5" fmla="*/ 619675 w 1105450"/>
                <a:gd name="connsiteY5" fmla="*/ 230981 h 1442104"/>
                <a:gd name="connsiteX6" fmla="*/ 629200 w 1105450"/>
                <a:gd name="connsiteY6" fmla="*/ 1373981 h 1442104"/>
                <a:gd name="connsiteX7" fmla="*/ 505375 w 1105450"/>
                <a:gd name="connsiteY7" fmla="*/ 1431131 h 1442104"/>
                <a:gd name="connsiteX8" fmla="*/ 381550 w 1105450"/>
                <a:gd name="connsiteY8" fmla="*/ 1364456 h 1442104"/>
                <a:gd name="connsiteX9" fmla="*/ 257725 w 1105450"/>
                <a:gd name="connsiteY9" fmla="*/ 1440656 h 1442104"/>
                <a:gd name="connsiteX10" fmla="*/ 133900 w 1105450"/>
                <a:gd name="connsiteY10" fmla="*/ 1364456 h 1442104"/>
                <a:gd name="connsiteX11" fmla="*/ 133900 w 1105450"/>
                <a:gd name="connsiteY11" fmla="*/ 726281 h 1442104"/>
                <a:gd name="connsiteX12" fmla="*/ 550 w 1105450"/>
                <a:gd name="connsiteY12" fmla="*/ 640556 h 1442104"/>
                <a:gd name="connsiteX13" fmla="*/ 550 w 1105450"/>
                <a:gd name="connsiteY13" fmla="*/ 126206 h 1442104"/>
                <a:gd name="connsiteX14" fmla="*/ 55319 w 1105450"/>
                <a:gd name="connsiteY14" fmla="*/ 4762 h 1442104"/>
                <a:gd name="connsiteX15" fmla="*/ 248200 w 1105450"/>
                <a:gd name="connsiteY15" fmla="*/ 0 h 1442104"/>
                <a:gd name="connsiteX0" fmla="*/ 248200 w 1105450"/>
                <a:gd name="connsiteY0" fmla="*/ 0 h 1442104"/>
                <a:gd name="connsiteX1" fmla="*/ 400600 w 1105450"/>
                <a:gd name="connsiteY1" fmla="*/ 183356 h 1442104"/>
                <a:gd name="connsiteX2" fmla="*/ 524425 w 1105450"/>
                <a:gd name="connsiteY2" fmla="*/ 21431 h 1442104"/>
                <a:gd name="connsiteX3" fmla="*/ 1086400 w 1105450"/>
                <a:gd name="connsiteY3" fmla="*/ 30956 h 1442104"/>
                <a:gd name="connsiteX4" fmla="*/ 1105450 w 1105450"/>
                <a:gd name="connsiteY4" fmla="*/ 240506 h 1442104"/>
                <a:gd name="connsiteX5" fmla="*/ 619675 w 1105450"/>
                <a:gd name="connsiteY5" fmla="*/ 230981 h 1442104"/>
                <a:gd name="connsiteX6" fmla="*/ 629200 w 1105450"/>
                <a:gd name="connsiteY6" fmla="*/ 1373981 h 1442104"/>
                <a:gd name="connsiteX7" fmla="*/ 505375 w 1105450"/>
                <a:gd name="connsiteY7" fmla="*/ 1431131 h 1442104"/>
                <a:gd name="connsiteX8" fmla="*/ 381550 w 1105450"/>
                <a:gd name="connsiteY8" fmla="*/ 1364456 h 1442104"/>
                <a:gd name="connsiteX9" fmla="*/ 257725 w 1105450"/>
                <a:gd name="connsiteY9" fmla="*/ 1440656 h 1442104"/>
                <a:gd name="connsiteX10" fmla="*/ 133900 w 1105450"/>
                <a:gd name="connsiteY10" fmla="*/ 1364456 h 1442104"/>
                <a:gd name="connsiteX11" fmla="*/ 133900 w 1105450"/>
                <a:gd name="connsiteY11" fmla="*/ 726281 h 1442104"/>
                <a:gd name="connsiteX12" fmla="*/ 550 w 1105450"/>
                <a:gd name="connsiteY12" fmla="*/ 640556 h 1442104"/>
                <a:gd name="connsiteX13" fmla="*/ 550 w 1105450"/>
                <a:gd name="connsiteY13" fmla="*/ 126206 h 1442104"/>
                <a:gd name="connsiteX14" fmla="*/ 55319 w 1105450"/>
                <a:gd name="connsiteY14" fmla="*/ 4762 h 1442104"/>
                <a:gd name="connsiteX15" fmla="*/ 248200 w 1105450"/>
                <a:gd name="connsiteY15" fmla="*/ 0 h 1442104"/>
                <a:gd name="connsiteX0" fmla="*/ 248200 w 1105450"/>
                <a:gd name="connsiteY0" fmla="*/ 0 h 1442104"/>
                <a:gd name="connsiteX1" fmla="*/ 400600 w 1105450"/>
                <a:gd name="connsiteY1" fmla="*/ 183356 h 1442104"/>
                <a:gd name="connsiteX2" fmla="*/ 524425 w 1105450"/>
                <a:gd name="connsiteY2" fmla="*/ 21431 h 1442104"/>
                <a:gd name="connsiteX3" fmla="*/ 1086400 w 1105450"/>
                <a:gd name="connsiteY3" fmla="*/ 30956 h 1442104"/>
                <a:gd name="connsiteX4" fmla="*/ 1105450 w 1105450"/>
                <a:gd name="connsiteY4" fmla="*/ 240506 h 1442104"/>
                <a:gd name="connsiteX5" fmla="*/ 619675 w 1105450"/>
                <a:gd name="connsiteY5" fmla="*/ 230981 h 1442104"/>
                <a:gd name="connsiteX6" fmla="*/ 629200 w 1105450"/>
                <a:gd name="connsiteY6" fmla="*/ 1373981 h 1442104"/>
                <a:gd name="connsiteX7" fmla="*/ 505375 w 1105450"/>
                <a:gd name="connsiteY7" fmla="*/ 1431131 h 1442104"/>
                <a:gd name="connsiteX8" fmla="*/ 381550 w 1105450"/>
                <a:gd name="connsiteY8" fmla="*/ 1364456 h 1442104"/>
                <a:gd name="connsiteX9" fmla="*/ 257725 w 1105450"/>
                <a:gd name="connsiteY9" fmla="*/ 1440656 h 1442104"/>
                <a:gd name="connsiteX10" fmla="*/ 133900 w 1105450"/>
                <a:gd name="connsiteY10" fmla="*/ 1364456 h 1442104"/>
                <a:gd name="connsiteX11" fmla="*/ 133900 w 1105450"/>
                <a:gd name="connsiteY11" fmla="*/ 726281 h 1442104"/>
                <a:gd name="connsiteX12" fmla="*/ 550 w 1105450"/>
                <a:gd name="connsiteY12" fmla="*/ 640556 h 1442104"/>
                <a:gd name="connsiteX13" fmla="*/ 550 w 1105450"/>
                <a:gd name="connsiteY13" fmla="*/ 126206 h 1442104"/>
                <a:gd name="connsiteX14" fmla="*/ 55319 w 1105450"/>
                <a:gd name="connsiteY14" fmla="*/ 4762 h 1442104"/>
                <a:gd name="connsiteX15" fmla="*/ 248200 w 1105450"/>
                <a:gd name="connsiteY15" fmla="*/ 0 h 1442104"/>
                <a:gd name="connsiteX0" fmla="*/ 248200 w 1105450"/>
                <a:gd name="connsiteY0" fmla="*/ 0 h 1442104"/>
                <a:gd name="connsiteX1" fmla="*/ 400600 w 1105450"/>
                <a:gd name="connsiteY1" fmla="*/ 183356 h 1442104"/>
                <a:gd name="connsiteX2" fmla="*/ 524425 w 1105450"/>
                <a:gd name="connsiteY2" fmla="*/ 21431 h 1442104"/>
                <a:gd name="connsiteX3" fmla="*/ 1086400 w 1105450"/>
                <a:gd name="connsiteY3" fmla="*/ 30956 h 1442104"/>
                <a:gd name="connsiteX4" fmla="*/ 1105450 w 1105450"/>
                <a:gd name="connsiteY4" fmla="*/ 240506 h 1442104"/>
                <a:gd name="connsiteX5" fmla="*/ 619675 w 1105450"/>
                <a:gd name="connsiteY5" fmla="*/ 230981 h 1442104"/>
                <a:gd name="connsiteX6" fmla="*/ 629200 w 1105450"/>
                <a:gd name="connsiteY6" fmla="*/ 1373981 h 1442104"/>
                <a:gd name="connsiteX7" fmla="*/ 505375 w 1105450"/>
                <a:gd name="connsiteY7" fmla="*/ 1431131 h 1442104"/>
                <a:gd name="connsiteX8" fmla="*/ 381550 w 1105450"/>
                <a:gd name="connsiteY8" fmla="*/ 1364456 h 1442104"/>
                <a:gd name="connsiteX9" fmla="*/ 257725 w 1105450"/>
                <a:gd name="connsiteY9" fmla="*/ 1440656 h 1442104"/>
                <a:gd name="connsiteX10" fmla="*/ 133900 w 1105450"/>
                <a:gd name="connsiteY10" fmla="*/ 1364456 h 1442104"/>
                <a:gd name="connsiteX11" fmla="*/ 133900 w 1105450"/>
                <a:gd name="connsiteY11" fmla="*/ 726281 h 1442104"/>
                <a:gd name="connsiteX12" fmla="*/ 550 w 1105450"/>
                <a:gd name="connsiteY12" fmla="*/ 640556 h 1442104"/>
                <a:gd name="connsiteX13" fmla="*/ 550 w 1105450"/>
                <a:gd name="connsiteY13" fmla="*/ 126206 h 1442104"/>
                <a:gd name="connsiteX14" fmla="*/ 55319 w 1105450"/>
                <a:gd name="connsiteY14" fmla="*/ 4762 h 1442104"/>
                <a:gd name="connsiteX15" fmla="*/ 248200 w 1105450"/>
                <a:gd name="connsiteY15" fmla="*/ 0 h 1442104"/>
                <a:gd name="connsiteX0" fmla="*/ 248200 w 1144895"/>
                <a:gd name="connsiteY0" fmla="*/ 0 h 1442104"/>
                <a:gd name="connsiteX1" fmla="*/ 400600 w 1144895"/>
                <a:gd name="connsiteY1" fmla="*/ 183356 h 1442104"/>
                <a:gd name="connsiteX2" fmla="*/ 524425 w 1144895"/>
                <a:gd name="connsiteY2" fmla="*/ 21431 h 1442104"/>
                <a:gd name="connsiteX3" fmla="*/ 1086400 w 1144895"/>
                <a:gd name="connsiteY3" fmla="*/ 30956 h 1442104"/>
                <a:gd name="connsiteX4" fmla="*/ 1105450 w 1144895"/>
                <a:gd name="connsiteY4" fmla="*/ 240506 h 1442104"/>
                <a:gd name="connsiteX5" fmla="*/ 619675 w 1144895"/>
                <a:gd name="connsiteY5" fmla="*/ 230981 h 1442104"/>
                <a:gd name="connsiteX6" fmla="*/ 629200 w 1144895"/>
                <a:gd name="connsiteY6" fmla="*/ 1373981 h 1442104"/>
                <a:gd name="connsiteX7" fmla="*/ 505375 w 1144895"/>
                <a:gd name="connsiteY7" fmla="*/ 1431131 h 1442104"/>
                <a:gd name="connsiteX8" fmla="*/ 381550 w 1144895"/>
                <a:gd name="connsiteY8" fmla="*/ 1364456 h 1442104"/>
                <a:gd name="connsiteX9" fmla="*/ 257725 w 1144895"/>
                <a:gd name="connsiteY9" fmla="*/ 1440656 h 1442104"/>
                <a:gd name="connsiteX10" fmla="*/ 133900 w 1144895"/>
                <a:gd name="connsiteY10" fmla="*/ 1364456 h 1442104"/>
                <a:gd name="connsiteX11" fmla="*/ 133900 w 1144895"/>
                <a:gd name="connsiteY11" fmla="*/ 726281 h 1442104"/>
                <a:gd name="connsiteX12" fmla="*/ 550 w 1144895"/>
                <a:gd name="connsiteY12" fmla="*/ 640556 h 1442104"/>
                <a:gd name="connsiteX13" fmla="*/ 550 w 1144895"/>
                <a:gd name="connsiteY13" fmla="*/ 126206 h 1442104"/>
                <a:gd name="connsiteX14" fmla="*/ 55319 w 1144895"/>
                <a:gd name="connsiteY14" fmla="*/ 4762 h 1442104"/>
                <a:gd name="connsiteX15" fmla="*/ 248200 w 1144895"/>
                <a:gd name="connsiteY15" fmla="*/ 0 h 1442104"/>
                <a:gd name="connsiteX0" fmla="*/ 248200 w 1168927"/>
                <a:gd name="connsiteY0" fmla="*/ 0 h 1442104"/>
                <a:gd name="connsiteX1" fmla="*/ 400600 w 1168927"/>
                <a:gd name="connsiteY1" fmla="*/ 183356 h 1442104"/>
                <a:gd name="connsiteX2" fmla="*/ 524425 w 1168927"/>
                <a:gd name="connsiteY2" fmla="*/ 21431 h 1442104"/>
                <a:gd name="connsiteX3" fmla="*/ 1086400 w 1168927"/>
                <a:gd name="connsiteY3" fmla="*/ 30956 h 1442104"/>
                <a:gd name="connsiteX4" fmla="*/ 1105450 w 1168927"/>
                <a:gd name="connsiteY4" fmla="*/ 240506 h 1442104"/>
                <a:gd name="connsiteX5" fmla="*/ 619675 w 1168927"/>
                <a:gd name="connsiteY5" fmla="*/ 230981 h 1442104"/>
                <a:gd name="connsiteX6" fmla="*/ 629200 w 1168927"/>
                <a:gd name="connsiteY6" fmla="*/ 1373981 h 1442104"/>
                <a:gd name="connsiteX7" fmla="*/ 505375 w 1168927"/>
                <a:gd name="connsiteY7" fmla="*/ 1431131 h 1442104"/>
                <a:gd name="connsiteX8" fmla="*/ 381550 w 1168927"/>
                <a:gd name="connsiteY8" fmla="*/ 1364456 h 1442104"/>
                <a:gd name="connsiteX9" fmla="*/ 257725 w 1168927"/>
                <a:gd name="connsiteY9" fmla="*/ 1440656 h 1442104"/>
                <a:gd name="connsiteX10" fmla="*/ 133900 w 1168927"/>
                <a:gd name="connsiteY10" fmla="*/ 1364456 h 1442104"/>
                <a:gd name="connsiteX11" fmla="*/ 133900 w 1168927"/>
                <a:gd name="connsiteY11" fmla="*/ 726281 h 1442104"/>
                <a:gd name="connsiteX12" fmla="*/ 550 w 1168927"/>
                <a:gd name="connsiteY12" fmla="*/ 640556 h 1442104"/>
                <a:gd name="connsiteX13" fmla="*/ 550 w 1168927"/>
                <a:gd name="connsiteY13" fmla="*/ 126206 h 1442104"/>
                <a:gd name="connsiteX14" fmla="*/ 55319 w 1168927"/>
                <a:gd name="connsiteY14" fmla="*/ 4762 h 1442104"/>
                <a:gd name="connsiteX15" fmla="*/ 248200 w 1168927"/>
                <a:gd name="connsiteY15" fmla="*/ 0 h 1442104"/>
                <a:gd name="connsiteX0" fmla="*/ 248200 w 1168927"/>
                <a:gd name="connsiteY0" fmla="*/ 0 h 1442104"/>
                <a:gd name="connsiteX1" fmla="*/ 400600 w 1168927"/>
                <a:gd name="connsiteY1" fmla="*/ 183356 h 1442104"/>
                <a:gd name="connsiteX2" fmla="*/ 524425 w 1168927"/>
                <a:gd name="connsiteY2" fmla="*/ 21431 h 1442104"/>
                <a:gd name="connsiteX3" fmla="*/ 1086400 w 1168927"/>
                <a:gd name="connsiteY3" fmla="*/ 30956 h 1442104"/>
                <a:gd name="connsiteX4" fmla="*/ 1105450 w 1168927"/>
                <a:gd name="connsiteY4" fmla="*/ 240506 h 1442104"/>
                <a:gd name="connsiteX5" fmla="*/ 619675 w 1168927"/>
                <a:gd name="connsiteY5" fmla="*/ 230981 h 1442104"/>
                <a:gd name="connsiteX6" fmla="*/ 629200 w 1168927"/>
                <a:gd name="connsiteY6" fmla="*/ 1373981 h 1442104"/>
                <a:gd name="connsiteX7" fmla="*/ 505375 w 1168927"/>
                <a:gd name="connsiteY7" fmla="*/ 1431131 h 1442104"/>
                <a:gd name="connsiteX8" fmla="*/ 381550 w 1168927"/>
                <a:gd name="connsiteY8" fmla="*/ 1364456 h 1442104"/>
                <a:gd name="connsiteX9" fmla="*/ 257725 w 1168927"/>
                <a:gd name="connsiteY9" fmla="*/ 1440656 h 1442104"/>
                <a:gd name="connsiteX10" fmla="*/ 133900 w 1168927"/>
                <a:gd name="connsiteY10" fmla="*/ 1364456 h 1442104"/>
                <a:gd name="connsiteX11" fmla="*/ 133900 w 1168927"/>
                <a:gd name="connsiteY11" fmla="*/ 726281 h 1442104"/>
                <a:gd name="connsiteX12" fmla="*/ 550 w 1168927"/>
                <a:gd name="connsiteY12" fmla="*/ 640556 h 1442104"/>
                <a:gd name="connsiteX13" fmla="*/ 550 w 1168927"/>
                <a:gd name="connsiteY13" fmla="*/ 126206 h 1442104"/>
                <a:gd name="connsiteX14" fmla="*/ 55319 w 1168927"/>
                <a:gd name="connsiteY14" fmla="*/ 4762 h 1442104"/>
                <a:gd name="connsiteX15" fmla="*/ 248200 w 1168927"/>
                <a:gd name="connsiteY15" fmla="*/ 0 h 1442104"/>
                <a:gd name="connsiteX0" fmla="*/ 248200 w 1169898"/>
                <a:gd name="connsiteY0" fmla="*/ 0 h 1442104"/>
                <a:gd name="connsiteX1" fmla="*/ 400600 w 1169898"/>
                <a:gd name="connsiteY1" fmla="*/ 183356 h 1442104"/>
                <a:gd name="connsiteX2" fmla="*/ 524425 w 1169898"/>
                <a:gd name="connsiteY2" fmla="*/ 21431 h 1442104"/>
                <a:gd name="connsiteX3" fmla="*/ 1086400 w 1169898"/>
                <a:gd name="connsiteY3" fmla="*/ 30956 h 1442104"/>
                <a:gd name="connsiteX4" fmla="*/ 1105450 w 1169898"/>
                <a:gd name="connsiteY4" fmla="*/ 240506 h 1442104"/>
                <a:gd name="connsiteX5" fmla="*/ 619675 w 1169898"/>
                <a:gd name="connsiteY5" fmla="*/ 230981 h 1442104"/>
                <a:gd name="connsiteX6" fmla="*/ 629200 w 1169898"/>
                <a:gd name="connsiteY6" fmla="*/ 1373981 h 1442104"/>
                <a:gd name="connsiteX7" fmla="*/ 505375 w 1169898"/>
                <a:gd name="connsiteY7" fmla="*/ 1431131 h 1442104"/>
                <a:gd name="connsiteX8" fmla="*/ 381550 w 1169898"/>
                <a:gd name="connsiteY8" fmla="*/ 1364456 h 1442104"/>
                <a:gd name="connsiteX9" fmla="*/ 257725 w 1169898"/>
                <a:gd name="connsiteY9" fmla="*/ 1440656 h 1442104"/>
                <a:gd name="connsiteX10" fmla="*/ 133900 w 1169898"/>
                <a:gd name="connsiteY10" fmla="*/ 1364456 h 1442104"/>
                <a:gd name="connsiteX11" fmla="*/ 133900 w 1169898"/>
                <a:gd name="connsiteY11" fmla="*/ 726281 h 1442104"/>
                <a:gd name="connsiteX12" fmla="*/ 550 w 1169898"/>
                <a:gd name="connsiteY12" fmla="*/ 640556 h 1442104"/>
                <a:gd name="connsiteX13" fmla="*/ 550 w 1169898"/>
                <a:gd name="connsiteY13" fmla="*/ 126206 h 1442104"/>
                <a:gd name="connsiteX14" fmla="*/ 55319 w 1169898"/>
                <a:gd name="connsiteY14" fmla="*/ 4762 h 1442104"/>
                <a:gd name="connsiteX15" fmla="*/ 248200 w 1169898"/>
                <a:gd name="connsiteY15" fmla="*/ 0 h 1442104"/>
                <a:gd name="connsiteX0" fmla="*/ 248200 w 1174100"/>
                <a:gd name="connsiteY0" fmla="*/ 0 h 1442104"/>
                <a:gd name="connsiteX1" fmla="*/ 400600 w 1174100"/>
                <a:gd name="connsiteY1" fmla="*/ 183356 h 1442104"/>
                <a:gd name="connsiteX2" fmla="*/ 524425 w 1174100"/>
                <a:gd name="connsiteY2" fmla="*/ 21431 h 1442104"/>
                <a:gd name="connsiteX3" fmla="*/ 1086400 w 1174100"/>
                <a:gd name="connsiteY3" fmla="*/ 30956 h 1442104"/>
                <a:gd name="connsiteX4" fmla="*/ 1112594 w 1174100"/>
                <a:gd name="connsiteY4" fmla="*/ 228599 h 1442104"/>
                <a:gd name="connsiteX5" fmla="*/ 619675 w 1174100"/>
                <a:gd name="connsiteY5" fmla="*/ 230981 h 1442104"/>
                <a:gd name="connsiteX6" fmla="*/ 629200 w 1174100"/>
                <a:gd name="connsiteY6" fmla="*/ 1373981 h 1442104"/>
                <a:gd name="connsiteX7" fmla="*/ 505375 w 1174100"/>
                <a:gd name="connsiteY7" fmla="*/ 1431131 h 1442104"/>
                <a:gd name="connsiteX8" fmla="*/ 381550 w 1174100"/>
                <a:gd name="connsiteY8" fmla="*/ 1364456 h 1442104"/>
                <a:gd name="connsiteX9" fmla="*/ 257725 w 1174100"/>
                <a:gd name="connsiteY9" fmla="*/ 1440656 h 1442104"/>
                <a:gd name="connsiteX10" fmla="*/ 133900 w 1174100"/>
                <a:gd name="connsiteY10" fmla="*/ 1364456 h 1442104"/>
                <a:gd name="connsiteX11" fmla="*/ 133900 w 1174100"/>
                <a:gd name="connsiteY11" fmla="*/ 726281 h 1442104"/>
                <a:gd name="connsiteX12" fmla="*/ 550 w 1174100"/>
                <a:gd name="connsiteY12" fmla="*/ 640556 h 1442104"/>
                <a:gd name="connsiteX13" fmla="*/ 550 w 1174100"/>
                <a:gd name="connsiteY13" fmla="*/ 126206 h 1442104"/>
                <a:gd name="connsiteX14" fmla="*/ 55319 w 1174100"/>
                <a:gd name="connsiteY14" fmla="*/ 4762 h 1442104"/>
                <a:gd name="connsiteX15" fmla="*/ 248200 w 1174100"/>
                <a:gd name="connsiteY15" fmla="*/ 0 h 144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4100" h="1442104">
                  <a:moveTo>
                    <a:pt x="248200" y="0"/>
                  </a:moveTo>
                  <a:lnTo>
                    <a:pt x="400600" y="183356"/>
                  </a:lnTo>
                  <a:lnTo>
                    <a:pt x="524425" y="21431"/>
                  </a:lnTo>
                  <a:lnTo>
                    <a:pt x="1086400" y="30956"/>
                  </a:lnTo>
                  <a:cubicBezTo>
                    <a:pt x="1183237" y="69850"/>
                    <a:pt x="1211019" y="161130"/>
                    <a:pt x="1112594" y="228599"/>
                  </a:cubicBezTo>
                  <a:lnTo>
                    <a:pt x="619675" y="230981"/>
                  </a:lnTo>
                  <a:lnTo>
                    <a:pt x="629200" y="1373981"/>
                  </a:lnTo>
                  <a:cubicBezTo>
                    <a:pt x="595069" y="1416843"/>
                    <a:pt x="553794" y="1438275"/>
                    <a:pt x="505375" y="1431131"/>
                  </a:cubicBezTo>
                  <a:cubicBezTo>
                    <a:pt x="456956" y="1437481"/>
                    <a:pt x="401394" y="1403350"/>
                    <a:pt x="381550" y="1364456"/>
                  </a:cubicBezTo>
                  <a:cubicBezTo>
                    <a:pt x="356943" y="1406525"/>
                    <a:pt x="306144" y="1439068"/>
                    <a:pt x="257725" y="1440656"/>
                  </a:cubicBezTo>
                  <a:cubicBezTo>
                    <a:pt x="204544" y="1450975"/>
                    <a:pt x="163268" y="1404143"/>
                    <a:pt x="133900" y="1364456"/>
                  </a:cubicBezTo>
                  <a:lnTo>
                    <a:pt x="133900" y="726281"/>
                  </a:lnTo>
                  <a:cubicBezTo>
                    <a:pt x="89450" y="745331"/>
                    <a:pt x="4519" y="778668"/>
                    <a:pt x="550" y="640556"/>
                  </a:cubicBezTo>
                  <a:lnTo>
                    <a:pt x="550" y="126206"/>
                  </a:lnTo>
                  <a:cubicBezTo>
                    <a:pt x="-3419" y="73819"/>
                    <a:pt x="14044" y="30956"/>
                    <a:pt x="55319" y="4762"/>
                  </a:cubicBezTo>
                  <a:lnTo>
                    <a:pt x="248200" y="0"/>
                  </a:lnTo>
                  <a:close/>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19" name="Freeform 118"/>
            <p:cNvSpPr/>
            <p:nvPr/>
          </p:nvSpPr>
          <p:spPr>
            <a:xfrm>
              <a:off x="5707428" y="1218677"/>
              <a:ext cx="356639" cy="428841"/>
            </a:xfrm>
            <a:custGeom>
              <a:avLst/>
              <a:gdLst>
                <a:gd name="connsiteX0" fmla="*/ 0 w 1242060"/>
                <a:gd name="connsiteY0" fmla="*/ 281940 h 1493520"/>
                <a:gd name="connsiteX1" fmla="*/ 1066800 w 1242060"/>
                <a:gd name="connsiteY1" fmla="*/ 281940 h 1493520"/>
                <a:gd name="connsiteX2" fmla="*/ 1066800 w 1242060"/>
                <a:gd name="connsiteY2" fmla="*/ 1363980 h 1493520"/>
                <a:gd name="connsiteX3" fmla="*/ 7620 w 1242060"/>
                <a:gd name="connsiteY3" fmla="*/ 1363980 h 1493520"/>
                <a:gd name="connsiteX4" fmla="*/ 7620 w 1242060"/>
                <a:gd name="connsiteY4" fmla="*/ 1493520 h 1493520"/>
                <a:gd name="connsiteX5" fmla="*/ 1242060 w 1242060"/>
                <a:gd name="connsiteY5" fmla="*/ 1493520 h 1493520"/>
                <a:gd name="connsiteX6" fmla="*/ 1242060 w 1242060"/>
                <a:gd name="connsiteY6" fmla="*/ 137160 h 1493520"/>
                <a:gd name="connsiteX7" fmla="*/ 655320 w 1242060"/>
                <a:gd name="connsiteY7" fmla="*/ 137160 h 1493520"/>
                <a:gd name="connsiteX8" fmla="*/ 655320 w 1242060"/>
                <a:gd name="connsiteY8" fmla="*/ 0 h 1493520"/>
                <a:gd name="connsiteX9" fmla="*/ 365760 w 1242060"/>
                <a:gd name="connsiteY9" fmla="*/ 0 h 1493520"/>
                <a:gd name="connsiteX10" fmla="*/ 365760 w 1242060"/>
                <a:gd name="connsiteY10" fmla="*/ 137160 h 1493520"/>
                <a:gd name="connsiteX11" fmla="*/ 7620 w 1242060"/>
                <a:gd name="connsiteY11" fmla="*/ 137160 h 1493520"/>
                <a:gd name="connsiteX12" fmla="*/ 0 w 1242060"/>
                <a:gd name="connsiteY12" fmla="*/ 281940 h 149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2060" h="1493520">
                  <a:moveTo>
                    <a:pt x="0" y="281940"/>
                  </a:moveTo>
                  <a:lnTo>
                    <a:pt x="1066800" y="281940"/>
                  </a:lnTo>
                  <a:lnTo>
                    <a:pt x="1066800" y="1363980"/>
                  </a:lnTo>
                  <a:lnTo>
                    <a:pt x="7620" y="1363980"/>
                  </a:lnTo>
                  <a:lnTo>
                    <a:pt x="7620" y="1493520"/>
                  </a:lnTo>
                  <a:lnTo>
                    <a:pt x="1242060" y="1493520"/>
                  </a:lnTo>
                  <a:lnTo>
                    <a:pt x="1242060" y="137160"/>
                  </a:lnTo>
                  <a:lnTo>
                    <a:pt x="655320" y="137160"/>
                  </a:lnTo>
                  <a:lnTo>
                    <a:pt x="655320" y="0"/>
                  </a:lnTo>
                  <a:lnTo>
                    <a:pt x="365760" y="0"/>
                  </a:lnTo>
                  <a:lnTo>
                    <a:pt x="365760" y="137160"/>
                  </a:lnTo>
                  <a:lnTo>
                    <a:pt x="7620" y="137160"/>
                  </a:lnTo>
                  <a:lnTo>
                    <a:pt x="0" y="281940"/>
                  </a:lnTo>
                  <a:close/>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sp>
          <p:nvSpPr>
            <p:cNvPr id="120" name="Freeform 119"/>
            <p:cNvSpPr/>
            <p:nvPr/>
          </p:nvSpPr>
          <p:spPr>
            <a:xfrm>
              <a:off x="5753375" y="1651894"/>
              <a:ext cx="194729" cy="107210"/>
            </a:xfrm>
            <a:custGeom>
              <a:avLst/>
              <a:gdLst>
                <a:gd name="connsiteX0" fmla="*/ 0 w 678180"/>
                <a:gd name="connsiteY0" fmla="*/ 358140 h 373380"/>
                <a:gd name="connsiteX1" fmla="*/ 327660 w 678180"/>
                <a:gd name="connsiteY1" fmla="*/ 0 h 373380"/>
                <a:gd name="connsiteX2" fmla="*/ 678180 w 678180"/>
                <a:gd name="connsiteY2" fmla="*/ 358140 h 373380"/>
                <a:gd name="connsiteX3" fmla="*/ 556260 w 678180"/>
                <a:gd name="connsiteY3" fmla="*/ 373380 h 373380"/>
                <a:gd name="connsiteX4" fmla="*/ 342900 w 678180"/>
                <a:gd name="connsiteY4" fmla="*/ 129540 h 373380"/>
                <a:gd name="connsiteX5" fmla="*/ 114300 w 678180"/>
                <a:gd name="connsiteY5" fmla="*/ 373380 h 373380"/>
                <a:gd name="connsiteX6" fmla="*/ 0 w 678180"/>
                <a:gd name="connsiteY6" fmla="*/ 358140 h 3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180" h="373380">
                  <a:moveTo>
                    <a:pt x="0" y="358140"/>
                  </a:moveTo>
                  <a:lnTo>
                    <a:pt x="327660" y="0"/>
                  </a:lnTo>
                  <a:lnTo>
                    <a:pt x="678180" y="358140"/>
                  </a:lnTo>
                  <a:lnTo>
                    <a:pt x="556260" y="373380"/>
                  </a:lnTo>
                  <a:lnTo>
                    <a:pt x="342900" y="129540"/>
                  </a:lnTo>
                  <a:lnTo>
                    <a:pt x="114300" y="373380"/>
                  </a:lnTo>
                  <a:lnTo>
                    <a:pt x="0" y="358140"/>
                  </a:lnTo>
                  <a:close/>
                </a:path>
              </a:pathLst>
            </a:custGeom>
            <a:grp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2">
                    <a:lumMod val="50000"/>
                  </a:schemeClr>
                </a:solidFill>
              </a:endParaRPr>
            </a:p>
          </p:txBody>
        </p:sp>
      </p:grpSp>
      <p:grpSp>
        <p:nvGrpSpPr>
          <p:cNvPr id="121" name="Group 120"/>
          <p:cNvGrpSpPr/>
          <p:nvPr/>
        </p:nvGrpSpPr>
        <p:grpSpPr>
          <a:xfrm>
            <a:off x="4416752" y="1769035"/>
            <a:ext cx="568705" cy="483133"/>
            <a:chOff x="3960903" y="2413689"/>
            <a:chExt cx="314467" cy="297167"/>
          </a:xfrm>
        </p:grpSpPr>
        <p:sp>
          <p:nvSpPr>
            <p:cNvPr id="122" name="Freeform 1027"/>
            <p:cNvSpPr>
              <a:spLocks/>
            </p:cNvSpPr>
            <p:nvPr/>
          </p:nvSpPr>
          <p:spPr bwMode="auto">
            <a:xfrm>
              <a:off x="4202800" y="2572639"/>
              <a:ext cx="72570" cy="138217"/>
            </a:xfrm>
            <a:custGeom>
              <a:avLst/>
              <a:gdLst>
                <a:gd name="T0" fmla="*/ 17057 w 43"/>
                <a:gd name="T1" fmla="*/ 63500 h 80"/>
                <a:gd name="T2" fmla="*/ 17057 w 43"/>
                <a:gd name="T3" fmla="*/ 63500 h 80"/>
                <a:gd name="T4" fmla="*/ 26360 w 43"/>
                <a:gd name="T5" fmla="*/ 49212 h 80"/>
                <a:gd name="T6" fmla="*/ 26360 w 43"/>
                <a:gd name="T7" fmla="*/ 49212 h 80"/>
                <a:gd name="T8" fmla="*/ 31012 w 43"/>
                <a:gd name="T9" fmla="*/ 40481 h 80"/>
                <a:gd name="T10" fmla="*/ 31012 w 43"/>
                <a:gd name="T11" fmla="*/ 40481 h 80"/>
                <a:gd name="T12" fmla="*/ 31787 w 43"/>
                <a:gd name="T13" fmla="*/ 38100 h 80"/>
                <a:gd name="T14" fmla="*/ 33338 w 43"/>
                <a:gd name="T15" fmla="*/ 36512 h 80"/>
                <a:gd name="T16" fmla="*/ 33338 w 43"/>
                <a:gd name="T17" fmla="*/ 36512 h 80"/>
                <a:gd name="T18" fmla="*/ 33338 w 43"/>
                <a:gd name="T19" fmla="*/ 0 h 80"/>
                <a:gd name="T20" fmla="*/ 33338 w 43"/>
                <a:gd name="T21" fmla="*/ 0 h 80"/>
                <a:gd name="T22" fmla="*/ 26360 w 43"/>
                <a:gd name="T23" fmla="*/ 1588 h 80"/>
                <a:gd name="T24" fmla="*/ 22484 w 43"/>
                <a:gd name="T25" fmla="*/ 3175 h 80"/>
                <a:gd name="T26" fmla="*/ 20933 w 43"/>
                <a:gd name="T27" fmla="*/ 6350 h 80"/>
                <a:gd name="T28" fmla="*/ 20933 w 43"/>
                <a:gd name="T29" fmla="*/ 6350 h 80"/>
                <a:gd name="T30" fmla="*/ 19383 w 43"/>
                <a:gd name="T31" fmla="*/ 9525 h 80"/>
                <a:gd name="T32" fmla="*/ 18607 w 43"/>
                <a:gd name="T33" fmla="*/ 14288 h 80"/>
                <a:gd name="T34" fmla="*/ 19383 w 43"/>
                <a:gd name="T35" fmla="*/ 22225 h 80"/>
                <a:gd name="T36" fmla="*/ 19383 w 43"/>
                <a:gd name="T37" fmla="*/ 22225 h 80"/>
                <a:gd name="T38" fmla="*/ 17832 w 43"/>
                <a:gd name="T39" fmla="*/ 23812 h 80"/>
                <a:gd name="T40" fmla="*/ 14731 w 43"/>
                <a:gd name="T41" fmla="*/ 25400 h 80"/>
                <a:gd name="T42" fmla="*/ 8528 w 43"/>
                <a:gd name="T43" fmla="*/ 28575 h 80"/>
                <a:gd name="T44" fmla="*/ 8528 w 43"/>
                <a:gd name="T45" fmla="*/ 28575 h 80"/>
                <a:gd name="T46" fmla="*/ 5427 w 43"/>
                <a:gd name="T47" fmla="*/ 29369 h 80"/>
                <a:gd name="T48" fmla="*/ 3101 w 43"/>
                <a:gd name="T49" fmla="*/ 32544 h 80"/>
                <a:gd name="T50" fmla="*/ 3101 w 43"/>
                <a:gd name="T51" fmla="*/ 32544 h 80"/>
                <a:gd name="T52" fmla="*/ 1551 w 43"/>
                <a:gd name="T53" fmla="*/ 36512 h 80"/>
                <a:gd name="T54" fmla="*/ 0 w 43"/>
                <a:gd name="T55" fmla="*/ 39687 h 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
                <a:gd name="T85" fmla="*/ 0 h 80"/>
                <a:gd name="T86" fmla="*/ 43 w 43"/>
                <a:gd name="T87" fmla="*/ 80 h 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 h="80">
                  <a:moveTo>
                    <a:pt x="22" y="80"/>
                  </a:moveTo>
                  <a:lnTo>
                    <a:pt x="22" y="80"/>
                  </a:lnTo>
                  <a:lnTo>
                    <a:pt x="34" y="62"/>
                  </a:lnTo>
                  <a:lnTo>
                    <a:pt x="40" y="51"/>
                  </a:lnTo>
                  <a:lnTo>
                    <a:pt x="41" y="48"/>
                  </a:lnTo>
                  <a:lnTo>
                    <a:pt x="43" y="46"/>
                  </a:lnTo>
                  <a:lnTo>
                    <a:pt x="43" y="0"/>
                  </a:lnTo>
                  <a:lnTo>
                    <a:pt x="34" y="2"/>
                  </a:lnTo>
                  <a:lnTo>
                    <a:pt x="29" y="4"/>
                  </a:lnTo>
                  <a:lnTo>
                    <a:pt x="27" y="8"/>
                  </a:lnTo>
                  <a:lnTo>
                    <a:pt x="25" y="12"/>
                  </a:lnTo>
                  <a:lnTo>
                    <a:pt x="24" y="18"/>
                  </a:lnTo>
                  <a:lnTo>
                    <a:pt x="25" y="28"/>
                  </a:lnTo>
                  <a:lnTo>
                    <a:pt x="23" y="30"/>
                  </a:lnTo>
                  <a:lnTo>
                    <a:pt x="19" y="32"/>
                  </a:lnTo>
                  <a:lnTo>
                    <a:pt x="11" y="36"/>
                  </a:lnTo>
                  <a:lnTo>
                    <a:pt x="7" y="37"/>
                  </a:lnTo>
                  <a:lnTo>
                    <a:pt x="4" y="41"/>
                  </a:lnTo>
                  <a:lnTo>
                    <a:pt x="2" y="46"/>
                  </a:lnTo>
                  <a:lnTo>
                    <a:pt x="0" y="50"/>
                  </a:lnTo>
                </a:path>
              </a:pathLst>
            </a:custGeom>
            <a:noFill/>
            <a:ln w="12700">
              <a:solidFill>
                <a:schemeClr val="bg2">
                  <a:lumMod val="50000"/>
                </a:schemeClr>
              </a:solidFill>
              <a:prstDash val="solid"/>
              <a:round/>
              <a:headEnd/>
              <a:tailEnd/>
            </a:ln>
          </p:spPr>
          <p:txBody>
            <a:bodyPr/>
            <a:lstStyle/>
            <a:p>
              <a:endParaRPr lang="en-US" sz="1000" dirty="0"/>
            </a:p>
          </p:txBody>
        </p:sp>
        <p:sp>
          <p:nvSpPr>
            <p:cNvPr id="123" name="Freeform 1028"/>
            <p:cNvSpPr>
              <a:spLocks/>
            </p:cNvSpPr>
            <p:nvPr/>
          </p:nvSpPr>
          <p:spPr bwMode="auto">
            <a:xfrm>
              <a:off x="4220077" y="2506987"/>
              <a:ext cx="27645" cy="103663"/>
            </a:xfrm>
            <a:custGeom>
              <a:avLst/>
              <a:gdLst>
                <a:gd name="T0" fmla="*/ 12700 w 15"/>
                <a:gd name="T1" fmla="*/ 47625 h 60"/>
                <a:gd name="T2" fmla="*/ 12700 w 15"/>
                <a:gd name="T3" fmla="*/ 47625 h 60"/>
                <a:gd name="T4" fmla="*/ 12700 w 15"/>
                <a:gd name="T5" fmla="*/ 21431 h 60"/>
                <a:gd name="T6" fmla="*/ 12700 w 15"/>
                <a:gd name="T7" fmla="*/ 21431 h 60"/>
                <a:gd name="T8" fmla="*/ 12700 w 15"/>
                <a:gd name="T9" fmla="*/ 7938 h 60"/>
                <a:gd name="T10" fmla="*/ 12700 w 15"/>
                <a:gd name="T11" fmla="*/ 7938 h 60"/>
                <a:gd name="T12" fmla="*/ 11853 w 15"/>
                <a:gd name="T13" fmla="*/ 3969 h 60"/>
                <a:gd name="T14" fmla="*/ 11007 w 15"/>
                <a:gd name="T15" fmla="*/ 1588 h 60"/>
                <a:gd name="T16" fmla="*/ 9313 w 15"/>
                <a:gd name="T17" fmla="*/ 794 h 60"/>
                <a:gd name="T18" fmla="*/ 9313 w 15"/>
                <a:gd name="T19" fmla="*/ 794 h 60"/>
                <a:gd name="T20" fmla="*/ 6773 w 15"/>
                <a:gd name="T21" fmla="*/ 0 h 60"/>
                <a:gd name="T22" fmla="*/ 3387 w 15"/>
                <a:gd name="T23" fmla="*/ 794 h 60"/>
                <a:gd name="T24" fmla="*/ 1693 w 15"/>
                <a:gd name="T25" fmla="*/ 1588 h 60"/>
                <a:gd name="T26" fmla="*/ 847 w 15"/>
                <a:gd name="T27" fmla="*/ 3969 h 60"/>
                <a:gd name="T28" fmla="*/ 847 w 15"/>
                <a:gd name="T29" fmla="*/ 3969 h 60"/>
                <a:gd name="T30" fmla="*/ 0 w 15"/>
                <a:gd name="T31" fmla="*/ 5556 h 60"/>
                <a:gd name="T32" fmla="*/ 0 w 15"/>
                <a:gd name="T33" fmla="*/ 7938 h 60"/>
                <a:gd name="T34" fmla="*/ 0 w 15"/>
                <a:gd name="T35" fmla="*/ 12700 h 60"/>
                <a:gd name="T36" fmla="*/ 0 w 15"/>
                <a:gd name="T37" fmla="*/ 12700 h 60"/>
                <a:gd name="T38" fmla="*/ 0 w 15"/>
                <a:gd name="T39" fmla="*/ 40481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
                <a:gd name="T61" fmla="*/ 0 h 60"/>
                <a:gd name="T62" fmla="*/ 15 w 15"/>
                <a:gd name="T63" fmla="*/ 60 h 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 h="60">
                  <a:moveTo>
                    <a:pt x="15" y="60"/>
                  </a:moveTo>
                  <a:lnTo>
                    <a:pt x="15" y="60"/>
                  </a:lnTo>
                  <a:lnTo>
                    <a:pt x="15" y="27"/>
                  </a:lnTo>
                  <a:lnTo>
                    <a:pt x="15" y="10"/>
                  </a:lnTo>
                  <a:lnTo>
                    <a:pt x="14" y="5"/>
                  </a:lnTo>
                  <a:lnTo>
                    <a:pt x="13" y="2"/>
                  </a:lnTo>
                  <a:lnTo>
                    <a:pt x="11" y="1"/>
                  </a:lnTo>
                  <a:lnTo>
                    <a:pt x="8" y="0"/>
                  </a:lnTo>
                  <a:lnTo>
                    <a:pt x="4" y="1"/>
                  </a:lnTo>
                  <a:lnTo>
                    <a:pt x="2" y="2"/>
                  </a:lnTo>
                  <a:lnTo>
                    <a:pt x="1" y="5"/>
                  </a:lnTo>
                  <a:lnTo>
                    <a:pt x="0" y="7"/>
                  </a:lnTo>
                  <a:lnTo>
                    <a:pt x="0" y="10"/>
                  </a:lnTo>
                  <a:lnTo>
                    <a:pt x="0" y="16"/>
                  </a:lnTo>
                  <a:lnTo>
                    <a:pt x="0" y="51"/>
                  </a:lnTo>
                </a:path>
              </a:pathLst>
            </a:custGeom>
            <a:noFill/>
            <a:ln w="12700">
              <a:solidFill>
                <a:schemeClr val="bg2">
                  <a:lumMod val="50000"/>
                </a:schemeClr>
              </a:solidFill>
              <a:prstDash val="solid"/>
              <a:round/>
              <a:headEnd/>
              <a:tailEnd/>
            </a:ln>
          </p:spPr>
          <p:txBody>
            <a:bodyPr/>
            <a:lstStyle/>
            <a:p>
              <a:endParaRPr lang="en-US" sz="1000" dirty="0"/>
            </a:p>
          </p:txBody>
        </p:sp>
        <p:sp>
          <p:nvSpPr>
            <p:cNvPr id="124" name="Freeform 1029"/>
            <p:cNvSpPr>
              <a:spLocks/>
            </p:cNvSpPr>
            <p:nvPr/>
          </p:nvSpPr>
          <p:spPr bwMode="auto">
            <a:xfrm>
              <a:off x="4192432" y="2482798"/>
              <a:ext cx="27645" cy="114030"/>
            </a:xfrm>
            <a:custGeom>
              <a:avLst/>
              <a:gdLst>
                <a:gd name="T0" fmla="*/ 12700 w 15"/>
                <a:gd name="T1" fmla="*/ 52388 h 66"/>
                <a:gd name="T2" fmla="*/ 12700 w 15"/>
                <a:gd name="T3" fmla="*/ 52388 h 66"/>
                <a:gd name="T4" fmla="*/ 12700 w 15"/>
                <a:gd name="T5" fmla="*/ 21431 h 66"/>
                <a:gd name="T6" fmla="*/ 12700 w 15"/>
                <a:gd name="T7" fmla="*/ 21431 h 66"/>
                <a:gd name="T8" fmla="*/ 12700 w 15"/>
                <a:gd name="T9" fmla="*/ 7144 h 66"/>
                <a:gd name="T10" fmla="*/ 12700 w 15"/>
                <a:gd name="T11" fmla="*/ 7144 h 66"/>
                <a:gd name="T12" fmla="*/ 12700 w 15"/>
                <a:gd name="T13" fmla="*/ 3969 h 66"/>
                <a:gd name="T14" fmla="*/ 11007 w 15"/>
                <a:gd name="T15" fmla="*/ 2381 h 66"/>
                <a:gd name="T16" fmla="*/ 9313 w 15"/>
                <a:gd name="T17" fmla="*/ 0 h 66"/>
                <a:gd name="T18" fmla="*/ 5927 w 15"/>
                <a:gd name="T19" fmla="*/ 0 h 66"/>
                <a:gd name="T20" fmla="*/ 5927 w 15"/>
                <a:gd name="T21" fmla="*/ 0 h 66"/>
                <a:gd name="T22" fmla="*/ 4233 w 15"/>
                <a:gd name="T23" fmla="*/ 0 h 66"/>
                <a:gd name="T24" fmla="*/ 1693 w 15"/>
                <a:gd name="T25" fmla="*/ 2381 h 66"/>
                <a:gd name="T26" fmla="*/ 847 w 15"/>
                <a:gd name="T27" fmla="*/ 3969 h 66"/>
                <a:gd name="T28" fmla="*/ 0 w 15"/>
                <a:gd name="T29" fmla="*/ 6350 h 66"/>
                <a:gd name="T30" fmla="*/ 0 w 15"/>
                <a:gd name="T31" fmla="*/ 6350 h 66"/>
                <a:gd name="T32" fmla="*/ 0 w 15"/>
                <a:gd name="T33" fmla="*/ 21431 h 66"/>
                <a:gd name="T34" fmla="*/ 0 w 15"/>
                <a:gd name="T35" fmla="*/ 21431 h 66"/>
                <a:gd name="T36" fmla="*/ 0 w 15"/>
                <a:gd name="T37" fmla="*/ 52388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
                <a:gd name="T58" fmla="*/ 0 h 66"/>
                <a:gd name="T59" fmla="*/ 15 w 15"/>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 h="66">
                  <a:moveTo>
                    <a:pt x="15" y="66"/>
                  </a:moveTo>
                  <a:lnTo>
                    <a:pt x="15" y="66"/>
                  </a:lnTo>
                  <a:lnTo>
                    <a:pt x="15" y="27"/>
                  </a:lnTo>
                  <a:lnTo>
                    <a:pt x="15" y="9"/>
                  </a:lnTo>
                  <a:lnTo>
                    <a:pt x="15" y="5"/>
                  </a:lnTo>
                  <a:lnTo>
                    <a:pt x="13" y="3"/>
                  </a:lnTo>
                  <a:lnTo>
                    <a:pt x="11" y="0"/>
                  </a:lnTo>
                  <a:lnTo>
                    <a:pt x="7" y="0"/>
                  </a:lnTo>
                  <a:lnTo>
                    <a:pt x="5" y="0"/>
                  </a:lnTo>
                  <a:lnTo>
                    <a:pt x="2" y="3"/>
                  </a:lnTo>
                  <a:lnTo>
                    <a:pt x="1" y="5"/>
                  </a:lnTo>
                  <a:lnTo>
                    <a:pt x="0" y="8"/>
                  </a:lnTo>
                  <a:lnTo>
                    <a:pt x="0" y="27"/>
                  </a:lnTo>
                  <a:lnTo>
                    <a:pt x="0" y="66"/>
                  </a:lnTo>
                </a:path>
              </a:pathLst>
            </a:custGeom>
            <a:noFill/>
            <a:ln w="12700">
              <a:solidFill>
                <a:schemeClr val="bg2">
                  <a:lumMod val="50000"/>
                </a:schemeClr>
              </a:solidFill>
              <a:prstDash val="solid"/>
              <a:round/>
              <a:headEnd/>
              <a:tailEnd/>
            </a:ln>
          </p:spPr>
          <p:txBody>
            <a:bodyPr/>
            <a:lstStyle/>
            <a:p>
              <a:endParaRPr lang="en-US" sz="1000" dirty="0"/>
            </a:p>
          </p:txBody>
        </p:sp>
        <p:sp>
          <p:nvSpPr>
            <p:cNvPr id="125" name="Freeform 1030"/>
            <p:cNvSpPr>
              <a:spLocks/>
            </p:cNvSpPr>
            <p:nvPr/>
          </p:nvSpPr>
          <p:spPr bwMode="auto">
            <a:xfrm>
              <a:off x="4168243" y="2493165"/>
              <a:ext cx="27645" cy="103663"/>
            </a:xfrm>
            <a:custGeom>
              <a:avLst/>
              <a:gdLst>
                <a:gd name="T0" fmla="*/ 11906 w 16"/>
                <a:gd name="T1" fmla="*/ 47625 h 60"/>
                <a:gd name="T2" fmla="*/ 11906 w 16"/>
                <a:gd name="T3" fmla="*/ 47625 h 60"/>
                <a:gd name="T4" fmla="*/ 11906 w 16"/>
                <a:gd name="T5" fmla="*/ 19844 h 60"/>
                <a:gd name="T6" fmla="*/ 11906 w 16"/>
                <a:gd name="T7" fmla="*/ 19844 h 60"/>
                <a:gd name="T8" fmla="*/ 12700 w 16"/>
                <a:gd name="T9" fmla="*/ 15081 h 60"/>
                <a:gd name="T10" fmla="*/ 12700 w 16"/>
                <a:gd name="T11" fmla="*/ 7938 h 60"/>
                <a:gd name="T12" fmla="*/ 11906 w 16"/>
                <a:gd name="T13" fmla="*/ 5556 h 60"/>
                <a:gd name="T14" fmla="*/ 11112 w 16"/>
                <a:gd name="T15" fmla="*/ 2381 h 60"/>
                <a:gd name="T16" fmla="*/ 8731 w 16"/>
                <a:gd name="T17" fmla="*/ 0 h 60"/>
                <a:gd name="T18" fmla="*/ 6350 w 16"/>
                <a:gd name="T19" fmla="*/ 0 h 60"/>
                <a:gd name="T20" fmla="*/ 6350 w 16"/>
                <a:gd name="T21" fmla="*/ 0 h 60"/>
                <a:gd name="T22" fmla="*/ 3969 w 16"/>
                <a:gd name="T23" fmla="*/ 0 h 60"/>
                <a:gd name="T24" fmla="*/ 2381 w 16"/>
                <a:gd name="T25" fmla="*/ 1588 h 60"/>
                <a:gd name="T26" fmla="*/ 1588 w 16"/>
                <a:gd name="T27" fmla="*/ 3175 h 60"/>
                <a:gd name="T28" fmla="*/ 0 w 16"/>
                <a:gd name="T29" fmla="*/ 5556 h 60"/>
                <a:gd name="T30" fmla="*/ 0 w 16"/>
                <a:gd name="T31" fmla="*/ 5556 h 60"/>
                <a:gd name="T32" fmla="*/ 0 w 16"/>
                <a:gd name="T33" fmla="*/ 19050 h 60"/>
                <a:gd name="T34" fmla="*/ 0 w 16"/>
                <a:gd name="T35" fmla="*/ 19050 h 60"/>
                <a:gd name="T36" fmla="*/ 0 w 16"/>
                <a:gd name="T37" fmla="*/ 47625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
                <a:gd name="T58" fmla="*/ 0 h 60"/>
                <a:gd name="T59" fmla="*/ 16 w 16"/>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 h="60">
                  <a:moveTo>
                    <a:pt x="15" y="60"/>
                  </a:moveTo>
                  <a:lnTo>
                    <a:pt x="15" y="60"/>
                  </a:lnTo>
                  <a:lnTo>
                    <a:pt x="15" y="25"/>
                  </a:lnTo>
                  <a:lnTo>
                    <a:pt x="16" y="19"/>
                  </a:lnTo>
                  <a:lnTo>
                    <a:pt x="16" y="10"/>
                  </a:lnTo>
                  <a:lnTo>
                    <a:pt x="15" y="7"/>
                  </a:lnTo>
                  <a:lnTo>
                    <a:pt x="14" y="3"/>
                  </a:lnTo>
                  <a:lnTo>
                    <a:pt x="11" y="0"/>
                  </a:lnTo>
                  <a:lnTo>
                    <a:pt x="8" y="0"/>
                  </a:lnTo>
                  <a:lnTo>
                    <a:pt x="5" y="0"/>
                  </a:lnTo>
                  <a:lnTo>
                    <a:pt x="3" y="2"/>
                  </a:lnTo>
                  <a:lnTo>
                    <a:pt x="2" y="4"/>
                  </a:lnTo>
                  <a:lnTo>
                    <a:pt x="0" y="7"/>
                  </a:lnTo>
                  <a:lnTo>
                    <a:pt x="0" y="24"/>
                  </a:lnTo>
                  <a:lnTo>
                    <a:pt x="0" y="60"/>
                  </a:lnTo>
                </a:path>
              </a:pathLst>
            </a:custGeom>
            <a:noFill/>
            <a:ln w="12700">
              <a:solidFill>
                <a:schemeClr val="bg2">
                  <a:lumMod val="50000"/>
                </a:schemeClr>
              </a:solidFill>
              <a:prstDash val="solid"/>
              <a:round/>
              <a:headEnd/>
              <a:tailEnd/>
            </a:ln>
          </p:spPr>
          <p:txBody>
            <a:bodyPr/>
            <a:lstStyle/>
            <a:p>
              <a:endParaRPr lang="en-US" sz="1000" dirty="0"/>
            </a:p>
          </p:txBody>
        </p:sp>
        <p:sp>
          <p:nvSpPr>
            <p:cNvPr id="126" name="Freeform 1031"/>
            <p:cNvSpPr>
              <a:spLocks/>
            </p:cNvSpPr>
            <p:nvPr/>
          </p:nvSpPr>
          <p:spPr bwMode="auto">
            <a:xfrm>
              <a:off x="4144052" y="2524263"/>
              <a:ext cx="24191" cy="183138"/>
            </a:xfrm>
            <a:custGeom>
              <a:avLst/>
              <a:gdLst>
                <a:gd name="T0" fmla="*/ 11113 w 14"/>
                <a:gd name="T1" fmla="*/ 32854 h 105"/>
                <a:gd name="T2" fmla="*/ 11113 w 14"/>
                <a:gd name="T3" fmla="*/ 32854 h 105"/>
                <a:gd name="T4" fmla="*/ 11113 w 14"/>
                <a:gd name="T5" fmla="*/ 4808 h 105"/>
                <a:gd name="T6" fmla="*/ 11113 w 14"/>
                <a:gd name="T7" fmla="*/ 4808 h 105"/>
                <a:gd name="T8" fmla="*/ 10319 w 14"/>
                <a:gd name="T9" fmla="*/ 1603 h 105"/>
                <a:gd name="T10" fmla="*/ 8732 w 14"/>
                <a:gd name="T11" fmla="*/ 0 h 105"/>
                <a:gd name="T12" fmla="*/ 5557 w 14"/>
                <a:gd name="T13" fmla="*/ 0 h 105"/>
                <a:gd name="T14" fmla="*/ 2381 w 14"/>
                <a:gd name="T15" fmla="*/ 0 h 105"/>
                <a:gd name="T16" fmla="*/ 2381 w 14"/>
                <a:gd name="T17" fmla="*/ 0 h 105"/>
                <a:gd name="T18" fmla="*/ 794 w 14"/>
                <a:gd name="T19" fmla="*/ 801 h 105"/>
                <a:gd name="T20" fmla="*/ 0 w 14"/>
                <a:gd name="T21" fmla="*/ 2404 h 105"/>
                <a:gd name="T22" fmla="*/ 0 w 14"/>
                <a:gd name="T23" fmla="*/ 5609 h 105"/>
                <a:gd name="T24" fmla="*/ 0 w 14"/>
                <a:gd name="T25" fmla="*/ 5609 h 105"/>
                <a:gd name="T26" fmla="*/ 0 w 14"/>
                <a:gd name="T27" fmla="*/ 76926 h 105"/>
                <a:gd name="T28" fmla="*/ 0 w 14"/>
                <a:gd name="T29" fmla="*/ 76926 h 105"/>
                <a:gd name="T30" fmla="*/ 0 w 14"/>
                <a:gd name="T31" fmla="*/ 84138 h 1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
                <a:gd name="T49" fmla="*/ 0 h 105"/>
                <a:gd name="T50" fmla="*/ 14 w 14"/>
                <a:gd name="T51" fmla="*/ 105 h 10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 h="105">
                  <a:moveTo>
                    <a:pt x="14" y="41"/>
                  </a:moveTo>
                  <a:lnTo>
                    <a:pt x="14" y="41"/>
                  </a:lnTo>
                  <a:lnTo>
                    <a:pt x="14" y="6"/>
                  </a:lnTo>
                  <a:lnTo>
                    <a:pt x="13" y="2"/>
                  </a:lnTo>
                  <a:lnTo>
                    <a:pt x="11" y="0"/>
                  </a:lnTo>
                  <a:lnTo>
                    <a:pt x="7" y="0"/>
                  </a:lnTo>
                  <a:lnTo>
                    <a:pt x="3" y="0"/>
                  </a:lnTo>
                  <a:lnTo>
                    <a:pt x="1" y="1"/>
                  </a:lnTo>
                  <a:lnTo>
                    <a:pt x="0" y="3"/>
                  </a:lnTo>
                  <a:lnTo>
                    <a:pt x="0" y="7"/>
                  </a:lnTo>
                  <a:lnTo>
                    <a:pt x="0" y="96"/>
                  </a:lnTo>
                  <a:lnTo>
                    <a:pt x="0" y="105"/>
                  </a:lnTo>
                </a:path>
              </a:pathLst>
            </a:custGeom>
            <a:noFill/>
            <a:ln w="12700">
              <a:solidFill>
                <a:schemeClr val="bg2">
                  <a:lumMod val="50000"/>
                </a:schemeClr>
              </a:solidFill>
              <a:prstDash val="solid"/>
              <a:round/>
              <a:headEnd/>
              <a:tailEnd/>
            </a:ln>
          </p:spPr>
          <p:txBody>
            <a:bodyPr/>
            <a:lstStyle/>
            <a:p>
              <a:endParaRPr lang="en-US" sz="1000" dirty="0"/>
            </a:p>
          </p:txBody>
        </p:sp>
        <p:sp>
          <p:nvSpPr>
            <p:cNvPr id="127" name="Freeform 1163"/>
            <p:cNvSpPr>
              <a:spLocks/>
            </p:cNvSpPr>
            <p:nvPr/>
          </p:nvSpPr>
          <p:spPr bwMode="auto">
            <a:xfrm>
              <a:off x="3960903" y="2413689"/>
              <a:ext cx="196974" cy="283344"/>
            </a:xfrm>
            <a:custGeom>
              <a:avLst/>
              <a:gdLst>
                <a:gd name="T0" fmla="*/ 70469 w 113"/>
                <a:gd name="T1" fmla="*/ 130175 h 165"/>
                <a:gd name="T2" fmla="*/ 19219 w 113"/>
                <a:gd name="T3" fmla="*/ 130175 h 165"/>
                <a:gd name="T4" fmla="*/ 19219 w 113"/>
                <a:gd name="T5" fmla="*/ 130175 h 165"/>
                <a:gd name="T6" fmla="*/ 15215 w 113"/>
                <a:gd name="T7" fmla="*/ 130175 h 165"/>
                <a:gd name="T8" fmla="*/ 11211 w 113"/>
                <a:gd name="T9" fmla="*/ 127808 h 165"/>
                <a:gd name="T10" fmla="*/ 8809 w 113"/>
                <a:gd name="T11" fmla="*/ 126230 h 165"/>
                <a:gd name="T12" fmla="*/ 5605 w 113"/>
                <a:gd name="T13" fmla="*/ 123863 h 165"/>
                <a:gd name="T14" fmla="*/ 2402 w 113"/>
                <a:gd name="T15" fmla="*/ 121497 h 165"/>
                <a:gd name="T16" fmla="*/ 801 w 113"/>
                <a:gd name="T17" fmla="*/ 117552 h 165"/>
                <a:gd name="T18" fmla="*/ 0 w 113"/>
                <a:gd name="T19" fmla="*/ 114396 h 165"/>
                <a:gd name="T20" fmla="*/ 0 w 113"/>
                <a:gd name="T21" fmla="*/ 109663 h 165"/>
                <a:gd name="T22" fmla="*/ 0 w 113"/>
                <a:gd name="T23" fmla="*/ 20512 h 165"/>
                <a:gd name="T24" fmla="*/ 0 w 113"/>
                <a:gd name="T25" fmla="*/ 20512 h 165"/>
                <a:gd name="T26" fmla="*/ 0 w 113"/>
                <a:gd name="T27" fmla="*/ 16568 h 165"/>
                <a:gd name="T28" fmla="*/ 801 w 113"/>
                <a:gd name="T29" fmla="*/ 12623 h 165"/>
                <a:gd name="T30" fmla="*/ 2402 w 113"/>
                <a:gd name="T31" fmla="*/ 8678 h 165"/>
                <a:gd name="T32" fmla="*/ 5605 w 113"/>
                <a:gd name="T33" fmla="*/ 5523 h 165"/>
                <a:gd name="T34" fmla="*/ 8809 w 113"/>
                <a:gd name="T35" fmla="*/ 3945 h 165"/>
                <a:gd name="T36" fmla="*/ 11211 w 113"/>
                <a:gd name="T37" fmla="*/ 2367 h 165"/>
                <a:gd name="T38" fmla="*/ 15215 w 113"/>
                <a:gd name="T39" fmla="*/ 789 h 165"/>
                <a:gd name="T40" fmla="*/ 19219 w 113"/>
                <a:gd name="T41" fmla="*/ 0 h 165"/>
                <a:gd name="T42" fmla="*/ 70469 w 113"/>
                <a:gd name="T43" fmla="*/ 0 h 165"/>
                <a:gd name="T44" fmla="*/ 70469 w 113"/>
                <a:gd name="T45" fmla="*/ 0 h 165"/>
                <a:gd name="T46" fmla="*/ 75273 w 113"/>
                <a:gd name="T47" fmla="*/ 789 h 165"/>
                <a:gd name="T48" fmla="*/ 77676 w 113"/>
                <a:gd name="T49" fmla="*/ 2367 h 165"/>
                <a:gd name="T50" fmla="*/ 81679 w 113"/>
                <a:gd name="T51" fmla="*/ 3945 h 165"/>
                <a:gd name="T52" fmla="*/ 84883 w 113"/>
                <a:gd name="T53" fmla="*/ 5523 h 165"/>
                <a:gd name="T54" fmla="*/ 86484 w 113"/>
                <a:gd name="T55" fmla="*/ 8678 h 165"/>
                <a:gd name="T56" fmla="*/ 88886 w 113"/>
                <a:gd name="T57" fmla="*/ 12623 h 165"/>
                <a:gd name="T58" fmla="*/ 90488 w 113"/>
                <a:gd name="T59" fmla="*/ 16568 h 165"/>
                <a:gd name="T60" fmla="*/ 90488 w 113"/>
                <a:gd name="T61" fmla="*/ 20512 h 165"/>
                <a:gd name="T62" fmla="*/ 90488 w 113"/>
                <a:gd name="T63" fmla="*/ 26035 h 1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3"/>
                <a:gd name="T97" fmla="*/ 0 h 165"/>
                <a:gd name="T98" fmla="*/ 113 w 113"/>
                <a:gd name="T99" fmla="*/ 165 h 1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3" h="165">
                  <a:moveTo>
                    <a:pt x="88" y="165"/>
                  </a:moveTo>
                  <a:lnTo>
                    <a:pt x="24" y="165"/>
                  </a:lnTo>
                  <a:lnTo>
                    <a:pt x="19" y="165"/>
                  </a:lnTo>
                  <a:lnTo>
                    <a:pt x="14" y="162"/>
                  </a:lnTo>
                  <a:lnTo>
                    <a:pt x="11" y="160"/>
                  </a:lnTo>
                  <a:lnTo>
                    <a:pt x="7" y="157"/>
                  </a:lnTo>
                  <a:lnTo>
                    <a:pt x="3" y="154"/>
                  </a:lnTo>
                  <a:lnTo>
                    <a:pt x="1" y="149"/>
                  </a:lnTo>
                  <a:lnTo>
                    <a:pt x="0" y="145"/>
                  </a:lnTo>
                  <a:lnTo>
                    <a:pt x="0" y="139"/>
                  </a:lnTo>
                  <a:lnTo>
                    <a:pt x="0" y="26"/>
                  </a:lnTo>
                  <a:lnTo>
                    <a:pt x="0" y="21"/>
                  </a:lnTo>
                  <a:lnTo>
                    <a:pt x="1" y="16"/>
                  </a:lnTo>
                  <a:lnTo>
                    <a:pt x="3" y="11"/>
                  </a:lnTo>
                  <a:lnTo>
                    <a:pt x="7" y="7"/>
                  </a:lnTo>
                  <a:lnTo>
                    <a:pt x="11" y="5"/>
                  </a:lnTo>
                  <a:lnTo>
                    <a:pt x="14" y="3"/>
                  </a:lnTo>
                  <a:lnTo>
                    <a:pt x="19" y="1"/>
                  </a:lnTo>
                  <a:lnTo>
                    <a:pt x="24" y="0"/>
                  </a:lnTo>
                  <a:lnTo>
                    <a:pt x="88" y="0"/>
                  </a:lnTo>
                  <a:lnTo>
                    <a:pt x="94" y="1"/>
                  </a:lnTo>
                  <a:lnTo>
                    <a:pt x="97" y="3"/>
                  </a:lnTo>
                  <a:lnTo>
                    <a:pt x="102" y="5"/>
                  </a:lnTo>
                  <a:lnTo>
                    <a:pt x="106" y="7"/>
                  </a:lnTo>
                  <a:lnTo>
                    <a:pt x="108" y="11"/>
                  </a:lnTo>
                  <a:lnTo>
                    <a:pt x="111" y="16"/>
                  </a:lnTo>
                  <a:lnTo>
                    <a:pt x="113" y="21"/>
                  </a:lnTo>
                  <a:lnTo>
                    <a:pt x="113" y="26"/>
                  </a:lnTo>
                  <a:lnTo>
                    <a:pt x="113" y="33"/>
                  </a:lnTo>
                </a:path>
              </a:pathLst>
            </a:custGeom>
            <a:noFill/>
            <a:ln w="12700">
              <a:solidFill>
                <a:schemeClr val="bg2">
                  <a:lumMod val="50000"/>
                </a:schemeClr>
              </a:solidFill>
              <a:prstDash val="solid"/>
              <a:round/>
              <a:headEnd/>
              <a:tailEnd/>
            </a:ln>
          </p:spPr>
          <p:txBody>
            <a:bodyPr/>
            <a:lstStyle/>
            <a:p>
              <a:endParaRPr lang="en-US" sz="1000" dirty="0"/>
            </a:p>
          </p:txBody>
        </p:sp>
        <p:sp>
          <p:nvSpPr>
            <p:cNvPr id="128" name="Line 1164"/>
            <p:cNvSpPr>
              <a:spLocks noChangeShapeType="1"/>
            </p:cNvSpPr>
            <p:nvPr/>
          </p:nvSpPr>
          <p:spPr bwMode="auto">
            <a:xfrm>
              <a:off x="4002371" y="2482798"/>
              <a:ext cx="117493" cy="3457"/>
            </a:xfrm>
            <a:prstGeom prst="line">
              <a:avLst/>
            </a:prstGeom>
            <a:noFill/>
            <a:ln w="12700">
              <a:solidFill>
                <a:schemeClr val="bg2">
                  <a:lumMod val="50000"/>
                </a:schemeClr>
              </a:solidFill>
              <a:round/>
              <a:headEnd/>
              <a:tailEnd/>
            </a:ln>
          </p:spPr>
          <p:txBody>
            <a:bodyPr/>
            <a:lstStyle/>
            <a:p>
              <a:endParaRPr lang="en-US" sz="1000" dirty="0"/>
            </a:p>
          </p:txBody>
        </p:sp>
        <p:sp>
          <p:nvSpPr>
            <p:cNvPr id="129" name="Line 1165"/>
            <p:cNvSpPr>
              <a:spLocks noChangeShapeType="1"/>
            </p:cNvSpPr>
            <p:nvPr/>
          </p:nvSpPr>
          <p:spPr bwMode="auto">
            <a:xfrm>
              <a:off x="4002371" y="2524263"/>
              <a:ext cx="117493" cy="3457"/>
            </a:xfrm>
            <a:prstGeom prst="line">
              <a:avLst/>
            </a:prstGeom>
            <a:noFill/>
            <a:ln w="12700">
              <a:solidFill>
                <a:schemeClr val="bg2">
                  <a:lumMod val="50000"/>
                </a:schemeClr>
              </a:solidFill>
              <a:round/>
              <a:headEnd/>
              <a:tailEnd/>
            </a:ln>
          </p:spPr>
          <p:txBody>
            <a:bodyPr/>
            <a:lstStyle/>
            <a:p>
              <a:endParaRPr lang="en-US" sz="1000" dirty="0"/>
            </a:p>
          </p:txBody>
        </p:sp>
        <p:sp>
          <p:nvSpPr>
            <p:cNvPr id="130" name="Line 1166"/>
            <p:cNvSpPr>
              <a:spLocks noChangeShapeType="1"/>
            </p:cNvSpPr>
            <p:nvPr/>
          </p:nvSpPr>
          <p:spPr bwMode="auto">
            <a:xfrm>
              <a:off x="4002371" y="2569184"/>
              <a:ext cx="100216" cy="3457"/>
            </a:xfrm>
            <a:prstGeom prst="line">
              <a:avLst/>
            </a:prstGeom>
            <a:noFill/>
            <a:ln w="12700">
              <a:solidFill>
                <a:schemeClr val="bg2">
                  <a:lumMod val="50000"/>
                </a:schemeClr>
              </a:solidFill>
              <a:round/>
              <a:headEnd/>
              <a:tailEnd/>
            </a:ln>
          </p:spPr>
          <p:txBody>
            <a:bodyPr/>
            <a:lstStyle/>
            <a:p>
              <a:endParaRPr lang="en-US" sz="1000" dirty="0"/>
            </a:p>
          </p:txBody>
        </p:sp>
        <p:sp>
          <p:nvSpPr>
            <p:cNvPr id="131" name="Line 1167"/>
            <p:cNvSpPr>
              <a:spLocks noChangeShapeType="1"/>
            </p:cNvSpPr>
            <p:nvPr/>
          </p:nvSpPr>
          <p:spPr bwMode="auto">
            <a:xfrm>
              <a:off x="4002371" y="2610649"/>
              <a:ext cx="100216" cy="3457"/>
            </a:xfrm>
            <a:prstGeom prst="line">
              <a:avLst/>
            </a:prstGeom>
            <a:noFill/>
            <a:ln w="12700">
              <a:solidFill>
                <a:schemeClr val="bg2">
                  <a:lumMod val="50000"/>
                </a:schemeClr>
              </a:solidFill>
              <a:round/>
              <a:headEnd/>
              <a:tailEnd/>
            </a:ln>
          </p:spPr>
          <p:txBody>
            <a:bodyPr/>
            <a:lstStyle/>
            <a:p>
              <a:endParaRPr lang="en-US" sz="1000" dirty="0"/>
            </a:p>
          </p:txBody>
        </p:sp>
      </p:grpSp>
      <p:pic>
        <p:nvPicPr>
          <p:cNvPr id="133" name="Picture 132">
            <a:extLst>
              <a:ext uri="{FF2B5EF4-FFF2-40B4-BE49-F238E27FC236}">
                <a16:creationId xmlns:a16="http://schemas.microsoft.com/office/drawing/2014/main" xmlns="" id="{76D140BD-08C4-4ACB-8ECE-00A5A4D0E09A}"/>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xmlns="" r:id="rId16"/>
              </a:ext>
            </a:extLst>
          </a:blip>
          <a:stretch>
            <a:fillRect/>
          </a:stretch>
        </p:blipFill>
        <p:spPr>
          <a:xfrm>
            <a:off x="5088515" y="3541721"/>
            <a:ext cx="895120" cy="535580"/>
          </a:xfrm>
          <a:prstGeom prst="rect">
            <a:avLst/>
          </a:prstGeom>
        </p:spPr>
      </p:pic>
      <p:pic>
        <p:nvPicPr>
          <p:cNvPr id="136" name="Picture 135">
            <a:extLst>
              <a:ext uri="{FF2B5EF4-FFF2-40B4-BE49-F238E27FC236}">
                <a16:creationId xmlns:a16="http://schemas.microsoft.com/office/drawing/2014/main" xmlns="" id="{065F131B-791F-4273-B719-9FEB9E4CDB54}"/>
              </a:ext>
            </a:extLst>
          </p:cNvPr>
          <p:cNvPicPr>
            <a:picLocks noChangeAspect="1"/>
          </p:cNvPicPr>
          <p:nvPr/>
        </p:nvPicPr>
        <p:blipFill>
          <a:blip r:embed="rId17" cstate="print">
            <a:extLst>
              <a:ext uri="{28A0092B-C50C-407E-A947-70E740481C1C}">
                <a14:useLocalDpi xmlns:a14="http://schemas.microsoft.com/office/drawing/2010/main" val="0"/>
              </a:ext>
              <a:ext uri="{837473B0-CC2E-450A-ABE3-18F120FF3D39}">
                <a1611:picAttrSrcUrl xmlns:a1611="http://schemas.microsoft.com/office/drawing/2016/11/main" xmlns="" r:id="rId18"/>
              </a:ext>
            </a:extLst>
          </a:blip>
          <a:stretch>
            <a:fillRect/>
          </a:stretch>
        </p:blipFill>
        <p:spPr>
          <a:xfrm>
            <a:off x="6051945" y="3413324"/>
            <a:ext cx="712657" cy="712657"/>
          </a:xfrm>
          <a:prstGeom prst="rect">
            <a:avLst/>
          </a:prstGeom>
        </p:spPr>
      </p:pic>
      <p:pic>
        <p:nvPicPr>
          <p:cNvPr id="139" name="Picture 138">
            <a:extLst>
              <a:ext uri="{FF2B5EF4-FFF2-40B4-BE49-F238E27FC236}">
                <a16:creationId xmlns:a16="http://schemas.microsoft.com/office/drawing/2014/main" xmlns="" id="{36E0222D-3F77-467D-A7EB-BD11A7DFB118}"/>
              </a:ext>
            </a:extLst>
          </p:cNvPr>
          <p:cNvPicPr>
            <a:picLocks noChangeAspect="1"/>
          </p:cNvPicPr>
          <p:nvPr/>
        </p:nvPicPr>
        <p:blipFill>
          <a:blip r:embed="rId19" cstate="print">
            <a:extLst>
              <a:ext uri="{28A0092B-C50C-407E-A947-70E740481C1C}">
                <a14:useLocalDpi xmlns:a14="http://schemas.microsoft.com/office/drawing/2010/main" val="0"/>
              </a:ext>
              <a:ext uri="{837473B0-CC2E-450A-ABE3-18F120FF3D39}">
                <a1611:picAttrSrcUrl xmlns:a1611="http://schemas.microsoft.com/office/drawing/2016/11/main" xmlns="" r:id="rId20"/>
              </a:ext>
            </a:extLst>
          </a:blip>
          <a:stretch>
            <a:fillRect/>
          </a:stretch>
        </p:blipFill>
        <p:spPr>
          <a:xfrm>
            <a:off x="6767258" y="3462759"/>
            <a:ext cx="844541" cy="482595"/>
          </a:xfrm>
          <a:prstGeom prst="rect">
            <a:avLst/>
          </a:prstGeom>
        </p:spPr>
      </p:pic>
      <p:pic>
        <p:nvPicPr>
          <p:cNvPr id="142" name="Picture 141">
            <a:extLst>
              <a:ext uri="{FF2B5EF4-FFF2-40B4-BE49-F238E27FC236}">
                <a16:creationId xmlns:a16="http://schemas.microsoft.com/office/drawing/2014/main" xmlns="" id="{17C9C6DF-F27F-4717-BA7D-F0FB4A7C03E9}"/>
              </a:ext>
            </a:extLst>
          </p:cNvPr>
          <p:cNvPicPr>
            <a:picLocks noChangeAspect="1"/>
          </p:cNvPicPr>
          <p:nvPr/>
        </p:nvPicPr>
        <p:blipFill>
          <a:blip r:embed="rId21" cstate="print">
            <a:extLst>
              <a:ext uri="{28A0092B-C50C-407E-A947-70E740481C1C}">
                <a14:useLocalDpi xmlns:a14="http://schemas.microsoft.com/office/drawing/2010/main" val="0"/>
              </a:ext>
              <a:ext uri="{837473B0-CC2E-450A-ABE3-18F120FF3D39}">
                <a1611:picAttrSrcUrl xmlns:a1611="http://schemas.microsoft.com/office/drawing/2016/11/main" xmlns="" r:id="rId22"/>
              </a:ext>
            </a:extLst>
          </a:blip>
          <a:stretch>
            <a:fillRect/>
          </a:stretch>
        </p:blipFill>
        <p:spPr>
          <a:xfrm>
            <a:off x="7625484" y="3526763"/>
            <a:ext cx="381094" cy="407096"/>
          </a:xfrm>
          <a:prstGeom prst="rect">
            <a:avLst/>
          </a:prstGeom>
        </p:spPr>
      </p:pic>
      <p:pic>
        <p:nvPicPr>
          <p:cNvPr id="132" name="Picture 13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996274" y="5609146"/>
            <a:ext cx="1429401" cy="560607"/>
          </a:xfrm>
          <a:prstGeom prst="rect">
            <a:avLst/>
          </a:prstGeom>
        </p:spPr>
      </p:pic>
    </p:spTree>
    <p:extLst>
      <p:ext uri="{BB962C8B-B14F-4D97-AF65-F5344CB8AC3E}">
        <p14:creationId xmlns:p14="http://schemas.microsoft.com/office/powerpoint/2010/main" val="417628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99" y="-256084"/>
            <a:ext cx="10515600" cy="1325563"/>
          </a:xfrm>
        </p:spPr>
        <p:txBody>
          <a:bodyPr>
            <a:normAutofit/>
          </a:bodyPr>
          <a:lstStyle/>
          <a:p>
            <a:r>
              <a:rPr lang="en-US" sz="4000" dirty="0">
                <a:latin typeface="+mn-lt"/>
              </a:rPr>
              <a:t>Conceptual Architecture</a:t>
            </a:r>
          </a:p>
        </p:txBody>
      </p:sp>
      <p:grpSp>
        <p:nvGrpSpPr>
          <p:cNvPr id="114" name="Group 113"/>
          <p:cNvGrpSpPr/>
          <p:nvPr/>
        </p:nvGrpSpPr>
        <p:grpSpPr>
          <a:xfrm>
            <a:off x="1103259" y="831372"/>
            <a:ext cx="9278126" cy="5916908"/>
            <a:chOff x="988959" y="854232"/>
            <a:chExt cx="9278126" cy="5916908"/>
          </a:xfrm>
        </p:grpSpPr>
        <p:cxnSp>
          <p:nvCxnSpPr>
            <p:cNvPr id="7" name="Straight Arrow Connector 6"/>
            <p:cNvCxnSpPr/>
            <p:nvPr/>
          </p:nvCxnSpPr>
          <p:spPr>
            <a:xfrm flipV="1">
              <a:off x="3725005" y="3669264"/>
              <a:ext cx="457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53841" y="2176461"/>
              <a:ext cx="905347" cy="31512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Roles</a:t>
              </a:r>
            </a:p>
          </p:txBody>
        </p:sp>
        <p:pic>
          <p:nvPicPr>
            <p:cNvPr id="9" name="Picture 8"/>
            <p:cNvPicPr>
              <a:picLocks noChangeAspect="1"/>
            </p:cNvPicPr>
            <p:nvPr/>
          </p:nvPicPr>
          <p:blipFill rotWithShape="1">
            <a:blip r:embed="rId3" cstate="print"/>
            <a:srcRect l="45468" t="15187" r="32626" b="26181"/>
            <a:stretch/>
          </p:blipFill>
          <p:spPr>
            <a:xfrm>
              <a:off x="1410456" y="2578884"/>
              <a:ext cx="296028" cy="496375"/>
            </a:xfrm>
            <a:prstGeom prst="rect">
              <a:avLst/>
            </a:prstGeom>
          </p:spPr>
        </p:pic>
        <p:pic>
          <p:nvPicPr>
            <p:cNvPr id="10" name="Picture 9"/>
            <p:cNvPicPr>
              <a:picLocks noChangeAspect="1"/>
            </p:cNvPicPr>
            <p:nvPr/>
          </p:nvPicPr>
          <p:blipFill rotWithShape="1">
            <a:blip r:embed="rId4" cstate="print"/>
            <a:srcRect l="32598" t="3192" r="37835" b="23105"/>
            <a:stretch/>
          </p:blipFill>
          <p:spPr>
            <a:xfrm>
              <a:off x="1437327" y="3577718"/>
              <a:ext cx="370476" cy="492558"/>
            </a:xfrm>
            <a:prstGeom prst="rect">
              <a:avLst/>
            </a:prstGeom>
          </p:spPr>
        </p:pic>
        <p:pic>
          <p:nvPicPr>
            <p:cNvPr id="11" name="Picture 10"/>
            <p:cNvPicPr>
              <a:picLocks noChangeAspect="1"/>
            </p:cNvPicPr>
            <p:nvPr/>
          </p:nvPicPr>
          <p:blipFill rotWithShape="1">
            <a:blip r:embed="rId5" cstate="print"/>
            <a:srcRect l="22536" t="8428" r="18341" b="32062"/>
            <a:stretch/>
          </p:blipFill>
          <p:spPr>
            <a:xfrm>
              <a:off x="1319919" y="4540125"/>
              <a:ext cx="484136" cy="337260"/>
            </a:xfrm>
            <a:prstGeom prst="rect">
              <a:avLst/>
            </a:prstGeom>
          </p:spPr>
        </p:pic>
        <p:sp>
          <p:nvSpPr>
            <p:cNvPr id="12" name="Rectangle 11"/>
            <p:cNvSpPr/>
            <p:nvPr/>
          </p:nvSpPr>
          <p:spPr>
            <a:xfrm>
              <a:off x="988959" y="3094734"/>
              <a:ext cx="1174768" cy="26007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Application Developer </a:t>
              </a:r>
            </a:p>
          </p:txBody>
        </p:sp>
        <p:sp>
          <p:nvSpPr>
            <p:cNvPr id="13" name="Rectangle 12"/>
            <p:cNvSpPr/>
            <p:nvPr/>
          </p:nvSpPr>
          <p:spPr>
            <a:xfrm>
              <a:off x="1054178" y="4054179"/>
              <a:ext cx="1032169" cy="24371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API Admin, Owner  </a:t>
              </a:r>
            </a:p>
          </p:txBody>
        </p:sp>
        <p:sp>
          <p:nvSpPr>
            <p:cNvPr id="14" name="Rectangle 13"/>
            <p:cNvSpPr/>
            <p:nvPr/>
          </p:nvSpPr>
          <p:spPr>
            <a:xfrm>
              <a:off x="1051065" y="4842308"/>
              <a:ext cx="1032169" cy="24371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 API Developer</a:t>
              </a:r>
            </a:p>
          </p:txBody>
        </p:sp>
        <p:sp>
          <p:nvSpPr>
            <p:cNvPr id="15" name="Rounded Rectangle 14"/>
            <p:cNvSpPr/>
            <p:nvPr/>
          </p:nvSpPr>
          <p:spPr>
            <a:xfrm>
              <a:off x="1153841" y="2189133"/>
              <a:ext cx="833763" cy="29695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16200000">
              <a:off x="1165260" y="3054675"/>
              <a:ext cx="3945496" cy="1143449"/>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657307" y="3589226"/>
              <a:ext cx="960985" cy="675038"/>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Template Service</a:t>
              </a:r>
            </a:p>
          </p:txBody>
        </p:sp>
        <p:sp>
          <p:nvSpPr>
            <p:cNvPr id="18" name="Rectangle 17"/>
            <p:cNvSpPr/>
            <p:nvPr/>
          </p:nvSpPr>
          <p:spPr>
            <a:xfrm>
              <a:off x="2493521" y="1846900"/>
              <a:ext cx="1351560" cy="3131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Automation Layer</a:t>
              </a:r>
            </a:p>
          </p:txBody>
        </p:sp>
        <p:sp>
          <p:nvSpPr>
            <p:cNvPr id="19" name="Rounded Rectangle 18"/>
            <p:cNvSpPr/>
            <p:nvPr/>
          </p:nvSpPr>
          <p:spPr>
            <a:xfrm>
              <a:off x="2657306" y="4719615"/>
              <a:ext cx="960985" cy="675038"/>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Devops</a:t>
              </a:r>
            </a:p>
          </p:txBody>
        </p:sp>
        <p:sp>
          <p:nvSpPr>
            <p:cNvPr id="20" name="Rounded Rectangle 19"/>
            <p:cNvSpPr/>
            <p:nvPr/>
          </p:nvSpPr>
          <p:spPr>
            <a:xfrm>
              <a:off x="2664692" y="2458837"/>
              <a:ext cx="960985" cy="675038"/>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Self Service</a:t>
              </a:r>
            </a:p>
          </p:txBody>
        </p:sp>
        <p:sp>
          <p:nvSpPr>
            <p:cNvPr id="51" name="Rectangle 50"/>
            <p:cNvSpPr/>
            <p:nvPr/>
          </p:nvSpPr>
          <p:spPr>
            <a:xfrm>
              <a:off x="5714146" y="2629597"/>
              <a:ext cx="1082195" cy="233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25400" dir="5400000" algn="ctr" rotWithShape="0">
                      <a:srgbClr val="6E747A">
                        <a:alpha val="43000"/>
                      </a:srgbClr>
                    </a:outerShdw>
                  </a:effectLst>
                </a:rPr>
                <a:t>API Layer</a:t>
              </a:r>
            </a:p>
          </p:txBody>
        </p:sp>
        <p:grpSp>
          <p:nvGrpSpPr>
            <p:cNvPr id="113" name="Group 112"/>
            <p:cNvGrpSpPr/>
            <p:nvPr/>
          </p:nvGrpSpPr>
          <p:grpSpPr>
            <a:xfrm>
              <a:off x="8961300" y="1653652"/>
              <a:ext cx="1305785" cy="3945446"/>
              <a:chOff x="8961300" y="1653652"/>
              <a:chExt cx="1305785" cy="3945446"/>
            </a:xfrm>
          </p:grpSpPr>
          <p:sp>
            <p:nvSpPr>
              <p:cNvPr id="62" name="Rounded Rectangle 61"/>
              <p:cNvSpPr/>
              <p:nvPr/>
            </p:nvSpPr>
            <p:spPr>
              <a:xfrm>
                <a:off x="8961300" y="1653652"/>
                <a:ext cx="1305785" cy="39454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9169645" y="3940078"/>
                <a:ext cx="911930" cy="734298"/>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9167275" y="3011929"/>
                <a:ext cx="911930" cy="734298"/>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9138688" y="2249834"/>
                <a:ext cx="929818" cy="627300"/>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9155290" y="4816819"/>
                <a:ext cx="911930" cy="6585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163235" y="1665119"/>
                <a:ext cx="950068" cy="584775"/>
              </a:xfrm>
              <a:prstGeom prst="rect">
                <a:avLst/>
              </a:prstGeom>
            </p:spPr>
            <p:txBody>
              <a:bodyPr wrap="none">
                <a:spAutoFit/>
              </a:bodyPr>
              <a:lstStyle/>
              <a:p>
                <a:r>
                  <a:rPr lang="en-US" sz="1600" b="1" dirty="0">
                    <a:ln w="0"/>
                    <a:effectLst>
                      <a:outerShdw blurRad="38100" dist="19050" dir="2700000" algn="tl" rotWithShape="0">
                        <a:schemeClr val="dk1">
                          <a:alpha val="40000"/>
                        </a:schemeClr>
                      </a:outerShdw>
                    </a:effectLst>
                  </a:rPr>
                  <a:t>Backend </a:t>
                </a:r>
              </a:p>
              <a:p>
                <a:r>
                  <a:rPr lang="en-US" sz="1600" b="1" dirty="0">
                    <a:ln w="0"/>
                    <a:effectLst>
                      <a:outerShdw blurRad="38100" dist="19050" dir="2700000" algn="tl" rotWithShape="0">
                        <a:schemeClr val="dk1">
                          <a:alpha val="40000"/>
                        </a:schemeClr>
                      </a:outerShdw>
                    </a:effectLst>
                  </a:rPr>
                  <a:t>Systems</a:t>
                </a:r>
              </a:p>
            </p:txBody>
          </p:sp>
          <p:sp>
            <p:nvSpPr>
              <p:cNvPr id="68" name="Rectangle 67"/>
              <p:cNvSpPr/>
              <p:nvPr/>
            </p:nvSpPr>
            <p:spPr>
              <a:xfrm>
                <a:off x="9316316" y="2672155"/>
                <a:ext cx="543739" cy="276999"/>
              </a:xfrm>
              <a:prstGeom prst="rect">
                <a:avLst/>
              </a:prstGeom>
            </p:spPr>
            <p:txBody>
              <a:bodyPr wrap="none">
                <a:spAutoFit/>
              </a:bodyPr>
              <a:lstStyle/>
              <a:p>
                <a:r>
                  <a:rPr lang="en-US" sz="1200" dirty="0">
                    <a:ln w="0"/>
                    <a:effectLst>
                      <a:outerShdw blurRad="38100" dist="25400" dir="5400000" algn="ctr" rotWithShape="0">
                        <a:srgbClr val="6E747A">
                          <a:alpha val="43000"/>
                        </a:srgbClr>
                      </a:outerShdw>
                    </a:effectLst>
                  </a:rPr>
                  <a:t>Cloud</a:t>
                </a:r>
              </a:p>
            </p:txBody>
          </p:sp>
          <p:sp>
            <p:nvSpPr>
              <p:cNvPr id="69" name="Rectangle 68"/>
              <p:cNvSpPr/>
              <p:nvPr/>
            </p:nvSpPr>
            <p:spPr>
              <a:xfrm>
                <a:off x="9420620" y="3526955"/>
                <a:ext cx="423514" cy="276999"/>
              </a:xfrm>
              <a:prstGeom prst="rect">
                <a:avLst/>
              </a:prstGeom>
            </p:spPr>
            <p:txBody>
              <a:bodyPr wrap="none">
                <a:spAutoFit/>
              </a:bodyPr>
              <a:lstStyle/>
              <a:p>
                <a:r>
                  <a:rPr lang="en-US" sz="1200" dirty="0">
                    <a:ln w="0"/>
                    <a:effectLst>
                      <a:outerShdw blurRad="38100" dist="25400" dir="5400000" algn="ctr" rotWithShape="0">
                        <a:srgbClr val="6E747A">
                          <a:alpha val="43000"/>
                        </a:srgbClr>
                      </a:outerShdw>
                    </a:effectLst>
                  </a:rPr>
                  <a:t>ERP</a:t>
                </a:r>
              </a:p>
            </p:txBody>
          </p:sp>
          <p:sp>
            <p:nvSpPr>
              <p:cNvPr id="70" name="Rectangle 69"/>
              <p:cNvSpPr/>
              <p:nvPr/>
            </p:nvSpPr>
            <p:spPr>
              <a:xfrm>
                <a:off x="9401756" y="4467384"/>
                <a:ext cx="481222" cy="276999"/>
              </a:xfrm>
              <a:prstGeom prst="rect">
                <a:avLst/>
              </a:prstGeom>
            </p:spPr>
            <p:txBody>
              <a:bodyPr wrap="none">
                <a:spAutoFit/>
              </a:bodyPr>
              <a:lstStyle/>
              <a:p>
                <a:r>
                  <a:rPr lang="en-US" sz="1200" dirty="0">
                    <a:ln w="0"/>
                    <a:effectLst>
                      <a:outerShdw blurRad="38100" dist="25400" dir="5400000" algn="ctr" rotWithShape="0">
                        <a:srgbClr val="6E747A">
                          <a:alpha val="43000"/>
                        </a:srgbClr>
                      </a:outerShdw>
                    </a:effectLst>
                  </a:rPr>
                  <a:t>CRM</a:t>
                </a:r>
              </a:p>
            </p:txBody>
          </p:sp>
          <p:sp>
            <p:nvSpPr>
              <p:cNvPr id="71" name="Rectangle 70"/>
              <p:cNvSpPr/>
              <p:nvPr/>
            </p:nvSpPr>
            <p:spPr>
              <a:xfrm>
                <a:off x="9204478" y="5252110"/>
                <a:ext cx="874727" cy="276999"/>
              </a:xfrm>
              <a:prstGeom prst="rect">
                <a:avLst/>
              </a:prstGeom>
            </p:spPr>
            <p:txBody>
              <a:bodyPr wrap="none">
                <a:spAutoFit/>
              </a:bodyPr>
              <a:lstStyle/>
              <a:p>
                <a:r>
                  <a:rPr lang="en-US" sz="1200" dirty="0">
                    <a:ln w="0"/>
                    <a:effectLst>
                      <a:outerShdw blurRad="38100" dist="25400" dir="5400000" algn="ctr" rotWithShape="0">
                        <a:srgbClr val="6E747A">
                          <a:alpha val="43000"/>
                        </a:srgbClr>
                      </a:outerShdw>
                    </a:effectLst>
                  </a:rPr>
                  <a:t>Mainframe</a:t>
                </a:r>
              </a:p>
            </p:txBody>
          </p:sp>
          <p:pic>
            <p:nvPicPr>
              <p:cNvPr id="72" name="Pictur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60747" y="3043787"/>
                <a:ext cx="538335" cy="556791"/>
              </a:xfrm>
              <a:prstGeom prst="rect">
                <a:avLst/>
              </a:prstGeom>
            </p:spPr>
          </p:pic>
          <p:pic>
            <p:nvPicPr>
              <p:cNvPr id="73" name="Picture 72"/>
              <p:cNvPicPr>
                <a:picLocks noChangeAspect="1"/>
              </p:cNvPicPr>
              <p:nvPr/>
            </p:nvPicPr>
            <p:blipFill rotWithShape="1">
              <a:blip r:embed="rId7" cstate="print">
                <a:extLst>
                  <a:ext uri="{28A0092B-C50C-407E-A947-70E740481C1C}">
                    <a14:useLocalDpi xmlns:a14="http://schemas.microsoft.com/office/drawing/2010/main" val="0"/>
                  </a:ext>
                </a:extLst>
              </a:blip>
              <a:srcRect l="24725" t="18612" r="24957" b="18231"/>
              <a:stretch/>
            </p:blipFill>
            <p:spPr>
              <a:xfrm>
                <a:off x="9295097" y="2309912"/>
                <a:ext cx="619843" cy="422229"/>
              </a:xfrm>
              <a:prstGeom prst="rect">
                <a:avLst/>
              </a:prstGeom>
            </p:spPr>
          </p:pic>
          <p:pic>
            <p:nvPicPr>
              <p:cNvPr id="74" name="Picture 73"/>
              <p:cNvPicPr>
                <a:picLocks noChangeAspect="1"/>
              </p:cNvPicPr>
              <p:nvPr/>
            </p:nvPicPr>
            <p:blipFill rotWithShape="1">
              <a:blip r:embed="rId8" cstate="print">
                <a:extLst>
                  <a:ext uri="{28A0092B-C50C-407E-A947-70E740481C1C}">
                    <a14:useLocalDpi xmlns:a14="http://schemas.microsoft.com/office/drawing/2010/main" val="0"/>
                  </a:ext>
                </a:extLst>
              </a:blip>
              <a:srcRect l="8425" t="9152" r="7922" b="8836"/>
              <a:stretch/>
            </p:blipFill>
            <p:spPr>
              <a:xfrm>
                <a:off x="9313994" y="3982815"/>
                <a:ext cx="646092" cy="537687"/>
              </a:xfrm>
              <a:prstGeom prst="rect">
                <a:avLst/>
              </a:prstGeom>
            </p:spPr>
          </p:pic>
          <p:pic>
            <p:nvPicPr>
              <p:cNvPr id="75" name="Picture 7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87493" y="4870394"/>
                <a:ext cx="660668" cy="425651"/>
              </a:xfrm>
              <a:prstGeom prst="rect">
                <a:avLst/>
              </a:prstGeom>
            </p:spPr>
          </p:pic>
        </p:grpSp>
        <p:cxnSp>
          <p:nvCxnSpPr>
            <p:cNvPr id="76" name="Straight Arrow Connector 75"/>
            <p:cNvCxnSpPr/>
            <p:nvPr/>
          </p:nvCxnSpPr>
          <p:spPr>
            <a:xfrm flipV="1">
              <a:off x="1997663" y="4539539"/>
              <a:ext cx="561316" cy="28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7" name="Straight Arrow Connector 76"/>
            <p:cNvCxnSpPr/>
            <p:nvPr/>
          </p:nvCxnSpPr>
          <p:spPr>
            <a:xfrm flipV="1">
              <a:off x="8391567" y="3168278"/>
              <a:ext cx="5486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8391567" y="5184250"/>
              <a:ext cx="5486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1996914" y="2780761"/>
              <a:ext cx="561316" cy="28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nvGrpSpPr>
            <p:cNvPr id="111" name="Group 110"/>
            <p:cNvGrpSpPr/>
            <p:nvPr/>
          </p:nvGrpSpPr>
          <p:grpSpPr>
            <a:xfrm>
              <a:off x="4194303" y="854232"/>
              <a:ext cx="4258404" cy="5916908"/>
              <a:chOff x="4068573" y="854232"/>
              <a:chExt cx="4258404" cy="5916908"/>
            </a:xfrm>
          </p:grpSpPr>
          <p:cxnSp>
            <p:nvCxnSpPr>
              <p:cNvPr id="4" name="Straight Arrow Connector 3"/>
              <p:cNvCxnSpPr/>
              <p:nvPr/>
            </p:nvCxnSpPr>
            <p:spPr>
              <a:xfrm rot="5400000" flipV="1">
                <a:off x="6041722" y="5900756"/>
                <a:ext cx="3657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V="1">
                <a:off x="6016811" y="2494530"/>
                <a:ext cx="3657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V="1">
                <a:off x="6016811" y="1621254"/>
                <a:ext cx="3657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416742" y="854232"/>
                <a:ext cx="3485584" cy="676954"/>
                <a:chOff x="4503830" y="854232"/>
                <a:chExt cx="3485584" cy="676954"/>
              </a:xfrm>
            </p:grpSpPr>
            <p:sp>
              <p:nvSpPr>
                <p:cNvPr id="21" name="Rounded Rectangle 20"/>
                <p:cNvSpPr/>
                <p:nvPr/>
              </p:nvSpPr>
              <p:spPr>
                <a:xfrm>
                  <a:off x="4503830" y="904360"/>
                  <a:ext cx="3485584" cy="626295"/>
                </a:xfrm>
                <a:prstGeom prst="roundRect">
                  <a:avLst/>
                </a:prstGeom>
                <a:solidFill>
                  <a:schemeClr val="accent1">
                    <a:lumMod val="60000"/>
                    <a:lumOff val="40000"/>
                  </a:schemeClr>
                </a:solidFill>
                <a:ln>
                  <a:solidFill>
                    <a:srgbClr val="2661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22" name="Picture 21"/>
                <p:cNvPicPr>
                  <a:picLocks noChangeAspect="1"/>
                </p:cNvPicPr>
                <p:nvPr/>
              </p:nvPicPr>
              <p:blipFill>
                <a:blip r:embed="rId10" cstate="print"/>
                <a:stretch>
                  <a:fillRect/>
                </a:stretch>
              </p:blipFill>
              <p:spPr>
                <a:xfrm>
                  <a:off x="4709928" y="1094315"/>
                  <a:ext cx="500634" cy="400227"/>
                </a:xfrm>
                <a:prstGeom prst="rect">
                  <a:avLst/>
                </a:prstGeom>
              </p:spPr>
            </p:pic>
            <p:pic>
              <p:nvPicPr>
                <p:cNvPr id="23" name="Picture 22"/>
                <p:cNvPicPr>
                  <a:picLocks noChangeAspect="1"/>
                </p:cNvPicPr>
                <p:nvPr/>
              </p:nvPicPr>
              <p:blipFill rotWithShape="1">
                <a:blip r:embed="rId11" cstate="print"/>
                <a:srcRect l="15320" t="24096" r="16287" b="27682"/>
                <a:stretch/>
              </p:blipFill>
              <p:spPr>
                <a:xfrm>
                  <a:off x="5498427" y="1140492"/>
                  <a:ext cx="527213" cy="390694"/>
                </a:xfrm>
                <a:prstGeom prst="rect">
                  <a:avLst/>
                </a:prstGeom>
              </p:spPr>
            </p:pic>
            <p:pic>
              <p:nvPicPr>
                <p:cNvPr id="24" name="Picture 23"/>
                <p:cNvPicPr>
                  <a:picLocks noChangeAspect="1"/>
                </p:cNvPicPr>
                <p:nvPr/>
              </p:nvPicPr>
              <p:blipFill rotWithShape="1">
                <a:blip r:embed="rId12" cstate="print"/>
                <a:srcRect l="19866" t="25604" r="19303" b="30885"/>
                <a:stretch/>
              </p:blipFill>
              <p:spPr>
                <a:xfrm>
                  <a:off x="6224602" y="1164771"/>
                  <a:ext cx="700155" cy="337794"/>
                </a:xfrm>
                <a:prstGeom prst="rect">
                  <a:avLst/>
                </a:prstGeom>
              </p:spPr>
            </p:pic>
            <p:sp>
              <p:nvSpPr>
                <p:cNvPr id="25" name="Rectangle 24"/>
                <p:cNvSpPr/>
                <p:nvPr/>
              </p:nvSpPr>
              <p:spPr>
                <a:xfrm>
                  <a:off x="5446491" y="854232"/>
                  <a:ext cx="1582934" cy="307777"/>
                </a:xfrm>
                <a:prstGeom prst="rect">
                  <a:avLst/>
                </a:prstGeom>
              </p:spPr>
              <p:txBody>
                <a:bodyPr wrap="none">
                  <a:spAutoFit/>
                </a:bodyPr>
                <a:lstStyle/>
                <a:p>
                  <a:r>
                    <a:rPr lang="en-US" sz="1400" b="1" dirty="0">
                      <a:ln w="0"/>
                      <a:effectLst>
                        <a:outerShdw blurRad="38100" dist="25400" dir="5400000" algn="ctr" rotWithShape="0">
                          <a:srgbClr val="6E747A">
                            <a:alpha val="43000"/>
                          </a:srgbClr>
                        </a:outerShdw>
                      </a:effectLst>
                    </a:rPr>
                    <a:t>Client</a:t>
                  </a:r>
                  <a:r>
                    <a:rPr lang="en-US" sz="1200" b="1" dirty="0">
                      <a:latin typeface="Corbel-Bold"/>
                    </a:rPr>
                    <a:t> </a:t>
                  </a:r>
                  <a:r>
                    <a:rPr lang="en-US" sz="1400" b="1" dirty="0">
                      <a:ln w="0"/>
                      <a:effectLst>
                        <a:outerShdw blurRad="38100" dist="25400" dir="5400000" algn="ctr" rotWithShape="0">
                          <a:srgbClr val="6E747A">
                            <a:alpha val="43000"/>
                          </a:srgbClr>
                        </a:outerShdw>
                      </a:effectLst>
                    </a:rPr>
                    <a:t>Applications</a:t>
                  </a:r>
                </a:p>
              </p:txBody>
            </p:sp>
            <p:pic>
              <p:nvPicPr>
                <p:cNvPr id="26" name="Picture 25"/>
                <p:cNvPicPr>
                  <a:picLocks noChangeAspect="1"/>
                </p:cNvPicPr>
                <p:nvPr/>
              </p:nvPicPr>
              <p:blipFill rotWithShape="1">
                <a:blip r:embed="rId13" cstate="print"/>
                <a:srcRect l="6260" t="9914" r="4385" b="11602"/>
                <a:stretch/>
              </p:blipFill>
              <p:spPr>
                <a:xfrm>
                  <a:off x="7199514" y="1081274"/>
                  <a:ext cx="723883" cy="411296"/>
                </a:xfrm>
                <a:prstGeom prst="rect">
                  <a:avLst/>
                </a:prstGeom>
              </p:spPr>
            </p:pic>
          </p:grpSp>
          <p:grpSp>
            <p:nvGrpSpPr>
              <p:cNvPr id="109" name="Group 108"/>
              <p:cNvGrpSpPr/>
              <p:nvPr/>
            </p:nvGrpSpPr>
            <p:grpSpPr>
              <a:xfrm>
                <a:off x="4557773" y="6037351"/>
                <a:ext cx="3344554" cy="733789"/>
                <a:chOff x="4557773" y="6167983"/>
                <a:chExt cx="3344554" cy="733789"/>
              </a:xfrm>
            </p:grpSpPr>
            <p:sp>
              <p:nvSpPr>
                <p:cNvPr id="56" name="Rounded Rectangle 55"/>
                <p:cNvSpPr/>
                <p:nvPr/>
              </p:nvSpPr>
              <p:spPr>
                <a:xfrm>
                  <a:off x="4557773" y="6214268"/>
                  <a:ext cx="3344554" cy="68750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rotWithShape="1">
                <a:blip r:embed="rId14" cstate="print">
                  <a:extLst>
                    <a:ext uri="{28A0092B-C50C-407E-A947-70E740481C1C}">
                      <a14:useLocalDpi xmlns:a14="http://schemas.microsoft.com/office/drawing/2010/main" val="0"/>
                    </a:ext>
                  </a:extLst>
                </a:blip>
                <a:srcRect l="17246" r="15674"/>
                <a:stretch/>
              </p:blipFill>
              <p:spPr>
                <a:xfrm>
                  <a:off x="4683213" y="6472108"/>
                  <a:ext cx="489161" cy="379846"/>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62695" y="6467616"/>
                  <a:ext cx="471429" cy="384338"/>
                </a:xfrm>
                <a:prstGeom prst="rect">
                  <a:avLst/>
                </a:prstGeom>
              </p:spPr>
            </p:pic>
            <p:pic>
              <p:nvPicPr>
                <p:cNvPr id="59" name="Picture 58"/>
                <p:cNvPicPr>
                  <a:picLocks noChangeAspect="1"/>
                </p:cNvPicPr>
                <p:nvPr/>
              </p:nvPicPr>
              <p:blipFill rotWithShape="1">
                <a:blip r:embed="rId16" cstate="print">
                  <a:extLst>
                    <a:ext uri="{28A0092B-C50C-407E-A947-70E740481C1C}">
                      <a14:useLocalDpi xmlns:a14="http://schemas.microsoft.com/office/drawing/2010/main" val="0"/>
                    </a:ext>
                  </a:extLst>
                </a:blip>
                <a:srcRect l="19093" t="14006" r="18369" b="13128"/>
                <a:stretch/>
              </p:blipFill>
              <p:spPr>
                <a:xfrm>
                  <a:off x="6502401" y="6477046"/>
                  <a:ext cx="470573" cy="374907"/>
                </a:xfrm>
                <a:prstGeom prst="rect">
                  <a:avLst/>
                </a:prstGeom>
              </p:spPr>
            </p:pic>
            <p:pic>
              <p:nvPicPr>
                <p:cNvPr id="60" name="Picture 59"/>
                <p:cNvPicPr>
                  <a:picLocks noChangeAspect="1"/>
                </p:cNvPicPr>
                <p:nvPr/>
              </p:nvPicPr>
              <p:blipFill rotWithShape="1">
                <a:blip r:embed="rId17" cstate="print">
                  <a:extLst>
                    <a:ext uri="{28A0092B-C50C-407E-A947-70E740481C1C}">
                      <a14:useLocalDpi xmlns:a14="http://schemas.microsoft.com/office/drawing/2010/main" val="0"/>
                    </a:ext>
                  </a:extLst>
                </a:blip>
                <a:srcRect l="7090" r="6140"/>
                <a:stretch/>
              </p:blipFill>
              <p:spPr>
                <a:xfrm>
                  <a:off x="5494337" y="6474112"/>
                  <a:ext cx="651396" cy="377841"/>
                </a:xfrm>
                <a:prstGeom prst="rect">
                  <a:avLst/>
                </a:prstGeom>
              </p:spPr>
            </p:pic>
            <p:sp>
              <p:nvSpPr>
                <p:cNvPr id="61" name="TextBox 60"/>
                <p:cNvSpPr txBox="1"/>
                <p:nvPr/>
              </p:nvSpPr>
              <p:spPr>
                <a:xfrm>
                  <a:off x="5804694" y="6167983"/>
                  <a:ext cx="863634" cy="307777"/>
                </a:xfrm>
                <a:prstGeom prst="rect">
                  <a:avLst/>
                </a:prstGeom>
                <a:noFill/>
              </p:spPr>
              <p:txBody>
                <a:bodyPr wrap="none" rtlCol="0">
                  <a:spAutoFit/>
                </a:bodyPr>
                <a:lstStyle/>
                <a:p>
                  <a:r>
                    <a:rPr lang="en-US" sz="1400" b="1" dirty="0">
                      <a:ln w="0"/>
                      <a:effectLst>
                        <a:outerShdw blurRad="38100" dist="25400" dir="5400000" algn="ctr" rotWithShape="0">
                          <a:srgbClr val="6E747A">
                            <a:alpha val="43000"/>
                          </a:srgbClr>
                        </a:outerShdw>
                      </a:effectLst>
                    </a:rPr>
                    <a:t>Analytics</a:t>
                  </a:r>
                </a:p>
              </p:txBody>
            </p:sp>
          </p:grpSp>
          <p:grpSp>
            <p:nvGrpSpPr>
              <p:cNvPr id="108" name="Group 107"/>
              <p:cNvGrpSpPr/>
              <p:nvPr/>
            </p:nvGrpSpPr>
            <p:grpSpPr>
              <a:xfrm>
                <a:off x="4068573" y="2850808"/>
                <a:ext cx="4258404" cy="2902777"/>
                <a:chOff x="4146951" y="3101186"/>
                <a:chExt cx="4258404" cy="2902777"/>
              </a:xfrm>
            </p:grpSpPr>
            <p:sp>
              <p:nvSpPr>
                <p:cNvPr id="39" name="Rounded Rectangle 38"/>
                <p:cNvSpPr/>
                <p:nvPr/>
              </p:nvSpPr>
              <p:spPr>
                <a:xfrm>
                  <a:off x="4146951" y="3101186"/>
                  <a:ext cx="4242170" cy="964385"/>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aaaaaaaaaaaaaaaaaaaaaaaaaaa</a:t>
                  </a:r>
                  <a:endParaRPr lang="en-US" dirty="0"/>
                </a:p>
              </p:txBody>
            </p:sp>
            <p:sp>
              <p:nvSpPr>
                <p:cNvPr id="40" name="Rectangle 39"/>
                <p:cNvSpPr/>
                <p:nvPr/>
              </p:nvSpPr>
              <p:spPr>
                <a:xfrm>
                  <a:off x="4306023" y="3101186"/>
                  <a:ext cx="3797450" cy="2581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w="0"/>
                      <a:solidFill>
                        <a:schemeClr val="tx1"/>
                      </a:solidFill>
                      <a:effectLst>
                        <a:outerShdw blurRad="38100" dist="25400" dir="5400000" algn="ctr" rotWithShape="0">
                          <a:srgbClr val="6E747A">
                            <a:alpha val="43000"/>
                          </a:srgbClr>
                        </a:outerShdw>
                      </a:effectLst>
                    </a:rPr>
                    <a:t>Micro-Services/Business Logic </a:t>
                  </a:r>
                </a:p>
              </p:txBody>
            </p:sp>
            <p:sp>
              <p:nvSpPr>
                <p:cNvPr id="41" name="Rounded Rectangle 40"/>
                <p:cNvSpPr/>
                <p:nvPr/>
              </p:nvSpPr>
              <p:spPr>
                <a:xfrm>
                  <a:off x="4211587" y="3337854"/>
                  <a:ext cx="4068893" cy="637582"/>
                </a:xfrm>
                <a:prstGeom prst="round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6200000">
                  <a:off x="4005701" y="3477941"/>
                  <a:ext cx="934120" cy="3818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solidFill>
                        <a:schemeClr val="tx1"/>
                      </a:solidFill>
                      <a:latin typeface="Corbel-Bold"/>
                    </a:rPr>
                    <a:t> kubernetes</a:t>
                  </a:r>
                </a:p>
                <a:p>
                  <a:pPr algn="ctr"/>
                  <a:r>
                    <a:rPr lang="en-US" sz="1000" dirty="0">
                      <a:solidFill>
                        <a:schemeClr val="tx1"/>
                      </a:solidFill>
                      <a:latin typeface="Corbel-Bold"/>
                    </a:rPr>
                    <a:t>Cluster</a:t>
                  </a:r>
                </a:p>
              </p:txBody>
            </p:sp>
            <p:sp>
              <p:nvSpPr>
                <p:cNvPr id="43" name="Rounded Rectangle 42"/>
                <p:cNvSpPr/>
                <p:nvPr/>
              </p:nvSpPr>
              <p:spPr>
                <a:xfrm>
                  <a:off x="4937015" y="3483009"/>
                  <a:ext cx="832683" cy="373779"/>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Docker container</a:t>
                  </a:r>
                </a:p>
              </p:txBody>
            </p:sp>
            <p:sp>
              <p:nvSpPr>
                <p:cNvPr id="80" name="Rounded Rectangle 79"/>
                <p:cNvSpPr/>
                <p:nvPr/>
              </p:nvSpPr>
              <p:spPr>
                <a:xfrm>
                  <a:off x="5949958" y="3486554"/>
                  <a:ext cx="832683" cy="373779"/>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Docker container</a:t>
                  </a:r>
                </a:p>
              </p:txBody>
            </p:sp>
            <p:sp>
              <p:nvSpPr>
                <p:cNvPr id="81" name="Rounded Rectangle 80"/>
                <p:cNvSpPr/>
                <p:nvPr/>
              </p:nvSpPr>
              <p:spPr>
                <a:xfrm>
                  <a:off x="7006674" y="3488153"/>
                  <a:ext cx="832683" cy="373779"/>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Docker container</a:t>
                  </a:r>
                </a:p>
              </p:txBody>
            </p:sp>
            <p:sp>
              <p:nvSpPr>
                <p:cNvPr id="82" name="Rounded Rectangle 81"/>
                <p:cNvSpPr/>
                <p:nvPr/>
              </p:nvSpPr>
              <p:spPr>
                <a:xfrm>
                  <a:off x="4162482" y="4101336"/>
                  <a:ext cx="4242170" cy="888408"/>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4402175" y="4114883"/>
                  <a:ext cx="3797450" cy="26747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w="0"/>
                      <a:solidFill>
                        <a:schemeClr val="tx1"/>
                      </a:solidFill>
                      <a:effectLst>
                        <a:outerShdw blurRad="38100" dist="25400" dir="5400000" algn="ctr" rotWithShape="0">
                          <a:srgbClr val="6E747A">
                            <a:alpha val="43000"/>
                          </a:srgbClr>
                        </a:outerShdw>
                      </a:effectLst>
                    </a:rPr>
                    <a:t>Orchestration</a:t>
                  </a:r>
                </a:p>
              </p:txBody>
            </p:sp>
            <p:sp>
              <p:nvSpPr>
                <p:cNvPr id="85" name="Rounded Rectangle 84"/>
                <p:cNvSpPr/>
                <p:nvPr/>
              </p:nvSpPr>
              <p:spPr>
                <a:xfrm>
                  <a:off x="4577658" y="4360365"/>
                  <a:ext cx="1169895" cy="551776"/>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731520"/>
                  <a:r>
                    <a:rPr lang="en-US" sz="1200" dirty="0">
                      <a:solidFill>
                        <a:schemeClr val="tx1"/>
                      </a:solidFill>
                    </a:rPr>
                    <a:t>Business Process Flow </a:t>
                  </a:r>
                </a:p>
              </p:txBody>
            </p:sp>
            <p:sp>
              <p:nvSpPr>
                <p:cNvPr id="87" name="Rounded Rectangle 86"/>
                <p:cNvSpPr/>
                <p:nvPr/>
              </p:nvSpPr>
              <p:spPr>
                <a:xfrm>
                  <a:off x="6831562" y="4360365"/>
                  <a:ext cx="1169895" cy="551776"/>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Docker</a:t>
                  </a:r>
                </a:p>
              </p:txBody>
            </p:sp>
            <p:sp>
              <p:nvSpPr>
                <p:cNvPr id="88" name="Rounded Rectangle 87"/>
                <p:cNvSpPr/>
                <p:nvPr/>
              </p:nvSpPr>
              <p:spPr>
                <a:xfrm>
                  <a:off x="4163185" y="5039578"/>
                  <a:ext cx="4242170" cy="964385"/>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ed Rectangle 88"/>
                <p:cNvSpPr/>
                <p:nvPr/>
              </p:nvSpPr>
              <p:spPr>
                <a:xfrm>
                  <a:off x="4300927" y="5191898"/>
                  <a:ext cx="1212175" cy="26582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DynamoDB</a:t>
                  </a:r>
                </a:p>
              </p:txBody>
            </p:sp>
            <p:sp>
              <p:nvSpPr>
                <p:cNvPr id="90" name="Rounded Rectangle 89"/>
                <p:cNvSpPr/>
                <p:nvPr/>
              </p:nvSpPr>
              <p:spPr>
                <a:xfrm>
                  <a:off x="4300927" y="5602002"/>
                  <a:ext cx="1212175" cy="258459"/>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S3Buckets</a:t>
                  </a:r>
                </a:p>
              </p:txBody>
            </p:sp>
            <p:sp>
              <p:nvSpPr>
                <p:cNvPr id="91" name="Rectangle 90"/>
                <p:cNvSpPr/>
                <p:nvPr/>
              </p:nvSpPr>
              <p:spPr>
                <a:xfrm>
                  <a:off x="5496551" y="5183595"/>
                  <a:ext cx="1573627" cy="28306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25400" dir="5400000" algn="ctr" rotWithShape="0">
                          <a:srgbClr val="6E747A">
                            <a:alpha val="43000"/>
                          </a:srgbClr>
                        </a:outerShdw>
                      </a:effectLst>
                    </a:rPr>
                    <a:t> </a:t>
                  </a:r>
                  <a:r>
                    <a:rPr lang="en-US" sz="1400" dirty="0">
                      <a:ln w="0"/>
                      <a:solidFill>
                        <a:schemeClr val="tx1"/>
                      </a:solidFill>
                      <a:effectLst>
                        <a:outerShdw blurRad="38100" dist="25400" dir="5400000" algn="ctr" rotWithShape="0">
                          <a:srgbClr val="6E747A">
                            <a:alpha val="43000"/>
                          </a:srgbClr>
                        </a:outerShdw>
                      </a:effectLst>
                    </a:rPr>
                    <a:t>Data</a:t>
                  </a:r>
                  <a:r>
                    <a:rPr lang="en-US" dirty="0">
                      <a:ln w="0"/>
                      <a:solidFill>
                        <a:schemeClr val="tx1"/>
                      </a:solidFill>
                      <a:effectLst>
                        <a:outerShdw blurRad="38100" dist="25400" dir="5400000" algn="ctr" rotWithShape="0">
                          <a:srgbClr val="6E747A">
                            <a:alpha val="43000"/>
                          </a:srgbClr>
                        </a:outerShdw>
                      </a:effectLst>
                    </a:rPr>
                    <a:t> </a:t>
                  </a:r>
                  <a:r>
                    <a:rPr lang="en-US" sz="1400" dirty="0">
                      <a:ln w="0"/>
                      <a:solidFill>
                        <a:schemeClr val="tx1"/>
                      </a:solidFill>
                      <a:effectLst>
                        <a:outerShdw blurRad="38100" dist="25400" dir="5400000" algn="ctr" rotWithShape="0">
                          <a:srgbClr val="6E747A">
                            <a:alpha val="43000"/>
                          </a:srgbClr>
                        </a:outerShdw>
                      </a:effectLst>
                    </a:rPr>
                    <a:t>Storage</a:t>
                  </a:r>
                </a:p>
              </p:txBody>
            </p:sp>
            <p:sp>
              <p:nvSpPr>
                <p:cNvPr id="92" name="Rounded Rectangle 91"/>
                <p:cNvSpPr/>
                <p:nvPr/>
              </p:nvSpPr>
              <p:spPr>
                <a:xfrm>
                  <a:off x="5655630" y="5603071"/>
                  <a:ext cx="1212175" cy="258459"/>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Elastic</a:t>
                  </a:r>
                  <a:r>
                    <a:rPr lang="en-US" sz="1400" dirty="0">
                      <a:solidFill>
                        <a:schemeClr val="tx1"/>
                      </a:solidFill>
                    </a:rPr>
                    <a:t> </a:t>
                  </a:r>
                  <a:r>
                    <a:rPr lang="en-US" sz="1200" dirty="0">
                      <a:solidFill>
                        <a:schemeClr val="tx1"/>
                      </a:solidFill>
                    </a:rPr>
                    <a:t>Search</a:t>
                  </a:r>
                </a:p>
              </p:txBody>
            </p:sp>
            <p:sp>
              <p:nvSpPr>
                <p:cNvPr id="93" name="Rounded Rectangle 92"/>
                <p:cNvSpPr/>
                <p:nvPr/>
              </p:nvSpPr>
              <p:spPr>
                <a:xfrm>
                  <a:off x="7073235" y="5191898"/>
                  <a:ext cx="1212175" cy="26582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RDS</a:t>
                  </a:r>
                </a:p>
              </p:txBody>
            </p:sp>
            <p:sp>
              <p:nvSpPr>
                <p:cNvPr id="94" name="Rounded Rectangle 93"/>
                <p:cNvSpPr/>
                <p:nvPr/>
              </p:nvSpPr>
              <p:spPr>
                <a:xfrm>
                  <a:off x="7073234" y="5603071"/>
                  <a:ext cx="1212175" cy="258459"/>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Elasticache</a:t>
                  </a:r>
                </a:p>
              </p:txBody>
            </p:sp>
          </p:grpSp>
          <p:grpSp>
            <p:nvGrpSpPr>
              <p:cNvPr id="106" name="Group 105"/>
              <p:cNvGrpSpPr/>
              <p:nvPr/>
            </p:nvGrpSpPr>
            <p:grpSpPr>
              <a:xfrm>
                <a:off x="4557773" y="1737406"/>
                <a:ext cx="3268282" cy="622433"/>
                <a:chOff x="4557773" y="1748292"/>
                <a:chExt cx="3268282" cy="622433"/>
              </a:xfrm>
            </p:grpSpPr>
            <p:sp>
              <p:nvSpPr>
                <p:cNvPr id="27" name="Rounded Rectangle 26"/>
                <p:cNvSpPr/>
                <p:nvPr/>
              </p:nvSpPr>
              <p:spPr>
                <a:xfrm>
                  <a:off x="4557773" y="1815703"/>
                  <a:ext cx="3228794" cy="5550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632736" y="1748292"/>
                  <a:ext cx="2193319" cy="307777"/>
                </a:xfrm>
                <a:prstGeom prst="rect">
                  <a:avLst/>
                </a:prstGeom>
                <a:noFill/>
              </p:spPr>
              <p:txBody>
                <a:bodyPr wrap="square" rtlCol="0">
                  <a:spAutoFit/>
                </a:bodyPr>
                <a:lstStyle/>
                <a:p>
                  <a:r>
                    <a:rPr lang="en-US" sz="1400" b="1" dirty="0">
                      <a:ln w="0"/>
                      <a:effectLst>
                        <a:outerShdw blurRad="38100" dist="25400" dir="5400000" algn="ctr" rotWithShape="0">
                          <a:srgbClr val="6E747A">
                            <a:alpha val="43000"/>
                          </a:srgbClr>
                        </a:outerShdw>
                      </a:effectLst>
                    </a:rPr>
                    <a:t>API Gateway</a:t>
                  </a:r>
                </a:p>
              </p:txBody>
            </p:sp>
            <p:sp>
              <p:nvSpPr>
                <p:cNvPr id="100" name="Rounded Rectangle 99"/>
                <p:cNvSpPr/>
                <p:nvPr/>
              </p:nvSpPr>
              <p:spPr>
                <a:xfrm>
                  <a:off x="5842663" y="2053697"/>
                  <a:ext cx="658513" cy="266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Rounded Rectangle 101"/>
                <p:cNvSpPr/>
                <p:nvPr/>
              </p:nvSpPr>
              <p:spPr>
                <a:xfrm>
                  <a:off x="6900772" y="2054041"/>
                  <a:ext cx="658513" cy="266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p:cNvSpPr txBox="1"/>
                <p:nvPr/>
              </p:nvSpPr>
              <p:spPr>
                <a:xfrm>
                  <a:off x="5912499" y="2053110"/>
                  <a:ext cx="711477" cy="276999"/>
                </a:xfrm>
                <a:prstGeom prst="rect">
                  <a:avLst/>
                </a:prstGeom>
                <a:noFill/>
              </p:spPr>
              <p:txBody>
                <a:bodyPr wrap="square" rtlCol="0">
                  <a:spAutoFit/>
                </a:bodyPr>
                <a:lstStyle/>
                <a:p>
                  <a:r>
                    <a:rPr lang="en-US" sz="1200" dirty="0"/>
                    <a:t>Cache</a:t>
                  </a:r>
                </a:p>
              </p:txBody>
            </p:sp>
            <p:sp>
              <p:nvSpPr>
                <p:cNvPr id="104" name="TextBox 103"/>
                <p:cNvSpPr txBox="1"/>
                <p:nvPr/>
              </p:nvSpPr>
              <p:spPr>
                <a:xfrm>
                  <a:off x="6953576" y="2053197"/>
                  <a:ext cx="711477" cy="276999"/>
                </a:xfrm>
                <a:prstGeom prst="rect">
                  <a:avLst/>
                </a:prstGeom>
                <a:noFill/>
              </p:spPr>
              <p:txBody>
                <a:bodyPr wrap="square" rtlCol="0">
                  <a:spAutoFit/>
                </a:bodyPr>
                <a:lstStyle/>
                <a:p>
                  <a:r>
                    <a:rPr lang="en-US" sz="1200" dirty="0"/>
                    <a:t>Traffic</a:t>
                  </a:r>
                </a:p>
              </p:txBody>
            </p:sp>
            <p:sp>
              <p:nvSpPr>
                <p:cNvPr id="105" name="Rounded Rectangle 104"/>
                <p:cNvSpPr/>
                <p:nvPr/>
              </p:nvSpPr>
              <p:spPr>
                <a:xfrm>
                  <a:off x="4808519" y="2053693"/>
                  <a:ext cx="670651" cy="266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Security</a:t>
                  </a:r>
                </a:p>
              </p:txBody>
            </p:sp>
          </p:grpSp>
        </p:grpSp>
      </p:grpSp>
    </p:spTree>
    <p:extLst>
      <p:ext uri="{BB962C8B-B14F-4D97-AF65-F5344CB8AC3E}">
        <p14:creationId xmlns:p14="http://schemas.microsoft.com/office/powerpoint/2010/main" val="122234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53C90-C809-412B-B9AE-B5A31B38DD4F}"/>
              </a:ext>
            </a:extLst>
          </p:cNvPr>
          <p:cNvSpPr>
            <a:spLocks noGrp="1"/>
          </p:cNvSpPr>
          <p:nvPr>
            <p:ph type="title"/>
          </p:nvPr>
        </p:nvSpPr>
        <p:spPr>
          <a:xfrm>
            <a:off x="291203" y="189907"/>
            <a:ext cx="11083532" cy="587507"/>
          </a:xfrm>
        </p:spPr>
        <p:txBody>
          <a:bodyPr>
            <a:normAutofit fontScale="90000"/>
          </a:bodyPr>
          <a:lstStyle/>
          <a:p>
            <a:r>
              <a:rPr lang="en-US" dirty="0">
                <a:latin typeface="+mn-lt"/>
              </a:rPr>
              <a:t>Technology View</a:t>
            </a:r>
          </a:p>
        </p:txBody>
      </p:sp>
      <p:grpSp>
        <p:nvGrpSpPr>
          <p:cNvPr id="65" name="Group 64">
            <a:extLst>
              <a:ext uri="{FF2B5EF4-FFF2-40B4-BE49-F238E27FC236}">
                <a16:creationId xmlns:a16="http://schemas.microsoft.com/office/drawing/2014/main" xmlns="" id="{59E19C5D-BF12-4552-8245-5EB8C12620B6}"/>
              </a:ext>
            </a:extLst>
          </p:cNvPr>
          <p:cNvGrpSpPr/>
          <p:nvPr/>
        </p:nvGrpSpPr>
        <p:grpSpPr>
          <a:xfrm>
            <a:off x="2051249" y="1109780"/>
            <a:ext cx="8120715" cy="5681623"/>
            <a:chOff x="0" y="0"/>
            <a:chExt cx="7452718" cy="6088690"/>
          </a:xfrm>
        </p:grpSpPr>
        <p:cxnSp>
          <p:nvCxnSpPr>
            <p:cNvPr id="66" name="Straight Arrow Connector 65">
              <a:extLst>
                <a:ext uri="{FF2B5EF4-FFF2-40B4-BE49-F238E27FC236}">
                  <a16:creationId xmlns:a16="http://schemas.microsoft.com/office/drawing/2014/main" xmlns="" id="{B9CAD110-9667-4D71-BF3F-4A09C4FD95B4}"/>
                </a:ext>
              </a:extLst>
            </p:cNvPr>
            <p:cNvCxnSpPr/>
            <p:nvPr/>
          </p:nvCxnSpPr>
          <p:spPr>
            <a:xfrm flipV="1">
              <a:off x="87221" y="5407992"/>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7" name="Picture 66">
              <a:extLst>
                <a:ext uri="{FF2B5EF4-FFF2-40B4-BE49-F238E27FC236}">
                  <a16:creationId xmlns:a16="http://schemas.microsoft.com/office/drawing/2014/main" xmlns="" id="{F062BDE4-C7F2-499A-AEDC-6DE726C50A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8331" y="5629142"/>
              <a:ext cx="903230" cy="427344"/>
            </a:xfrm>
            <a:prstGeom prst="rect">
              <a:avLst/>
            </a:prstGeom>
          </p:spPr>
        </p:pic>
        <p:pic>
          <p:nvPicPr>
            <p:cNvPr id="68" name="Picture 67">
              <a:extLst>
                <a:ext uri="{FF2B5EF4-FFF2-40B4-BE49-F238E27FC236}">
                  <a16:creationId xmlns:a16="http://schemas.microsoft.com/office/drawing/2014/main" xmlns="" id="{4F57A77B-4C41-47E7-B6F5-C6A9814AB9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371" y="5624713"/>
              <a:ext cx="1099129" cy="463977"/>
            </a:xfrm>
            <a:prstGeom prst="rect">
              <a:avLst/>
            </a:prstGeom>
          </p:spPr>
        </p:pic>
        <p:cxnSp>
          <p:nvCxnSpPr>
            <p:cNvPr id="69" name="Straight Arrow Connector 68">
              <a:extLst>
                <a:ext uri="{FF2B5EF4-FFF2-40B4-BE49-F238E27FC236}">
                  <a16:creationId xmlns:a16="http://schemas.microsoft.com/office/drawing/2014/main" xmlns="" id="{80F7EDCA-9DAD-4A47-96E1-1193CBA0CC8C}"/>
                </a:ext>
              </a:extLst>
            </p:cNvPr>
            <p:cNvCxnSpPr/>
            <p:nvPr/>
          </p:nvCxnSpPr>
          <p:spPr>
            <a:xfrm flipV="1">
              <a:off x="107576" y="4368796"/>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xmlns="" id="{A3ACFFAC-600D-446B-8CBC-3D1D19750FDC}"/>
                </a:ext>
              </a:extLst>
            </p:cNvPr>
            <p:cNvCxnSpPr/>
            <p:nvPr/>
          </p:nvCxnSpPr>
          <p:spPr>
            <a:xfrm flipV="1">
              <a:off x="107576" y="3565675"/>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xmlns="" id="{0EDAC07F-5281-4B12-A355-B7F915B0A215}"/>
                </a:ext>
              </a:extLst>
            </p:cNvPr>
            <p:cNvCxnSpPr/>
            <p:nvPr/>
          </p:nvCxnSpPr>
          <p:spPr>
            <a:xfrm flipV="1">
              <a:off x="107576" y="2664792"/>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xmlns="" id="{6B7BF70F-7875-40A9-910E-EE139D30CD97}"/>
                </a:ext>
              </a:extLst>
            </p:cNvPr>
            <p:cNvCxnSpPr/>
            <p:nvPr/>
          </p:nvCxnSpPr>
          <p:spPr>
            <a:xfrm flipV="1">
              <a:off x="107576" y="1967113"/>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TextBox 74">
              <a:extLst>
                <a:ext uri="{FF2B5EF4-FFF2-40B4-BE49-F238E27FC236}">
                  <a16:creationId xmlns:a16="http://schemas.microsoft.com/office/drawing/2014/main" xmlns="" id="{D64A0368-6115-47D3-9F22-891D580C8781}"/>
                </a:ext>
              </a:extLst>
            </p:cNvPr>
            <p:cNvSpPr txBox="1"/>
            <p:nvPr/>
          </p:nvSpPr>
          <p:spPr>
            <a:xfrm>
              <a:off x="1819391" y="4513554"/>
              <a:ext cx="1918970" cy="283845"/>
            </a:xfrm>
            <a:prstGeom prst="rect">
              <a:avLst/>
            </a:prstGeom>
            <a:noFill/>
          </p:spPr>
          <p:txBody>
            <a:bodyPr wrap="square" rtlCol="0">
              <a:noAutofit/>
            </a:bodyPr>
            <a:lstStyle/>
            <a:p>
              <a:pPr marL="0" marR="0">
                <a:lnSpc>
                  <a:spcPct val="115000"/>
                </a:lnSpc>
                <a:spcBef>
                  <a:spcPts val="0"/>
                </a:spcBef>
                <a:spcAft>
                  <a:spcPts val="600"/>
                </a:spcAft>
              </a:pPr>
              <a:r>
                <a:rPr lang="en-US" sz="900" b="1"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Batch Processing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TextBox 281">
              <a:extLst>
                <a:ext uri="{FF2B5EF4-FFF2-40B4-BE49-F238E27FC236}">
                  <a16:creationId xmlns:a16="http://schemas.microsoft.com/office/drawing/2014/main" xmlns="" id="{87D4E4CC-56A1-4FD4-A8BF-83153AAD84CD}"/>
                </a:ext>
              </a:extLst>
            </p:cNvPr>
            <p:cNvSpPr txBox="1"/>
            <p:nvPr/>
          </p:nvSpPr>
          <p:spPr>
            <a:xfrm>
              <a:off x="1812753" y="5105660"/>
              <a:ext cx="898525" cy="238125"/>
            </a:xfrm>
            <a:prstGeom prst="rect">
              <a:avLst/>
            </a:prstGeom>
            <a:noFill/>
          </p:spPr>
          <p:txBody>
            <a:bodyPr wrap="square" rtlCol="0">
              <a:noAutofit/>
            </a:bodyPr>
            <a:lstStyle/>
            <a:p>
              <a:pPr marL="0" marR="0" algn="ctr">
                <a:lnSpc>
                  <a:spcPct val="115000"/>
                </a:lnSpc>
                <a:spcBef>
                  <a:spcPts val="0"/>
                </a:spcBef>
                <a:spcAft>
                  <a:spcPts val="600"/>
                </a:spcAft>
              </a:pPr>
              <a:r>
                <a:rPr lang="en-US" sz="9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Amazon S3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5" name="Picture 74">
              <a:extLst>
                <a:ext uri="{FF2B5EF4-FFF2-40B4-BE49-F238E27FC236}">
                  <a16:creationId xmlns:a16="http://schemas.microsoft.com/office/drawing/2014/main" xmlns="" id="{B47C6EDF-13DC-48FF-A586-C8998BE59F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0293" y="4653107"/>
              <a:ext cx="899795" cy="482600"/>
            </a:xfrm>
            <a:prstGeom prst="rect">
              <a:avLst/>
            </a:prstGeom>
          </p:spPr>
        </p:pic>
        <p:pic>
          <p:nvPicPr>
            <p:cNvPr id="76" name="Picture 75" descr="bucket.png">
              <a:extLst>
                <a:ext uri="{FF2B5EF4-FFF2-40B4-BE49-F238E27FC236}">
                  <a16:creationId xmlns:a16="http://schemas.microsoft.com/office/drawing/2014/main" xmlns="" id="{D235B49E-D536-4135-90AF-3BF351B5269E}"/>
                </a:ext>
              </a:extLst>
            </p:cNvPr>
            <p:cNvPicPr>
              <a:picLocks noChangeAspect="1"/>
            </p:cNvPicPr>
            <p:nvPr/>
          </p:nvPicPr>
          <p:blipFill>
            <a:blip r:embed="rId6" cstate="print"/>
            <a:stretch>
              <a:fillRect/>
            </a:stretch>
          </p:blipFill>
          <p:spPr>
            <a:xfrm>
              <a:off x="1880358" y="4759354"/>
              <a:ext cx="763318" cy="368752"/>
            </a:xfrm>
            <a:prstGeom prst="rect">
              <a:avLst/>
            </a:prstGeom>
          </p:spPr>
        </p:pic>
        <p:pic>
          <p:nvPicPr>
            <p:cNvPr id="77" name="Picture 76">
              <a:extLst>
                <a:ext uri="{FF2B5EF4-FFF2-40B4-BE49-F238E27FC236}">
                  <a16:creationId xmlns:a16="http://schemas.microsoft.com/office/drawing/2014/main" xmlns="" id="{A233EBC5-0F17-456A-8C34-055E45F5589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5143" y="4749015"/>
              <a:ext cx="681990" cy="529590"/>
            </a:xfrm>
            <a:prstGeom prst="rect">
              <a:avLst/>
            </a:prstGeom>
          </p:spPr>
        </p:pic>
        <p:pic>
          <p:nvPicPr>
            <p:cNvPr id="78" name="Picture 77">
              <a:extLst>
                <a:ext uri="{FF2B5EF4-FFF2-40B4-BE49-F238E27FC236}">
                  <a16:creationId xmlns:a16="http://schemas.microsoft.com/office/drawing/2014/main" xmlns="" id="{6A611A51-A6F0-47B8-94C5-5DCB448B8B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01230" y="4812244"/>
              <a:ext cx="468630" cy="422275"/>
            </a:xfrm>
            <a:prstGeom prst="rect">
              <a:avLst/>
            </a:prstGeom>
          </p:spPr>
        </p:pic>
        <p:pic>
          <p:nvPicPr>
            <p:cNvPr id="79" name="Picture 78" descr="apachespark.jpg">
              <a:extLst>
                <a:ext uri="{FF2B5EF4-FFF2-40B4-BE49-F238E27FC236}">
                  <a16:creationId xmlns:a16="http://schemas.microsoft.com/office/drawing/2014/main" xmlns="" id="{6EEF3D22-DFD1-44DE-BA8F-E61597691B7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64768" y="3786661"/>
              <a:ext cx="994410" cy="375920"/>
            </a:xfrm>
            <a:prstGeom prst="rect">
              <a:avLst/>
            </a:prstGeom>
          </p:spPr>
        </p:pic>
        <p:pic>
          <p:nvPicPr>
            <p:cNvPr id="80" name="Picture 79" descr="Kafka.png">
              <a:extLst>
                <a:ext uri="{FF2B5EF4-FFF2-40B4-BE49-F238E27FC236}">
                  <a16:creationId xmlns:a16="http://schemas.microsoft.com/office/drawing/2014/main" xmlns="" id="{2752B222-BD4A-46EF-8742-4880A58248C2}"/>
                </a:ext>
              </a:extLst>
            </p:cNvPr>
            <p:cNvPicPr>
              <a:picLocks noChangeAspect="1"/>
            </p:cNvPicPr>
            <p:nvPr/>
          </p:nvPicPr>
          <p:blipFill>
            <a:blip r:embed="rId10" cstate="print"/>
            <a:stretch>
              <a:fillRect/>
            </a:stretch>
          </p:blipFill>
          <p:spPr>
            <a:xfrm>
              <a:off x="4794837" y="3805824"/>
              <a:ext cx="2385060" cy="424180"/>
            </a:xfrm>
            <a:prstGeom prst="rect">
              <a:avLst/>
            </a:prstGeom>
          </p:spPr>
        </p:pic>
        <p:pic>
          <p:nvPicPr>
            <p:cNvPr id="81" name="Picture 80">
              <a:extLst>
                <a:ext uri="{FF2B5EF4-FFF2-40B4-BE49-F238E27FC236}">
                  <a16:creationId xmlns:a16="http://schemas.microsoft.com/office/drawing/2014/main" xmlns="" id="{7E87E34F-4F8D-4DC3-8688-B669E39D221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95768" y="3709822"/>
              <a:ext cx="1013460" cy="560705"/>
            </a:xfrm>
            <a:prstGeom prst="rect">
              <a:avLst/>
            </a:prstGeom>
          </p:spPr>
        </p:pic>
        <p:pic>
          <p:nvPicPr>
            <p:cNvPr id="82" name="Picture 81">
              <a:extLst>
                <a:ext uri="{FF2B5EF4-FFF2-40B4-BE49-F238E27FC236}">
                  <a16:creationId xmlns:a16="http://schemas.microsoft.com/office/drawing/2014/main" xmlns="" id="{B881CE7F-7504-40BD-9F6D-C751CF82A55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37739" y="2835786"/>
              <a:ext cx="1184275" cy="404495"/>
            </a:xfrm>
            <a:prstGeom prst="rect">
              <a:avLst/>
            </a:prstGeom>
          </p:spPr>
        </p:pic>
        <p:sp>
          <p:nvSpPr>
            <p:cNvPr id="83" name="TextBox 74">
              <a:extLst>
                <a:ext uri="{FF2B5EF4-FFF2-40B4-BE49-F238E27FC236}">
                  <a16:creationId xmlns:a16="http://schemas.microsoft.com/office/drawing/2014/main" xmlns="" id="{DB709A8A-584F-4E89-896C-ADE425468A4F}"/>
                </a:ext>
              </a:extLst>
            </p:cNvPr>
            <p:cNvSpPr txBox="1"/>
            <p:nvPr/>
          </p:nvSpPr>
          <p:spPr>
            <a:xfrm>
              <a:off x="1791394" y="3258314"/>
              <a:ext cx="1106869" cy="241884"/>
            </a:xfrm>
            <a:prstGeom prst="rect">
              <a:avLst/>
            </a:prstGeom>
            <a:noFill/>
          </p:spPr>
          <p:txBody>
            <a:bodyPr wrap="square" rtlCol="0">
              <a:noAutofit/>
            </a:bodyPr>
            <a:lstStyle/>
            <a:p>
              <a:pPr marL="0" marR="0" indent="457200">
                <a:lnSpc>
                  <a:spcPct val="115000"/>
                </a:lnSpc>
                <a:spcBef>
                  <a:spcPts val="0"/>
                </a:spcBef>
                <a:spcAft>
                  <a:spcPts val="600"/>
                </a:spcAft>
              </a:pPr>
              <a:r>
                <a:rPr lang="en-US" sz="1000"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Logs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4" name="Picture 83">
              <a:extLst>
                <a:ext uri="{FF2B5EF4-FFF2-40B4-BE49-F238E27FC236}">
                  <a16:creationId xmlns:a16="http://schemas.microsoft.com/office/drawing/2014/main" xmlns="" id="{1CF3B092-59F9-420F-AEB5-69657148A5E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25250" y="2827739"/>
              <a:ext cx="1537335" cy="390246"/>
            </a:xfrm>
            <a:prstGeom prst="rect">
              <a:avLst/>
            </a:prstGeom>
          </p:spPr>
        </p:pic>
        <p:sp>
          <p:nvSpPr>
            <p:cNvPr id="85" name="TextBox 74">
              <a:extLst>
                <a:ext uri="{FF2B5EF4-FFF2-40B4-BE49-F238E27FC236}">
                  <a16:creationId xmlns:a16="http://schemas.microsoft.com/office/drawing/2014/main" xmlns="" id="{188BBCFF-119F-4CF0-A4EE-231A903CF900}"/>
                </a:ext>
              </a:extLst>
            </p:cNvPr>
            <p:cNvSpPr txBox="1"/>
            <p:nvPr/>
          </p:nvSpPr>
          <p:spPr>
            <a:xfrm>
              <a:off x="4875187" y="3281176"/>
              <a:ext cx="2577531" cy="274784"/>
            </a:xfrm>
            <a:prstGeom prst="rect">
              <a:avLst/>
            </a:prstGeom>
            <a:noFill/>
          </p:spPr>
          <p:txBody>
            <a:bodyPr wrap="square" rtlCol="0">
              <a:noAutofit/>
            </a:bodyPr>
            <a:lstStyle/>
            <a:p>
              <a:pPr marL="0" marR="0" indent="457200">
                <a:lnSpc>
                  <a:spcPct val="115000"/>
                </a:lnSpc>
                <a:spcBef>
                  <a:spcPts val="0"/>
                </a:spcBef>
                <a:spcAft>
                  <a:spcPts val="600"/>
                </a:spcAft>
              </a:pPr>
              <a:r>
                <a:rPr lang="en-US" sz="900"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Meta / Reference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6" name="Picture 85" descr="cassandra.jpg">
              <a:extLst>
                <a:ext uri="{FF2B5EF4-FFF2-40B4-BE49-F238E27FC236}">
                  <a16:creationId xmlns:a16="http://schemas.microsoft.com/office/drawing/2014/main" xmlns="" id="{521E55F9-8CE1-48E5-8CAE-0DEBED0A903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79497" y="2918271"/>
              <a:ext cx="1752600" cy="330835"/>
            </a:xfrm>
            <a:prstGeom prst="rect">
              <a:avLst/>
            </a:prstGeom>
          </p:spPr>
        </p:pic>
        <p:sp>
          <p:nvSpPr>
            <p:cNvPr id="87" name="TextBox 74">
              <a:extLst>
                <a:ext uri="{FF2B5EF4-FFF2-40B4-BE49-F238E27FC236}">
                  <a16:creationId xmlns:a16="http://schemas.microsoft.com/office/drawing/2014/main" xmlns="" id="{0CFA5166-636A-4D96-BFA8-719E83FF43B7}"/>
                </a:ext>
              </a:extLst>
            </p:cNvPr>
            <p:cNvSpPr txBox="1"/>
            <p:nvPr/>
          </p:nvSpPr>
          <p:spPr>
            <a:xfrm>
              <a:off x="3333289" y="3281366"/>
              <a:ext cx="2577531" cy="229100"/>
            </a:xfrm>
            <a:prstGeom prst="rect">
              <a:avLst/>
            </a:prstGeom>
            <a:noFill/>
          </p:spPr>
          <p:txBody>
            <a:bodyPr wrap="square" rtlCol="0">
              <a:noAutofit/>
            </a:bodyPr>
            <a:lstStyle/>
            <a:p>
              <a:pPr marL="0" marR="0">
                <a:lnSpc>
                  <a:spcPct val="115000"/>
                </a:lnSpc>
                <a:spcBef>
                  <a:spcPts val="0"/>
                </a:spcBef>
                <a:spcAft>
                  <a:spcPts val="600"/>
                </a:spcAft>
              </a:pPr>
              <a:r>
                <a:rPr lang="en-US" sz="900"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Transactional / Operational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8" name="Picture 87">
              <a:extLst>
                <a:ext uri="{FF2B5EF4-FFF2-40B4-BE49-F238E27FC236}">
                  <a16:creationId xmlns:a16="http://schemas.microsoft.com/office/drawing/2014/main" xmlns="" id="{F30FEA30-A1ED-4957-957B-4E26BF8E1A3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737275" y="2101914"/>
              <a:ext cx="1239710" cy="434237"/>
            </a:xfrm>
            <a:prstGeom prst="rect">
              <a:avLst/>
            </a:prstGeom>
          </p:spPr>
        </p:pic>
        <p:pic>
          <p:nvPicPr>
            <p:cNvPr id="89" name="Picture 88">
              <a:extLst>
                <a:ext uri="{FF2B5EF4-FFF2-40B4-BE49-F238E27FC236}">
                  <a16:creationId xmlns:a16="http://schemas.microsoft.com/office/drawing/2014/main" xmlns="" id="{33646299-58E8-4FD3-8121-71A78618908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518273" y="2096080"/>
              <a:ext cx="739140" cy="417195"/>
            </a:xfrm>
            <a:prstGeom prst="rect">
              <a:avLst/>
            </a:prstGeom>
          </p:spPr>
        </p:pic>
        <p:pic>
          <p:nvPicPr>
            <p:cNvPr id="90" name="Picture 89">
              <a:extLst>
                <a:ext uri="{FF2B5EF4-FFF2-40B4-BE49-F238E27FC236}">
                  <a16:creationId xmlns:a16="http://schemas.microsoft.com/office/drawing/2014/main" xmlns="" id="{52EE5645-E5F9-4FE5-8897-5237197D6A8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94737" y="2032662"/>
              <a:ext cx="1052830" cy="494030"/>
            </a:xfrm>
            <a:prstGeom prst="rect">
              <a:avLst/>
            </a:prstGeom>
          </p:spPr>
        </p:pic>
        <p:pic>
          <p:nvPicPr>
            <p:cNvPr id="91" name="Picture 90" descr="zeppelin-bl.png">
              <a:extLst>
                <a:ext uri="{FF2B5EF4-FFF2-40B4-BE49-F238E27FC236}">
                  <a16:creationId xmlns:a16="http://schemas.microsoft.com/office/drawing/2014/main" xmlns="" id="{FECEDB02-C268-4371-9F8C-2FE5711A064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149417" y="2138295"/>
              <a:ext cx="1108075" cy="459741"/>
            </a:xfrm>
            <a:prstGeom prst="rect">
              <a:avLst/>
            </a:prstGeom>
          </p:spPr>
        </p:pic>
        <p:cxnSp>
          <p:nvCxnSpPr>
            <p:cNvPr id="92" name="Straight Arrow Connector 91">
              <a:extLst>
                <a:ext uri="{FF2B5EF4-FFF2-40B4-BE49-F238E27FC236}">
                  <a16:creationId xmlns:a16="http://schemas.microsoft.com/office/drawing/2014/main" xmlns="" id="{5C5CD6E0-F3ED-417E-A3EB-D64DC333E9D4}"/>
                </a:ext>
              </a:extLst>
            </p:cNvPr>
            <p:cNvCxnSpPr/>
            <p:nvPr/>
          </p:nvCxnSpPr>
          <p:spPr>
            <a:xfrm flipV="1">
              <a:off x="104745" y="1290918"/>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3" name="Picture 92">
              <a:extLst>
                <a:ext uri="{FF2B5EF4-FFF2-40B4-BE49-F238E27FC236}">
                  <a16:creationId xmlns:a16="http://schemas.microsoft.com/office/drawing/2014/main" xmlns="" id="{8B7600D7-4AA9-471A-A9BD-B00DBB40C0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6102" y="1390810"/>
              <a:ext cx="681990" cy="529590"/>
            </a:xfrm>
            <a:prstGeom prst="rect">
              <a:avLst/>
            </a:prstGeom>
          </p:spPr>
        </p:pic>
        <p:pic>
          <p:nvPicPr>
            <p:cNvPr id="94" name="Picture 93">
              <a:extLst>
                <a:ext uri="{FF2B5EF4-FFF2-40B4-BE49-F238E27FC236}">
                  <a16:creationId xmlns:a16="http://schemas.microsoft.com/office/drawing/2014/main" xmlns="" id="{548A0FF9-78C6-4B29-AADE-57406D67A68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02253" y="1436914"/>
              <a:ext cx="668020" cy="422275"/>
            </a:xfrm>
            <a:prstGeom prst="rect">
              <a:avLst/>
            </a:prstGeom>
          </p:spPr>
        </p:pic>
        <p:pic>
          <p:nvPicPr>
            <p:cNvPr id="95" name="Picture 94">
              <a:extLst>
                <a:ext uri="{FF2B5EF4-FFF2-40B4-BE49-F238E27FC236}">
                  <a16:creationId xmlns:a16="http://schemas.microsoft.com/office/drawing/2014/main" xmlns="" id="{6E9DD872-BC4B-4DB7-89A5-0AC6AE0FFB5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97106" y="1502277"/>
              <a:ext cx="1316355" cy="335915"/>
            </a:xfrm>
            <a:prstGeom prst="rect">
              <a:avLst/>
            </a:prstGeom>
          </p:spPr>
        </p:pic>
        <p:pic>
          <p:nvPicPr>
            <p:cNvPr id="96" name="Picture 95">
              <a:extLst>
                <a:ext uri="{FF2B5EF4-FFF2-40B4-BE49-F238E27FC236}">
                  <a16:creationId xmlns:a16="http://schemas.microsoft.com/office/drawing/2014/main" xmlns="" id="{4846DBA5-AF54-434F-8172-4BC38378840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117017" y="1506070"/>
              <a:ext cx="1326515" cy="337185"/>
            </a:xfrm>
            <a:prstGeom prst="rect">
              <a:avLst/>
            </a:prstGeom>
          </p:spPr>
        </p:pic>
        <p:cxnSp>
          <p:nvCxnSpPr>
            <p:cNvPr id="97" name="Straight Arrow Connector 96">
              <a:extLst>
                <a:ext uri="{FF2B5EF4-FFF2-40B4-BE49-F238E27FC236}">
                  <a16:creationId xmlns:a16="http://schemas.microsoft.com/office/drawing/2014/main" xmlns="" id="{8B3781EA-9AB5-4F44-8919-E9892DCCD891}"/>
                </a:ext>
              </a:extLst>
            </p:cNvPr>
            <p:cNvCxnSpPr/>
            <p:nvPr/>
          </p:nvCxnSpPr>
          <p:spPr>
            <a:xfrm flipV="1">
              <a:off x="113328" y="656672"/>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8" name="Picture 97">
              <a:extLst>
                <a:ext uri="{FF2B5EF4-FFF2-40B4-BE49-F238E27FC236}">
                  <a16:creationId xmlns:a16="http://schemas.microsoft.com/office/drawing/2014/main" xmlns="" id="{B9A6AEAE-CAAA-4F30-9FDB-7697CBAAA2A5}"/>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t="10314" b="21295"/>
            <a:stretch/>
          </p:blipFill>
          <p:spPr>
            <a:xfrm>
              <a:off x="4462656" y="719612"/>
              <a:ext cx="1658677" cy="442819"/>
            </a:xfrm>
            <a:prstGeom prst="rect">
              <a:avLst/>
            </a:prstGeom>
          </p:spPr>
        </p:pic>
        <p:pic>
          <p:nvPicPr>
            <p:cNvPr id="99" name="Picture 98">
              <a:extLst>
                <a:ext uri="{FF2B5EF4-FFF2-40B4-BE49-F238E27FC236}">
                  <a16:creationId xmlns:a16="http://schemas.microsoft.com/office/drawing/2014/main" xmlns="" id="{54FD1D07-0504-46CF-B384-A875E07C3A2A}"/>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0201" t="-347" r="8085" b="18030"/>
            <a:stretch/>
          </p:blipFill>
          <p:spPr>
            <a:xfrm>
              <a:off x="1819391" y="789978"/>
              <a:ext cx="1277518" cy="408269"/>
            </a:xfrm>
            <a:prstGeom prst="rect">
              <a:avLst/>
            </a:prstGeom>
          </p:spPr>
        </p:pic>
        <p:cxnSp>
          <p:nvCxnSpPr>
            <p:cNvPr id="100" name="Straight Arrow Connector 99">
              <a:extLst>
                <a:ext uri="{FF2B5EF4-FFF2-40B4-BE49-F238E27FC236}">
                  <a16:creationId xmlns:a16="http://schemas.microsoft.com/office/drawing/2014/main" xmlns="" id="{45BD9E28-6BAE-4871-8299-62F7A76F0A09}"/>
                </a:ext>
              </a:extLst>
            </p:cNvPr>
            <p:cNvCxnSpPr/>
            <p:nvPr/>
          </p:nvCxnSpPr>
          <p:spPr>
            <a:xfrm flipV="1">
              <a:off x="107576" y="0"/>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1" name="Picture 100">
              <a:extLst>
                <a:ext uri="{FF2B5EF4-FFF2-40B4-BE49-F238E27FC236}">
                  <a16:creationId xmlns:a16="http://schemas.microsoft.com/office/drawing/2014/main" xmlns="" id="{87F3D3E9-E466-48A9-B150-BBD3B333040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878838" y="84524"/>
              <a:ext cx="1083310" cy="468630"/>
            </a:xfrm>
            <a:prstGeom prst="rect">
              <a:avLst/>
            </a:prstGeom>
          </p:spPr>
        </p:pic>
        <p:pic>
          <p:nvPicPr>
            <p:cNvPr id="102" name="Picture 101">
              <a:extLst>
                <a:ext uri="{FF2B5EF4-FFF2-40B4-BE49-F238E27FC236}">
                  <a16:creationId xmlns:a16="http://schemas.microsoft.com/office/drawing/2014/main" xmlns="" id="{88C3872C-E192-4249-A496-E8498EE0C4C1}"/>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3403844" y="53788"/>
              <a:ext cx="1075690" cy="514349"/>
            </a:xfrm>
            <a:prstGeom prst="rect">
              <a:avLst/>
            </a:prstGeom>
          </p:spPr>
        </p:pic>
        <p:pic>
          <p:nvPicPr>
            <p:cNvPr id="103" name="Picture 102">
              <a:extLst>
                <a:ext uri="{FF2B5EF4-FFF2-40B4-BE49-F238E27FC236}">
                  <a16:creationId xmlns:a16="http://schemas.microsoft.com/office/drawing/2014/main" xmlns="" id="{BC5A132B-B246-4D91-9A5C-02CCDC41F473}"/>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017674" y="23052"/>
              <a:ext cx="860425" cy="553085"/>
            </a:xfrm>
            <a:prstGeom prst="rect">
              <a:avLst/>
            </a:prstGeom>
          </p:spPr>
        </p:pic>
        <p:sp>
          <p:nvSpPr>
            <p:cNvPr id="104" name="TextBox 74">
              <a:extLst>
                <a:ext uri="{FF2B5EF4-FFF2-40B4-BE49-F238E27FC236}">
                  <a16:creationId xmlns:a16="http://schemas.microsoft.com/office/drawing/2014/main" xmlns="" id="{1A964F59-6163-44B6-8841-14E2BEFAA4AD}"/>
                </a:ext>
              </a:extLst>
            </p:cNvPr>
            <p:cNvSpPr txBox="1"/>
            <p:nvPr/>
          </p:nvSpPr>
          <p:spPr>
            <a:xfrm>
              <a:off x="11863" y="5423362"/>
              <a:ext cx="2577531" cy="245889"/>
            </a:xfrm>
            <a:prstGeom prst="rect">
              <a:avLst/>
            </a:prstGeom>
            <a:noFill/>
          </p:spPr>
          <p:txBody>
            <a:bodyPr wrap="square" rtlCol="0">
              <a:noAutofit/>
            </a:bodyPr>
            <a:lstStyle/>
            <a:p>
              <a:pPr marL="0" marR="0">
                <a:lnSpc>
                  <a:spcPct val="115000"/>
                </a:lnSpc>
                <a:spcBef>
                  <a:spcPts val="0"/>
                </a:spcBef>
                <a:spcAft>
                  <a:spcPts val="600"/>
                </a:spcAft>
              </a:pPr>
              <a:r>
                <a:rPr lang="en-US" sz="1200" b="1" kern="1200" dirty="0">
                  <a:solidFill>
                    <a:srgbClr val="002060"/>
                  </a:solidFill>
                  <a:effectLst/>
                  <a:ea typeface="Calibri" panose="020F0502020204030204" pitchFamily="34" charset="0"/>
                  <a:cs typeface="Times New Roman" panose="02020603050405020304" pitchFamily="18" charset="0"/>
                </a:rPr>
                <a:t>Source Systems</a:t>
              </a:r>
              <a:endParaRPr lang="en-US" sz="1600" dirty="0">
                <a:effectLst/>
                <a:ea typeface="Calibri" panose="020F0502020204030204" pitchFamily="34" charset="0"/>
                <a:cs typeface="Times New Roman" panose="02020603050405020304" pitchFamily="18" charset="0"/>
              </a:endParaRPr>
            </a:p>
          </p:txBody>
        </p:sp>
        <p:sp>
          <p:nvSpPr>
            <p:cNvPr id="105" name="TextBox 74">
              <a:extLst>
                <a:ext uri="{FF2B5EF4-FFF2-40B4-BE49-F238E27FC236}">
                  <a16:creationId xmlns:a16="http://schemas.microsoft.com/office/drawing/2014/main" xmlns="" id="{5713F32C-A339-451E-99A9-D82E06DB6285}"/>
                </a:ext>
              </a:extLst>
            </p:cNvPr>
            <p:cNvSpPr txBox="1"/>
            <p:nvPr/>
          </p:nvSpPr>
          <p:spPr>
            <a:xfrm>
              <a:off x="16527" y="4388395"/>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200" b="1" kern="1200" dirty="0">
                  <a:solidFill>
                    <a:srgbClr val="002060"/>
                  </a:solidFill>
                  <a:effectLst/>
                  <a:ea typeface="Calibri" panose="020F0502020204030204" pitchFamily="34" charset="0"/>
                  <a:cs typeface="Times New Roman" panose="02020603050405020304" pitchFamily="18" charset="0"/>
                </a:rPr>
                <a:t>Data Access</a:t>
              </a:r>
              <a:endParaRPr lang="en-US" sz="1600" dirty="0">
                <a:effectLst/>
                <a:ea typeface="Calibri" panose="020F0502020204030204" pitchFamily="34" charset="0"/>
                <a:cs typeface="Times New Roman" panose="02020603050405020304" pitchFamily="18" charset="0"/>
              </a:endParaRPr>
            </a:p>
          </p:txBody>
        </p:sp>
        <p:sp>
          <p:nvSpPr>
            <p:cNvPr id="106" name="TextBox 74">
              <a:extLst>
                <a:ext uri="{FF2B5EF4-FFF2-40B4-BE49-F238E27FC236}">
                  <a16:creationId xmlns:a16="http://schemas.microsoft.com/office/drawing/2014/main" xmlns="" id="{D1CDB12D-F949-4794-A597-BBA7414ECC6C}"/>
                </a:ext>
              </a:extLst>
            </p:cNvPr>
            <p:cNvSpPr txBox="1"/>
            <p:nvPr/>
          </p:nvSpPr>
          <p:spPr>
            <a:xfrm>
              <a:off x="5204467" y="4511228"/>
              <a:ext cx="1918970" cy="283845"/>
            </a:xfrm>
            <a:prstGeom prst="rect">
              <a:avLst/>
            </a:prstGeom>
            <a:noFill/>
          </p:spPr>
          <p:txBody>
            <a:bodyPr wrap="square" rtlCol="0">
              <a:noAutofit/>
            </a:bodyPr>
            <a:lstStyle/>
            <a:p>
              <a:pPr marL="0" marR="0">
                <a:lnSpc>
                  <a:spcPct val="115000"/>
                </a:lnSpc>
                <a:spcBef>
                  <a:spcPts val="0"/>
                </a:spcBef>
                <a:spcAft>
                  <a:spcPts val="600"/>
                </a:spcAft>
              </a:pPr>
              <a:r>
                <a:rPr lang="en-US" sz="900" b="1"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Real Time Data Processing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7" name="TextBox 74">
              <a:extLst>
                <a:ext uri="{FF2B5EF4-FFF2-40B4-BE49-F238E27FC236}">
                  <a16:creationId xmlns:a16="http://schemas.microsoft.com/office/drawing/2014/main" xmlns="" id="{ECFA3FB9-8F55-4B0E-A061-ACCAA89F6E42}"/>
                </a:ext>
              </a:extLst>
            </p:cNvPr>
            <p:cNvSpPr txBox="1"/>
            <p:nvPr/>
          </p:nvSpPr>
          <p:spPr>
            <a:xfrm>
              <a:off x="0" y="3577654"/>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200" b="1" kern="1200" dirty="0">
                  <a:solidFill>
                    <a:srgbClr val="002060"/>
                  </a:solidFill>
                  <a:effectLst/>
                  <a:ea typeface="Calibri" panose="020F0502020204030204" pitchFamily="34" charset="0"/>
                  <a:cs typeface="Times New Roman" panose="02020603050405020304" pitchFamily="18" charset="0"/>
                </a:rPr>
                <a:t>Data Processing</a:t>
              </a:r>
              <a:endParaRPr lang="en-US" sz="1600" dirty="0">
                <a:effectLst/>
                <a:ea typeface="Calibri" panose="020F0502020204030204" pitchFamily="34" charset="0"/>
                <a:cs typeface="Times New Roman" panose="02020603050405020304" pitchFamily="18" charset="0"/>
              </a:endParaRPr>
            </a:p>
          </p:txBody>
        </p:sp>
        <p:sp>
          <p:nvSpPr>
            <p:cNvPr id="108" name="TextBox 74">
              <a:extLst>
                <a:ext uri="{FF2B5EF4-FFF2-40B4-BE49-F238E27FC236}">
                  <a16:creationId xmlns:a16="http://schemas.microsoft.com/office/drawing/2014/main" xmlns="" id="{681A8E35-822A-4122-BA76-E3DC6BD60149}"/>
                </a:ext>
              </a:extLst>
            </p:cNvPr>
            <p:cNvSpPr txBox="1"/>
            <p:nvPr/>
          </p:nvSpPr>
          <p:spPr>
            <a:xfrm>
              <a:off x="15368" y="2660998"/>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200" b="1" kern="1200" dirty="0">
                  <a:solidFill>
                    <a:srgbClr val="002060"/>
                  </a:solidFill>
                  <a:effectLst/>
                  <a:ea typeface="Calibri" panose="020F0502020204030204" pitchFamily="34" charset="0"/>
                  <a:cs typeface="Times New Roman" panose="02020603050405020304" pitchFamily="18" charset="0"/>
                </a:rPr>
                <a:t>Data Storage</a:t>
              </a:r>
              <a:endParaRPr lang="en-US" sz="1600" dirty="0">
                <a:effectLst/>
                <a:ea typeface="Calibri" panose="020F0502020204030204" pitchFamily="34" charset="0"/>
                <a:cs typeface="Times New Roman" panose="02020603050405020304" pitchFamily="18" charset="0"/>
              </a:endParaRPr>
            </a:p>
          </p:txBody>
        </p:sp>
        <p:sp>
          <p:nvSpPr>
            <p:cNvPr id="109" name="TextBox 74">
              <a:extLst>
                <a:ext uri="{FF2B5EF4-FFF2-40B4-BE49-F238E27FC236}">
                  <a16:creationId xmlns:a16="http://schemas.microsoft.com/office/drawing/2014/main" xmlns="" id="{7F8EF654-3CAA-499F-8F08-FA4C2B1979AC}"/>
                </a:ext>
              </a:extLst>
            </p:cNvPr>
            <p:cNvSpPr txBox="1"/>
            <p:nvPr/>
          </p:nvSpPr>
          <p:spPr>
            <a:xfrm>
              <a:off x="30736" y="1982481"/>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200" b="1" kern="1200" dirty="0">
                  <a:solidFill>
                    <a:srgbClr val="002060"/>
                  </a:solidFill>
                  <a:effectLst/>
                  <a:ea typeface="Calibri" panose="020F0502020204030204" pitchFamily="34" charset="0"/>
                  <a:cs typeface="Times New Roman" panose="02020603050405020304" pitchFamily="18" charset="0"/>
                </a:rPr>
                <a:t>Analytics</a:t>
              </a:r>
              <a:endParaRPr lang="en-US" sz="1600" dirty="0">
                <a:effectLst/>
                <a:ea typeface="Calibri" panose="020F0502020204030204" pitchFamily="34" charset="0"/>
                <a:cs typeface="Times New Roman" panose="02020603050405020304" pitchFamily="18" charset="0"/>
              </a:endParaRPr>
            </a:p>
          </p:txBody>
        </p:sp>
        <p:sp>
          <p:nvSpPr>
            <p:cNvPr id="110" name="TextBox 74">
              <a:extLst>
                <a:ext uri="{FF2B5EF4-FFF2-40B4-BE49-F238E27FC236}">
                  <a16:creationId xmlns:a16="http://schemas.microsoft.com/office/drawing/2014/main" xmlns="" id="{F5220BC9-A230-4D6B-832C-C192A1E17E98}"/>
                </a:ext>
              </a:extLst>
            </p:cNvPr>
            <p:cNvSpPr txBox="1"/>
            <p:nvPr/>
          </p:nvSpPr>
          <p:spPr>
            <a:xfrm>
              <a:off x="30736" y="1321654"/>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200" b="1" kern="1200" dirty="0">
                  <a:solidFill>
                    <a:srgbClr val="002060"/>
                  </a:solidFill>
                  <a:effectLst/>
                  <a:ea typeface="Calibri" panose="020F0502020204030204" pitchFamily="34" charset="0"/>
                  <a:cs typeface="Times New Roman" panose="02020603050405020304" pitchFamily="18" charset="0"/>
                </a:rPr>
                <a:t>API Layer</a:t>
              </a:r>
              <a:endParaRPr lang="en-US" sz="1600" dirty="0">
                <a:effectLst/>
                <a:ea typeface="Calibri" panose="020F0502020204030204" pitchFamily="34" charset="0"/>
                <a:cs typeface="Times New Roman" panose="02020603050405020304" pitchFamily="18" charset="0"/>
              </a:endParaRPr>
            </a:p>
          </p:txBody>
        </p:sp>
        <p:sp>
          <p:nvSpPr>
            <p:cNvPr id="111" name="TextBox 74">
              <a:extLst>
                <a:ext uri="{FF2B5EF4-FFF2-40B4-BE49-F238E27FC236}">
                  <a16:creationId xmlns:a16="http://schemas.microsoft.com/office/drawing/2014/main" xmlns="" id="{4A952A4E-3EB9-4663-B6D1-BBCD27746D5E}"/>
                </a:ext>
              </a:extLst>
            </p:cNvPr>
            <p:cNvSpPr txBox="1"/>
            <p:nvPr/>
          </p:nvSpPr>
          <p:spPr>
            <a:xfrm>
              <a:off x="61472" y="676195"/>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200" b="1" kern="1200" dirty="0">
                  <a:solidFill>
                    <a:srgbClr val="002060"/>
                  </a:solidFill>
                  <a:effectLst/>
                  <a:ea typeface="Calibri" panose="020F0502020204030204" pitchFamily="34" charset="0"/>
                  <a:cs typeface="Times New Roman" panose="02020603050405020304" pitchFamily="18" charset="0"/>
                </a:rPr>
                <a:t>UI Layer</a:t>
              </a:r>
              <a:endParaRPr lang="en-US" sz="1600" dirty="0">
                <a:effectLst/>
                <a:ea typeface="Calibri" panose="020F0502020204030204" pitchFamily="34" charset="0"/>
                <a:cs typeface="Times New Roman" panose="02020603050405020304" pitchFamily="18" charset="0"/>
              </a:endParaRPr>
            </a:p>
          </p:txBody>
        </p:sp>
        <p:sp>
          <p:nvSpPr>
            <p:cNvPr id="112" name="TextBox 74">
              <a:extLst>
                <a:ext uri="{FF2B5EF4-FFF2-40B4-BE49-F238E27FC236}">
                  <a16:creationId xmlns:a16="http://schemas.microsoft.com/office/drawing/2014/main" xmlns="" id="{4E26BD08-91FA-42C6-A838-4A7F493BBAE6}"/>
                </a:ext>
              </a:extLst>
            </p:cNvPr>
            <p:cNvSpPr txBox="1"/>
            <p:nvPr/>
          </p:nvSpPr>
          <p:spPr>
            <a:xfrm>
              <a:off x="15368" y="30736"/>
              <a:ext cx="1382208" cy="261257"/>
            </a:xfrm>
            <a:prstGeom prst="rect">
              <a:avLst/>
            </a:prstGeom>
            <a:noFill/>
          </p:spPr>
          <p:txBody>
            <a:bodyPr wrap="square" rtlCol="0">
              <a:noAutofit/>
            </a:bodyPr>
            <a:lstStyle/>
            <a:p>
              <a:pPr marL="0" marR="0">
                <a:lnSpc>
                  <a:spcPct val="115000"/>
                </a:lnSpc>
                <a:spcBef>
                  <a:spcPts val="0"/>
                </a:spcBef>
                <a:spcAft>
                  <a:spcPts val="600"/>
                </a:spcAft>
              </a:pPr>
              <a:r>
                <a:rPr lang="en-US" sz="1200" b="1" kern="1200" dirty="0">
                  <a:solidFill>
                    <a:srgbClr val="002060"/>
                  </a:solidFill>
                  <a:effectLst/>
                  <a:ea typeface="Calibri" panose="020F0502020204030204" pitchFamily="34" charset="0"/>
                  <a:cs typeface="Times New Roman" panose="02020603050405020304" pitchFamily="18" charset="0"/>
                </a:rPr>
                <a:t>Management Layer</a:t>
              </a:r>
              <a:endParaRPr lang="en-US" sz="16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79277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3" y="114921"/>
            <a:ext cx="10515600" cy="1325563"/>
          </a:xfrm>
        </p:spPr>
        <p:txBody>
          <a:bodyPr>
            <a:normAutofit/>
          </a:bodyPr>
          <a:lstStyle/>
          <a:p>
            <a:r>
              <a:rPr lang="en-GB" sz="4000" dirty="0">
                <a:solidFill>
                  <a:schemeClr val="accent1">
                    <a:lumMod val="75000"/>
                  </a:schemeClr>
                </a:solidFill>
                <a:latin typeface="+mn-lt"/>
              </a:rPr>
              <a:t>Co-Op MyColleagueRecruit</a:t>
            </a:r>
            <a:endParaRPr lang="en-US" sz="4000" dirty="0">
              <a:solidFill>
                <a:schemeClr val="accent1">
                  <a:lumMod val="75000"/>
                </a:schemeClr>
              </a:solidFill>
              <a:latin typeface="+mn-lt"/>
            </a:endParaRPr>
          </a:p>
        </p:txBody>
      </p:sp>
      <p:grpSp>
        <p:nvGrpSpPr>
          <p:cNvPr id="4" name="Group 3"/>
          <p:cNvGrpSpPr/>
          <p:nvPr/>
        </p:nvGrpSpPr>
        <p:grpSpPr>
          <a:xfrm>
            <a:off x="551384" y="1498600"/>
            <a:ext cx="10729191" cy="4954586"/>
            <a:chOff x="551384" y="1498600"/>
            <a:chExt cx="10729191" cy="4954586"/>
          </a:xfrm>
        </p:grpSpPr>
        <p:sp>
          <p:nvSpPr>
            <p:cNvPr id="5" name="Rounded Rectangle 4"/>
            <p:cNvSpPr>
              <a:spLocks noChangeArrowheads="1"/>
            </p:cNvSpPr>
            <p:nvPr/>
          </p:nvSpPr>
          <p:spPr bwMode="auto">
            <a:xfrm>
              <a:off x="551384" y="5563834"/>
              <a:ext cx="10729191" cy="889352"/>
            </a:xfrm>
            <a:prstGeom prst="roundRect">
              <a:avLst>
                <a:gd name="adj" fmla="val 5213"/>
              </a:avLst>
            </a:prstGeom>
            <a:solidFill>
              <a:schemeClr val="bg1"/>
            </a:solidFill>
            <a:ln w="3175">
              <a:solidFill>
                <a:srgbClr val="7F7F7F"/>
              </a:solidFill>
              <a:round/>
              <a:headEnd/>
              <a:tailEnd/>
            </a:ln>
            <a:effectLst>
              <a:outerShdw dist="53882" dir="2700000" algn="ctr" rotWithShape="0">
                <a:schemeClr val="bg2">
                  <a:alpha val="50000"/>
                </a:schemeClr>
              </a:outerShdw>
            </a:effectLst>
          </p:spPr>
          <p:txBody>
            <a:bodyPr lIns="9144" rIns="108000" anchor="ctr"/>
            <a:lstStyle/>
            <a:p>
              <a:pPr eaLnBrk="0" hangingPunct="0">
                <a:lnSpc>
                  <a:spcPct val="125000"/>
                </a:lnSpc>
                <a:spcBef>
                  <a:spcPct val="50000"/>
                </a:spcBef>
                <a:buClr>
                  <a:srgbClr val="A11133"/>
                </a:buClr>
                <a:buSzPct val="100000"/>
                <a:defRPr/>
              </a:pPr>
              <a:r>
                <a:rPr lang="en-US" sz="1400" dirty="0">
                  <a:cs typeface="Candara"/>
                </a:rPr>
                <a:t> Oracle Cloud Services, Spring Boot, Cronofy, Oracle JET, KnockOut JS, Taleo, Oracle Integration Cloud, Developer Cloud, REST API, SOAP and APIARY </a:t>
              </a:r>
            </a:p>
          </p:txBody>
        </p:sp>
        <p:sp>
          <p:nvSpPr>
            <p:cNvPr id="6" name="Rounded Rectangle 5"/>
            <p:cNvSpPr/>
            <p:nvPr/>
          </p:nvSpPr>
          <p:spPr bwMode="auto">
            <a:xfrm>
              <a:off x="586333" y="1693863"/>
              <a:ext cx="3277419" cy="3527249"/>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lvl="1" indent="-177800" eaLnBrk="0" hangingPunct="0">
                <a:spcBef>
                  <a:spcPct val="50000"/>
                </a:spcBef>
                <a:buClr>
                  <a:srgbClr val="00A1E4"/>
                </a:buClr>
                <a:buSzPct val="100000"/>
                <a:buFont typeface="Arial" charset="0"/>
                <a:buChar char="•"/>
              </a:pPr>
              <a:r>
                <a:rPr lang="en-US" sz="1300" dirty="0"/>
                <a:t>To deliver a custom user interface layer in the PaaS technology stack to enable front end web access for hiring managers and HR resourcing.</a:t>
              </a:r>
            </a:p>
            <a:p>
              <a:pPr marL="177800" lvl="1" indent="-177800" eaLnBrk="0" hangingPunct="0">
                <a:spcBef>
                  <a:spcPct val="50000"/>
                </a:spcBef>
                <a:buClr>
                  <a:srgbClr val="00A1E4"/>
                </a:buClr>
                <a:buSzPct val="100000"/>
                <a:buFont typeface="Arial" charset="0"/>
                <a:buChar char="•"/>
              </a:pPr>
              <a:r>
                <a:rPr lang="en-US" sz="1300" dirty="0"/>
                <a:t>To deliver an integration layer in the technology stack to integrate with Taleo, the existing Oracle recruitment solution (which is used for Support Centre recruitment).</a:t>
              </a:r>
            </a:p>
            <a:p>
              <a:pPr marL="177800" lvl="1" indent="-177800" eaLnBrk="0" hangingPunct="0">
                <a:spcBef>
                  <a:spcPct val="50000"/>
                </a:spcBef>
                <a:buClr>
                  <a:srgbClr val="00A1E4"/>
                </a:buClr>
                <a:buSzPct val="100000"/>
                <a:buFont typeface="Arial" charset="0"/>
                <a:buChar char="•"/>
              </a:pPr>
              <a:r>
                <a:rPr lang="en-US" sz="1300" dirty="0"/>
                <a:t>To deliver an interview scheduling component to support the colleague recruitment process.</a:t>
              </a:r>
            </a:p>
            <a:p>
              <a:pPr marL="177800" lvl="1" indent="-177800" eaLnBrk="0" hangingPunct="0">
                <a:spcBef>
                  <a:spcPct val="50000"/>
                </a:spcBef>
                <a:buClr>
                  <a:srgbClr val="00A1E4"/>
                </a:buClr>
                <a:buSzPct val="100000"/>
                <a:buFont typeface="Arial" charset="0"/>
                <a:buChar char="•"/>
              </a:pPr>
              <a:r>
                <a:rPr lang="en-US" sz="1300" dirty="0"/>
                <a:t>To ensure colleagues responsible for supporting the new solution have a clear understanding of the solution integrations.</a:t>
              </a:r>
            </a:p>
          </p:txBody>
        </p:sp>
        <p:sp>
          <p:nvSpPr>
            <p:cNvPr id="7" name="TextBox 6"/>
            <p:cNvSpPr txBox="1"/>
            <p:nvPr/>
          </p:nvSpPr>
          <p:spPr bwMode="auto">
            <a:xfrm>
              <a:off x="729206" y="1509713"/>
              <a:ext cx="3039163"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Requirements</a:t>
              </a:r>
              <a:endParaRPr lang="en-US" sz="1200" b="1" dirty="0">
                <a:solidFill>
                  <a:schemeClr val="bg1"/>
                </a:solidFill>
                <a:ea typeface="ＭＳ Ｐゴシック" charset="0"/>
                <a:cs typeface="Candara"/>
              </a:endParaRPr>
            </a:p>
          </p:txBody>
        </p:sp>
        <p:sp>
          <p:nvSpPr>
            <p:cNvPr id="8" name="Rounded Rectangle 7"/>
            <p:cNvSpPr/>
            <p:nvPr/>
          </p:nvSpPr>
          <p:spPr bwMode="auto">
            <a:xfrm>
              <a:off x="7667624" y="1679576"/>
              <a:ext cx="3612951" cy="3541081"/>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indent="-177800" eaLnBrk="0" hangingPunct="0">
                <a:spcBef>
                  <a:spcPct val="50000"/>
                </a:spcBef>
                <a:buClr>
                  <a:srgbClr val="00A1E4"/>
                </a:buClr>
                <a:buSzPct val="100000"/>
                <a:buFont typeface="Arial" charset="0"/>
                <a:buChar char="•"/>
                <a:defRPr/>
              </a:pPr>
              <a:endParaRPr lang="en-GB" sz="1200" dirty="0"/>
            </a:p>
          </p:txBody>
        </p:sp>
        <p:sp>
          <p:nvSpPr>
            <p:cNvPr id="9" name="TextBox 8"/>
            <p:cNvSpPr txBox="1"/>
            <p:nvPr/>
          </p:nvSpPr>
          <p:spPr bwMode="auto">
            <a:xfrm>
              <a:off x="7810500" y="1509713"/>
              <a:ext cx="3251656"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Benefits</a:t>
              </a:r>
              <a:endParaRPr lang="en-US" sz="1200" b="1" dirty="0">
                <a:solidFill>
                  <a:schemeClr val="bg1"/>
                </a:solidFill>
                <a:ea typeface="ＭＳ Ｐゴシック" charset="0"/>
                <a:cs typeface="Candara"/>
              </a:endParaRPr>
            </a:p>
          </p:txBody>
        </p:sp>
        <p:sp>
          <p:nvSpPr>
            <p:cNvPr id="10" name="TextBox 9"/>
            <p:cNvSpPr txBox="1"/>
            <p:nvPr/>
          </p:nvSpPr>
          <p:spPr>
            <a:xfrm>
              <a:off x="694228" y="5359570"/>
              <a:ext cx="3166013" cy="276999"/>
            </a:xfrm>
            <a:prstGeom prst="rect">
              <a:avLst/>
            </a:prstGeom>
            <a:solidFill>
              <a:srgbClr val="00A1E4"/>
            </a:solidFill>
            <a:ln>
              <a:solidFill>
                <a:srgbClr val="00A1E4"/>
              </a:solidFill>
            </a:ln>
          </p:spPr>
          <p:txBody>
            <a:bodyPr wrap="square" anchor="ctr">
              <a:spAutoFit/>
            </a:bodyPr>
            <a:lstStyle/>
            <a:p>
              <a:pPr>
                <a:defRPr/>
              </a:pPr>
              <a:r>
                <a:rPr lang="cy-GB" sz="1200" b="1" dirty="0">
                  <a:solidFill>
                    <a:srgbClr val="FFFFFF"/>
                  </a:solidFill>
                  <a:ea typeface="ＭＳ Ｐゴシック" charset="0"/>
                  <a:cs typeface="Candara"/>
                </a:rPr>
                <a:t>Technologies </a:t>
              </a:r>
              <a:endParaRPr lang="en-US" sz="1200" b="1" dirty="0">
                <a:solidFill>
                  <a:srgbClr val="FFFFFF"/>
                </a:solidFill>
                <a:ea typeface="ＭＳ Ｐゴシック" charset="0"/>
                <a:cs typeface="Candara"/>
              </a:endParaRPr>
            </a:p>
          </p:txBody>
        </p:sp>
        <p:sp>
          <p:nvSpPr>
            <p:cNvPr id="11" name="Rounded Rectangle 10"/>
            <p:cNvSpPr/>
            <p:nvPr/>
          </p:nvSpPr>
          <p:spPr bwMode="auto">
            <a:xfrm>
              <a:off x="4138588" y="1679576"/>
              <a:ext cx="3277419" cy="3527249"/>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lvl="1" indent="-177800" eaLnBrk="0" hangingPunct="0">
                <a:spcBef>
                  <a:spcPct val="50000"/>
                </a:spcBef>
                <a:buClr>
                  <a:srgbClr val="00A1E4"/>
                </a:buClr>
                <a:buSzPct val="100000"/>
                <a:buFont typeface="Arial" charset="0"/>
                <a:buChar char="•"/>
              </a:pPr>
              <a:r>
                <a:rPr lang="en-US" sz="1400" dirty="0"/>
                <a:t>The delivery of a PaaS solution for Colleague Recruitment that delivers a custom User Interface (UI) and a supporting technology stack for integration with Taleo.</a:t>
              </a:r>
            </a:p>
            <a:p>
              <a:pPr marL="177800" lvl="1" indent="-177800" eaLnBrk="0" hangingPunct="0">
                <a:spcBef>
                  <a:spcPct val="50000"/>
                </a:spcBef>
                <a:buClr>
                  <a:srgbClr val="00A1E4"/>
                </a:buClr>
                <a:buSzPct val="100000"/>
                <a:buFont typeface="Arial" charset="0"/>
                <a:buChar char="•"/>
              </a:pPr>
              <a:r>
                <a:rPr lang="en-US" sz="1400" dirty="0"/>
                <a:t>A user interface that comprises of JavaScript Extn Toolkt. Support for Alta UI. </a:t>
              </a:r>
            </a:p>
            <a:p>
              <a:pPr marL="177800" lvl="1" indent="-177800" eaLnBrk="0" hangingPunct="0">
                <a:spcBef>
                  <a:spcPct val="50000"/>
                </a:spcBef>
                <a:buClr>
                  <a:srgbClr val="00A1E4"/>
                </a:buClr>
                <a:buSzPct val="100000"/>
                <a:buFont typeface="Arial" charset="0"/>
                <a:buChar char="•"/>
              </a:pPr>
              <a:r>
                <a:rPr lang="en-US" sz="1400" dirty="0"/>
                <a:t>An integration layer that comprises of Taleo Connect Server, Taleo Connect Client, Oracle Integration Cloud, Taleo Web services API, DBCS and Cronofy</a:t>
              </a:r>
            </a:p>
            <a:p>
              <a:pPr marL="177800" lvl="1" indent="-177800" eaLnBrk="0" hangingPunct="0">
                <a:spcBef>
                  <a:spcPct val="50000"/>
                </a:spcBef>
                <a:buClr>
                  <a:srgbClr val="00A1E4"/>
                </a:buClr>
                <a:buSzPct val="100000"/>
                <a:buFont typeface="Arial" charset="0"/>
                <a:buChar char="•"/>
              </a:pPr>
              <a:r>
                <a:rPr lang="en-US" sz="1400" dirty="0"/>
                <a:t>Integration with the IGA tool Sailpoint</a:t>
              </a:r>
            </a:p>
          </p:txBody>
        </p:sp>
        <p:sp>
          <p:nvSpPr>
            <p:cNvPr id="12" name="TextBox 11"/>
            <p:cNvSpPr txBox="1"/>
            <p:nvPr/>
          </p:nvSpPr>
          <p:spPr bwMode="auto">
            <a:xfrm>
              <a:off x="4233321" y="1498600"/>
              <a:ext cx="3087955"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Solution Approach</a:t>
              </a:r>
              <a:endParaRPr lang="en-US" sz="1200" b="1" dirty="0">
                <a:solidFill>
                  <a:schemeClr val="bg1"/>
                </a:solidFill>
                <a:ea typeface="ＭＳ Ｐゴシック" charset="0"/>
                <a:cs typeface="Candara"/>
              </a:endParaRPr>
            </a:p>
          </p:txBody>
        </p:sp>
      </p:grpSp>
    </p:spTree>
    <p:extLst>
      <p:ext uri="{BB962C8B-B14F-4D97-AF65-F5344CB8AC3E}">
        <p14:creationId xmlns:p14="http://schemas.microsoft.com/office/powerpoint/2010/main" val="3669454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46" y="0"/>
            <a:ext cx="10515600" cy="1325563"/>
          </a:xfrm>
        </p:spPr>
        <p:txBody>
          <a:bodyPr>
            <a:normAutofit/>
          </a:bodyPr>
          <a:lstStyle/>
          <a:p>
            <a:r>
              <a:rPr lang="en-US" sz="4000" dirty="0">
                <a:solidFill>
                  <a:schemeClr val="accent1">
                    <a:lumMod val="75000"/>
                  </a:schemeClr>
                </a:solidFill>
                <a:latin typeface="+mn-lt"/>
              </a:rPr>
              <a:t>Ladbrokes</a:t>
            </a:r>
          </a:p>
        </p:txBody>
      </p:sp>
      <p:grpSp>
        <p:nvGrpSpPr>
          <p:cNvPr id="11" name="Group 10"/>
          <p:cNvGrpSpPr/>
          <p:nvPr/>
        </p:nvGrpSpPr>
        <p:grpSpPr>
          <a:xfrm>
            <a:off x="576098" y="1387387"/>
            <a:ext cx="10729191" cy="4954586"/>
            <a:chOff x="551384" y="1498600"/>
            <a:chExt cx="10729191" cy="4954586"/>
          </a:xfrm>
        </p:grpSpPr>
        <p:sp>
          <p:nvSpPr>
            <p:cNvPr id="3" name="Rounded Rectangle 2"/>
            <p:cNvSpPr>
              <a:spLocks noChangeArrowheads="1"/>
            </p:cNvSpPr>
            <p:nvPr/>
          </p:nvSpPr>
          <p:spPr bwMode="auto">
            <a:xfrm>
              <a:off x="551384" y="5563834"/>
              <a:ext cx="10729191" cy="889352"/>
            </a:xfrm>
            <a:prstGeom prst="roundRect">
              <a:avLst>
                <a:gd name="adj" fmla="val 5213"/>
              </a:avLst>
            </a:prstGeom>
            <a:solidFill>
              <a:schemeClr val="bg1"/>
            </a:solidFill>
            <a:ln w="3175">
              <a:solidFill>
                <a:srgbClr val="7F7F7F"/>
              </a:solidFill>
              <a:round/>
              <a:headEnd/>
              <a:tailEnd/>
            </a:ln>
            <a:effectLst>
              <a:outerShdw dist="53882" dir="2700000" algn="ctr" rotWithShape="0">
                <a:schemeClr val="bg2">
                  <a:alpha val="50000"/>
                </a:schemeClr>
              </a:outerShdw>
            </a:effectLst>
          </p:spPr>
          <p:txBody>
            <a:bodyPr lIns="9144" rIns="108000" anchor="ctr"/>
            <a:lstStyle/>
            <a:p>
              <a:pPr eaLnBrk="0" hangingPunct="0">
                <a:lnSpc>
                  <a:spcPct val="125000"/>
                </a:lnSpc>
                <a:spcBef>
                  <a:spcPct val="50000"/>
                </a:spcBef>
                <a:buClr>
                  <a:srgbClr val="A11133"/>
                </a:buClr>
                <a:buSzPct val="100000"/>
                <a:defRPr/>
              </a:pPr>
              <a:r>
                <a:rPr lang="en-US" sz="1400" dirty="0">
                  <a:cs typeface="Candara"/>
                </a:rPr>
                <a:t>Java 12, TIBO ActiveMatrix BusinessWorks, TIBCO EMS, Couchbase, Kibana, ElasticSearch, Kong, Spring Boot, Apache Kafka, Docker, &amp; AWS (Amazon EC2, Amazon S3, Amazon Lamda, Amazon Elasticache, Amazon DynamoDB, Amazon RDS)  </a:t>
              </a:r>
            </a:p>
          </p:txBody>
        </p:sp>
        <p:sp>
          <p:nvSpPr>
            <p:cNvPr id="4" name="Rounded Rectangle 3"/>
            <p:cNvSpPr/>
            <p:nvPr/>
          </p:nvSpPr>
          <p:spPr bwMode="auto">
            <a:xfrm>
              <a:off x="586333" y="1693863"/>
              <a:ext cx="3277419" cy="3527249"/>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lvl="1" indent="-177800" eaLnBrk="0" hangingPunct="0">
                <a:spcBef>
                  <a:spcPct val="50000"/>
                </a:spcBef>
                <a:buClr>
                  <a:srgbClr val="00A1E4"/>
                </a:buClr>
                <a:buSzPct val="100000"/>
                <a:buFont typeface="Arial" charset="0"/>
                <a:buChar char="•"/>
              </a:pPr>
              <a:r>
                <a:rPr lang="en-US" sz="1400" dirty="0">
                  <a:cs typeface="Candara"/>
                </a:rPr>
                <a:t>A mission-critical central shared service that will cater Business demands &amp; regular business operational activities</a:t>
              </a:r>
            </a:p>
            <a:p>
              <a:pPr marL="177800" lvl="1" indent="-177800" eaLnBrk="0" hangingPunct="0">
                <a:spcBef>
                  <a:spcPct val="50000"/>
                </a:spcBef>
                <a:buClr>
                  <a:srgbClr val="00A1E4"/>
                </a:buClr>
                <a:buSzPct val="100000"/>
                <a:buFont typeface="Arial" charset="0"/>
                <a:buChar char="•"/>
              </a:pPr>
              <a:r>
                <a:rPr lang="en-GB" sz="1400" dirty="0">
                  <a:cs typeface="Candara"/>
                </a:rPr>
                <a:t>Deliver a secure and robust API platform in compliance with IT strategy</a:t>
              </a:r>
              <a:endParaRPr lang="en-US" sz="1400" dirty="0">
                <a:cs typeface="Candara"/>
              </a:endParaRPr>
            </a:p>
            <a:p>
              <a:pPr marL="177800" indent="-177800" eaLnBrk="0" hangingPunct="0">
                <a:spcBef>
                  <a:spcPct val="50000"/>
                </a:spcBef>
                <a:buClr>
                  <a:srgbClr val="00A1E4"/>
                </a:buClr>
                <a:buSzPct val="100000"/>
                <a:buFont typeface="Arial" charset="0"/>
                <a:buChar char="•"/>
              </a:pPr>
              <a:r>
                <a:rPr lang="en-US" sz="1400" dirty="0">
                  <a:cs typeface="Candara"/>
                </a:rPr>
                <a:t>Better agility and scalability to cater key festival and peak season demands</a:t>
              </a:r>
            </a:p>
            <a:p>
              <a:pPr marL="177800" indent="-177800" eaLnBrk="0" hangingPunct="0">
                <a:spcBef>
                  <a:spcPct val="50000"/>
                </a:spcBef>
                <a:buClr>
                  <a:srgbClr val="00A1E4"/>
                </a:buClr>
                <a:buSzPct val="100000"/>
                <a:buFont typeface="Arial" charset="0"/>
                <a:buChar char="•"/>
              </a:pPr>
              <a:r>
                <a:rPr lang="en-GB" sz="1400" dirty="0">
                  <a:cs typeface="Candara"/>
                </a:rPr>
                <a:t>Process automation to drive towards well-structured DevOps Model</a:t>
              </a:r>
              <a:endParaRPr lang="en-US" sz="1400" dirty="0">
                <a:cs typeface="Candara"/>
              </a:endParaRPr>
            </a:p>
            <a:p>
              <a:pPr marL="177800" indent="-177800" eaLnBrk="0" hangingPunct="0">
                <a:spcBef>
                  <a:spcPct val="50000"/>
                </a:spcBef>
                <a:buClr>
                  <a:srgbClr val="00A1E4"/>
                </a:buClr>
                <a:buSzPct val="100000"/>
                <a:buFont typeface="Arial" charset="0"/>
                <a:buChar char="•"/>
              </a:pPr>
              <a:r>
                <a:rPr lang="en-US" sz="1400" dirty="0"/>
                <a:t>New systems require data access in real-time with high availability and reliability</a:t>
              </a:r>
            </a:p>
          </p:txBody>
        </p:sp>
        <p:sp>
          <p:nvSpPr>
            <p:cNvPr id="5" name="Rounded Rectangle 4"/>
            <p:cNvSpPr/>
            <p:nvPr/>
          </p:nvSpPr>
          <p:spPr bwMode="auto">
            <a:xfrm>
              <a:off x="4019747" y="1693863"/>
              <a:ext cx="3444405" cy="3527249"/>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indent="-177800" eaLnBrk="0" hangingPunct="0">
                <a:spcBef>
                  <a:spcPct val="50000"/>
                </a:spcBef>
                <a:buClr>
                  <a:srgbClr val="00A1E4"/>
                </a:buClr>
                <a:buSzPct val="100000"/>
                <a:buFont typeface="Arial" charset="0"/>
                <a:buChar char="•"/>
                <a:defRPr/>
              </a:pPr>
              <a:r>
                <a:rPr lang="en-GB" sz="1300" dirty="0">
                  <a:cs typeface="Candara"/>
                </a:rPr>
                <a:t>Integration CoE Set-up &amp; management</a:t>
              </a:r>
            </a:p>
            <a:p>
              <a:pPr marL="177800" indent="-177800" eaLnBrk="0" hangingPunct="0">
                <a:spcBef>
                  <a:spcPct val="50000"/>
                </a:spcBef>
                <a:buClr>
                  <a:srgbClr val="00A1E4"/>
                </a:buClr>
                <a:buSzPct val="100000"/>
                <a:buFont typeface="Arial" charset="0"/>
                <a:buChar char="•"/>
                <a:defRPr/>
              </a:pPr>
              <a:r>
                <a:rPr lang="en-US" sz="1300" dirty="0">
                  <a:cs typeface="Candara"/>
                </a:rPr>
                <a:t>Integration and Solution Architecture</a:t>
              </a:r>
            </a:p>
            <a:p>
              <a:pPr marL="177800" indent="-177800" eaLnBrk="0" hangingPunct="0">
                <a:spcBef>
                  <a:spcPct val="50000"/>
                </a:spcBef>
                <a:buClr>
                  <a:srgbClr val="00A1E4"/>
                </a:buClr>
                <a:buSzPct val="100000"/>
                <a:buFont typeface="Arial" charset="0"/>
                <a:buChar char="•"/>
                <a:defRPr/>
              </a:pPr>
              <a:r>
                <a:rPr lang="en-US" sz="1300" dirty="0">
                  <a:cs typeface="Candara"/>
                </a:rPr>
                <a:t>Design Authority &amp; Integration Architecture Governance</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API-led Microservice Architecture using TIBCO, java and cloud Technologies such as Spring boot framework, Kong API and AWS platform</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Real-time data distribution framework using Apache Kafka</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Agile Methodology &amp; DevOps delivery Model</a:t>
              </a:r>
              <a:endParaRPr lang="en-IN" sz="1300" dirty="0"/>
            </a:p>
          </p:txBody>
        </p:sp>
        <p:sp>
          <p:nvSpPr>
            <p:cNvPr id="6" name="TextBox 5"/>
            <p:cNvSpPr txBox="1"/>
            <p:nvPr/>
          </p:nvSpPr>
          <p:spPr bwMode="auto">
            <a:xfrm>
              <a:off x="729206" y="1509713"/>
              <a:ext cx="3039163"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Requirements</a:t>
              </a:r>
              <a:endParaRPr lang="en-US" sz="1200" b="1" dirty="0">
                <a:solidFill>
                  <a:schemeClr val="bg1"/>
                </a:solidFill>
                <a:ea typeface="ＭＳ Ｐゴシック" charset="0"/>
                <a:cs typeface="Candara"/>
              </a:endParaRPr>
            </a:p>
          </p:txBody>
        </p:sp>
        <p:sp>
          <p:nvSpPr>
            <p:cNvPr id="7" name="TextBox 6"/>
            <p:cNvSpPr txBox="1"/>
            <p:nvPr/>
          </p:nvSpPr>
          <p:spPr bwMode="auto">
            <a:xfrm>
              <a:off x="4233321" y="1498600"/>
              <a:ext cx="3087955"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Solution Approach</a:t>
              </a:r>
              <a:endParaRPr lang="en-US" sz="1200" b="1" dirty="0">
                <a:solidFill>
                  <a:schemeClr val="bg1"/>
                </a:solidFill>
                <a:ea typeface="ＭＳ Ｐゴシック" charset="0"/>
                <a:cs typeface="Candara"/>
              </a:endParaRPr>
            </a:p>
          </p:txBody>
        </p:sp>
        <p:sp>
          <p:nvSpPr>
            <p:cNvPr id="8" name="Rounded Rectangle 7"/>
            <p:cNvSpPr/>
            <p:nvPr/>
          </p:nvSpPr>
          <p:spPr bwMode="auto">
            <a:xfrm>
              <a:off x="7667624" y="1679576"/>
              <a:ext cx="3612951" cy="3541081"/>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indent="-177800" eaLnBrk="0" hangingPunct="0">
                <a:spcBef>
                  <a:spcPct val="50000"/>
                </a:spcBef>
                <a:buClr>
                  <a:srgbClr val="00A1E4"/>
                </a:buClr>
                <a:buSzPct val="100000"/>
                <a:buFont typeface="Arial" charset="0"/>
                <a:buChar char="•"/>
                <a:defRPr/>
              </a:pPr>
              <a:r>
                <a:rPr lang="en-US" sz="1300" dirty="0">
                  <a:cs typeface="Candara"/>
                </a:rPr>
                <a:t>Reduced costs of business change function &amp; maintenance by 20%-30% through ICC effectiveness and efficiency</a:t>
              </a:r>
            </a:p>
            <a:p>
              <a:pPr marL="177800" indent="-177800" eaLnBrk="0" hangingPunct="0">
                <a:spcBef>
                  <a:spcPct val="50000"/>
                </a:spcBef>
                <a:buClr>
                  <a:srgbClr val="00A1E4"/>
                </a:buClr>
                <a:buSzPct val="100000"/>
                <a:buFont typeface="Arial" charset="0"/>
                <a:buChar char="•"/>
                <a:defRPr/>
              </a:pPr>
              <a:r>
                <a:rPr lang="en-US" sz="1300" dirty="0">
                  <a:cs typeface="Candara"/>
                </a:rPr>
                <a:t>Achieve 50% service reusability within projects - build on past successes &amp; decrease duplication of integration </a:t>
              </a:r>
              <a:endParaRPr lang="en-IN" sz="1300" dirty="0">
                <a:cs typeface="Candara"/>
              </a:endParaRPr>
            </a:p>
            <a:p>
              <a:pPr marL="177800" indent="-177800" eaLnBrk="0" hangingPunct="0">
                <a:spcBef>
                  <a:spcPct val="50000"/>
                </a:spcBef>
                <a:buClr>
                  <a:srgbClr val="00A1E4"/>
                </a:buClr>
                <a:buSzPct val="100000"/>
                <a:buFont typeface="Arial" charset="0"/>
                <a:buChar char="•"/>
                <a:defRPr/>
              </a:pPr>
              <a:r>
                <a:rPr lang="en-US" sz="1300" dirty="0">
                  <a:cs typeface="Candara"/>
                </a:rPr>
                <a:t>Improved ROI through creation and reuse of framework, building blocks, business rules &amp; service assets</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New API platform provided business agility and scalability</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Ease in feature enhancements and maintainability</a:t>
              </a:r>
            </a:p>
          </p:txBody>
        </p:sp>
        <p:sp>
          <p:nvSpPr>
            <p:cNvPr id="9" name="TextBox 8"/>
            <p:cNvSpPr txBox="1"/>
            <p:nvPr/>
          </p:nvSpPr>
          <p:spPr bwMode="auto">
            <a:xfrm>
              <a:off x="7810500" y="1509713"/>
              <a:ext cx="3251656"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Benefits</a:t>
              </a:r>
              <a:endParaRPr lang="en-US" sz="1200" b="1" dirty="0">
                <a:solidFill>
                  <a:schemeClr val="bg1"/>
                </a:solidFill>
                <a:ea typeface="ＭＳ Ｐゴシック" charset="0"/>
                <a:cs typeface="Candara"/>
              </a:endParaRPr>
            </a:p>
          </p:txBody>
        </p:sp>
        <p:sp>
          <p:nvSpPr>
            <p:cNvPr id="10" name="TextBox 9"/>
            <p:cNvSpPr txBox="1"/>
            <p:nvPr/>
          </p:nvSpPr>
          <p:spPr>
            <a:xfrm>
              <a:off x="694228" y="5359570"/>
              <a:ext cx="3166013" cy="276999"/>
            </a:xfrm>
            <a:prstGeom prst="rect">
              <a:avLst/>
            </a:prstGeom>
            <a:solidFill>
              <a:srgbClr val="00A1E4"/>
            </a:solidFill>
            <a:ln>
              <a:solidFill>
                <a:srgbClr val="00A1E4"/>
              </a:solidFill>
            </a:ln>
          </p:spPr>
          <p:txBody>
            <a:bodyPr wrap="square" anchor="ctr">
              <a:spAutoFit/>
            </a:bodyPr>
            <a:lstStyle/>
            <a:p>
              <a:pPr>
                <a:defRPr/>
              </a:pPr>
              <a:r>
                <a:rPr lang="cy-GB" sz="1200" b="1" dirty="0">
                  <a:solidFill>
                    <a:srgbClr val="FFFFFF"/>
                  </a:solidFill>
                  <a:ea typeface="ＭＳ Ｐゴシック" charset="0"/>
                  <a:cs typeface="Candara"/>
                </a:rPr>
                <a:t>Technologies </a:t>
              </a:r>
              <a:endParaRPr lang="en-US" sz="1200" b="1" dirty="0">
                <a:solidFill>
                  <a:srgbClr val="FFFFFF"/>
                </a:solidFill>
                <a:ea typeface="ＭＳ Ｐゴシック" charset="0"/>
                <a:cs typeface="Candara"/>
              </a:endParaRPr>
            </a:p>
          </p:txBody>
        </p:sp>
      </p:grpSp>
    </p:spTree>
    <p:extLst>
      <p:ext uri="{BB962C8B-B14F-4D97-AF65-F5344CB8AC3E}">
        <p14:creationId xmlns:p14="http://schemas.microsoft.com/office/powerpoint/2010/main" val="291842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75" y="144392"/>
            <a:ext cx="10515600" cy="1076309"/>
          </a:xfrm>
        </p:spPr>
        <p:txBody>
          <a:bodyPr>
            <a:normAutofit/>
          </a:bodyPr>
          <a:lstStyle/>
          <a:p>
            <a:r>
              <a:rPr lang="en-US" sz="4000" dirty="0">
                <a:solidFill>
                  <a:schemeClr val="accent1">
                    <a:lumMod val="75000"/>
                  </a:schemeClr>
                </a:solidFill>
                <a:latin typeface="+mn-lt"/>
              </a:rPr>
              <a:t>Canon</a:t>
            </a:r>
          </a:p>
        </p:txBody>
      </p:sp>
      <p:grpSp>
        <p:nvGrpSpPr>
          <p:cNvPr id="3" name="Group 2"/>
          <p:cNvGrpSpPr/>
          <p:nvPr/>
        </p:nvGrpSpPr>
        <p:grpSpPr>
          <a:xfrm>
            <a:off x="373004" y="772055"/>
            <a:ext cx="10907571" cy="5550691"/>
            <a:chOff x="373004" y="902495"/>
            <a:chExt cx="10907571" cy="5550691"/>
          </a:xfrm>
        </p:grpSpPr>
        <p:sp>
          <p:nvSpPr>
            <p:cNvPr id="4" name="Rounded Rectangle 3"/>
            <p:cNvSpPr>
              <a:spLocks noChangeArrowheads="1"/>
            </p:cNvSpPr>
            <p:nvPr/>
          </p:nvSpPr>
          <p:spPr bwMode="auto">
            <a:xfrm>
              <a:off x="551384" y="5563834"/>
              <a:ext cx="10729191" cy="889352"/>
            </a:xfrm>
            <a:prstGeom prst="roundRect">
              <a:avLst>
                <a:gd name="adj" fmla="val 5213"/>
              </a:avLst>
            </a:prstGeom>
            <a:solidFill>
              <a:schemeClr val="bg1"/>
            </a:solidFill>
            <a:ln w="3175">
              <a:solidFill>
                <a:srgbClr val="7F7F7F"/>
              </a:solidFill>
              <a:round/>
              <a:headEnd/>
              <a:tailEnd/>
            </a:ln>
            <a:effectLst>
              <a:outerShdw dist="53882" dir="2700000" algn="ctr" rotWithShape="0">
                <a:schemeClr val="bg2">
                  <a:alpha val="50000"/>
                </a:schemeClr>
              </a:outerShdw>
            </a:effectLst>
          </p:spPr>
          <p:txBody>
            <a:bodyPr lIns="9144" rIns="108000" anchor="ctr"/>
            <a:lstStyle/>
            <a:p>
              <a:pPr eaLnBrk="0" hangingPunct="0">
                <a:lnSpc>
                  <a:spcPct val="125000"/>
                </a:lnSpc>
                <a:spcBef>
                  <a:spcPct val="50000"/>
                </a:spcBef>
                <a:buClr>
                  <a:srgbClr val="A11133"/>
                </a:buClr>
                <a:buSzPct val="100000"/>
                <a:defRPr/>
              </a:pPr>
              <a:r>
                <a:rPr lang="en-US" sz="1400" dirty="0">
                  <a:cs typeface="Candara"/>
                </a:rPr>
                <a:t>Java 8, Spring Boot,</a:t>
              </a:r>
              <a:r>
                <a:rPr lang="en-US" sz="1400" b="1" dirty="0"/>
                <a:t> </a:t>
              </a:r>
              <a:r>
                <a:rPr lang="en-US" sz="1400" dirty="0">
                  <a:cs typeface="Candara"/>
                </a:rPr>
                <a:t>SDL Tridion (Content Management System), Devon Framework, SDL Web 8 Content Delivery Java API, Bit Bucket, Jenkins, Nexus Repository, Sonar Qube, JIIRA.</a:t>
              </a:r>
            </a:p>
          </p:txBody>
        </p:sp>
        <p:sp>
          <p:nvSpPr>
            <p:cNvPr id="5" name="Rounded Rectangle 4"/>
            <p:cNvSpPr/>
            <p:nvPr/>
          </p:nvSpPr>
          <p:spPr bwMode="auto">
            <a:xfrm>
              <a:off x="586333" y="1693863"/>
              <a:ext cx="3277419" cy="3527249"/>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lvl="1" indent="-177800" eaLnBrk="0" hangingPunct="0">
                <a:spcBef>
                  <a:spcPct val="50000"/>
                </a:spcBef>
                <a:buClr>
                  <a:srgbClr val="00A1E4"/>
                </a:buClr>
                <a:buSzPct val="100000"/>
                <a:buFont typeface="Arial" charset="0"/>
                <a:buChar char="•"/>
              </a:pPr>
              <a:r>
                <a:rPr lang="en-US" sz="1400" dirty="0">
                  <a:cs typeface="Candara"/>
                </a:rPr>
                <a:t>A mission-critical central shared service that will cater Business demands &amp; regular business operational activities</a:t>
              </a:r>
            </a:p>
            <a:p>
              <a:pPr marL="177800" lvl="1" indent="-177800" eaLnBrk="0" hangingPunct="0">
                <a:spcBef>
                  <a:spcPct val="50000"/>
                </a:spcBef>
                <a:buClr>
                  <a:srgbClr val="00A1E4"/>
                </a:buClr>
                <a:buSzPct val="100000"/>
                <a:buFont typeface="Arial" charset="0"/>
                <a:buChar char="•"/>
              </a:pPr>
              <a:r>
                <a:rPr lang="en-GB" sz="1400" dirty="0">
                  <a:cs typeface="Candara"/>
                </a:rPr>
                <a:t>Deliver a secure and robust API platform in compliance with IT strategy</a:t>
              </a:r>
              <a:endParaRPr lang="en-US" sz="1400" dirty="0">
                <a:cs typeface="Candara"/>
              </a:endParaRPr>
            </a:p>
            <a:p>
              <a:pPr marL="177800" indent="-177800" eaLnBrk="0" hangingPunct="0">
                <a:spcBef>
                  <a:spcPct val="50000"/>
                </a:spcBef>
                <a:buClr>
                  <a:srgbClr val="00A1E4"/>
                </a:buClr>
                <a:buSzPct val="100000"/>
                <a:buFont typeface="Arial" charset="0"/>
                <a:buChar char="•"/>
              </a:pPr>
              <a:r>
                <a:rPr lang="en-US" sz="1400" dirty="0">
                  <a:cs typeface="Candara"/>
                </a:rPr>
                <a:t>Better agility and scalability to cater key festival and peak season demands</a:t>
              </a:r>
            </a:p>
            <a:p>
              <a:pPr marL="177800" indent="-177800" eaLnBrk="0" hangingPunct="0">
                <a:spcBef>
                  <a:spcPct val="50000"/>
                </a:spcBef>
                <a:buClr>
                  <a:srgbClr val="00A1E4"/>
                </a:buClr>
                <a:buSzPct val="100000"/>
                <a:buFont typeface="Arial" charset="0"/>
                <a:buChar char="•"/>
              </a:pPr>
              <a:r>
                <a:rPr lang="en-GB" sz="1400" dirty="0">
                  <a:cs typeface="Candara"/>
                </a:rPr>
                <a:t>Process automation to drive towards well-structured DevOps Model</a:t>
              </a:r>
              <a:endParaRPr lang="en-US" sz="1400" dirty="0">
                <a:cs typeface="Candara"/>
              </a:endParaRPr>
            </a:p>
            <a:p>
              <a:pPr marL="177800" indent="-177800" eaLnBrk="0" hangingPunct="0">
                <a:spcBef>
                  <a:spcPct val="50000"/>
                </a:spcBef>
                <a:buClr>
                  <a:srgbClr val="00A1E4"/>
                </a:buClr>
                <a:buSzPct val="100000"/>
                <a:buFont typeface="Arial" charset="0"/>
                <a:buChar char="•"/>
              </a:pPr>
              <a:r>
                <a:rPr lang="en-US" sz="1400" dirty="0"/>
                <a:t>New systems require data access in real-time with high availability and reliability</a:t>
              </a:r>
            </a:p>
          </p:txBody>
        </p:sp>
        <p:sp>
          <p:nvSpPr>
            <p:cNvPr id="6" name="Rounded Rectangle 5"/>
            <p:cNvSpPr/>
            <p:nvPr/>
          </p:nvSpPr>
          <p:spPr bwMode="auto">
            <a:xfrm>
              <a:off x="4019747" y="1693863"/>
              <a:ext cx="3444405" cy="3527249"/>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indent="-177800" eaLnBrk="0" hangingPunct="0">
                <a:spcBef>
                  <a:spcPct val="50000"/>
                </a:spcBef>
                <a:buClr>
                  <a:srgbClr val="00A1E4"/>
                </a:buClr>
                <a:buSzPct val="100000"/>
                <a:buFont typeface="Arial" charset="0"/>
                <a:buChar char="•"/>
                <a:defRPr/>
              </a:pPr>
              <a:r>
                <a:rPr lang="en-GB" sz="1300" dirty="0">
                  <a:cs typeface="Candara"/>
                </a:rPr>
                <a:t>Integration SDL Tridion Set-up &amp; management</a:t>
              </a:r>
            </a:p>
            <a:p>
              <a:pPr marL="177800" indent="-177800" eaLnBrk="0" hangingPunct="0">
                <a:spcBef>
                  <a:spcPct val="50000"/>
                </a:spcBef>
                <a:buClr>
                  <a:srgbClr val="00A1E4"/>
                </a:buClr>
                <a:buSzPct val="100000"/>
                <a:buFont typeface="Arial" charset="0"/>
                <a:buChar char="•"/>
                <a:defRPr/>
              </a:pPr>
              <a:r>
                <a:rPr lang="en-US" sz="1300" dirty="0">
                  <a:cs typeface="Candara"/>
                </a:rPr>
                <a:t>Integration and Solution Architecture</a:t>
              </a:r>
            </a:p>
            <a:p>
              <a:pPr marL="177800" indent="-177800" eaLnBrk="0" hangingPunct="0">
                <a:spcBef>
                  <a:spcPct val="50000"/>
                </a:spcBef>
                <a:buClr>
                  <a:srgbClr val="00A1E4"/>
                </a:buClr>
                <a:buSzPct val="100000"/>
                <a:buFont typeface="Arial" charset="0"/>
                <a:buChar char="•"/>
                <a:defRPr/>
              </a:pPr>
              <a:r>
                <a:rPr lang="en-US" sz="1300" dirty="0">
                  <a:cs typeface="Candara"/>
                </a:rPr>
                <a:t>Design Authority &amp; Integration Architecture Governance</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API-led Microservice Architecture using java and cloud Technologies such as Spring boot framework, Devon framework</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Code coverage and quality using Sonar Qube.</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Agile Methodology &amp; DevOps delivery Model</a:t>
              </a:r>
              <a:endParaRPr lang="en-IN" sz="1300" dirty="0"/>
            </a:p>
          </p:txBody>
        </p:sp>
        <p:sp>
          <p:nvSpPr>
            <p:cNvPr id="7" name="TextBox 6"/>
            <p:cNvSpPr txBox="1"/>
            <p:nvPr/>
          </p:nvSpPr>
          <p:spPr bwMode="auto">
            <a:xfrm>
              <a:off x="729206" y="1509713"/>
              <a:ext cx="3039163"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Requirements</a:t>
              </a:r>
              <a:endParaRPr lang="en-US" sz="1200" b="1" dirty="0">
                <a:solidFill>
                  <a:schemeClr val="bg1"/>
                </a:solidFill>
                <a:ea typeface="ＭＳ Ｐゴシック" charset="0"/>
                <a:cs typeface="Candara"/>
              </a:endParaRPr>
            </a:p>
          </p:txBody>
        </p:sp>
        <p:sp>
          <p:nvSpPr>
            <p:cNvPr id="8" name="TextBox 7"/>
            <p:cNvSpPr txBox="1"/>
            <p:nvPr/>
          </p:nvSpPr>
          <p:spPr bwMode="auto">
            <a:xfrm>
              <a:off x="4233321" y="1498600"/>
              <a:ext cx="3087955"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Solution Approach</a:t>
              </a:r>
              <a:endParaRPr lang="en-US" sz="1200" b="1" dirty="0">
                <a:solidFill>
                  <a:schemeClr val="bg1"/>
                </a:solidFill>
                <a:ea typeface="ＭＳ Ｐゴシック" charset="0"/>
                <a:cs typeface="Candara"/>
              </a:endParaRPr>
            </a:p>
          </p:txBody>
        </p:sp>
        <p:sp>
          <p:nvSpPr>
            <p:cNvPr id="9" name="Rounded Rectangle 8"/>
            <p:cNvSpPr/>
            <p:nvPr/>
          </p:nvSpPr>
          <p:spPr bwMode="auto">
            <a:xfrm>
              <a:off x="7667624" y="1679576"/>
              <a:ext cx="3612951" cy="3541081"/>
            </a:xfrm>
            <a:prstGeom prst="roundRect">
              <a:avLst>
                <a:gd name="adj" fmla="val 5215"/>
              </a:avLst>
            </a:prstGeom>
            <a:solidFill>
              <a:schemeClr val="bg1"/>
            </a:solidFill>
            <a:ln w="3175" cap="flat" cmpd="sng" algn="ctr">
              <a:solidFill>
                <a:srgbClr val="7F7F7F"/>
              </a:solidFill>
              <a:prstDash val="solid"/>
              <a:round/>
              <a:headEnd type="none" w="med" len="med"/>
              <a:tailEnd type="none" w="med" len="med"/>
            </a:ln>
            <a:effectLst/>
          </p:spPr>
          <p:txBody>
            <a:bodyPr lIns="9144" rIns="108000" anchor="ctr"/>
            <a:lstStyle/>
            <a:p>
              <a:pPr marL="177800" indent="-177800" eaLnBrk="0" hangingPunct="0">
                <a:spcBef>
                  <a:spcPct val="50000"/>
                </a:spcBef>
                <a:buClr>
                  <a:srgbClr val="00A1E4"/>
                </a:buClr>
                <a:buSzPct val="100000"/>
                <a:buFont typeface="Arial" charset="0"/>
                <a:buChar char="•"/>
                <a:defRPr/>
              </a:pPr>
              <a:r>
                <a:rPr lang="en-US" sz="1300" dirty="0">
                  <a:cs typeface="Candara"/>
                </a:rPr>
                <a:t>Reduced costs of business change function &amp; maintenance by 20%-30% through ICC effectiveness and efficiency</a:t>
              </a:r>
            </a:p>
            <a:p>
              <a:pPr marL="177800" indent="-177800" eaLnBrk="0" hangingPunct="0">
                <a:spcBef>
                  <a:spcPct val="50000"/>
                </a:spcBef>
                <a:buClr>
                  <a:srgbClr val="00A1E4"/>
                </a:buClr>
                <a:buSzPct val="100000"/>
                <a:buFont typeface="Arial" charset="0"/>
                <a:buChar char="•"/>
                <a:defRPr/>
              </a:pPr>
              <a:r>
                <a:rPr lang="en-US" sz="1300" dirty="0">
                  <a:cs typeface="Candara"/>
                </a:rPr>
                <a:t>Achieve 50% service reusability within projects - build on past successes &amp; decrease duplication of integration </a:t>
              </a:r>
              <a:endParaRPr lang="en-IN" sz="1300" dirty="0">
                <a:cs typeface="Candara"/>
              </a:endParaRPr>
            </a:p>
            <a:p>
              <a:pPr marL="177800" indent="-177800" eaLnBrk="0" hangingPunct="0">
                <a:spcBef>
                  <a:spcPct val="50000"/>
                </a:spcBef>
                <a:buClr>
                  <a:srgbClr val="00A1E4"/>
                </a:buClr>
                <a:buSzPct val="100000"/>
                <a:buFont typeface="Arial" charset="0"/>
                <a:buChar char="•"/>
                <a:defRPr/>
              </a:pPr>
              <a:r>
                <a:rPr lang="en-US" sz="1300" dirty="0">
                  <a:cs typeface="Candara"/>
                </a:rPr>
                <a:t>Improved ROI through creation and reuse of framework, building blocks, business rules &amp; service assets</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New API platform provided business agility and scalability</a:t>
              </a:r>
            </a:p>
            <a:p>
              <a:pPr marL="177800" lvl="1" indent="-177800" eaLnBrk="0" hangingPunct="0">
                <a:lnSpc>
                  <a:spcPct val="130000"/>
                </a:lnSpc>
                <a:spcBef>
                  <a:spcPct val="50000"/>
                </a:spcBef>
                <a:spcAft>
                  <a:spcPts val="200"/>
                </a:spcAft>
                <a:buClr>
                  <a:srgbClr val="00A1E4"/>
                </a:buClr>
                <a:buSzPct val="100000"/>
                <a:buFont typeface="Arial" charset="0"/>
                <a:buChar char="•"/>
                <a:defRPr/>
              </a:pPr>
              <a:r>
                <a:rPr lang="en-GB" sz="1300" dirty="0"/>
                <a:t>Ease in feature enhancements and maintainability</a:t>
              </a:r>
            </a:p>
          </p:txBody>
        </p:sp>
        <p:sp>
          <p:nvSpPr>
            <p:cNvPr id="10" name="TextBox 9"/>
            <p:cNvSpPr txBox="1"/>
            <p:nvPr/>
          </p:nvSpPr>
          <p:spPr bwMode="auto">
            <a:xfrm>
              <a:off x="7810500" y="1509713"/>
              <a:ext cx="3251656" cy="276225"/>
            </a:xfrm>
            <a:prstGeom prst="rect">
              <a:avLst/>
            </a:prstGeom>
            <a:solidFill>
              <a:srgbClr val="00A1E4"/>
            </a:solidFill>
            <a:ln>
              <a:solidFill>
                <a:srgbClr val="00A1E4"/>
              </a:solidFill>
            </a:ln>
          </p:spPr>
          <p:txBody>
            <a:bodyPr wrap="square" anchor="ctr">
              <a:spAutoFit/>
            </a:bodyPr>
            <a:lstStyle/>
            <a:p>
              <a:pPr algn="ctr">
                <a:defRPr/>
              </a:pPr>
              <a:r>
                <a:rPr lang="cy-GB" sz="1200" b="1" dirty="0">
                  <a:solidFill>
                    <a:schemeClr val="bg1"/>
                  </a:solidFill>
                  <a:ea typeface="ＭＳ Ｐゴシック" charset="0"/>
                  <a:cs typeface="Candara"/>
                </a:rPr>
                <a:t>Benefits</a:t>
              </a:r>
              <a:endParaRPr lang="en-US" sz="1200" b="1" dirty="0">
                <a:solidFill>
                  <a:schemeClr val="bg1"/>
                </a:solidFill>
                <a:ea typeface="ＭＳ Ｐゴシック" charset="0"/>
                <a:cs typeface="Candara"/>
              </a:endParaRPr>
            </a:p>
          </p:txBody>
        </p:sp>
        <p:sp>
          <p:nvSpPr>
            <p:cNvPr id="11" name="TextBox 10"/>
            <p:cNvSpPr txBox="1"/>
            <p:nvPr/>
          </p:nvSpPr>
          <p:spPr>
            <a:xfrm>
              <a:off x="694228" y="5359570"/>
              <a:ext cx="3166013" cy="276999"/>
            </a:xfrm>
            <a:prstGeom prst="rect">
              <a:avLst/>
            </a:prstGeom>
            <a:solidFill>
              <a:srgbClr val="00A1E4"/>
            </a:solidFill>
            <a:ln>
              <a:solidFill>
                <a:srgbClr val="00A1E4"/>
              </a:solidFill>
            </a:ln>
          </p:spPr>
          <p:txBody>
            <a:bodyPr wrap="square" anchor="ctr">
              <a:spAutoFit/>
            </a:bodyPr>
            <a:lstStyle/>
            <a:p>
              <a:pPr>
                <a:defRPr/>
              </a:pPr>
              <a:r>
                <a:rPr lang="cy-GB" sz="1200" b="1" dirty="0">
                  <a:solidFill>
                    <a:srgbClr val="FFFFFF"/>
                  </a:solidFill>
                  <a:ea typeface="ＭＳ Ｐゴシック" charset="0"/>
                  <a:cs typeface="Candara"/>
                </a:rPr>
                <a:t>Technologies </a:t>
              </a:r>
              <a:endParaRPr lang="en-US" sz="1200" b="1" dirty="0">
                <a:solidFill>
                  <a:srgbClr val="FFFFFF"/>
                </a:solidFill>
                <a:ea typeface="ＭＳ Ｐゴシック" charset="0"/>
                <a:cs typeface="Candara"/>
              </a:endParaRPr>
            </a:p>
          </p:txBody>
        </p:sp>
        <p:sp>
          <p:nvSpPr>
            <p:cNvPr id="12" name="Rectangle 3"/>
            <p:cNvSpPr>
              <a:spLocks noChangeArrowheads="1"/>
            </p:cNvSpPr>
            <p:nvPr/>
          </p:nvSpPr>
          <p:spPr bwMode="auto">
            <a:xfrm>
              <a:off x="373004" y="902495"/>
              <a:ext cx="987618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788" tIns="46562" rIns="94788" bIns="46562" anchor="ctr"/>
            <a:lstStyle/>
            <a:p>
              <a:pPr defTabSz="957263">
                <a:lnSpc>
                  <a:spcPts val="2000"/>
                </a:lnSpc>
              </a:pPr>
              <a:endParaRPr lang="en-US" sz="1400" i="1" dirty="0">
                <a:cs typeface="Candara"/>
              </a:endParaRPr>
            </a:p>
          </p:txBody>
        </p:sp>
      </p:grpSp>
    </p:spTree>
    <p:extLst>
      <p:ext uri="{BB962C8B-B14F-4D97-AF65-F5344CB8AC3E}">
        <p14:creationId xmlns:p14="http://schemas.microsoft.com/office/powerpoint/2010/main" val="282418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A0F6A-E128-4292-9A33-474F567B7905}"/>
              </a:ext>
            </a:extLst>
          </p:cNvPr>
          <p:cNvSpPr>
            <a:spLocks noGrp="1"/>
          </p:cNvSpPr>
          <p:nvPr>
            <p:ph type="title"/>
          </p:nvPr>
        </p:nvSpPr>
        <p:spPr>
          <a:xfrm>
            <a:off x="114300" y="91440"/>
            <a:ext cx="10515600" cy="1325563"/>
          </a:xfrm>
        </p:spPr>
        <p:txBody>
          <a:bodyPr>
            <a:normAutofit/>
          </a:bodyPr>
          <a:lstStyle/>
          <a:p>
            <a:r>
              <a:rPr lang="en-US" sz="4000" dirty="0"/>
              <a:t>API integration model</a:t>
            </a:r>
          </a:p>
        </p:txBody>
      </p:sp>
      <p:sp>
        <p:nvSpPr>
          <p:cNvPr id="3" name="Title 2">
            <a:extLst>
              <a:ext uri="{FF2B5EF4-FFF2-40B4-BE49-F238E27FC236}">
                <a16:creationId xmlns:a16="http://schemas.microsoft.com/office/drawing/2014/main" xmlns="" id="{C966C18F-05FB-47FA-8891-F17DF2DCF2CC}"/>
              </a:ext>
            </a:extLst>
          </p:cNvPr>
          <p:cNvSpPr txBox="1">
            <a:spLocks/>
          </p:cNvSpPr>
          <p:nvPr/>
        </p:nvSpPr>
        <p:spPr>
          <a:xfrm rot="20323069">
            <a:off x="3454786" y="2234582"/>
            <a:ext cx="54528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mn-lt"/>
              </a:rPr>
              <a:t>Please keep the block diagram slide</a:t>
            </a:r>
          </a:p>
        </p:txBody>
      </p:sp>
    </p:spTree>
    <p:extLst>
      <p:ext uri="{BB962C8B-B14F-4D97-AF65-F5344CB8AC3E}">
        <p14:creationId xmlns:p14="http://schemas.microsoft.com/office/powerpoint/2010/main" val="38661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55109" y="1322298"/>
            <a:ext cx="8850895" cy="53343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23956" y="2151799"/>
            <a:ext cx="7442493" cy="42058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533503" y="3411144"/>
            <a:ext cx="3635497" cy="183573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3786" y="3525827"/>
            <a:ext cx="1154770" cy="338554"/>
          </a:xfrm>
          <a:prstGeom prst="rect">
            <a:avLst/>
          </a:prstGeom>
          <a:noFill/>
        </p:spPr>
        <p:txBody>
          <a:bodyPr wrap="square" rtlCol="0">
            <a:spAutoFit/>
          </a:bodyPr>
          <a:lstStyle/>
          <a:p>
            <a:r>
              <a:rPr lang="en-US" sz="1600" b="1" dirty="0"/>
              <a:t>API Factory</a:t>
            </a:r>
          </a:p>
        </p:txBody>
      </p:sp>
      <p:sp>
        <p:nvSpPr>
          <p:cNvPr id="8" name="TextBox 7"/>
          <p:cNvSpPr txBox="1"/>
          <p:nvPr/>
        </p:nvSpPr>
        <p:spPr>
          <a:xfrm>
            <a:off x="4515160" y="1491418"/>
            <a:ext cx="2180503" cy="369332"/>
          </a:xfrm>
          <a:prstGeom prst="rect">
            <a:avLst/>
          </a:prstGeom>
          <a:noFill/>
        </p:spPr>
        <p:txBody>
          <a:bodyPr wrap="square" rtlCol="0">
            <a:spAutoFit/>
          </a:bodyPr>
          <a:lstStyle/>
          <a:p>
            <a:r>
              <a:rPr lang="en-US" b="1" dirty="0"/>
              <a:t>API {1st} Programme</a:t>
            </a:r>
          </a:p>
        </p:txBody>
      </p:sp>
      <p:sp>
        <p:nvSpPr>
          <p:cNvPr id="9" name="TextBox 8"/>
          <p:cNvSpPr txBox="1"/>
          <p:nvPr/>
        </p:nvSpPr>
        <p:spPr>
          <a:xfrm>
            <a:off x="4776120" y="2321826"/>
            <a:ext cx="1269403" cy="369332"/>
          </a:xfrm>
          <a:prstGeom prst="rect">
            <a:avLst/>
          </a:prstGeom>
          <a:noFill/>
        </p:spPr>
        <p:txBody>
          <a:bodyPr wrap="square" rtlCol="0">
            <a:spAutoFit/>
          </a:bodyPr>
          <a:lstStyle/>
          <a:p>
            <a:r>
              <a:rPr lang="en-US" b="1" dirty="0"/>
              <a:t>API Team</a:t>
            </a:r>
          </a:p>
        </p:txBody>
      </p:sp>
      <p:sp>
        <p:nvSpPr>
          <p:cNvPr id="10" name="TextBox 9"/>
          <p:cNvSpPr txBox="1"/>
          <p:nvPr/>
        </p:nvSpPr>
        <p:spPr>
          <a:xfrm>
            <a:off x="4039364" y="4584367"/>
            <a:ext cx="946673" cy="276999"/>
          </a:xfrm>
          <a:prstGeom prst="rect">
            <a:avLst/>
          </a:prstGeom>
          <a:noFill/>
        </p:spPr>
        <p:txBody>
          <a:bodyPr wrap="square" rtlCol="0">
            <a:spAutoFit/>
          </a:bodyPr>
          <a:lstStyle/>
          <a:p>
            <a:r>
              <a:rPr lang="en-US" sz="1200" dirty="0"/>
              <a:t>Developers</a:t>
            </a:r>
          </a:p>
        </p:txBody>
      </p:sp>
      <p:sp>
        <p:nvSpPr>
          <p:cNvPr id="11" name="TextBox 10"/>
          <p:cNvSpPr txBox="1"/>
          <p:nvPr/>
        </p:nvSpPr>
        <p:spPr>
          <a:xfrm>
            <a:off x="5980557" y="4528900"/>
            <a:ext cx="1202219" cy="461665"/>
          </a:xfrm>
          <a:prstGeom prst="rect">
            <a:avLst/>
          </a:prstGeom>
          <a:noFill/>
        </p:spPr>
        <p:txBody>
          <a:bodyPr wrap="square" rtlCol="0">
            <a:spAutoFit/>
          </a:bodyPr>
          <a:lstStyle/>
          <a:p>
            <a:r>
              <a:rPr lang="en-US" sz="1200" dirty="0"/>
              <a:t> Factory  Manager</a:t>
            </a:r>
          </a:p>
        </p:txBody>
      </p:sp>
      <p:sp>
        <p:nvSpPr>
          <p:cNvPr id="12" name="TextBox 11"/>
          <p:cNvSpPr txBox="1"/>
          <p:nvPr/>
        </p:nvSpPr>
        <p:spPr>
          <a:xfrm>
            <a:off x="6651474" y="3005146"/>
            <a:ext cx="946673" cy="276999"/>
          </a:xfrm>
          <a:prstGeom prst="rect">
            <a:avLst/>
          </a:prstGeom>
          <a:noFill/>
        </p:spPr>
        <p:txBody>
          <a:bodyPr wrap="square" rtlCol="0">
            <a:spAutoFit/>
          </a:bodyPr>
          <a:lstStyle/>
          <a:p>
            <a:r>
              <a:rPr lang="en-US" sz="1200" dirty="0"/>
              <a:t>API Admin</a:t>
            </a:r>
          </a:p>
        </p:txBody>
      </p:sp>
      <p:sp>
        <p:nvSpPr>
          <p:cNvPr id="13" name="TextBox 12"/>
          <p:cNvSpPr txBox="1"/>
          <p:nvPr/>
        </p:nvSpPr>
        <p:spPr>
          <a:xfrm>
            <a:off x="7329439" y="3383247"/>
            <a:ext cx="1722226" cy="276999"/>
          </a:xfrm>
          <a:prstGeom prst="rect">
            <a:avLst/>
          </a:prstGeom>
          <a:noFill/>
        </p:spPr>
        <p:txBody>
          <a:bodyPr wrap="square" rtlCol="0">
            <a:spAutoFit/>
          </a:bodyPr>
          <a:lstStyle/>
          <a:p>
            <a:r>
              <a:rPr lang="en-US" sz="1200" dirty="0"/>
              <a:t>API Developer/Analyst</a:t>
            </a:r>
          </a:p>
        </p:txBody>
      </p:sp>
      <p:sp>
        <p:nvSpPr>
          <p:cNvPr id="14" name="TextBox 13"/>
          <p:cNvSpPr txBox="1"/>
          <p:nvPr/>
        </p:nvSpPr>
        <p:spPr>
          <a:xfrm>
            <a:off x="7643644" y="4030028"/>
            <a:ext cx="1677981" cy="276999"/>
          </a:xfrm>
          <a:prstGeom prst="rect">
            <a:avLst/>
          </a:prstGeom>
          <a:noFill/>
        </p:spPr>
        <p:txBody>
          <a:bodyPr wrap="square" rtlCol="0">
            <a:spAutoFit/>
          </a:bodyPr>
          <a:lstStyle/>
          <a:p>
            <a:r>
              <a:rPr lang="en-US" sz="1200" dirty="0"/>
              <a:t>APP Developer/Analyst</a:t>
            </a:r>
          </a:p>
        </p:txBody>
      </p:sp>
      <p:sp>
        <p:nvSpPr>
          <p:cNvPr id="15" name="TextBox 14"/>
          <p:cNvSpPr txBox="1"/>
          <p:nvPr/>
        </p:nvSpPr>
        <p:spPr>
          <a:xfrm>
            <a:off x="8212100" y="4822816"/>
            <a:ext cx="946673" cy="276999"/>
          </a:xfrm>
          <a:prstGeom prst="rect">
            <a:avLst/>
          </a:prstGeom>
          <a:noFill/>
        </p:spPr>
        <p:txBody>
          <a:bodyPr wrap="square" rtlCol="0">
            <a:spAutoFit/>
          </a:bodyPr>
          <a:lstStyle/>
          <a:p>
            <a:r>
              <a:rPr lang="en-US" sz="1200" dirty="0"/>
              <a:t>Architect</a:t>
            </a:r>
          </a:p>
        </p:txBody>
      </p:sp>
      <p:sp>
        <p:nvSpPr>
          <p:cNvPr id="17" name="TextBox 16"/>
          <p:cNvSpPr txBox="1"/>
          <p:nvPr/>
        </p:nvSpPr>
        <p:spPr>
          <a:xfrm>
            <a:off x="7643644" y="5120291"/>
            <a:ext cx="946673" cy="276999"/>
          </a:xfrm>
          <a:prstGeom prst="rect">
            <a:avLst/>
          </a:prstGeom>
          <a:noFill/>
        </p:spPr>
        <p:txBody>
          <a:bodyPr wrap="square" rtlCol="0">
            <a:spAutoFit/>
          </a:bodyPr>
          <a:lstStyle/>
          <a:p>
            <a:r>
              <a:rPr lang="en-US" sz="1200" dirty="0"/>
              <a:t>Tester</a:t>
            </a:r>
          </a:p>
        </p:txBody>
      </p:sp>
      <p:sp>
        <p:nvSpPr>
          <p:cNvPr id="18" name="TextBox 17"/>
          <p:cNvSpPr txBox="1"/>
          <p:nvPr/>
        </p:nvSpPr>
        <p:spPr>
          <a:xfrm>
            <a:off x="2457088" y="4934078"/>
            <a:ext cx="1226020" cy="276999"/>
          </a:xfrm>
          <a:prstGeom prst="rect">
            <a:avLst/>
          </a:prstGeom>
          <a:noFill/>
        </p:spPr>
        <p:txBody>
          <a:bodyPr wrap="square" rtlCol="0">
            <a:spAutoFit/>
          </a:bodyPr>
          <a:lstStyle/>
          <a:p>
            <a:r>
              <a:rPr lang="en-US" sz="1200" dirty="0"/>
              <a:t>API Conventions</a:t>
            </a:r>
          </a:p>
        </p:txBody>
      </p:sp>
      <p:sp>
        <p:nvSpPr>
          <p:cNvPr id="19" name="TextBox 18"/>
          <p:cNvSpPr txBox="1"/>
          <p:nvPr/>
        </p:nvSpPr>
        <p:spPr>
          <a:xfrm>
            <a:off x="2104816" y="4295124"/>
            <a:ext cx="1129553" cy="276999"/>
          </a:xfrm>
          <a:prstGeom prst="rect">
            <a:avLst/>
          </a:prstGeom>
          <a:noFill/>
        </p:spPr>
        <p:txBody>
          <a:bodyPr wrap="square" rtlCol="0">
            <a:spAutoFit/>
          </a:bodyPr>
          <a:lstStyle/>
          <a:p>
            <a:r>
              <a:rPr lang="en-US" sz="1200" dirty="0"/>
              <a:t>API Cookbook</a:t>
            </a:r>
          </a:p>
        </p:txBody>
      </p:sp>
      <p:sp>
        <p:nvSpPr>
          <p:cNvPr id="20" name="TextBox 19"/>
          <p:cNvSpPr txBox="1"/>
          <p:nvPr/>
        </p:nvSpPr>
        <p:spPr>
          <a:xfrm>
            <a:off x="2407798" y="3421431"/>
            <a:ext cx="1145565" cy="276999"/>
          </a:xfrm>
          <a:prstGeom prst="rect">
            <a:avLst/>
          </a:prstGeom>
          <a:noFill/>
        </p:spPr>
        <p:txBody>
          <a:bodyPr wrap="square" rtlCol="0">
            <a:spAutoFit/>
          </a:bodyPr>
          <a:lstStyle/>
          <a:p>
            <a:r>
              <a:rPr lang="en-US" sz="1200" dirty="0"/>
              <a:t>Data Dictionary</a:t>
            </a:r>
          </a:p>
        </p:txBody>
      </p:sp>
      <p:sp>
        <p:nvSpPr>
          <p:cNvPr id="29" name="TextBox 28"/>
          <p:cNvSpPr txBox="1"/>
          <p:nvPr/>
        </p:nvSpPr>
        <p:spPr>
          <a:xfrm>
            <a:off x="6811477" y="5663738"/>
            <a:ext cx="1105838" cy="276999"/>
          </a:xfrm>
          <a:prstGeom prst="rect">
            <a:avLst/>
          </a:prstGeom>
          <a:noFill/>
        </p:spPr>
        <p:txBody>
          <a:bodyPr wrap="square" rtlCol="0">
            <a:spAutoFit/>
          </a:bodyPr>
          <a:lstStyle/>
          <a:p>
            <a:r>
              <a:rPr lang="en-US" sz="1200" dirty="0"/>
              <a:t>Methodology</a:t>
            </a:r>
          </a:p>
        </p:txBody>
      </p:sp>
      <p:sp>
        <p:nvSpPr>
          <p:cNvPr id="30" name="TextBox 29"/>
          <p:cNvSpPr txBox="1"/>
          <p:nvPr/>
        </p:nvSpPr>
        <p:spPr>
          <a:xfrm>
            <a:off x="6011567" y="5928173"/>
            <a:ext cx="946673" cy="276999"/>
          </a:xfrm>
          <a:prstGeom prst="rect">
            <a:avLst/>
          </a:prstGeom>
          <a:noFill/>
        </p:spPr>
        <p:txBody>
          <a:bodyPr wrap="square" rtlCol="0">
            <a:spAutoFit/>
          </a:bodyPr>
          <a:lstStyle/>
          <a:p>
            <a:r>
              <a:rPr lang="en-US" sz="1200" dirty="0"/>
              <a:t>Technology</a:t>
            </a:r>
          </a:p>
        </p:txBody>
      </p:sp>
      <p:sp>
        <p:nvSpPr>
          <p:cNvPr id="31" name="TextBox 30"/>
          <p:cNvSpPr txBox="1"/>
          <p:nvPr/>
        </p:nvSpPr>
        <p:spPr>
          <a:xfrm>
            <a:off x="4904572" y="5976478"/>
            <a:ext cx="946673" cy="276999"/>
          </a:xfrm>
          <a:prstGeom prst="rect">
            <a:avLst/>
          </a:prstGeom>
          <a:noFill/>
        </p:spPr>
        <p:txBody>
          <a:bodyPr wrap="square" rtlCol="0">
            <a:spAutoFit/>
          </a:bodyPr>
          <a:lstStyle/>
          <a:p>
            <a:r>
              <a:rPr lang="en-US" sz="1200" dirty="0"/>
              <a:t>Analytics</a:t>
            </a:r>
          </a:p>
        </p:txBody>
      </p:sp>
      <p:sp>
        <p:nvSpPr>
          <p:cNvPr id="32" name="TextBox 31"/>
          <p:cNvSpPr txBox="1"/>
          <p:nvPr/>
        </p:nvSpPr>
        <p:spPr>
          <a:xfrm>
            <a:off x="8311246" y="2389450"/>
            <a:ext cx="946673" cy="276999"/>
          </a:xfrm>
          <a:prstGeom prst="rect">
            <a:avLst/>
          </a:prstGeom>
          <a:noFill/>
        </p:spPr>
        <p:txBody>
          <a:bodyPr wrap="square" rtlCol="0">
            <a:spAutoFit/>
          </a:bodyPr>
          <a:lstStyle/>
          <a:p>
            <a:r>
              <a:rPr lang="en-US" sz="1200" dirty="0"/>
              <a:t>CIO</a:t>
            </a:r>
          </a:p>
        </p:txBody>
      </p:sp>
      <p:sp>
        <p:nvSpPr>
          <p:cNvPr id="33" name="TextBox 32"/>
          <p:cNvSpPr txBox="1"/>
          <p:nvPr/>
        </p:nvSpPr>
        <p:spPr>
          <a:xfrm>
            <a:off x="9133383" y="3092401"/>
            <a:ext cx="946673" cy="461665"/>
          </a:xfrm>
          <a:prstGeom prst="rect">
            <a:avLst/>
          </a:prstGeom>
          <a:noFill/>
        </p:spPr>
        <p:txBody>
          <a:bodyPr wrap="square" rtlCol="0">
            <a:spAutoFit/>
          </a:bodyPr>
          <a:lstStyle/>
          <a:p>
            <a:r>
              <a:rPr lang="en-US" sz="1200" dirty="0"/>
              <a:t>   Chief Architect</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687" y="2986272"/>
            <a:ext cx="333413" cy="394916"/>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5528" y="1979454"/>
            <a:ext cx="392838" cy="392838"/>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8423" y="4655324"/>
            <a:ext cx="485097" cy="485097"/>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43967" y="2590675"/>
            <a:ext cx="580020" cy="518837"/>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528" y="3677395"/>
            <a:ext cx="306318" cy="373972"/>
          </a:xfrm>
          <a:prstGeom prst="rect">
            <a:avLst/>
          </a:prstGeom>
        </p:spPr>
      </p:pic>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55366" y="4324948"/>
            <a:ext cx="580020" cy="518837"/>
          </a:xfrm>
          <a:prstGeom prst="rect">
            <a:avLst/>
          </a:prstGeom>
        </p:spPr>
      </p:pic>
      <p:pic>
        <p:nvPicPr>
          <p:cNvPr id="40" name="Picture 39"/>
          <p:cNvPicPr>
            <a:picLocks noChangeAspect="1"/>
          </p:cNvPicPr>
          <p:nvPr/>
        </p:nvPicPr>
        <p:blipFill>
          <a:blip r:embed="rId7" cstate="print"/>
          <a:stretch>
            <a:fillRect/>
          </a:stretch>
        </p:blipFill>
        <p:spPr>
          <a:xfrm>
            <a:off x="7042605" y="5120291"/>
            <a:ext cx="497120" cy="509147"/>
          </a:xfrm>
          <a:prstGeom prst="rect">
            <a:avLst/>
          </a:prstGeom>
        </p:spPr>
      </p:pic>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10001" y="5419266"/>
            <a:ext cx="602737" cy="584232"/>
          </a:xfrm>
          <a:prstGeom prst="rect">
            <a:avLst/>
          </a:prstGeom>
        </p:spPr>
      </p:pic>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9621" y="5451345"/>
            <a:ext cx="535790" cy="53579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9012" y="2628095"/>
            <a:ext cx="382153" cy="382153"/>
          </a:xfrm>
          <a:prstGeom prst="rect">
            <a:avLst/>
          </a:prstGeom>
        </p:spPr>
      </p:pic>
      <p:pic>
        <p:nvPicPr>
          <p:cNvPr id="49" name="Picture 48"/>
          <p:cNvPicPr>
            <a:picLocks noChangeAspect="1"/>
          </p:cNvPicPr>
          <p:nvPr/>
        </p:nvPicPr>
        <p:blipFill rotWithShape="1">
          <a:blip r:embed="rId10" cstate="print">
            <a:extLst>
              <a:ext uri="{28A0092B-C50C-407E-A947-70E740481C1C}">
                <a14:useLocalDpi xmlns:a14="http://schemas.microsoft.com/office/drawing/2010/main" val="0"/>
              </a:ext>
            </a:extLst>
          </a:blip>
          <a:srcRect t="11580" b="8806"/>
          <a:stretch/>
        </p:blipFill>
        <p:spPr>
          <a:xfrm>
            <a:off x="2742834" y="3065870"/>
            <a:ext cx="549346" cy="437357"/>
          </a:xfrm>
          <a:prstGeom prst="rect">
            <a:avLst/>
          </a:prstGeom>
        </p:spPr>
      </p:pic>
      <p:pic>
        <p:nvPicPr>
          <p:cNvPr id="50" name="Picture 49"/>
          <p:cNvPicPr>
            <a:picLocks noChangeAspect="1"/>
          </p:cNvPicPr>
          <p:nvPr/>
        </p:nvPicPr>
        <p:blipFill rotWithShape="1">
          <a:blip r:embed="rId11" cstate="print">
            <a:extLst>
              <a:ext uri="{28A0092B-C50C-407E-A947-70E740481C1C}">
                <a14:useLocalDpi xmlns:a14="http://schemas.microsoft.com/office/drawing/2010/main" val="0"/>
              </a:ext>
            </a:extLst>
          </a:blip>
          <a:srcRect t="11580" b="8806"/>
          <a:stretch/>
        </p:blipFill>
        <p:spPr>
          <a:xfrm>
            <a:off x="2362398" y="3989479"/>
            <a:ext cx="516209" cy="410975"/>
          </a:xfrm>
          <a:prstGeom prst="rect">
            <a:avLst/>
          </a:prstGeom>
        </p:spPr>
      </p:pic>
      <p:pic>
        <p:nvPicPr>
          <p:cNvPr id="51" name="Picture 50"/>
          <p:cNvPicPr>
            <a:picLocks noChangeAspect="1"/>
          </p:cNvPicPr>
          <p:nvPr/>
        </p:nvPicPr>
        <p:blipFill rotWithShape="1">
          <a:blip r:embed="rId12" cstate="print">
            <a:extLst>
              <a:ext uri="{28A0092B-C50C-407E-A947-70E740481C1C}">
                <a14:useLocalDpi xmlns:a14="http://schemas.microsoft.com/office/drawing/2010/main" val="0"/>
              </a:ext>
            </a:extLst>
          </a:blip>
          <a:srcRect t="11580" b="8806"/>
          <a:stretch/>
        </p:blipFill>
        <p:spPr>
          <a:xfrm>
            <a:off x="2703624" y="4614296"/>
            <a:ext cx="482828" cy="384400"/>
          </a:xfrm>
          <a:prstGeom prst="rect">
            <a:avLst/>
          </a:prstGeom>
        </p:spPr>
      </p:pic>
      <p:pic>
        <p:nvPicPr>
          <p:cNvPr id="52" name="Picture 51"/>
          <p:cNvPicPr>
            <a:picLocks noChangeAspect="1"/>
          </p:cNvPicPr>
          <p:nvPr/>
        </p:nvPicPr>
        <p:blipFill rotWithShape="1">
          <a:blip r:embed="rId13" cstate="print">
            <a:extLst>
              <a:ext uri="{28A0092B-C50C-407E-A947-70E740481C1C}">
                <a14:useLocalDpi xmlns:a14="http://schemas.microsoft.com/office/drawing/2010/main" val="0"/>
              </a:ext>
            </a:extLst>
          </a:blip>
          <a:srcRect l="33101" r="28249"/>
          <a:stretch/>
        </p:blipFill>
        <p:spPr>
          <a:xfrm>
            <a:off x="6176480" y="3897882"/>
            <a:ext cx="258763" cy="669485"/>
          </a:xfrm>
          <a:prstGeom prst="rect">
            <a:avLst/>
          </a:prstGeom>
        </p:spPr>
      </p:pic>
      <p:pic>
        <p:nvPicPr>
          <p:cNvPr id="53" name="Picture 52"/>
          <p:cNvPicPr>
            <a:picLocks noChangeAspect="1"/>
          </p:cNvPicPr>
          <p:nvPr/>
        </p:nvPicPr>
        <p:blipFill rotWithShape="1">
          <a:blip r:embed="rId14" cstate="print">
            <a:extLst>
              <a:ext uri="{28A0092B-C50C-407E-A947-70E740481C1C}">
                <a14:useLocalDpi xmlns:a14="http://schemas.microsoft.com/office/drawing/2010/main" val="0"/>
              </a:ext>
            </a:extLst>
          </a:blip>
          <a:srcRect l="25490" t="12500" r="23922" b="24559"/>
          <a:stretch/>
        </p:blipFill>
        <p:spPr>
          <a:xfrm>
            <a:off x="4219308" y="3929998"/>
            <a:ext cx="490924" cy="610801"/>
          </a:xfrm>
          <a:prstGeom prst="rect">
            <a:avLst/>
          </a:prstGeom>
        </p:spPr>
      </p:pic>
      <p:sp>
        <p:nvSpPr>
          <p:cNvPr id="3" name="Title 2"/>
          <p:cNvSpPr>
            <a:spLocks noGrp="1"/>
          </p:cNvSpPr>
          <p:nvPr>
            <p:ph type="title"/>
          </p:nvPr>
        </p:nvSpPr>
        <p:spPr>
          <a:xfrm>
            <a:off x="593445" y="118167"/>
            <a:ext cx="10515600" cy="1325563"/>
          </a:xfrm>
        </p:spPr>
        <p:txBody>
          <a:bodyPr>
            <a:normAutofit/>
          </a:bodyPr>
          <a:lstStyle/>
          <a:p>
            <a:r>
              <a:rPr lang="en-US" sz="4000" dirty="0">
                <a:latin typeface="+mn-lt"/>
              </a:rPr>
              <a:t>API Governance</a:t>
            </a:r>
          </a:p>
        </p:txBody>
      </p:sp>
    </p:spTree>
    <p:extLst>
      <p:ext uri="{BB962C8B-B14F-4D97-AF65-F5344CB8AC3E}">
        <p14:creationId xmlns:p14="http://schemas.microsoft.com/office/powerpoint/2010/main" val="420051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8694" y="1528220"/>
            <a:ext cx="2721685" cy="472260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stretch>
            <a:fillRect/>
          </a:stretch>
        </p:blipFill>
        <p:spPr>
          <a:xfrm>
            <a:off x="2215829" y="1769820"/>
            <a:ext cx="251148" cy="655775"/>
          </a:xfrm>
          <a:prstGeom prst="rect">
            <a:avLst/>
          </a:prstGeom>
        </p:spPr>
      </p:pic>
      <p:sp>
        <p:nvSpPr>
          <p:cNvPr id="19" name="Rectangle 18"/>
          <p:cNvSpPr/>
          <p:nvPr/>
        </p:nvSpPr>
        <p:spPr>
          <a:xfrm>
            <a:off x="1653852" y="1967103"/>
            <a:ext cx="5334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CIO</a:t>
            </a:r>
          </a:p>
        </p:txBody>
      </p:sp>
      <p:sp>
        <p:nvSpPr>
          <p:cNvPr id="20" name="Rectangle 19"/>
          <p:cNvSpPr/>
          <p:nvPr/>
        </p:nvSpPr>
        <p:spPr>
          <a:xfrm>
            <a:off x="1276350" y="2644043"/>
            <a:ext cx="1036479"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Chief</a:t>
            </a:r>
          </a:p>
          <a:p>
            <a:pPr algn="ctr"/>
            <a:r>
              <a:rPr lang="en-US" sz="1400" dirty="0"/>
              <a:t>Architect</a:t>
            </a:r>
          </a:p>
        </p:txBody>
      </p:sp>
      <p:pic>
        <p:nvPicPr>
          <p:cNvPr id="21" name="Picture 20"/>
          <p:cNvPicPr>
            <a:picLocks noChangeAspect="1"/>
          </p:cNvPicPr>
          <p:nvPr/>
        </p:nvPicPr>
        <p:blipFill>
          <a:blip r:embed="rId3" cstate="print"/>
          <a:stretch>
            <a:fillRect/>
          </a:stretch>
        </p:blipFill>
        <p:spPr>
          <a:xfrm>
            <a:off x="2187255" y="2624163"/>
            <a:ext cx="251148" cy="655775"/>
          </a:xfrm>
          <a:prstGeom prst="rect">
            <a:avLst/>
          </a:prstGeom>
        </p:spPr>
      </p:pic>
      <p:sp>
        <p:nvSpPr>
          <p:cNvPr id="23" name="Rectangle 22"/>
          <p:cNvSpPr/>
          <p:nvPr/>
        </p:nvSpPr>
        <p:spPr>
          <a:xfrm>
            <a:off x="1179350" y="3571577"/>
            <a:ext cx="1036479"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Integration</a:t>
            </a:r>
          </a:p>
          <a:p>
            <a:pPr algn="ctr"/>
            <a:r>
              <a:rPr lang="en-US" sz="1400" dirty="0"/>
              <a:t>Architect</a:t>
            </a:r>
          </a:p>
        </p:txBody>
      </p:sp>
      <p:pic>
        <p:nvPicPr>
          <p:cNvPr id="24" name="Picture 23"/>
          <p:cNvPicPr>
            <a:picLocks noChangeAspect="1"/>
          </p:cNvPicPr>
          <p:nvPr/>
        </p:nvPicPr>
        <p:blipFill>
          <a:blip r:embed="rId3" cstate="print"/>
          <a:stretch>
            <a:fillRect/>
          </a:stretch>
        </p:blipFill>
        <p:spPr>
          <a:xfrm>
            <a:off x="2187255" y="3528750"/>
            <a:ext cx="251148" cy="655775"/>
          </a:xfrm>
          <a:prstGeom prst="rect">
            <a:avLst/>
          </a:prstGeom>
        </p:spPr>
      </p:pic>
      <p:pic>
        <p:nvPicPr>
          <p:cNvPr id="25" name="Picture 24"/>
          <p:cNvPicPr>
            <a:picLocks noChangeAspect="1"/>
          </p:cNvPicPr>
          <p:nvPr/>
        </p:nvPicPr>
        <p:blipFill>
          <a:blip r:embed="rId3" cstate="print"/>
          <a:stretch>
            <a:fillRect/>
          </a:stretch>
        </p:blipFill>
        <p:spPr>
          <a:xfrm>
            <a:off x="2187252" y="4392679"/>
            <a:ext cx="251148" cy="655775"/>
          </a:xfrm>
          <a:prstGeom prst="rect">
            <a:avLst/>
          </a:prstGeom>
        </p:spPr>
      </p:pic>
      <p:sp>
        <p:nvSpPr>
          <p:cNvPr id="26" name="Rectangle 25"/>
          <p:cNvSpPr/>
          <p:nvPr/>
        </p:nvSpPr>
        <p:spPr>
          <a:xfrm>
            <a:off x="1245510" y="4402618"/>
            <a:ext cx="941742"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Solution</a:t>
            </a:r>
          </a:p>
          <a:p>
            <a:pPr algn="ctr"/>
            <a:r>
              <a:rPr lang="en-US" sz="1400" dirty="0"/>
              <a:t>Architect</a:t>
            </a:r>
          </a:p>
        </p:txBody>
      </p:sp>
      <p:sp>
        <p:nvSpPr>
          <p:cNvPr id="27" name="Rectangle 26"/>
          <p:cNvSpPr/>
          <p:nvPr/>
        </p:nvSpPr>
        <p:spPr>
          <a:xfrm>
            <a:off x="1233005" y="5309932"/>
            <a:ext cx="1036479"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Developer</a:t>
            </a:r>
          </a:p>
        </p:txBody>
      </p:sp>
      <p:pic>
        <p:nvPicPr>
          <p:cNvPr id="28" name="Picture 27"/>
          <p:cNvPicPr>
            <a:picLocks noChangeAspect="1"/>
          </p:cNvPicPr>
          <p:nvPr/>
        </p:nvPicPr>
        <p:blipFill>
          <a:blip r:embed="rId3" cstate="print"/>
          <a:stretch>
            <a:fillRect/>
          </a:stretch>
        </p:blipFill>
        <p:spPr>
          <a:xfrm>
            <a:off x="2171187" y="5391573"/>
            <a:ext cx="251148" cy="655775"/>
          </a:xfrm>
          <a:prstGeom prst="rect">
            <a:avLst/>
          </a:prstGeom>
        </p:spPr>
      </p:pic>
      <p:sp>
        <p:nvSpPr>
          <p:cNvPr id="30" name="Right Brace 29"/>
          <p:cNvSpPr/>
          <p:nvPr/>
        </p:nvSpPr>
        <p:spPr>
          <a:xfrm>
            <a:off x="2758137" y="3398520"/>
            <a:ext cx="76200" cy="164993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2543176" y="4392679"/>
            <a:ext cx="76200" cy="164993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2529537" y="1706778"/>
            <a:ext cx="76200" cy="164993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ectangle 32"/>
          <p:cNvSpPr/>
          <p:nvPr/>
        </p:nvSpPr>
        <p:spPr>
          <a:xfrm>
            <a:off x="2687576" y="2306215"/>
            <a:ext cx="1036479" cy="635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API{1</a:t>
            </a:r>
            <a:r>
              <a:rPr lang="en-US" sz="1400" baseline="30000" dirty="0"/>
              <a:t>st</a:t>
            </a:r>
            <a:r>
              <a:rPr lang="en-US" sz="1400" dirty="0"/>
              <a:t>}</a:t>
            </a:r>
          </a:p>
          <a:p>
            <a:pPr algn="ctr"/>
            <a:r>
              <a:rPr lang="en-US" sz="1400" dirty="0"/>
              <a:t>strategy</a:t>
            </a:r>
          </a:p>
        </p:txBody>
      </p:sp>
      <p:sp>
        <p:nvSpPr>
          <p:cNvPr id="34" name="Rectangle 33"/>
          <p:cNvSpPr/>
          <p:nvPr/>
        </p:nvSpPr>
        <p:spPr>
          <a:xfrm>
            <a:off x="2687884" y="3528750"/>
            <a:ext cx="1176984" cy="1098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API</a:t>
            </a:r>
          </a:p>
          <a:p>
            <a:pPr algn="ctr"/>
            <a:r>
              <a:rPr lang="en-US" sz="1400" dirty="0"/>
              <a:t>Conventions</a:t>
            </a:r>
          </a:p>
          <a:p>
            <a:pPr algn="ctr"/>
            <a:r>
              <a:rPr lang="en-US" sz="1400" dirty="0"/>
              <a:t>Design</a:t>
            </a:r>
          </a:p>
          <a:p>
            <a:pPr algn="ctr"/>
            <a:r>
              <a:rPr lang="en-US" sz="1400" dirty="0"/>
              <a:t>Authority</a:t>
            </a:r>
          </a:p>
        </p:txBody>
      </p:sp>
      <p:sp>
        <p:nvSpPr>
          <p:cNvPr id="35" name="Rectangle 34"/>
          <p:cNvSpPr/>
          <p:nvPr/>
        </p:nvSpPr>
        <p:spPr>
          <a:xfrm>
            <a:off x="2750426" y="4919459"/>
            <a:ext cx="1036479"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API</a:t>
            </a:r>
          </a:p>
          <a:p>
            <a:pPr algn="ctr"/>
            <a:r>
              <a:rPr lang="en-US" sz="1400" dirty="0"/>
              <a:t>Cookbook</a:t>
            </a:r>
          </a:p>
        </p:txBody>
      </p:sp>
      <p:graphicFrame>
        <p:nvGraphicFramePr>
          <p:cNvPr id="37" name="Table 36"/>
          <p:cNvGraphicFramePr>
            <a:graphicFrameLocks noGrp="1"/>
          </p:cNvGraphicFramePr>
          <p:nvPr>
            <p:extLst>
              <p:ext uri="{D42A27DB-BD31-4B8C-83A1-F6EECF244321}">
                <p14:modId xmlns:p14="http://schemas.microsoft.com/office/powerpoint/2010/main" val="4012564119"/>
              </p:ext>
            </p:extLst>
          </p:nvPr>
        </p:nvGraphicFramePr>
        <p:xfrm>
          <a:off x="4208819" y="1554127"/>
          <a:ext cx="6525855" cy="4696698"/>
        </p:xfrm>
        <a:graphic>
          <a:graphicData uri="http://schemas.openxmlformats.org/drawingml/2006/table">
            <a:tbl>
              <a:tblPr firstRow="1" bandRow="1">
                <a:tableStyleId>{F5AB1C69-6EDB-4FF4-983F-18BD219EF322}</a:tableStyleId>
              </a:tblPr>
              <a:tblGrid>
                <a:gridCol w="2175285">
                  <a:extLst>
                    <a:ext uri="{9D8B030D-6E8A-4147-A177-3AD203B41FA5}">
                      <a16:colId xmlns:a16="http://schemas.microsoft.com/office/drawing/2014/main" xmlns="" val="20000"/>
                    </a:ext>
                  </a:extLst>
                </a:gridCol>
                <a:gridCol w="2175285">
                  <a:extLst>
                    <a:ext uri="{9D8B030D-6E8A-4147-A177-3AD203B41FA5}">
                      <a16:colId xmlns:a16="http://schemas.microsoft.com/office/drawing/2014/main" xmlns="" val="20001"/>
                    </a:ext>
                  </a:extLst>
                </a:gridCol>
                <a:gridCol w="2175285">
                  <a:extLst>
                    <a:ext uri="{9D8B030D-6E8A-4147-A177-3AD203B41FA5}">
                      <a16:colId xmlns:a16="http://schemas.microsoft.com/office/drawing/2014/main" xmlns="" val="20002"/>
                    </a:ext>
                  </a:extLst>
                </a:gridCol>
              </a:tblGrid>
              <a:tr h="462322">
                <a:tc>
                  <a:txBody>
                    <a:bodyPr/>
                    <a:lstStyle/>
                    <a:p>
                      <a:pPr algn="l"/>
                      <a:r>
                        <a:rPr lang="en-US" sz="1800" b="1" i="0" u="none" strike="noStrike" kern="1200" baseline="0" dirty="0">
                          <a:solidFill>
                            <a:schemeClr val="lt1"/>
                          </a:solidFill>
                          <a:latin typeface="+mn-lt"/>
                          <a:ea typeface="+mn-ea"/>
                          <a:cs typeface="+mn-cs"/>
                        </a:rPr>
                        <a:t> Position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5607">
                <a:tc>
                  <a:txBody>
                    <a:bodyPr/>
                    <a:lstStyle/>
                    <a:p>
                      <a:r>
                        <a:rPr lang="en-US" sz="1400" b="0" i="0" u="none" strike="noStrike" kern="1200" baseline="0" dirty="0">
                          <a:solidFill>
                            <a:schemeClr val="dk1"/>
                          </a:solidFill>
                          <a:latin typeface="+mn-lt"/>
                          <a:ea typeface="+mn-ea"/>
                          <a:cs typeface="+mn-cs"/>
                        </a:rPr>
                        <a:t>CIO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dk1"/>
                          </a:solidFill>
                          <a:latin typeface="+mn-lt"/>
                          <a:ea typeface="+mn-ea"/>
                          <a:cs typeface="+mn-cs"/>
                        </a:rPr>
                        <a:t>Sponsor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The CIO mandates the strategic change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752568">
                <a:tc>
                  <a:txBody>
                    <a:bodyPr/>
                    <a:lstStyle/>
                    <a:p>
                      <a:r>
                        <a:rPr lang="en-US" sz="1400" b="0" i="0" u="none" strike="noStrike" kern="1200" baseline="0" dirty="0">
                          <a:solidFill>
                            <a:schemeClr val="dk1"/>
                          </a:solidFill>
                          <a:latin typeface="+mn-lt"/>
                          <a:ea typeface="+mn-ea"/>
                          <a:cs typeface="+mn-cs"/>
                        </a:rPr>
                        <a:t>Chief</a:t>
                      </a:r>
                    </a:p>
                    <a:p>
                      <a:r>
                        <a:rPr lang="en-US" sz="1400" b="0" i="0" u="none" strike="noStrike" kern="1200" baseline="0" dirty="0">
                          <a:solidFill>
                            <a:schemeClr val="dk1"/>
                          </a:solidFill>
                          <a:latin typeface="+mn-lt"/>
                          <a:ea typeface="+mn-ea"/>
                          <a:cs typeface="+mn-cs"/>
                        </a:rPr>
                        <a:t>Architect</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Sponsor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The Chief Architect is the evangelist for the</a:t>
                      </a:r>
                    </a:p>
                    <a:p>
                      <a:r>
                        <a:rPr lang="en-US" sz="1400" b="0" i="0" u="none" strike="noStrike" kern="1200" baseline="0" dirty="0">
                          <a:solidFill>
                            <a:schemeClr val="dk1"/>
                          </a:solidFill>
                          <a:latin typeface="+mn-lt"/>
                          <a:ea typeface="+mn-ea"/>
                          <a:cs typeface="+mn-cs"/>
                        </a:rPr>
                        <a:t>API {1st} strategy.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1191566">
                <a:tc>
                  <a:txBody>
                    <a:bodyPr/>
                    <a:lstStyle/>
                    <a:p>
                      <a:r>
                        <a:rPr lang="en-US" sz="1400" b="0" i="0" u="none" strike="noStrike" kern="1200" baseline="0" dirty="0">
                          <a:solidFill>
                            <a:schemeClr val="dk1"/>
                          </a:solidFill>
                          <a:latin typeface="+mn-lt"/>
                          <a:ea typeface="+mn-ea"/>
                          <a:cs typeface="+mn-cs"/>
                        </a:rPr>
                        <a:t>Integration</a:t>
                      </a:r>
                    </a:p>
                    <a:p>
                      <a:r>
                        <a:rPr lang="en-US" sz="1400" b="0" i="0" u="none" strike="noStrike" kern="1200" baseline="0" dirty="0">
                          <a:solidFill>
                            <a:schemeClr val="dk1"/>
                          </a:solidFill>
                          <a:latin typeface="+mn-lt"/>
                          <a:ea typeface="+mn-ea"/>
                          <a:cs typeface="+mn-cs"/>
                        </a:rPr>
                        <a:t>Architect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Design</a:t>
                      </a:r>
                    </a:p>
                    <a:p>
                      <a:r>
                        <a:rPr lang="en-US" sz="1400" b="0" i="0" u="none" strike="noStrike" kern="1200" baseline="0" dirty="0">
                          <a:solidFill>
                            <a:schemeClr val="dk1"/>
                          </a:solidFill>
                          <a:latin typeface="+mn-lt"/>
                          <a:ea typeface="+mn-ea"/>
                          <a:cs typeface="+mn-cs"/>
                        </a:rPr>
                        <a:t>Authority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Responsible for the communication about</a:t>
                      </a:r>
                    </a:p>
                    <a:p>
                      <a:r>
                        <a:rPr lang="en-US" sz="1400" b="0" i="0" u="none" strike="noStrike" kern="1200" baseline="0" dirty="0">
                          <a:solidFill>
                            <a:schemeClr val="dk1"/>
                          </a:solidFill>
                          <a:latin typeface="+mn-lt"/>
                          <a:ea typeface="+mn-ea"/>
                          <a:cs typeface="+mn-cs"/>
                        </a:rPr>
                        <a:t>Conventions, Cookbook, etc. within the</a:t>
                      </a:r>
                    </a:p>
                    <a:p>
                      <a:r>
                        <a:rPr lang="en-US" sz="1400" b="0" i="0" u="none" strike="noStrike" kern="1200" baseline="0" dirty="0">
                          <a:solidFill>
                            <a:schemeClr val="dk1"/>
                          </a:solidFill>
                          <a:latin typeface="+mn-lt"/>
                          <a:ea typeface="+mn-ea"/>
                          <a:cs typeface="+mn-cs"/>
                        </a:rPr>
                        <a:t>organization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972067">
                <a:tc>
                  <a:txBody>
                    <a:bodyPr/>
                    <a:lstStyle/>
                    <a:p>
                      <a:r>
                        <a:rPr lang="en-US" sz="1400" b="0" i="0" u="none" strike="noStrike" kern="1200" baseline="0" dirty="0">
                          <a:solidFill>
                            <a:schemeClr val="dk1"/>
                          </a:solidFill>
                          <a:latin typeface="+mn-lt"/>
                          <a:ea typeface="+mn-ea"/>
                          <a:cs typeface="+mn-cs"/>
                        </a:rPr>
                        <a:t>Solution</a:t>
                      </a:r>
                    </a:p>
                    <a:p>
                      <a:r>
                        <a:rPr lang="en-US" sz="1400" b="0" i="0" u="none" strike="noStrike" kern="1200" baseline="0" dirty="0">
                          <a:solidFill>
                            <a:schemeClr val="dk1"/>
                          </a:solidFill>
                          <a:latin typeface="+mn-lt"/>
                          <a:ea typeface="+mn-ea"/>
                          <a:cs typeface="+mn-cs"/>
                        </a:rPr>
                        <a:t>Architect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Design</a:t>
                      </a:r>
                    </a:p>
                    <a:p>
                      <a:r>
                        <a:rPr lang="en-US" sz="1400" b="0" i="0" u="none" strike="noStrike" kern="1200" baseline="0" dirty="0">
                          <a:solidFill>
                            <a:schemeClr val="dk1"/>
                          </a:solidFill>
                          <a:latin typeface="+mn-lt"/>
                          <a:ea typeface="+mn-ea"/>
                          <a:cs typeface="+mn-cs"/>
                        </a:rPr>
                        <a:t>Authority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Responsible for the exception handling and</a:t>
                      </a:r>
                    </a:p>
                    <a:p>
                      <a:r>
                        <a:rPr lang="en-US" sz="1400" b="0" i="0" u="none" strike="noStrike" kern="1200" baseline="0" dirty="0">
                          <a:solidFill>
                            <a:schemeClr val="dk1"/>
                          </a:solidFill>
                          <a:latin typeface="+mn-lt"/>
                          <a:ea typeface="+mn-ea"/>
                          <a:cs typeface="+mn-cs"/>
                        </a:rPr>
                        <a:t>creation of new conventions / patterns.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752568">
                <a:tc>
                  <a:txBody>
                    <a:bodyPr/>
                    <a:lstStyle/>
                    <a:p>
                      <a:r>
                        <a:rPr lang="en-US" sz="1400" b="0" i="0" u="none" strike="noStrike" kern="1200" baseline="0" dirty="0">
                          <a:solidFill>
                            <a:schemeClr val="dk1"/>
                          </a:solidFill>
                          <a:latin typeface="+mn-lt"/>
                          <a:ea typeface="+mn-ea"/>
                          <a:cs typeface="+mn-cs"/>
                        </a:rPr>
                        <a:t>Developer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API Team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Hands-on assistance to the Back-End teams</a:t>
                      </a:r>
                    </a:p>
                    <a:p>
                      <a:r>
                        <a:rPr lang="en-US" sz="1400" b="0" i="0" u="none" strike="noStrike" kern="1200" baseline="0" dirty="0">
                          <a:solidFill>
                            <a:schemeClr val="dk1"/>
                          </a:solidFill>
                          <a:latin typeface="+mn-lt"/>
                          <a:ea typeface="+mn-ea"/>
                          <a:cs typeface="+mn-cs"/>
                        </a:rPr>
                        <a:t>for creating good API’s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
        <p:nvSpPr>
          <p:cNvPr id="3" name="Rectangle 2"/>
          <p:cNvSpPr/>
          <p:nvPr/>
        </p:nvSpPr>
        <p:spPr>
          <a:xfrm>
            <a:off x="190800" y="56844"/>
            <a:ext cx="2105961" cy="707886"/>
          </a:xfrm>
          <a:prstGeom prst="rect">
            <a:avLst/>
          </a:prstGeom>
        </p:spPr>
        <p:txBody>
          <a:bodyPr wrap="none">
            <a:spAutoFit/>
          </a:bodyPr>
          <a:lstStyle/>
          <a:p>
            <a:r>
              <a:rPr lang="en-US" sz="4000" dirty="0"/>
              <a:t>API Team</a:t>
            </a:r>
          </a:p>
        </p:txBody>
      </p:sp>
    </p:spTree>
    <p:extLst>
      <p:ext uri="{BB962C8B-B14F-4D97-AF65-F5344CB8AC3E}">
        <p14:creationId xmlns:p14="http://schemas.microsoft.com/office/powerpoint/2010/main" val="3559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49" y="0"/>
            <a:ext cx="10515600" cy="1325563"/>
          </a:xfrm>
        </p:spPr>
        <p:txBody>
          <a:bodyPr>
            <a:normAutofit/>
          </a:bodyPr>
          <a:lstStyle/>
          <a:p>
            <a:r>
              <a:rPr lang="en-US" sz="4000" dirty="0" smtClean="0">
                <a:latin typeface="+mn-lt"/>
              </a:rPr>
              <a:t>Technical </a:t>
            </a:r>
            <a:r>
              <a:rPr lang="en-US" sz="4000" dirty="0">
                <a:latin typeface="+mn-lt"/>
              </a:rPr>
              <a:t>Artifacts</a:t>
            </a:r>
          </a:p>
        </p:txBody>
      </p:sp>
      <p:grpSp>
        <p:nvGrpSpPr>
          <p:cNvPr id="3" name="Group 2"/>
          <p:cNvGrpSpPr/>
          <p:nvPr/>
        </p:nvGrpSpPr>
        <p:grpSpPr>
          <a:xfrm>
            <a:off x="2760232" y="1491916"/>
            <a:ext cx="6576273" cy="5081680"/>
            <a:chOff x="2727959" y="1494193"/>
            <a:chExt cx="6671535" cy="5100918"/>
          </a:xfrm>
        </p:grpSpPr>
        <p:sp>
          <p:nvSpPr>
            <p:cNvPr id="4" name="Rounded Rectangle 3"/>
            <p:cNvSpPr/>
            <p:nvPr/>
          </p:nvSpPr>
          <p:spPr>
            <a:xfrm>
              <a:off x="2727959" y="1494193"/>
              <a:ext cx="1626197" cy="9144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Dictionary</a:t>
              </a:r>
            </a:p>
          </p:txBody>
        </p:sp>
        <p:sp>
          <p:nvSpPr>
            <p:cNvPr id="5" name="Rounded Rectangle 4"/>
            <p:cNvSpPr/>
            <p:nvPr/>
          </p:nvSpPr>
          <p:spPr>
            <a:xfrm>
              <a:off x="5250628" y="1494193"/>
              <a:ext cx="1626197" cy="9144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Cookbook</a:t>
              </a:r>
            </a:p>
          </p:txBody>
        </p:sp>
        <p:sp>
          <p:nvSpPr>
            <p:cNvPr id="6" name="Rounded Rectangle 5"/>
            <p:cNvSpPr/>
            <p:nvPr/>
          </p:nvSpPr>
          <p:spPr>
            <a:xfrm>
              <a:off x="7773297" y="1494193"/>
              <a:ext cx="1626197" cy="9144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Conventions</a:t>
              </a:r>
            </a:p>
          </p:txBody>
        </p:sp>
        <p:sp>
          <p:nvSpPr>
            <p:cNvPr id="7" name="Rounded Rectangle 6"/>
            <p:cNvSpPr/>
            <p:nvPr/>
          </p:nvSpPr>
          <p:spPr>
            <a:xfrm>
              <a:off x="7773297" y="3473601"/>
              <a:ext cx="1626197"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Describes API Specific conventions</a:t>
              </a:r>
            </a:p>
          </p:txBody>
        </p:sp>
        <p:sp>
          <p:nvSpPr>
            <p:cNvPr id="8" name="Rounded Rectangle 7"/>
            <p:cNvSpPr/>
            <p:nvPr/>
          </p:nvSpPr>
          <p:spPr>
            <a:xfrm>
              <a:off x="5250628" y="3414433"/>
              <a:ext cx="1626197"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Describes API Management</a:t>
              </a:r>
            </a:p>
          </p:txBody>
        </p:sp>
        <p:sp>
          <p:nvSpPr>
            <p:cNvPr id="9" name="Rounded Rectangle 8"/>
            <p:cNvSpPr/>
            <p:nvPr/>
          </p:nvSpPr>
          <p:spPr>
            <a:xfrm>
              <a:off x="2732441" y="3414433"/>
              <a:ext cx="1626197"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Describes Specific Resources</a:t>
              </a:r>
            </a:p>
          </p:txBody>
        </p:sp>
        <p:sp>
          <p:nvSpPr>
            <p:cNvPr id="10" name="Rounded Rectangle 9"/>
            <p:cNvSpPr/>
            <p:nvPr/>
          </p:nvSpPr>
          <p:spPr>
            <a:xfrm>
              <a:off x="5250627" y="5680711"/>
              <a:ext cx="1626197" cy="9144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cxnSp>
          <p:nvCxnSpPr>
            <p:cNvPr id="11" name="Straight Connector 10"/>
            <p:cNvCxnSpPr>
              <a:stCxn id="5" idx="2"/>
              <a:endCxn id="8" idx="0"/>
            </p:cNvCxnSpPr>
            <p:nvPr/>
          </p:nvCxnSpPr>
          <p:spPr>
            <a:xfrm>
              <a:off x="6063727" y="2408593"/>
              <a:ext cx="0" cy="100584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9" idx="0"/>
            </p:cNvCxnSpPr>
            <p:nvPr/>
          </p:nvCxnSpPr>
          <p:spPr>
            <a:xfrm>
              <a:off x="3541058" y="2408593"/>
              <a:ext cx="4482" cy="100584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0" idx="0"/>
            </p:cNvCxnSpPr>
            <p:nvPr/>
          </p:nvCxnSpPr>
          <p:spPr>
            <a:xfrm>
              <a:off x="3529402" y="4328833"/>
              <a:ext cx="2534324" cy="135187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10" idx="0"/>
            </p:cNvCxnSpPr>
            <p:nvPr/>
          </p:nvCxnSpPr>
          <p:spPr>
            <a:xfrm flipH="1">
              <a:off x="6063726" y="4328833"/>
              <a:ext cx="1" cy="135187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0"/>
            </p:cNvCxnSpPr>
            <p:nvPr/>
          </p:nvCxnSpPr>
          <p:spPr>
            <a:xfrm>
              <a:off x="8581914" y="2408593"/>
              <a:ext cx="4482" cy="106500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0" idx="0"/>
            </p:cNvCxnSpPr>
            <p:nvPr/>
          </p:nvCxnSpPr>
          <p:spPr>
            <a:xfrm flipH="1">
              <a:off x="6063726" y="4388001"/>
              <a:ext cx="2563456" cy="129271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350729" y="1603332"/>
            <a:ext cx="2016690" cy="13528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1200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7" y="110"/>
            <a:ext cx="10515600" cy="1325563"/>
          </a:xfrm>
        </p:spPr>
        <p:txBody>
          <a:bodyPr>
            <a:normAutofit/>
          </a:bodyPr>
          <a:lstStyle/>
          <a:p>
            <a:r>
              <a:rPr lang="en-US" sz="4000" dirty="0">
                <a:latin typeface="+mn-lt"/>
              </a:rPr>
              <a:t>Data Dictionary</a:t>
            </a:r>
          </a:p>
        </p:txBody>
      </p:sp>
      <p:grpSp>
        <p:nvGrpSpPr>
          <p:cNvPr id="3" name="Group 2"/>
          <p:cNvGrpSpPr/>
          <p:nvPr/>
        </p:nvGrpSpPr>
        <p:grpSpPr>
          <a:xfrm>
            <a:off x="816885" y="1486520"/>
            <a:ext cx="10829736" cy="4955346"/>
            <a:chOff x="1377109" y="750947"/>
            <a:chExt cx="10829736" cy="4955346"/>
          </a:xfrm>
        </p:grpSpPr>
        <p:pic>
          <p:nvPicPr>
            <p:cNvPr id="4" name="Picture 3"/>
            <p:cNvPicPr>
              <a:picLocks noChangeAspect="1"/>
            </p:cNvPicPr>
            <p:nvPr/>
          </p:nvPicPr>
          <p:blipFill rotWithShape="1">
            <a:blip r:embed="rId3" cstate="print"/>
            <a:srcRect t="-1" r="13854" b="30484"/>
            <a:stretch/>
          </p:blipFill>
          <p:spPr>
            <a:xfrm>
              <a:off x="8077484" y="997628"/>
              <a:ext cx="344626" cy="185399"/>
            </a:xfrm>
            <a:prstGeom prst="rect">
              <a:avLst/>
            </a:prstGeom>
          </p:spPr>
        </p:pic>
        <p:cxnSp>
          <p:nvCxnSpPr>
            <p:cNvPr id="5" name="Elbow Connector 4"/>
            <p:cNvCxnSpPr/>
            <p:nvPr/>
          </p:nvCxnSpPr>
          <p:spPr>
            <a:xfrm rot="5400000" flipH="1" flipV="1">
              <a:off x="4027073" y="1378043"/>
              <a:ext cx="4570549" cy="3912366"/>
            </a:xfrm>
            <a:prstGeom prst="bentConnector5">
              <a:avLst>
                <a:gd name="adj1" fmla="val -5002"/>
                <a:gd name="adj2" fmla="val 26682"/>
                <a:gd name="adj3" fmla="val 105944"/>
              </a:avLst>
            </a:prstGeom>
          </p:spPr>
          <p:style>
            <a:lnRef idx="3">
              <a:schemeClr val="dk1"/>
            </a:lnRef>
            <a:fillRef idx="0">
              <a:schemeClr val="dk1"/>
            </a:fillRef>
            <a:effectRef idx="2">
              <a:schemeClr val="dk1"/>
            </a:effectRef>
            <a:fontRef idx="minor">
              <a:schemeClr val="tx1"/>
            </a:fontRef>
          </p:style>
        </p:cxnSp>
        <p:pic>
          <p:nvPicPr>
            <p:cNvPr id="6" name="Picture 5"/>
            <p:cNvPicPr>
              <a:picLocks noChangeAspect="1"/>
            </p:cNvPicPr>
            <p:nvPr/>
          </p:nvPicPr>
          <p:blipFill rotWithShape="1">
            <a:blip r:embed="rId4" cstate="print"/>
            <a:srcRect t="7514" r="85747"/>
            <a:stretch/>
          </p:blipFill>
          <p:spPr>
            <a:xfrm rot="10800000">
              <a:off x="9307008" y="2478406"/>
              <a:ext cx="135032" cy="369990"/>
            </a:xfrm>
            <a:prstGeom prst="rect">
              <a:avLst/>
            </a:prstGeom>
            <a:solidFill>
              <a:srgbClr val="66FF66"/>
            </a:solidFill>
          </p:spPr>
        </p:pic>
        <p:pic>
          <p:nvPicPr>
            <p:cNvPr id="7" name="Picture 6"/>
            <p:cNvPicPr>
              <a:picLocks noChangeAspect="1"/>
            </p:cNvPicPr>
            <p:nvPr/>
          </p:nvPicPr>
          <p:blipFill>
            <a:blip r:embed="rId4" cstate="print"/>
            <a:stretch>
              <a:fillRect/>
            </a:stretch>
          </p:blipFill>
          <p:spPr>
            <a:xfrm rot="10800000">
              <a:off x="10548649" y="2511978"/>
              <a:ext cx="843422" cy="400050"/>
            </a:xfrm>
            <a:prstGeom prst="rect">
              <a:avLst/>
            </a:prstGeom>
          </p:spPr>
        </p:pic>
        <p:pic>
          <p:nvPicPr>
            <p:cNvPr id="8" name="Picture 7"/>
            <p:cNvPicPr>
              <a:picLocks noChangeAspect="1"/>
            </p:cNvPicPr>
            <p:nvPr/>
          </p:nvPicPr>
          <p:blipFill>
            <a:blip r:embed="rId4" cstate="print"/>
            <a:stretch>
              <a:fillRect/>
            </a:stretch>
          </p:blipFill>
          <p:spPr>
            <a:xfrm rot="16200000">
              <a:off x="7871713" y="3321257"/>
              <a:ext cx="843422" cy="400050"/>
            </a:xfrm>
            <a:prstGeom prst="rect">
              <a:avLst/>
            </a:prstGeom>
          </p:spPr>
        </p:pic>
        <p:pic>
          <p:nvPicPr>
            <p:cNvPr id="9" name="Picture 8"/>
            <p:cNvPicPr>
              <a:picLocks noChangeAspect="1"/>
            </p:cNvPicPr>
            <p:nvPr/>
          </p:nvPicPr>
          <p:blipFill>
            <a:blip r:embed="rId4" cstate="print"/>
            <a:stretch>
              <a:fillRect/>
            </a:stretch>
          </p:blipFill>
          <p:spPr>
            <a:xfrm rot="16200000">
              <a:off x="7855224" y="2251615"/>
              <a:ext cx="843422" cy="400050"/>
            </a:xfrm>
            <a:prstGeom prst="rect">
              <a:avLst/>
            </a:prstGeom>
          </p:spPr>
        </p:pic>
        <p:pic>
          <p:nvPicPr>
            <p:cNvPr id="10" name="Picture 9"/>
            <p:cNvPicPr>
              <a:picLocks noChangeAspect="1"/>
            </p:cNvPicPr>
            <p:nvPr/>
          </p:nvPicPr>
          <p:blipFill>
            <a:blip r:embed="rId4" cstate="print"/>
            <a:stretch>
              <a:fillRect/>
            </a:stretch>
          </p:blipFill>
          <p:spPr>
            <a:xfrm rot="10800000">
              <a:off x="8616102" y="1494231"/>
              <a:ext cx="843422" cy="400050"/>
            </a:xfrm>
            <a:prstGeom prst="rect">
              <a:avLst/>
            </a:prstGeom>
          </p:spPr>
        </p:pic>
        <p:pic>
          <p:nvPicPr>
            <p:cNvPr id="11" name="Picture 10"/>
            <p:cNvPicPr>
              <a:picLocks noChangeAspect="1"/>
            </p:cNvPicPr>
            <p:nvPr/>
          </p:nvPicPr>
          <p:blipFill>
            <a:blip r:embed="rId4" cstate="print"/>
            <a:stretch>
              <a:fillRect/>
            </a:stretch>
          </p:blipFill>
          <p:spPr>
            <a:xfrm>
              <a:off x="7212546" y="1525752"/>
              <a:ext cx="843422" cy="400050"/>
            </a:xfrm>
            <a:prstGeom prst="rect">
              <a:avLst/>
            </a:prstGeom>
          </p:spPr>
        </p:pic>
        <p:pic>
          <p:nvPicPr>
            <p:cNvPr id="12" name="Picture 11"/>
            <p:cNvPicPr>
              <a:picLocks noChangeAspect="1"/>
            </p:cNvPicPr>
            <p:nvPr/>
          </p:nvPicPr>
          <p:blipFill>
            <a:blip r:embed="rId4" cstate="print"/>
            <a:stretch>
              <a:fillRect/>
            </a:stretch>
          </p:blipFill>
          <p:spPr>
            <a:xfrm>
              <a:off x="3040482" y="2278381"/>
              <a:ext cx="1266825" cy="400050"/>
            </a:xfrm>
            <a:prstGeom prst="rect">
              <a:avLst/>
            </a:prstGeom>
          </p:spPr>
        </p:pic>
        <p:pic>
          <p:nvPicPr>
            <p:cNvPr id="13" name="Picture 12"/>
            <p:cNvPicPr>
              <a:picLocks noChangeAspect="1"/>
            </p:cNvPicPr>
            <p:nvPr/>
          </p:nvPicPr>
          <p:blipFill>
            <a:blip r:embed="rId4" cstate="print"/>
            <a:stretch>
              <a:fillRect/>
            </a:stretch>
          </p:blipFill>
          <p:spPr>
            <a:xfrm>
              <a:off x="2992998" y="1078962"/>
              <a:ext cx="843422" cy="400050"/>
            </a:xfrm>
            <a:prstGeom prst="rect">
              <a:avLst/>
            </a:prstGeom>
          </p:spPr>
        </p:pic>
        <p:sp>
          <p:nvSpPr>
            <p:cNvPr id="14" name="Rectangle 13"/>
            <p:cNvSpPr/>
            <p:nvPr/>
          </p:nvSpPr>
          <p:spPr>
            <a:xfrm>
              <a:off x="1568177" y="1017961"/>
              <a:ext cx="1430767" cy="1038627"/>
            </a:xfrm>
            <a:prstGeom prst="rect">
              <a:avLst/>
            </a:prstGeom>
            <a:solidFill>
              <a:srgbClr val="7CAFD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659378" y="1239302"/>
              <a:ext cx="1247887" cy="2922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9378" y="1628154"/>
              <a:ext cx="1247887" cy="2922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77109" y="2223799"/>
              <a:ext cx="1668754" cy="1829444"/>
            </a:xfrm>
            <a:prstGeom prst="rect">
              <a:avLst/>
            </a:prstGeom>
            <a:solidFill>
              <a:srgbClr val="7CAFD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528091" y="3088943"/>
              <a:ext cx="1372275" cy="3279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28091" y="3553101"/>
              <a:ext cx="1372275" cy="3279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04156" y="756076"/>
              <a:ext cx="1704012" cy="4950217"/>
            </a:xfrm>
            <a:prstGeom prst="rect">
              <a:avLst/>
            </a:prstGeom>
            <a:solidFill>
              <a:srgbClr val="7CAFD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3624374" y="1019837"/>
              <a:ext cx="1437052" cy="300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24374" y="1463415"/>
              <a:ext cx="1437052" cy="70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25406" y="1795931"/>
              <a:ext cx="1236650" cy="28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4374" y="2377240"/>
              <a:ext cx="1437052" cy="1243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725406" y="2709756"/>
              <a:ext cx="1236650" cy="74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09745" y="2998773"/>
              <a:ext cx="1081226" cy="356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46829" y="3824684"/>
              <a:ext cx="1437052" cy="17047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726345" y="4157201"/>
              <a:ext cx="1236650" cy="74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10684" y="4446218"/>
              <a:ext cx="1081226" cy="356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746922" y="5049436"/>
              <a:ext cx="1236650" cy="3740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57324" y="998321"/>
              <a:ext cx="928459" cy="261610"/>
            </a:xfrm>
            <a:prstGeom prst="rect">
              <a:avLst/>
            </a:prstGeom>
          </p:spPr>
          <p:txBody>
            <a:bodyPr wrap="none">
              <a:spAutoFit/>
            </a:bodyPr>
            <a:lstStyle/>
            <a:p>
              <a:r>
                <a:rPr lang="en-US" sz="1100" b="0" i="0" u="none" strike="noStrike" baseline="0" dirty="0">
                  <a:latin typeface="Helvetica" panose="020B0604020202020204" pitchFamily="34" charset="0"/>
                </a:rPr>
                <a:t>preferences</a:t>
              </a:r>
              <a:endParaRPr lang="en-US" sz="3200" dirty="0"/>
            </a:p>
          </p:txBody>
        </p:sp>
        <p:sp>
          <p:nvSpPr>
            <p:cNvPr id="32" name="Rectangle 31"/>
            <p:cNvSpPr/>
            <p:nvPr/>
          </p:nvSpPr>
          <p:spPr>
            <a:xfrm>
              <a:off x="1902030" y="1265425"/>
              <a:ext cx="638316" cy="261610"/>
            </a:xfrm>
            <a:prstGeom prst="rect">
              <a:avLst/>
            </a:prstGeom>
          </p:spPr>
          <p:txBody>
            <a:bodyPr wrap="none">
              <a:spAutoFit/>
            </a:bodyPr>
            <a:lstStyle/>
            <a:p>
              <a:r>
                <a:rPr lang="en-US" sz="1100" b="0" i="0" u="none" strike="noStrike" baseline="0" dirty="0">
                  <a:latin typeface="Helvetica" panose="020B0604020202020204" pitchFamily="34" charset="0"/>
                </a:rPr>
                <a:t>contact</a:t>
              </a:r>
              <a:endParaRPr lang="en-US" sz="3200" dirty="0"/>
            </a:p>
          </p:txBody>
        </p:sp>
        <p:sp>
          <p:nvSpPr>
            <p:cNvPr id="33" name="Rectangle 32"/>
            <p:cNvSpPr/>
            <p:nvPr/>
          </p:nvSpPr>
          <p:spPr>
            <a:xfrm>
              <a:off x="1887113" y="1621006"/>
              <a:ext cx="724878" cy="261610"/>
            </a:xfrm>
            <a:prstGeom prst="rect">
              <a:avLst/>
            </a:prstGeom>
          </p:spPr>
          <p:txBody>
            <a:bodyPr wrap="none">
              <a:spAutoFit/>
            </a:bodyPr>
            <a:lstStyle/>
            <a:p>
              <a:r>
                <a:rPr lang="en-US" sz="1100" b="0" i="0" u="none" strike="noStrike" baseline="0" dirty="0">
                  <a:latin typeface="Helvetica" panose="020B0604020202020204" pitchFamily="34" charset="0"/>
                </a:rPr>
                <a:t>payment</a:t>
              </a:r>
              <a:endParaRPr lang="en-US" sz="3200" dirty="0"/>
            </a:p>
          </p:txBody>
        </p:sp>
        <p:sp>
          <p:nvSpPr>
            <p:cNvPr id="34" name="Rectangle 33"/>
            <p:cNvSpPr/>
            <p:nvPr/>
          </p:nvSpPr>
          <p:spPr>
            <a:xfrm>
              <a:off x="5656212" y="1207028"/>
              <a:ext cx="1564930" cy="1170212"/>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723585" y="1539544"/>
              <a:ext cx="1423770" cy="7388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15940" y="1152960"/>
              <a:ext cx="1430767" cy="1299784"/>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7707141" y="1610970"/>
              <a:ext cx="1247887" cy="292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707141" y="2032096"/>
              <a:ext cx="1247887" cy="292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701551" y="1680987"/>
              <a:ext cx="1488318" cy="461665"/>
            </a:xfrm>
            <a:prstGeom prst="rect">
              <a:avLst/>
            </a:prstGeom>
          </p:spPr>
          <p:txBody>
            <a:bodyPr wrap="square">
              <a:spAutoFit/>
            </a:bodyPr>
            <a:lstStyle/>
            <a:p>
              <a:r>
                <a:rPr lang="en-US" sz="1200" dirty="0"/>
                <a:t>paymentPlanDetails</a:t>
              </a:r>
            </a:p>
            <a:p>
              <a:r>
                <a:rPr lang="en-US" sz="1200" dirty="0"/>
                <a:t>(measuringDevice)</a:t>
              </a:r>
              <a:endParaRPr lang="en-US" sz="3600" dirty="0"/>
            </a:p>
          </p:txBody>
        </p:sp>
        <p:sp>
          <p:nvSpPr>
            <p:cNvPr id="40" name="Rectangle 39"/>
            <p:cNvSpPr/>
            <p:nvPr/>
          </p:nvSpPr>
          <p:spPr>
            <a:xfrm>
              <a:off x="5880312" y="1189551"/>
              <a:ext cx="1079142" cy="261610"/>
            </a:xfrm>
            <a:prstGeom prst="rect">
              <a:avLst/>
            </a:prstGeom>
          </p:spPr>
          <p:txBody>
            <a:bodyPr wrap="none">
              <a:spAutoFit/>
            </a:bodyPr>
            <a:lstStyle/>
            <a:p>
              <a:r>
                <a:rPr lang="en-US" sz="1100" b="0" i="0" u="none" strike="noStrike" baseline="0" dirty="0">
                  <a:latin typeface="Helvetica" panose="020B0604020202020204" pitchFamily="34" charset="0"/>
                </a:rPr>
                <a:t>paymentPlans</a:t>
              </a:r>
              <a:endParaRPr lang="en-US" sz="3200" dirty="0"/>
            </a:p>
          </p:txBody>
        </p:sp>
        <p:sp>
          <p:nvSpPr>
            <p:cNvPr id="41" name="Rectangle 40"/>
            <p:cNvSpPr/>
            <p:nvPr/>
          </p:nvSpPr>
          <p:spPr>
            <a:xfrm>
              <a:off x="7894066" y="1135744"/>
              <a:ext cx="748923" cy="261610"/>
            </a:xfrm>
            <a:prstGeom prst="rect">
              <a:avLst/>
            </a:prstGeom>
          </p:spPr>
          <p:txBody>
            <a:bodyPr wrap="none">
              <a:spAutoFit/>
            </a:bodyPr>
            <a:lstStyle/>
            <a:p>
              <a:r>
                <a:rPr lang="en-US" sz="1100" b="0" i="0" u="none" strike="noStrike" baseline="0" dirty="0">
                  <a:latin typeface="Helvetica" panose="020B0604020202020204" pitchFamily="34" charset="0"/>
                </a:rPr>
                <a:t>accounts</a:t>
              </a:r>
              <a:endParaRPr lang="en-US" sz="2800" dirty="0"/>
            </a:p>
          </p:txBody>
        </p:sp>
        <p:sp>
          <p:nvSpPr>
            <p:cNvPr id="42" name="Rectangle 41"/>
            <p:cNvSpPr/>
            <p:nvPr/>
          </p:nvSpPr>
          <p:spPr>
            <a:xfrm>
              <a:off x="7938384" y="1621006"/>
              <a:ext cx="686406" cy="261610"/>
            </a:xfrm>
            <a:prstGeom prst="rect">
              <a:avLst/>
            </a:prstGeom>
          </p:spPr>
          <p:txBody>
            <a:bodyPr wrap="none">
              <a:spAutoFit/>
            </a:bodyPr>
            <a:lstStyle/>
            <a:p>
              <a:r>
                <a:rPr lang="en-US" sz="1100" b="0" i="0" u="none" strike="noStrike" baseline="0" dirty="0">
                  <a:latin typeface="Helvetica" panose="020B0604020202020204" pitchFamily="34" charset="0"/>
                </a:rPr>
                <a:t>address</a:t>
              </a:r>
              <a:endParaRPr lang="en-US" sz="2800" dirty="0"/>
            </a:p>
          </p:txBody>
        </p:sp>
        <p:sp>
          <p:nvSpPr>
            <p:cNvPr id="43" name="Rectangle 42"/>
            <p:cNvSpPr/>
            <p:nvPr/>
          </p:nvSpPr>
          <p:spPr>
            <a:xfrm>
              <a:off x="7830786" y="2032096"/>
              <a:ext cx="1000595" cy="261610"/>
            </a:xfrm>
            <a:prstGeom prst="rect">
              <a:avLst/>
            </a:prstGeom>
          </p:spPr>
          <p:txBody>
            <a:bodyPr wrap="none">
              <a:spAutoFit/>
            </a:bodyPr>
            <a:lstStyle/>
            <a:p>
              <a:r>
                <a:rPr lang="en-US" sz="1100" b="0" i="0" u="none" strike="noStrike" baseline="0" dirty="0">
                  <a:latin typeface="Helvetica" panose="020B0604020202020204" pitchFamily="34" charset="0"/>
                </a:rPr>
                <a:t>bankAccount</a:t>
              </a:r>
              <a:endParaRPr lang="en-US" sz="1100" dirty="0"/>
            </a:p>
          </p:txBody>
        </p:sp>
        <p:sp>
          <p:nvSpPr>
            <p:cNvPr id="44" name="Rectangle 43"/>
            <p:cNvSpPr/>
            <p:nvPr/>
          </p:nvSpPr>
          <p:spPr>
            <a:xfrm>
              <a:off x="7647190" y="2873292"/>
              <a:ext cx="1430767" cy="572818"/>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7614138" y="3942993"/>
              <a:ext cx="1430767" cy="572818"/>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56255" y="1320713"/>
              <a:ext cx="1647369" cy="4385580"/>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9582784" y="2377240"/>
              <a:ext cx="1372275" cy="4452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582784" y="3170718"/>
              <a:ext cx="1372275" cy="4452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582784" y="3906812"/>
              <a:ext cx="1372275" cy="4452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9574834" y="4681937"/>
              <a:ext cx="1372275" cy="4452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1387369" y="2377239"/>
              <a:ext cx="771385" cy="593365"/>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830786" y="2993477"/>
              <a:ext cx="976549" cy="261610"/>
            </a:xfrm>
            <a:prstGeom prst="rect">
              <a:avLst/>
            </a:prstGeom>
          </p:spPr>
          <p:txBody>
            <a:bodyPr wrap="none">
              <a:spAutoFit/>
            </a:bodyPr>
            <a:lstStyle/>
            <a:p>
              <a:r>
                <a:rPr lang="en-US" sz="1100" b="1" dirty="0">
                  <a:latin typeface="Helvetica" panose="020B0604020202020204" pitchFamily="34" charset="0"/>
                </a:rPr>
                <a:t>a</a:t>
              </a:r>
              <a:r>
                <a:rPr lang="en-US" sz="1100" b="1" i="0" u="none" strike="noStrike" baseline="0" dirty="0">
                  <a:latin typeface="Helvetica" panose="020B0604020202020204" pitchFamily="34" charset="0"/>
                </a:rPr>
                <a:t>greements</a:t>
              </a:r>
              <a:endParaRPr lang="en-US" sz="3200" b="1" dirty="0"/>
            </a:p>
          </p:txBody>
        </p:sp>
        <p:sp>
          <p:nvSpPr>
            <p:cNvPr id="53" name="Rectangle 52"/>
            <p:cNvSpPr/>
            <p:nvPr/>
          </p:nvSpPr>
          <p:spPr>
            <a:xfrm>
              <a:off x="7923306" y="4053243"/>
              <a:ext cx="788999" cy="261610"/>
            </a:xfrm>
            <a:prstGeom prst="rect">
              <a:avLst/>
            </a:prstGeom>
          </p:spPr>
          <p:txBody>
            <a:bodyPr wrap="none">
              <a:spAutoFit/>
            </a:bodyPr>
            <a:lstStyle/>
            <a:p>
              <a:r>
                <a:rPr lang="en-US" sz="1100" b="1" i="0" u="none" strike="noStrike" baseline="0" dirty="0">
                  <a:latin typeface="Helvetica" panose="020B0604020202020204" pitchFamily="34" charset="0"/>
                </a:rPr>
                <a:t>products</a:t>
              </a:r>
              <a:endParaRPr lang="en-US" sz="3200" b="1" dirty="0"/>
            </a:p>
          </p:txBody>
        </p:sp>
        <p:sp>
          <p:nvSpPr>
            <p:cNvPr id="54" name="Rectangle 53"/>
            <p:cNvSpPr/>
            <p:nvPr/>
          </p:nvSpPr>
          <p:spPr>
            <a:xfrm>
              <a:off x="9898130" y="1353738"/>
              <a:ext cx="702436" cy="261610"/>
            </a:xfrm>
            <a:prstGeom prst="rect">
              <a:avLst/>
            </a:prstGeom>
          </p:spPr>
          <p:txBody>
            <a:bodyPr wrap="none">
              <a:spAutoFit/>
            </a:bodyPr>
            <a:lstStyle/>
            <a:p>
              <a:r>
                <a:rPr lang="en-US" sz="1100" dirty="0">
                  <a:latin typeface="Helvetica" panose="020B0604020202020204" pitchFamily="34" charset="0"/>
                </a:rPr>
                <a:t>I</a:t>
              </a:r>
              <a:r>
                <a:rPr lang="en-US" sz="1100" b="0" i="0" u="none" strike="noStrike" baseline="0" dirty="0">
                  <a:latin typeface="Helvetica" panose="020B0604020202020204" pitchFamily="34" charset="0"/>
                </a:rPr>
                <a:t>nvoices</a:t>
              </a:r>
              <a:endParaRPr lang="en-US" sz="3200" dirty="0"/>
            </a:p>
          </p:txBody>
        </p:sp>
        <p:sp>
          <p:nvSpPr>
            <p:cNvPr id="55" name="Rectangle 54"/>
            <p:cNvSpPr/>
            <p:nvPr/>
          </p:nvSpPr>
          <p:spPr>
            <a:xfrm>
              <a:off x="9490480" y="1848410"/>
              <a:ext cx="1578915" cy="2988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0" i="0" u="none" strike="noStrike" baseline="0" dirty="0">
                  <a:solidFill>
                    <a:schemeClr val="tx1"/>
                  </a:solidFill>
                  <a:latin typeface="Helvetica" panose="020B0604020202020204" pitchFamily="34" charset="0"/>
                </a:rPr>
                <a:t>type: &lt;OneTimeCost&gt;</a:t>
              </a:r>
              <a:endParaRPr lang="en-US" sz="1100" dirty="0">
                <a:solidFill>
                  <a:schemeClr val="tx1"/>
                </a:solidFill>
              </a:endParaRPr>
            </a:p>
          </p:txBody>
        </p:sp>
        <p:sp>
          <p:nvSpPr>
            <p:cNvPr id="56" name="Rectangle 55"/>
            <p:cNvSpPr/>
            <p:nvPr/>
          </p:nvSpPr>
          <p:spPr>
            <a:xfrm>
              <a:off x="9952851" y="2469070"/>
              <a:ext cx="476412" cy="261610"/>
            </a:xfrm>
            <a:prstGeom prst="rect">
              <a:avLst/>
            </a:prstGeom>
          </p:spPr>
          <p:txBody>
            <a:bodyPr wrap="none">
              <a:spAutoFit/>
            </a:bodyPr>
            <a:lstStyle/>
            <a:p>
              <a:r>
                <a:rPr lang="en-US" sz="1100" b="0" i="0" u="none" strike="noStrike" baseline="0" dirty="0">
                  <a:latin typeface="Helvetica" panose="020B0604020202020204" pitchFamily="34" charset="0"/>
                </a:rPr>
                <a:t>lines</a:t>
              </a:r>
              <a:endParaRPr lang="en-US" sz="3200" dirty="0"/>
            </a:p>
          </p:txBody>
        </p:sp>
        <p:sp>
          <p:nvSpPr>
            <p:cNvPr id="57" name="Rectangle 56"/>
            <p:cNvSpPr/>
            <p:nvPr/>
          </p:nvSpPr>
          <p:spPr>
            <a:xfrm>
              <a:off x="9843045" y="3224679"/>
              <a:ext cx="838691" cy="261610"/>
            </a:xfrm>
            <a:prstGeom prst="rect">
              <a:avLst/>
            </a:prstGeom>
          </p:spPr>
          <p:txBody>
            <a:bodyPr wrap="none">
              <a:spAutoFit/>
            </a:bodyPr>
            <a:lstStyle/>
            <a:p>
              <a:r>
                <a:rPr lang="en-US" sz="1100" b="0" i="0" u="none" strike="noStrike" baseline="0" dirty="0">
                  <a:latin typeface="Helvetica" panose="020B0604020202020204" pitchFamily="34" charset="0"/>
                </a:rPr>
                <a:t>lineDetails</a:t>
              </a:r>
              <a:endParaRPr lang="en-US" sz="3200" dirty="0"/>
            </a:p>
          </p:txBody>
        </p:sp>
        <p:sp>
          <p:nvSpPr>
            <p:cNvPr id="58" name="Rectangle 57"/>
            <p:cNvSpPr/>
            <p:nvPr/>
          </p:nvSpPr>
          <p:spPr>
            <a:xfrm>
              <a:off x="9724363" y="3996642"/>
              <a:ext cx="1090363" cy="261610"/>
            </a:xfrm>
            <a:prstGeom prst="rect">
              <a:avLst/>
            </a:prstGeom>
          </p:spPr>
          <p:txBody>
            <a:bodyPr wrap="none">
              <a:spAutoFit/>
            </a:bodyPr>
            <a:lstStyle/>
            <a:p>
              <a:r>
                <a:rPr lang="en-US" sz="1100" b="0" i="0" u="none" strike="noStrike" baseline="0" dirty="0">
                  <a:latin typeface="Helvetica" panose="020B0604020202020204" pitchFamily="34" charset="0"/>
                </a:rPr>
                <a:t>lineSubDetails</a:t>
              </a:r>
              <a:endParaRPr lang="en-US" sz="3200" dirty="0"/>
            </a:p>
          </p:txBody>
        </p:sp>
        <p:sp>
          <p:nvSpPr>
            <p:cNvPr id="59" name="Rectangle 58"/>
            <p:cNvSpPr/>
            <p:nvPr/>
          </p:nvSpPr>
          <p:spPr>
            <a:xfrm>
              <a:off x="9906363" y="4767577"/>
              <a:ext cx="569387" cy="261610"/>
            </a:xfrm>
            <a:prstGeom prst="rect">
              <a:avLst/>
            </a:prstGeom>
          </p:spPr>
          <p:txBody>
            <a:bodyPr wrap="none">
              <a:spAutoFit/>
            </a:bodyPr>
            <a:lstStyle/>
            <a:p>
              <a:r>
                <a:rPr lang="en-US" sz="1100" b="0" i="0" u="none" strike="noStrike" baseline="0" dirty="0">
                  <a:latin typeface="Helvetica" panose="020B0604020202020204" pitchFamily="34" charset="0"/>
                </a:rPr>
                <a:t>usage</a:t>
              </a:r>
              <a:endParaRPr lang="en-US" sz="3200" dirty="0"/>
            </a:p>
          </p:txBody>
        </p:sp>
        <p:sp>
          <p:nvSpPr>
            <p:cNvPr id="60" name="Rectangle 59"/>
            <p:cNvSpPr/>
            <p:nvPr/>
          </p:nvSpPr>
          <p:spPr>
            <a:xfrm>
              <a:off x="11363344" y="2543116"/>
              <a:ext cx="843501" cy="261610"/>
            </a:xfrm>
            <a:prstGeom prst="rect">
              <a:avLst/>
            </a:prstGeom>
          </p:spPr>
          <p:txBody>
            <a:bodyPr wrap="none">
              <a:spAutoFit/>
            </a:bodyPr>
            <a:lstStyle/>
            <a:p>
              <a:r>
                <a:rPr lang="en-US" sz="1100" b="1" i="0" u="none" strike="noStrike" baseline="0" dirty="0">
                  <a:latin typeface="Helvetica" panose="020B0604020202020204" pitchFamily="34" charset="0"/>
                </a:rPr>
                <a:t>payments</a:t>
              </a:r>
              <a:endParaRPr lang="en-US" sz="3200" b="1" dirty="0"/>
            </a:p>
          </p:txBody>
        </p:sp>
        <p:cxnSp>
          <p:nvCxnSpPr>
            <p:cNvPr id="61" name="Elbow Connector 60"/>
            <p:cNvCxnSpPr/>
            <p:nvPr/>
          </p:nvCxnSpPr>
          <p:spPr>
            <a:xfrm rot="10800000" flipV="1">
              <a:off x="9055664" y="2684916"/>
              <a:ext cx="262102" cy="507317"/>
            </a:xfrm>
            <a:prstGeom prst="bentConnector3">
              <a:avLst/>
            </a:prstGeom>
            <a:ln w="12700">
              <a:prstDash val="dash"/>
            </a:ln>
          </p:spPr>
          <p:style>
            <a:lnRef idx="3">
              <a:schemeClr val="dk1"/>
            </a:lnRef>
            <a:fillRef idx="0">
              <a:schemeClr val="dk1"/>
            </a:fillRef>
            <a:effectRef idx="2">
              <a:schemeClr val="dk1"/>
            </a:effectRef>
            <a:fontRef idx="minor">
              <a:schemeClr val="tx1"/>
            </a:fontRef>
          </p:style>
        </p:cxnSp>
        <p:sp>
          <p:nvSpPr>
            <p:cNvPr id="62" name="Rectangle 61"/>
            <p:cNvSpPr/>
            <p:nvPr/>
          </p:nvSpPr>
          <p:spPr>
            <a:xfrm>
              <a:off x="1901138" y="2223799"/>
              <a:ext cx="583814" cy="261610"/>
            </a:xfrm>
            <a:prstGeom prst="rect">
              <a:avLst/>
            </a:prstGeom>
          </p:spPr>
          <p:txBody>
            <a:bodyPr wrap="none">
              <a:spAutoFit/>
            </a:bodyPr>
            <a:lstStyle/>
            <a:p>
              <a:r>
                <a:rPr lang="en-US" sz="1100" b="0" i="0" u="none" strike="noStrike" baseline="0" dirty="0">
                  <a:latin typeface="Helvetica" panose="020B0604020202020204" pitchFamily="34" charset="0"/>
                </a:rPr>
                <a:t>orders</a:t>
              </a:r>
              <a:endParaRPr lang="en-US" sz="3200" dirty="0"/>
            </a:p>
          </p:txBody>
        </p:sp>
        <p:sp>
          <p:nvSpPr>
            <p:cNvPr id="63" name="Rectangle 62"/>
            <p:cNvSpPr/>
            <p:nvPr/>
          </p:nvSpPr>
          <p:spPr>
            <a:xfrm>
              <a:off x="1854092" y="2397770"/>
              <a:ext cx="676788" cy="261610"/>
            </a:xfrm>
            <a:prstGeom prst="rect">
              <a:avLst/>
            </a:prstGeom>
          </p:spPr>
          <p:txBody>
            <a:bodyPr wrap="none">
              <a:spAutoFit/>
            </a:bodyPr>
            <a:lstStyle/>
            <a:p>
              <a:r>
                <a:rPr lang="en-US" sz="1100" b="0" i="0" u="none" strike="noStrike" baseline="0" dirty="0">
                  <a:latin typeface="Helvetica" panose="020B0604020202020204" pitchFamily="34" charset="0"/>
                </a:rPr>
                <a:t>(orders)</a:t>
              </a:r>
              <a:endParaRPr lang="en-US" sz="3200" dirty="0"/>
            </a:p>
          </p:txBody>
        </p:sp>
        <p:sp>
          <p:nvSpPr>
            <p:cNvPr id="64" name="Rectangle 63"/>
            <p:cNvSpPr/>
            <p:nvPr/>
          </p:nvSpPr>
          <p:spPr>
            <a:xfrm>
              <a:off x="1413565" y="2647112"/>
              <a:ext cx="1578915" cy="29883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panose="020B0604020202020204" pitchFamily="34" charset="0"/>
                  <a:cs typeface="Helvetica" panose="020B0604020202020204" pitchFamily="34" charset="0"/>
                </a:rPr>
                <a:t>type: &lt;serviceOrder&gt;</a:t>
              </a:r>
            </a:p>
          </p:txBody>
        </p:sp>
        <p:sp>
          <p:nvSpPr>
            <p:cNvPr id="65" name="Rectangle 64"/>
            <p:cNvSpPr/>
            <p:nvPr/>
          </p:nvSpPr>
          <p:spPr>
            <a:xfrm>
              <a:off x="1801730" y="3097162"/>
              <a:ext cx="805029" cy="261610"/>
            </a:xfrm>
            <a:prstGeom prst="rect">
              <a:avLst/>
            </a:prstGeom>
          </p:spPr>
          <p:txBody>
            <a:bodyPr wrap="none">
              <a:spAutoFit/>
            </a:bodyPr>
            <a:lstStyle/>
            <a:p>
              <a:r>
                <a:rPr lang="en-US" sz="1100" b="0" i="0" u="none" strike="noStrike" baseline="0" dirty="0">
                  <a:latin typeface="Helvetica" panose="020B0604020202020204" pitchFamily="34" charset="0"/>
                </a:rPr>
                <a:t>orderlines</a:t>
              </a:r>
              <a:endParaRPr lang="en-US" sz="3200" dirty="0"/>
            </a:p>
          </p:txBody>
        </p:sp>
        <p:sp>
          <p:nvSpPr>
            <p:cNvPr id="66" name="Rectangle 65"/>
            <p:cNvSpPr/>
            <p:nvPr/>
          </p:nvSpPr>
          <p:spPr>
            <a:xfrm>
              <a:off x="1827975" y="3583223"/>
              <a:ext cx="686406" cy="261610"/>
            </a:xfrm>
            <a:prstGeom prst="rect">
              <a:avLst/>
            </a:prstGeom>
          </p:spPr>
          <p:txBody>
            <a:bodyPr wrap="none">
              <a:spAutoFit/>
            </a:bodyPr>
            <a:lstStyle/>
            <a:p>
              <a:r>
                <a:rPr lang="en-US" sz="1100" b="0" i="0" u="none" strike="noStrike" baseline="0" dirty="0">
                  <a:latin typeface="Helvetica" panose="020B0604020202020204" pitchFamily="34" charset="0"/>
                </a:rPr>
                <a:t>address</a:t>
              </a:r>
              <a:endParaRPr lang="en-US" sz="3200" dirty="0"/>
            </a:p>
          </p:txBody>
        </p:sp>
        <p:sp>
          <p:nvSpPr>
            <p:cNvPr id="67" name="Rectangle 66"/>
            <p:cNvSpPr/>
            <p:nvPr/>
          </p:nvSpPr>
          <p:spPr>
            <a:xfrm>
              <a:off x="3901112" y="750947"/>
              <a:ext cx="883575" cy="261610"/>
            </a:xfrm>
            <a:prstGeom prst="rect">
              <a:avLst/>
            </a:prstGeom>
          </p:spPr>
          <p:txBody>
            <a:bodyPr wrap="none">
              <a:spAutoFit/>
            </a:bodyPr>
            <a:lstStyle/>
            <a:p>
              <a:r>
                <a:rPr lang="en-US" sz="1100" b="0" i="0" u="none" strike="noStrike" baseline="0" dirty="0">
                  <a:latin typeface="Helvetica" panose="020B0604020202020204" pitchFamily="34" charset="0"/>
                </a:rPr>
                <a:t>Employees</a:t>
              </a:r>
              <a:endParaRPr lang="en-US" sz="3200" dirty="0"/>
            </a:p>
          </p:txBody>
        </p:sp>
        <p:sp>
          <p:nvSpPr>
            <p:cNvPr id="68" name="Rectangle 67"/>
            <p:cNvSpPr/>
            <p:nvPr/>
          </p:nvSpPr>
          <p:spPr>
            <a:xfrm>
              <a:off x="3832850" y="1051100"/>
              <a:ext cx="1000595" cy="261610"/>
            </a:xfrm>
            <a:prstGeom prst="rect">
              <a:avLst/>
            </a:prstGeom>
          </p:spPr>
          <p:txBody>
            <a:bodyPr wrap="none">
              <a:spAutoFit/>
            </a:bodyPr>
            <a:lstStyle/>
            <a:p>
              <a:r>
                <a:rPr lang="en-US" sz="1100" b="0" i="0" u="none" strike="noStrike" baseline="0" dirty="0">
                  <a:latin typeface="Helvetica" panose="020B0604020202020204" pitchFamily="34" charset="0"/>
                </a:rPr>
                <a:t>bankAccount</a:t>
              </a:r>
              <a:endParaRPr lang="en-US" sz="3200" dirty="0"/>
            </a:p>
          </p:txBody>
        </p:sp>
        <p:sp>
          <p:nvSpPr>
            <p:cNvPr id="69" name="Rectangle 68"/>
            <p:cNvSpPr/>
            <p:nvPr/>
          </p:nvSpPr>
          <p:spPr>
            <a:xfrm>
              <a:off x="3967122" y="1492664"/>
              <a:ext cx="638316" cy="261610"/>
            </a:xfrm>
            <a:prstGeom prst="rect">
              <a:avLst/>
            </a:prstGeom>
          </p:spPr>
          <p:txBody>
            <a:bodyPr wrap="none">
              <a:spAutoFit/>
            </a:bodyPr>
            <a:lstStyle/>
            <a:p>
              <a:r>
                <a:rPr lang="en-US" sz="1100" b="0" i="0" u="none" strike="noStrike" baseline="0" dirty="0">
                  <a:latin typeface="Helvetica" panose="020B0604020202020204" pitchFamily="34" charset="0"/>
                </a:rPr>
                <a:t>contact</a:t>
              </a:r>
              <a:endParaRPr lang="en-US" sz="3200" dirty="0"/>
            </a:p>
          </p:txBody>
        </p:sp>
        <p:sp>
          <p:nvSpPr>
            <p:cNvPr id="70" name="Rectangle 69"/>
            <p:cNvSpPr/>
            <p:nvPr/>
          </p:nvSpPr>
          <p:spPr>
            <a:xfrm>
              <a:off x="3962064" y="1804761"/>
              <a:ext cx="686406" cy="261610"/>
            </a:xfrm>
            <a:prstGeom prst="rect">
              <a:avLst/>
            </a:prstGeom>
          </p:spPr>
          <p:txBody>
            <a:bodyPr wrap="none">
              <a:spAutoFit/>
            </a:bodyPr>
            <a:lstStyle/>
            <a:p>
              <a:r>
                <a:rPr lang="en-US" sz="1100" b="0" i="0" u="none" strike="noStrike" baseline="0" dirty="0">
                  <a:latin typeface="Helvetica" panose="020B0604020202020204" pitchFamily="34" charset="0"/>
                </a:rPr>
                <a:t>address</a:t>
              </a:r>
              <a:endParaRPr lang="en-US" sz="3200" dirty="0"/>
            </a:p>
          </p:txBody>
        </p:sp>
        <p:sp>
          <p:nvSpPr>
            <p:cNvPr id="71" name="Rectangle 70"/>
            <p:cNvSpPr/>
            <p:nvPr/>
          </p:nvSpPr>
          <p:spPr>
            <a:xfrm>
              <a:off x="3972038" y="2372403"/>
              <a:ext cx="615874" cy="261610"/>
            </a:xfrm>
            <a:prstGeom prst="rect">
              <a:avLst/>
            </a:prstGeom>
          </p:spPr>
          <p:txBody>
            <a:bodyPr wrap="none">
              <a:spAutoFit/>
            </a:bodyPr>
            <a:lstStyle/>
            <a:p>
              <a:r>
                <a:rPr lang="en-US" sz="1100" b="0" i="0" u="none" strike="noStrike" baseline="0" dirty="0">
                  <a:latin typeface="Helvetica" panose="020B0604020202020204" pitchFamily="34" charset="0"/>
                </a:rPr>
                <a:t>person</a:t>
              </a:r>
              <a:endParaRPr lang="en-US" sz="3200" dirty="0"/>
            </a:p>
          </p:txBody>
        </p:sp>
        <p:sp>
          <p:nvSpPr>
            <p:cNvPr id="72" name="Rectangle 71"/>
            <p:cNvSpPr/>
            <p:nvPr/>
          </p:nvSpPr>
          <p:spPr>
            <a:xfrm>
              <a:off x="3956973" y="2709238"/>
              <a:ext cx="686406" cy="261610"/>
            </a:xfrm>
            <a:prstGeom prst="rect">
              <a:avLst/>
            </a:prstGeom>
          </p:spPr>
          <p:txBody>
            <a:bodyPr wrap="none">
              <a:spAutoFit/>
            </a:bodyPr>
            <a:lstStyle/>
            <a:p>
              <a:r>
                <a:rPr lang="en-US" sz="1100" b="0" i="0" u="none" strike="noStrike" baseline="0" dirty="0">
                  <a:latin typeface="Helvetica" panose="020B0604020202020204" pitchFamily="34" charset="0"/>
                </a:rPr>
                <a:t>address</a:t>
              </a:r>
              <a:endParaRPr lang="en-US" sz="3200" dirty="0"/>
            </a:p>
          </p:txBody>
        </p:sp>
        <p:sp>
          <p:nvSpPr>
            <p:cNvPr id="73" name="Rectangle 72"/>
            <p:cNvSpPr/>
            <p:nvPr/>
          </p:nvSpPr>
          <p:spPr>
            <a:xfrm>
              <a:off x="3953655" y="3052558"/>
              <a:ext cx="671979" cy="261610"/>
            </a:xfrm>
            <a:prstGeom prst="rect">
              <a:avLst/>
            </a:prstGeom>
          </p:spPr>
          <p:txBody>
            <a:bodyPr wrap="none">
              <a:spAutoFit/>
            </a:bodyPr>
            <a:lstStyle/>
            <a:p>
              <a:r>
                <a:rPr lang="en-US" sz="1100" b="0" i="0" u="none" strike="noStrike" baseline="0" dirty="0">
                  <a:latin typeface="Helvetica" panose="020B0604020202020204" pitchFamily="34" charset="0"/>
                </a:rPr>
                <a:t>location</a:t>
              </a:r>
              <a:endParaRPr lang="en-US" sz="3200" dirty="0"/>
            </a:p>
          </p:txBody>
        </p:sp>
        <p:sp>
          <p:nvSpPr>
            <p:cNvPr id="74" name="Rectangle 73"/>
            <p:cNvSpPr/>
            <p:nvPr/>
          </p:nvSpPr>
          <p:spPr>
            <a:xfrm>
              <a:off x="3894231" y="3826046"/>
              <a:ext cx="954107" cy="261610"/>
            </a:xfrm>
            <a:prstGeom prst="rect">
              <a:avLst/>
            </a:prstGeom>
          </p:spPr>
          <p:txBody>
            <a:bodyPr wrap="none">
              <a:spAutoFit/>
            </a:bodyPr>
            <a:lstStyle/>
            <a:p>
              <a:r>
                <a:rPr lang="en-US" sz="1100" b="0" i="0" u="none" strike="noStrike" baseline="0" dirty="0">
                  <a:latin typeface="Helvetica" panose="020B0604020202020204" pitchFamily="34" charset="0"/>
                </a:rPr>
                <a:t>organization</a:t>
              </a:r>
              <a:endParaRPr lang="en-US" sz="3200" dirty="0"/>
            </a:p>
          </p:txBody>
        </p:sp>
        <p:sp>
          <p:nvSpPr>
            <p:cNvPr id="75" name="Rectangle 74"/>
            <p:cNvSpPr/>
            <p:nvPr/>
          </p:nvSpPr>
          <p:spPr>
            <a:xfrm>
              <a:off x="3894231" y="4182044"/>
              <a:ext cx="686406" cy="261610"/>
            </a:xfrm>
            <a:prstGeom prst="rect">
              <a:avLst/>
            </a:prstGeom>
          </p:spPr>
          <p:txBody>
            <a:bodyPr wrap="none">
              <a:spAutoFit/>
            </a:bodyPr>
            <a:lstStyle/>
            <a:p>
              <a:r>
                <a:rPr lang="en-US" sz="1100" b="0" i="0" u="none" strike="noStrike" baseline="0" dirty="0">
                  <a:latin typeface="Helvetica" panose="020B0604020202020204" pitchFamily="34" charset="0"/>
                </a:rPr>
                <a:t>address</a:t>
              </a:r>
              <a:endParaRPr lang="en-US" sz="3200" dirty="0"/>
            </a:p>
          </p:txBody>
        </p:sp>
        <p:sp>
          <p:nvSpPr>
            <p:cNvPr id="76" name="Rectangle 75"/>
            <p:cNvSpPr/>
            <p:nvPr/>
          </p:nvSpPr>
          <p:spPr>
            <a:xfrm>
              <a:off x="3888714" y="4505967"/>
              <a:ext cx="671979" cy="261610"/>
            </a:xfrm>
            <a:prstGeom prst="rect">
              <a:avLst/>
            </a:prstGeom>
          </p:spPr>
          <p:txBody>
            <a:bodyPr wrap="none">
              <a:spAutoFit/>
            </a:bodyPr>
            <a:lstStyle/>
            <a:p>
              <a:r>
                <a:rPr lang="en-US" sz="1100" b="0" i="0" u="none" strike="noStrike" baseline="0" dirty="0">
                  <a:latin typeface="Helvetica" panose="020B0604020202020204" pitchFamily="34" charset="0"/>
                </a:rPr>
                <a:t>location</a:t>
              </a:r>
              <a:endParaRPr lang="en-US" sz="3200" dirty="0"/>
            </a:p>
          </p:txBody>
        </p:sp>
        <p:sp>
          <p:nvSpPr>
            <p:cNvPr id="77" name="Rectangle 76"/>
            <p:cNvSpPr/>
            <p:nvPr/>
          </p:nvSpPr>
          <p:spPr>
            <a:xfrm>
              <a:off x="3881101" y="5062784"/>
              <a:ext cx="851515" cy="261610"/>
            </a:xfrm>
            <a:prstGeom prst="rect">
              <a:avLst/>
            </a:prstGeom>
          </p:spPr>
          <p:txBody>
            <a:bodyPr wrap="none">
              <a:spAutoFit/>
            </a:bodyPr>
            <a:lstStyle/>
            <a:p>
              <a:r>
                <a:rPr lang="en-US" sz="1100" b="0" i="0" u="none" strike="noStrike" baseline="0" dirty="0">
                  <a:latin typeface="Helvetica" panose="020B0604020202020204" pitchFamily="34" charset="0"/>
                </a:rPr>
                <a:t>legal Form</a:t>
              </a:r>
              <a:endParaRPr lang="en-US" sz="3200" dirty="0"/>
            </a:p>
          </p:txBody>
        </p:sp>
        <p:sp>
          <p:nvSpPr>
            <p:cNvPr id="78" name="Rectangle 77"/>
            <p:cNvSpPr/>
            <p:nvPr/>
          </p:nvSpPr>
          <p:spPr>
            <a:xfrm>
              <a:off x="6156167" y="781123"/>
              <a:ext cx="1471878" cy="261610"/>
            </a:xfrm>
            <a:prstGeom prst="rect">
              <a:avLst/>
            </a:prstGeom>
          </p:spPr>
          <p:txBody>
            <a:bodyPr wrap="none">
              <a:spAutoFit/>
            </a:bodyPr>
            <a:lstStyle/>
            <a:p>
              <a:r>
                <a:rPr lang="en-US" sz="1100" b="0" i="0" u="none" strike="noStrike" baseline="0" dirty="0">
                  <a:latin typeface="Helvetica" panose="020B0604020202020204" pitchFamily="34" charset="0"/>
                </a:rPr>
                <a:t>absorbing Employee</a:t>
              </a:r>
              <a:endParaRPr lang="en-US" sz="3200" dirty="0"/>
            </a:p>
          </p:txBody>
        </p:sp>
      </p:grpSp>
    </p:spTree>
    <p:extLst>
      <p:ext uri="{BB962C8B-B14F-4D97-AF65-F5344CB8AC3E}">
        <p14:creationId xmlns:p14="http://schemas.microsoft.com/office/powerpoint/2010/main" val="304882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21" y="-92075"/>
            <a:ext cx="10515600" cy="1325563"/>
          </a:xfrm>
        </p:spPr>
        <p:txBody>
          <a:bodyPr>
            <a:normAutofit/>
          </a:bodyPr>
          <a:lstStyle/>
          <a:p>
            <a:r>
              <a:rPr lang="en-US" sz="4000" dirty="0">
                <a:latin typeface="+mn-lt"/>
              </a:rPr>
              <a:t>API Cookbook</a:t>
            </a:r>
          </a:p>
        </p:txBody>
      </p:sp>
      <p:sp>
        <p:nvSpPr>
          <p:cNvPr id="6" name="Content Placeholder 2"/>
          <p:cNvSpPr txBox="1">
            <a:spLocks/>
          </p:cNvSpPr>
          <p:nvPr/>
        </p:nvSpPr>
        <p:spPr>
          <a:xfrm>
            <a:off x="990600" y="1272326"/>
            <a:ext cx="5181600"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sz="8000" dirty="0">
                <a:solidFill>
                  <a:schemeClr val="accent5">
                    <a:lumMod val="75000"/>
                  </a:schemeClr>
                </a:solidFill>
              </a:rPr>
              <a:t>Introduction </a:t>
            </a:r>
          </a:p>
          <a:p>
            <a:pPr>
              <a:buClr>
                <a:schemeClr val="tx1"/>
              </a:buClr>
            </a:pPr>
            <a:r>
              <a:rPr lang="en-US" sz="8000" dirty="0">
                <a:solidFill>
                  <a:schemeClr val="accent5">
                    <a:lumMod val="75000"/>
                  </a:schemeClr>
                </a:solidFill>
              </a:rPr>
              <a:t>Structure and Flows</a:t>
            </a:r>
          </a:p>
          <a:p>
            <a:pPr lvl="1">
              <a:buClr>
                <a:schemeClr val="tx1"/>
              </a:buClr>
            </a:pPr>
            <a:r>
              <a:rPr lang="en-US" sz="7200" dirty="0">
                <a:solidFill>
                  <a:schemeClr val="accent5">
                    <a:lumMod val="75000"/>
                  </a:schemeClr>
                </a:solidFill>
              </a:rPr>
              <a:t>Proxy Request quadrant </a:t>
            </a:r>
          </a:p>
          <a:p>
            <a:pPr lvl="1">
              <a:buClr>
                <a:schemeClr val="tx1"/>
              </a:buClr>
            </a:pPr>
            <a:r>
              <a:rPr lang="en-US" sz="7200" dirty="0">
                <a:solidFill>
                  <a:schemeClr val="accent5">
                    <a:lumMod val="75000"/>
                  </a:schemeClr>
                </a:solidFill>
              </a:rPr>
              <a:t>Target Request Quadrant</a:t>
            </a:r>
          </a:p>
          <a:p>
            <a:pPr lvl="1">
              <a:buClr>
                <a:schemeClr val="tx1"/>
              </a:buClr>
            </a:pPr>
            <a:r>
              <a:rPr lang="en-US" sz="7200" dirty="0">
                <a:solidFill>
                  <a:schemeClr val="accent5">
                    <a:lumMod val="75000"/>
                  </a:schemeClr>
                </a:solidFill>
              </a:rPr>
              <a:t>Target Response Quadrant</a:t>
            </a:r>
          </a:p>
          <a:p>
            <a:pPr lvl="1">
              <a:buClr>
                <a:schemeClr val="tx1"/>
              </a:buClr>
            </a:pPr>
            <a:r>
              <a:rPr lang="en-US" sz="7200" dirty="0">
                <a:solidFill>
                  <a:schemeClr val="accent5">
                    <a:lumMod val="75000"/>
                  </a:schemeClr>
                </a:solidFill>
              </a:rPr>
              <a:t>Proxy Response Quadrant</a:t>
            </a:r>
          </a:p>
          <a:p>
            <a:pPr>
              <a:buClr>
                <a:schemeClr val="tx1"/>
              </a:buClr>
            </a:pPr>
            <a:r>
              <a:rPr lang="en-US" sz="8000" dirty="0">
                <a:solidFill>
                  <a:schemeClr val="accent5">
                    <a:lumMod val="75000"/>
                  </a:schemeClr>
                </a:solidFill>
              </a:rPr>
              <a:t>Flows</a:t>
            </a:r>
          </a:p>
          <a:p>
            <a:pPr lvl="1">
              <a:buClr>
                <a:schemeClr val="tx1"/>
              </a:buClr>
            </a:pPr>
            <a:r>
              <a:rPr lang="en-US" sz="7200" dirty="0">
                <a:solidFill>
                  <a:schemeClr val="accent5">
                    <a:lumMod val="75000"/>
                  </a:schemeClr>
                </a:solidFill>
              </a:rPr>
              <a:t>Conditional Flows</a:t>
            </a:r>
          </a:p>
          <a:p>
            <a:pPr lvl="1">
              <a:buClr>
                <a:schemeClr val="tx1"/>
              </a:buClr>
            </a:pPr>
            <a:r>
              <a:rPr lang="en-US" sz="7200" dirty="0">
                <a:solidFill>
                  <a:schemeClr val="accent5">
                    <a:lumMod val="75000"/>
                  </a:schemeClr>
                </a:solidFill>
              </a:rPr>
              <a:t>Special Flows</a:t>
            </a:r>
          </a:p>
          <a:p>
            <a:pPr>
              <a:buClr>
                <a:schemeClr val="tx1"/>
              </a:buClr>
            </a:pPr>
            <a:r>
              <a:rPr lang="en-US" sz="8000" dirty="0">
                <a:solidFill>
                  <a:schemeClr val="accent5">
                    <a:lumMod val="75000"/>
                  </a:schemeClr>
                </a:solidFill>
              </a:rPr>
              <a:t>Relations in SAM</a:t>
            </a:r>
          </a:p>
          <a:p>
            <a:pPr>
              <a:buClr>
                <a:schemeClr val="tx1"/>
              </a:buClr>
            </a:pPr>
            <a:r>
              <a:rPr lang="en-US" sz="8000" dirty="0">
                <a:solidFill>
                  <a:schemeClr val="accent5">
                    <a:lumMod val="75000"/>
                  </a:schemeClr>
                </a:solidFill>
              </a:rPr>
              <a:t>The API product </a:t>
            </a:r>
          </a:p>
          <a:p>
            <a:pPr>
              <a:buClr>
                <a:schemeClr val="tx1"/>
              </a:buClr>
            </a:pPr>
            <a:r>
              <a:rPr lang="en-US" sz="8000" dirty="0">
                <a:solidFill>
                  <a:schemeClr val="accent5">
                    <a:lumMod val="75000"/>
                  </a:schemeClr>
                </a:solidFill>
              </a:rPr>
              <a:t>The developer </a:t>
            </a:r>
          </a:p>
          <a:p>
            <a:pPr>
              <a:buClr>
                <a:schemeClr val="tx1"/>
              </a:buClr>
            </a:pPr>
            <a:r>
              <a:rPr lang="en-US" sz="8000" dirty="0">
                <a:solidFill>
                  <a:schemeClr val="accent5">
                    <a:lumMod val="75000"/>
                  </a:schemeClr>
                </a:solidFill>
              </a:rPr>
              <a:t>The developer application </a:t>
            </a:r>
          </a:p>
          <a:p>
            <a:pPr>
              <a:buClr>
                <a:schemeClr val="tx1"/>
              </a:buClr>
            </a:pPr>
            <a:r>
              <a:rPr lang="en-US" sz="8000" dirty="0">
                <a:solidFill>
                  <a:schemeClr val="accent5">
                    <a:lumMod val="75000"/>
                  </a:schemeClr>
                </a:solidFill>
              </a:rPr>
              <a:t>SAM Naming conventions </a:t>
            </a:r>
          </a:p>
          <a:p>
            <a:pPr lvl="1">
              <a:buClr>
                <a:schemeClr val="tx1"/>
              </a:buClr>
            </a:pPr>
            <a:r>
              <a:rPr lang="en-US" sz="7200" dirty="0">
                <a:solidFill>
                  <a:schemeClr val="accent5">
                    <a:lumMod val="75000"/>
                  </a:schemeClr>
                </a:solidFill>
              </a:rPr>
              <a:t>API policies</a:t>
            </a:r>
          </a:p>
          <a:p>
            <a:pPr lvl="1">
              <a:buClr>
                <a:schemeClr val="tx1"/>
              </a:buClr>
            </a:pPr>
            <a:r>
              <a:rPr lang="en-US" sz="7200" dirty="0">
                <a:solidFill>
                  <a:schemeClr val="accent5">
                    <a:lumMod val="75000"/>
                  </a:schemeClr>
                </a:solidFill>
              </a:rPr>
              <a:t>Products</a:t>
            </a:r>
          </a:p>
          <a:p>
            <a:endParaRPr lang="en-US" dirty="0"/>
          </a:p>
        </p:txBody>
      </p:sp>
      <p:sp>
        <p:nvSpPr>
          <p:cNvPr id="8" name="Content Placeholder 3"/>
          <p:cNvSpPr>
            <a:spLocks noGrp="1"/>
          </p:cNvSpPr>
          <p:nvPr>
            <p:ph sz="half" idx="2"/>
          </p:nvPr>
        </p:nvSpPr>
        <p:spPr>
          <a:xfrm>
            <a:off x="6172200" y="1272326"/>
            <a:ext cx="5181600" cy="4351338"/>
          </a:xfrm>
        </p:spPr>
        <p:txBody>
          <a:bodyPr>
            <a:noAutofit/>
          </a:bodyPr>
          <a:lstStyle/>
          <a:p>
            <a:pPr>
              <a:lnSpc>
                <a:spcPct val="70000"/>
              </a:lnSpc>
              <a:buClr>
                <a:schemeClr val="tx1"/>
              </a:buClr>
            </a:pPr>
            <a:r>
              <a:rPr lang="en-US" sz="2000" dirty="0">
                <a:solidFill>
                  <a:schemeClr val="accent5">
                    <a:lumMod val="75000"/>
                  </a:schemeClr>
                </a:solidFill>
              </a:rPr>
              <a:t>Developer application</a:t>
            </a:r>
          </a:p>
          <a:p>
            <a:pPr>
              <a:lnSpc>
                <a:spcPct val="70000"/>
              </a:lnSpc>
              <a:buClr>
                <a:schemeClr val="tx1"/>
              </a:buClr>
            </a:pPr>
            <a:r>
              <a:rPr lang="en-US" sz="2000" dirty="0">
                <a:solidFill>
                  <a:schemeClr val="accent5">
                    <a:lumMod val="75000"/>
                  </a:schemeClr>
                </a:solidFill>
              </a:rPr>
              <a:t>Test application </a:t>
            </a:r>
          </a:p>
          <a:p>
            <a:pPr>
              <a:lnSpc>
                <a:spcPct val="70000"/>
              </a:lnSpc>
              <a:buClr>
                <a:schemeClr val="tx1"/>
              </a:buClr>
            </a:pPr>
            <a:r>
              <a:rPr lang="en-US" sz="2000" dirty="0">
                <a:solidFill>
                  <a:schemeClr val="accent5">
                    <a:lumMod val="75000"/>
                  </a:schemeClr>
                </a:solidFill>
              </a:rPr>
              <a:t>Products</a:t>
            </a:r>
          </a:p>
          <a:p>
            <a:pPr>
              <a:lnSpc>
                <a:spcPct val="70000"/>
              </a:lnSpc>
              <a:buClr>
                <a:schemeClr val="tx1"/>
              </a:buClr>
            </a:pPr>
            <a:r>
              <a:rPr lang="en-US" sz="2000" dirty="0">
                <a:solidFill>
                  <a:schemeClr val="accent5">
                    <a:lumMod val="75000"/>
                  </a:schemeClr>
                </a:solidFill>
              </a:rPr>
              <a:t>Developer application</a:t>
            </a:r>
          </a:p>
          <a:p>
            <a:pPr>
              <a:lnSpc>
                <a:spcPct val="70000"/>
              </a:lnSpc>
              <a:buClr>
                <a:schemeClr val="tx1"/>
              </a:buClr>
            </a:pPr>
            <a:r>
              <a:rPr lang="en-US" sz="2000" dirty="0">
                <a:solidFill>
                  <a:schemeClr val="accent5">
                    <a:lumMod val="75000"/>
                  </a:schemeClr>
                </a:solidFill>
              </a:rPr>
              <a:t>Test application </a:t>
            </a:r>
          </a:p>
          <a:p>
            <a:pPr>
              <a:lnSpc>
                <a:spcPct val="70000"/>
              </a:lnSpc>
              <a:buClr>
                <a:schemeClr val="tx1"/>
              </a:buClr>
            </a:pPr>
            <a:r>
              <a:rPr lang="en-US" sz="2000" dirty="0">
                <a:solidFill>
                  <a:schemeClr val="accent5">
                    <a:lumMod val="75000"/>
                  </a:schemeClr>
                </a:solidFill>
              </a:rPr>
              <a:t>API Provider</a:t>
            </a:r>
          </a:p>
          <a:p>
            <a:pPr>
              <a:lnSpc>
                <a:spcPct val="70000"/>
              </a:lnSpc>
              <a:buClr>
                <a:schemeClr val="tx1"/>
              </a:buClr>
            </a:pPr>
            <a:r>
              <a:rPr lang="en-US" sz="2000" dirty="0">
                <a:solidFill>
                  <a:schemeClr val="accent5">
                    <a:lumMod val="75000"/>
                  </a:schemeClr>
                </a:solidFill>
              </a:rPr>
              <a:t>Key-value maps</a:t>
            </a:r>
          </a:p>
          <a:p>
            <a:pPr>
              <a:lnSpc>
                <a:spcPct val="70000"/>
              </a:lnSpc>
              <a:buClr>
                <a:schemeClr val="tx1"/>
              </a:buClr>
            </a:pPr>
            <a:r>
              <a:rPr lang="en-US" sz="2000" dirty="0">
                <a:solidFill>
                  <a:schemeClr val="accent5">
                    <a:lumMod val="75000"/>
                  </a:schemeClr>
                </a:solidFill>
              </a:rPr>
              <a:t>Policies</a:t>
            </a:r>
          </a:p>
          <a:p>
            <a:pPr lvl="1">
              <a:lnSpc>
                <a:spcPct val="70000"/>
              </a:lnSpc>
              <a:buClr>
                <a:schemeClr val="tx1"/>
              </a:buClr>
            </a:pPr>
            <a:r>
              <a:rPr lang="en-US" sz="1800" dirty="0">
                <a:solidFill>
                  <a:schemeClr val="accent5">
                    <a:lumMod val="75000"/>
                  </a:schemeClr>
                </a:solidFill>
              </a:rPr>
              <a:t>Security Policies </a:t>
            </a:r>
          </a:p>
          <a:p>
            <a:pPr lvl="1">
              <a:lnSpc>
                <a:spcPct val="70000"/>
              </a:lnSpc>
              <a:buClr>
                <a:schemeClr val="tx1"/>
              </a:buClr>
            </a:pPr>
            <a:r>
              <a:rPr lang="en-US" sz="1800" dirty="0">
                <a:solidFill>
                  <a:schemeClr val="accent5">
                    <a:lumMod val="75000"/>
                  </a:schemeClr>
                </a:solidFill>
              </a:rPr>
              <a:t>Traffic Management Policies</a:t>
            </a:r>
          </a:p>
          <a:p>
            <a:pPr lvl="1">
              <a:lnSpc>
                <a:spcPct val="70000"/>
              </a:lnSpc>
              <a:buClr>
                <a:schemeClr val="tx1"/>
              </a:buClr>
            </a:pPr>
            <a:r>
              <a:rPr lang="en-US" sz="1800" dirty="0">
                <a:solidFill>
                  <a:schemeClr val="accent5">
                    <a:lumMod val="75000"/>
                  </a:schemeClr>
                </a:solidFill>
              </a:rPr>
              <a:t>Mediation Policies</a:t>
            </a:r>
          </a:p>
          <a:p>
            <a:pPr lvl="1">
              <a:lnSpc>
                <a:spcPct val="70000"/>
              </a:lnSpc>
              <a:buClr>
                <a:schemeClr val="tx1"/>
              </a:buClr>
            </a:pPr>
            <a:r>
              <a:rPr lang="en-US" sz="1800" dirty="0">
                <a:solidFill>
                  <a:schemeClr val="accent5">
                    <a:lumMod val="75000"/>
                  </a:schemeClr>
                </a:solidFill>
              </a:rPr>
              <a:t>Extension Policies</a:t>
            </a:r>
          </a:p>
          <a:p>
            <a:pPr>
              <a:lnSpc>
                <a:spcPct val="70000"/>
              </a:lnSpc>
              <a:buClr>
                <a:schemeClr val="tx1"/>
              </a:buClr>
            </a:pPr>
            <a:r>
              <a:rPr lang="en-US" sz="2000" dirty="0">
                <a:solidFill>
                  <a:schemeClr val="accent5">
                    <a:lumMod val="75000"/>
                  </a:schemeClr>
                </a:solidFill>
              </a:rPr>
              <a:t>Message Logging</a:t>
            </a:r>
          </a:p>
          <a:p>
            <a:pPr>
              <a:lnSpc>
                <a:spcPct val="70000"/>
              </a:lnSpc>
              <a:buClr>
                <a:schemeClr val="tx1"/>
              </a:buClr>
            </a:pPr>
            <a:r>
              <a:rPr lang="en-US" sz="2000" dirty="0">
                <a:solidFill>
                  <a:schemeClr val="accent5">
                    <a:lumMod val="75000"/>
                  </a:schemeClr>
                </a:solidFill>
              </a:rPr>
              <a:t>Error Handling</a:t>
            </a:r>
          </a:p>
          <a:p>
            <a:pPr>
              <a:lnSpc>
                <a:spcPct val="70000"/>
              </a:lnSpc>
              <a:buClr>
                <a:schemeClr val="tx1"/>
              </a:buClr>
            </a:pPr>
            <a:r>
              <a:rPr lang="en-US" sz="2000" dirty="0">
                <a:solidFill>
                  <a:schemeClr val="accent5">
                    <a:lumMod val="75000"/>
                  </a:schemeClr>
                </a:solidFill>
              </a:rPr>
              <a:t>Swagger / Specification</a:t>
            </a:r>
          </a:p>
          <a:p>
            <a:pPr marL="0" indent="0">
              <a:buNone/>
            </a:pPr>
            <a:endParaRPr lang="en-US" sz="1700" dirty="0"/>
          </a:p>
        </p:txBody>
      </p:sp>
    </p:spTree>
    <p:extLst>
      <p:ext uri="{BB962C8B-B14F-4D97-AF65-F5344CB8AC3E}">
        <p14:creationId xmlns:p14="http://schemas.microsoft.com/office/powerpoint/2010/main" val="39480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76" y="0"/>
            <a:ext cx="10515600" cy="1325563"/>
          </a:xfrm>
        </p:spPr>
        <p:txBody>
          <a:bodyPr>
            <a:normAutofit/>
          </a:bodyPr>
          <a:lstStyle/>
          <a:p>
            <a:r>
              <a:rPr lang="en-US" sz="4000" dirty="0">
                <a:latin typeface="+mn-lt"/>
              </a:rPr>
              <a:t>API Conventions – End of API Governance</a:t>
            </a:r>
          </a:p>
        </p:txBody>
      </p:sp>
      <p:sp>
        <p:nvSpPr>
          <p:cNvPr id="4" name="Content Placeholder 2"/>
          <p:cNvSpPr txBox="1">
            <a:spLocks/>
          </p:cNvSpPr>
          <p:nvPr/>
        </p:nvSpPr>
        <p:spPr>
          <a:xfrm>
            <a:off x="840259" y="1431196"/>
            <a:ext cx="5181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Clr>
                <a:schemeClr val="tx1"/>
              </a:buClr>
              <a:buSzPct val="120000"/>
            </a:pPr>
            <a:r>
              <a:rPr lang="en-US" sz="2000" dirty="0">
                <a:solidFill>
                  <a:schemeClr val="accent5">
                    <a:lumMod val="75000"/>
                  </a:schemeClr>
                </a:solidFill>
              </a:rPr>
              <a:t>Introduction </a:t>
            </a:r>
          </a:p>
          <a:p>
            <a:pPr>
              <a:lnSpc>
                <a:spcPct val="70000"/>
              </a:lnSpc>
              <a:buClr>
                <a:schemeClr val="tx1"/>
              </a:buClr>
              <a:buSzPct val="120000"/>
            </a:pPr>
            <a:r>
              <a:rPr lang="en-US" sz="2000" dirty="0">
                <a:solidFill>
                  <a:schemeClr val="accent5">
                    <a:lumMod val="75000"/>
                  </a:schemeClr>
                </a:solidFill>
              </a:rPr>
              <a:t>Types of API’s</a:t>
            </a:r>
          </a:p>
          <a:p>
            <a:pPr>
              <a:lnSpc>
                <a:spcPct val="70000"/>
              </a:lnSpc>
              <a:buClr>
                <a:schemeClr val="tx1"/>
              </a:buClr>
              <a:buSzPct val="120000"/>
            </a:pPr>
            <a:r>
              <a:rPr lang="en-US" sz="2000" dirty="0">
                <a:solidFill>
                  <a:schemeClr val="accent5">
                    <a:lumMod val="75000"/>
                  </a:schemeClr>
                </a:solidFill>
              </a:rPr>
              <a:t>Security</a:t>
            </a:r>
          </a:p>
          <a:p>
            <a:pPr lvl="1">
              <a:lnSpc>
                <a:spcPct val="70000"/>
              </a:lnSpc>
              <a:buClr>
                <a:schemeClr val="tx1"/>
              </a:buClr>
              <a:buSzPct val="120000"/>
            </a:pPr>
            <a:r>
              <a:rPr lang="en-US" sz="1800" dirty="0">
                <a:solidFill>
                  <a:schemeClr val="accent5">
                    <a:lumMod val="75000"/>
                  </a:schemeClr>
                </a:solidFill>
              </a:rPr>
              <a:t>North bound security </a:t>
            </a:r>
          </a:p>
          <a:p>
            <a:pPr lvl="1">
              <a:lnSpc>
                <a:spcPct val="70000"/>
              </a:lnSpc>
              <a:buClr>
                <a:schemeClr val="tx1"/>
              </a:buClr>
              <a:buSzPct val="120000"/>
            </a:pPr>
            <a:r>
              <a:rPr lang="en-US" sz="1800" dirty="0">
                <a:solidFill>
                  <a:schemeClr val="accent5">
                    <a:lumMod val="75000"/>
                  </a:schemeClr>
                </a:solidFill>
              </a:rPr>
              <a:t>South bound security </a:t>
            </a:r>
          </a:p>
          <a:p>
            <a:pPr>
              <a:lnSpc>
                <a:spcPct val="70000"/>
              </a:lnSpc>
              <a:buClr>
                <a:schemeClr val="tx1"/>
              </a:buClr>
              <a:buSzPct val="120000"/>
            </a:pPr>
            <a:r>
              <a:rPr lang="en-US" sz="2000" dirty="0">
                <a:solidFill>
                  <a:schemeClr val="accent5">
                    <a:lumMod val="75000"/>
                  </a:schemeClr>
                </a:solidFill>
              </a:rPr>
              <a:t>Naming Conventions</a:t>
            </a:r>
          </a:p>
          <a:p>
            <a:pPr lvl="1">
              <a:lnSpc>
                <a:spcPct val="70000"/>
              </a:lnSpc>
              <a:buClr>
                <a:schemeClr val="tx1"/>
              </a:buClr>
              <a:buSzPct val="120000"/>
            </a:pPr>
            <a:r>
              <a:rPr lang="en-US" sz="1800" dirty="0">
                <a:solidFill>
                  <a:schemeClr val="accent5">
                    <a:lumMod val="75000"/>
                  </a:schemeClr>
                </a:solidFill>
              </a:rPr>
              <a:t>Language</a:t>
            </a:r>
          </a:p>
          <a:p>
            <a:pPr lvl="1">
              <a:lnSpc>
                <a:spcPct val="70000"/>
              </a:lnSpc>
              <a:buClr>
                <a:schemeClr val="tx1"/>
              </a:buClr>
              <a:buSzPct val="120000"/>
            </a:pPr>
            <a:r>
              <a:rPr lang="en-US" sz="1800" dirty="0">
                <a:solidFill>
                  <a:schemeClr val="accent5">
                    <a:lumMod val="75000"/>
                  </a:schemeClr>
                </a:solidFill>
              </a:rPr>
              <a:t>Host</a:t>
            </a:r>
          </a:p>
          <a:p>
            <a:pPr lvl="1">
              <a:lnSpc>
                <a:spcPct val="70000"/>
              </a:lnSpc>
              <a:buClr>
                <a:schemeClr val="tx1"/>
              </a:buClr>
              <a:buSzPct val="120000"/>
            </a:pPr>
            <a:r>
              <a:rPr lang="en-US" sz="1800" dirty="0">
                <a:solidFill>
                  <a:schemeClr val="accent5">
                    <a:lumMod val="75000"/>
                  </a:schemeClr>
                </a:solidFill>
              </a:rPr>
              <a:t>Base Path</a:t>
            </a:r>
          </a:p>
          <a:p>
            <a:pPr lvl="1">
              <a:lnSpc>
                <a:spcPct val="70000"/>
              </a:lnSpc>
              <a:buClr>
                <a:schemeClr val="tx1"/>
              </a:buClr>
              <a:buSzPct val="120000"/>
            </a:pPr>
            <a:r>
              <a:rPr lang="en-US" sz="1800" dirty="0">
                <a:solidFill>
                  <a:schemeClr val="accent5">
                    <a:lumMod val="75000"/>
                  </a:schemeClr>
                </a:solidFill>
              </a:rPr>
              <a:t>Path parameters versus Query parameters</a:t>
            </a:r>
          </a:p>
          <a:p>
            <a:pPr lvl="1">
              <a:lnSpc>
                <a:spcPct val="70000"/>
              </a:lnSpc>
              <a:buClr>
                <a:schemeClr val="tx1"/>
              </a:buClr>
              <a:buSzPct val="120000"/>
            </a:pPr>
            <a:r>
              <a:rPr lang="en-US" sz="1800" dirty="0">
                <a:solidFill>
                  <a:schemeClr val="accent5">
                    <a:lumMod val="75000"/>
                  </a:schemeClr>
                </a:solidFill>
              </a:rPr>
              <a:t>API Naming</a:t>
            </a:r>
          </a:p>
          <a:p>
            <a:pPr lvl="1">
              <a:lnSpc>
                <a:spcPct val="70000"/>
              </a:lnSpc>
              <a:buClr>
                <a:schemeClr val="tx1"/>
              </a:buClr>
              <a:buSzPct val="120000"/>
            </a:pPr>
            <a:r>
              <a:rPr lang="en-US" sz="1800" dirty="0">
                <a:solidFill>
                  <a:schemeClr val="accent5">
                    <a:lumMod val="75000"/>
                  </a:schemeClr>
                </a:solidFill>
              </a:rPr>
              <a:t>API Versioning</a:t>
            </a:r>
          </a:p>
          <a:p>
            <a:pPr marL="228600" lvl="1">
              <a:lnSpc>
                <a:spcPct val="70000"/>
              </a:lnSpc>
              <a:spcBef>
                <a:spcPts val="1000"/>
              </a:spcBef>
              <a:buClr>
                <a:schemeClr val="tx1"/>
              </a:buClr>
              <a:buSzPct val="120000"/>
            </a:pPr>
            <a:r>
              <a:rPr lang="en-US" sz="2000" dirty="0">
                <a:solidFill>
                  <a:schemeClr val="accent5">
                    <a:lumMod val="75000"/>
                  </a:schemeClr>
                </a:solidFill>
              </a:rPr>
              <a:t>Caches</a:t>
            </a:r>
          </a:p>
          <a:p>
            <a:pPr marL="228600" lvl="1">
              <a:lnSpc>
                <a:spcPct val="70000"/>
              </a:lnSpc>
              <a:spcBef>
                <a:spcPts val="1000"/>
              </a:spcBef>
              <a:buClr>
                <a:schemeClr val="tx1"/>
              </a:buClr>
              <a:buSzPct val="120000"/>
            </a:pPr>
            <a:r>
              <a:rPr lang="en-US" sz="2000" dirty="0">
                <a:solidFill>
                  <a:schemeClr val="accent5">
                    <a:lumMod val="75000"/>
                  </a:schemeClr>
                </a:solidFill>
              </a:rPr>
              <a:t>JSON</a:t>
            </a:r>
          </a:p>
          <a:p>
            <a:pPr marL="228600" lvl="1">
              <a:lnSpc>
                <a:spcPct val="70000"/>
              </a:lnSpc>
              <a:spcBef>
                <a:spcPts val="1000"/>
              </a:spcBef>
              <a:buClr>
                <a:schemeClr val="tx1"/>
              </a:buClr>
              <a:buSzPct val="120000"/>
            </a:pPr>
            <a:r>
              <a:rPr lang="en-US" sz="2000" dirty="0">
                <a:solidFill>
                  <a:schemeClr val="accent5">
                    <a:lumMod val="75000"/>
                  </a:schemeClr>
                </a:solidFill>
              </a:rPr>
              <a:t>SAP specific naming conventions</a:t>
            </a:r>
          </a:p>
          <a:p>
            <a:pPr marL="0" indent="0">
              <a:buSzPct val="120000"/>
              <a:buFont typeface="Arial" panose="020B0604020202020204" pitchFamily="34" charset="0"/>
              <a:buNone/>
            </a:pPr>
            <a:endParaRPr lang="en-US" sz="1200" dirty="0">
              <a:solidFill>
                <a:schemeClr val="accent5">
                  <a:lumMod val="75000"/>
                </a:schemeClr>
              </a:solidFill>
            </a:endParaRPr>
          </a:p>
          <a:p>
            <a:pPr>
              <a:buSzPct val="120000"/>
            </a:pPr>
            <a:endParaRPr lang="en-US" sz="1200" dirty="0">
              <a:solidFill>
                <a:schemeClr val="accent5">
                  <a:lumMod val="75000"/>
                </a:schemeClr>
              </a:solidFill>
            </a:endParaRPr>
          </a:p>
          <a:p>
            <a:pPr>
              <a:buSzPct val="120000"/>
            </a:pPr>
            <a:endParaRPr lang="en-US" sz="1600" dirty="0">
              <a:solidFill>
                <a:schemeClr val="accent5">
                  <a:lumMod val="75000"/>
                </a:schemeClr>
              </a:solidFill>
            </a:endParaRPr>
          </a:p>
          <a:p>
            <a:pPr lvl="1">
              <a:buSzPct val="120000"/>
            </a:pPr>
            <a:endParaRPr lang="en-US" sz="1200" dirty="0"/>
          </a:p>
          <a:p>
            <a:endParaRPr lang="en-US" sz="1200" dirty="0"/>
          </a:p>
          <a:p>
            <a:pPr>
              <a:lnSpc>
                <a:spcPct val="110000"/>
              </a:lnSpc>
            </a:pPr>
            <a:endParaRPr lang="en-US" sz="1200" dirty="0">
              <a:solidFill>
                <a:schemeClr val="accent5">
                  <a:lumMod val="75000"/>
                </a:schemeClr>
              </a:solidFill>
            </a:endParaRPr>
          </a:p>
          <a:p>
            <a:pPr>
              <a:lnSpc>
                <a:spcPct val="110000"/>
              </a:lnSpc>
            </a:pPr>
            <a:endParaRPr lang="en-US" sz="1200" dirty="0">
              <a:solidFill>
                <a:schemeClr val="accent5">
                  <a:lumMod val="75000"/>
                </a:schemeClr>
              </a:solidFill>
            </a:endParaRPr>
          </a:p>
          <a:p>
            <a:pPr marL="0" indent="0">
              <a:buFont typeface="Arial" panose="020B0604020202020204" pitchFamily="34" charset="0"/>
              <a:buNone/>
            </a:pPr>
            <a:endParaRPr lang="en-US" sz="1200" dirty="0">
              <a:solidFill>
                <a:schemeClr val="accent5">
                  <a:lumMod val="75000"/>
                </a:schemeClr>
              </a:solidFill>
            </a:endParaRPr>
          </a:p>
          <a:p>
            <a:endParaRPr lang="en-US" sz="1200" dirty="0">
              <a:solidFill>
                <a:schemeClr val="accent5">
                  <a:lumMod val="75000"/>
                </a:schemeClr>
              </a:solidFill>
            </a:endParaRPr>
          </a:p>
        </p:txBody>
      </p:sp>
      <p:sp>
        <p:nvSpPr>
          <p:cNvPr id="5" name="Content Placeholder 3"/>
          <p:cNvSpPr txBox="1">
            <a:spLocks/>
          </p:cNvSpPr>
          <p:nvPr/>
        </p:nvSpPr>
        <p:spPr>
          <a:xfrm>
            <a:off x="6172200" y="1431196"/>
            <a:ext cx="5181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nSpc>
                <a:spcPct val="70000"/>
              </a:lnSpc>
              <a:spcBef>
                <a:spcPts val="1000"/>
              </a:spcBef>
              <a:buClr>
                <a:schemeClr val="tx1"/>
              </a:buClr>
              <a:buSzPct val="120000"/>
            </a:pPr>
            <a:r>
              <a:rPr lang="en-US" sz="2000" dirty="0">
                <a:solidFill>
                  <a:schemeClr val="accent5">
                    <a:lumMod val="75000"/>
                  </a:schemeClr>
                </a:solidFill>
              </a:rPr>
              <a:t>HTTP Verbs</a:t>
            </a:r>
          </a:p>
          <a:p>
            <a:pPr marL="228600" lvl="1">
              <a:lnSpc>
                <a:spcPct val="70000"/>
              </a:lnSpc>
              <a:spcBef>
                <a:spcPts val="1000"/>
              </a:spcBef>
              <a:buClr>
                <a:schemeClr val="tx1"/>
              </a:buClr>
              <a:buSzPct val="120000"/>
            </a:pPr>
            <a:r>
              <a:rPr lang="en-US" sz="2000" dirty="0">
                <a:solidFill>
                  <a:schemeClr val="accent5">
                    <a:lumMod val="75000"/>
                  </a:schemeClr>
                </a:solidFill>
              </a:rPr>
              <a:t>HTTP Headers</a:t>
            </a:r>
          </a:p>
          <a:p>
            <a:pPr lvl="1">
              <a:lnSpc>
                <a:spcPct val="70000"/>
              </a:lnSpc>
              <a:buClr>
                <a:schemeClr val="tx1"/>
              </a:buClr>
              <a:buSzPct val="120000"/>
            </a:pPr>
            <a:r>
              <a:rPr lang="en-US" sz="1800" dirty="0">
                <a:solidFill>
                  <a:schemeClr val="accent5">
                    <a:lumMod val="75000"/>
                  </a:schemeClr>
                </a:solidFill>
              </a:rPr>
              <a:t>Content-Type versus Accept</a:t>
            </a:r>
          </a:p>
          <a:p>
            <a:pPr lvl="1">
              <a:lnSpc>
                <a:spcPct val="70000"/>
              </a:lnSpc>
              <a:buClr>
                <a:schemeClr val="tx1"/>
              </a:buClr>
              <a:buSzPct val="120000"/>
            </a:pPr>
            <a:r>
              <a:rPr lang="en-US" sz="1800" dirty="0">
                <a:solidFill>
                  <a:schemeClr val="accent5">
                    <a:lumMod val="75000"/>
                  </a:schemeClr>
                </a:solidFill>
              </a:rPr>
              <a:t>Apikey </a:t>
            </a:r>
          </a:p>
          <a:p>
            <a:pPr lvl="1">
              <a:lnSpc>
                <a:spcPct val="70000"/>
              </a:lnSpc>
              <a:buClr>
                <a:schemeClr val="tx1"/>
              </a:buClr>
              <a:buSzPct val="120000"/>
            </a:pPr>
            <a:r>
              <a:rPr lang="en-US" sz="1800" dirty="0">
                <a:solidFill>
                  <a:schemeClr val="accent5">
                    <a:lumMod val="75000"/>
                  </a:schemeClr>
                </a:solidFill>
              </a:rPr>
              <a:t>Authorization </a:t>
            </a:r>
          </a:p>
          <a:p>
            <a:pPr lvl="1">
              <a:lnSpc>
                <a:spcPct val="70000"/>
              </a:lnSpc>
              <a:buClr>
                <a:schemeClr val="tx1"/>
              </a:buClr>
              <a:buSzPct val="120000"/>
            </a:pPr>
            <a:r>
              <a:rPr lang="en-US" sz="1800" dirty="0">
                <a:solidFill>
                  <a:schemeClr val="accent5">
                    <a:lumMod val="75000"/>
                  </a:schemeClr>
                </a:solidFill>
              </a:rPr>
              <a:t>CORS </a:t>
            </a:r>
          </a:p>
          <a:p>
            <a:pPr lvl="1">
              <a:lnSpc>
                <a:spcPct val="70000"/>
              </a:lnSpc>
              <a:buClr>
                <a:schemeClr val="tx1"/>
              </a:buClr>
              <a:buSzPct val="120000"/>
            </a:pPr>
            <a:r>
              <a:rPr lang="en-US" sz="1800" dirty="0">
                <a:solidFill>
                  <a:schemeClr val="accent5">
                    <a:lumMod val="75000"/>
                  </a:schemeClr>
                </a:solidFill>
              </a:rPr>
              <a:t>Customer headers</a:t>
            </a:r>
          </a:p>
          <a:p>
            <a:pPr marL="228600" lvl="1">
              <a:lnSpc>
                <a:spcPct val="70000"/>
              </a:lnSpc>
              <a:spcBef>
                <a:spcPts val="1000"/>
              </a:spcBef>
              <a:buClr>
                <a:schemeClr val="tx1"/>
              </a:buClr>
              <a:buSzPct val="120000"/>
            </a:pPr>
            <a:r>
              <a:rPr lang="en-US" sz="2000" dirty="0">
                <a:solidFill>
                  <a:schemeClr val="accent5">
                    <a:lumMod val="75000"/>
                  </a:schemeClr>
                </a:solidFill>
              </a:rPr>
              <a:t> Error handling </a:t>
            </a:r>
          </a:p>
          <a:p>
            <a:pPr lvl="1">
              <a:lnSpc>
                <a:spcPct val="70000"/>
              </a:lnSpc>
              <a:buClr>
                <a:schemeClr val="tx1"/>
              </a:buClr>
              <a:buSzPct val="120000"/>
            </a:pPr>
            <a:r>
              <a:rPr lang="en-US" sz="1800" dirty="0">
                <a:solidFill>
                  <a:schemeClr val="accent5">
                    <a:lumMod val="75000"/>
                  </a:schemeClr>
                </a:solidFill>
              </a:rPr>
              <a:t>Http-status codes</a:t>
            </a:r>
          </a:p>
          <a:p>
            <a:pPr lvl="1">
              <a:lnSpc>
                <a:spcPct val="70000"/>
              </a:lnSpc>
              <a:buClr>
                <a:schemeClr val="tx1"/>
              </a:buClr>
              <a:buSzPct val="120000"/>
            </a:pPr>
            <a:r>
              <a:rPr lang="en-US" sz="1800" dirty="0">
                <a:solidFill>
                  <a:schemeClr val="accent5">
                    <a:lumMod val="75000"/>
                  </a:schemeClr>
                </a:solidFill>
              </a:rPr>
              <a:t>Error messages</a:t>
            </a:r>
          </a:p>
          <a:p>
            <a:pPr marL="228600" lvl="1">
              <a:lnSpc>
                <a:spcPct val="70000"/>
              </a:lnSpc>
              <a:spcBef>
                <a:spcPts val="1000"/>
              </a:spcBef>
              <a:buClr>
                <a:schemeClr val="tx1"/>
              </a:buClr>
              <a:buSzPct val="120000"/>
            </a:pPr>
            <a:r>
              <a:rPr lang="en-US" sz="2000" dirty="0">
                <a:solidFill>
                  <a:schemeClr val="accent5">
                    <a:lumMod val="75000"/>
                  </a:schemeClr>
                </a:solidFill>
              </a:rPr>
              <a:t>JSON versus SOAP </a:t>
            </a:r>
          </a:p>
          <a:p>
            <a:pPr marL="228600" lvl="1">
              <a:lnSpc>
                <a:spcPct val="70000"/>
              </a:lnSpc>
              <a:spcBef>
                <a:spcPts val="1000"/>
              </a:spcBef>
              <a:buClr>
                <a:schemeClr val="tx1"/>
              </a:buClr>
              <a:buSzPct val="120000"/>
            </a:pPr>
            <a:r>
              <a:rPr lang="en-US" sz="2000" dirty="0">
                <a:solidFill>
                  <a:schemeClr val="accent5">
                    <a:lumMod val="75000"/>
                  </a:schemeClr>
                </a:solidFill>
              </a:rPr>
              <a:t>API specification</a:t>
            </a:r>
          </a:p>
          <a:p>
            <a:pPr marL="228600" lvl="1">
              <a:lnSpc>
                <a:spcPct val="70000"/>
              </a:lnSpc>
              <a:spcBef>
                <a:spcPts val="1000"/>
              </a:spcBef>
              <a:buClr>
                <a:schemeClr val="tx1"/>
              </a:buClr>
              <a:buSzPct val="120000"/>
            </a:pPr>
            <a:r>
              <a:rPr lang="en-US" sz="2000" dirty="0">
                <a:solidFill>
                  <a:schemeClr val="accent5">
                    <a:lumMod val="75000"/>
                  </a:schemeClr>
                </a:solidFill>
              </a:rPr>
              <a:t>API testing </a:t>
            </a:r>
          </a:p>
          <a:p>
            <a:pPr marL="228600" lvl="1">
              <a:lnSpc>
                <a:spcPct val="70000"/>
              </a:lnSpc>
              <a:spcBef>
                <a:spcPts val="1000"/>
              </a:spcBef>
              <a:buClr>
                <a:schemeClr val="tx1"/>
              </a:buClr>
              <a:buSzPct val="120000"/>
            </a:pPr>
            <a:r>
              <a:rPr lang="en-US" sz="2000" dirty="0">
                <a:solidFill>
                  <a:schemeClr val="accent5">
                    <a:lumMod val="75000"/>
                  </a:schemeClr>
                </a:solidFill>
              </a:rPr>
              <a:t>API logging</a:t>
            </a:r>
          </a:p>
        </p:txBody>
      </p:sp>
    </p:spTree>
    <p:extLst>
      <p:ext uri="{BB962C8B-B14F-4D97-AF65-F5344CB8AC3E}">
        <p14:creationId xmlns:p14="http://schemas.microsoft.com/office/powerpoint/2010/main" val="293258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1599A-B20E-43CE-99C6-18B93897FD34}"/>
              </a:ext>
            </a:extLst>
          </p:cNvPr>
          <p:cNvSpPr>
            <a:spLocks noGrp="1"/>
          </p:cNvSpPr>
          <p:nvPr>
            <p:ph type="title"/>
          </p:nvPr>
        </p:nvSpPr>
        <p:spPr/>
        <p:txBody>
          <a:bodyPr/>
          <a:lstStyle/>
          <a:p>
            <a:r>
              <a:rPr lang="en-US" dirty="0"/>
              <a:t>Data governance</a:t>
            </a:r>
          </a:p>
        </p:txBody>
      </p:sp>
    </p:spTree>
    <p:extLst>
      <p:ext uri="{BB962C8B-B14F-4D97-AF65-F5344CB8AC3E}">
        <p14:creationId xmlns:p14="http://schemas.microsoft.com/office/powerpoint/2010/main" val="32196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8009</TotalTime>
  <Words>1861</Words>
  <Application>Microsoft Office PowerPoint</Application>
  <PresentationFormat>Widescreen</PresentationFormat>
  <Paragraphs>393</Paragraphs>
  <Slides>16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Arial</vt:lpstr>
      <vt:lpstr>Calibri</vt:lpstr>
      <vt:lpstr>Calibri Light</vt:lpstr>
      <vt:lpstr>Candara</vt:lpstr>
      <vt:lpstr>Corbel-Bold</vt:lpstr>
      <vt:lpstr>Helvetica</vt:lpstr>
      <vt:lpstr>Times New Roman</vt:lpstr>
      <vt:lpstr>Office Theme</vt:lpstr>
      <vt:lpstr>Open source API integration model</vt:lpstr>
      <vt:lpstr>API integration model</vt:lpstr>
      <vt:lpstr>API Governance</vt:lpstr>
      <vt:lpstr>PowerPoint Presentation</vt:lpstr>
      <vt:lpstr>Technical Artifacts</vt:lpstr>
      <vt:lpstr>Data Dictionary</vt:lpstr>
      <vt:lpstr>API Cookbook</vt:lpstr>
      <vt:lpstr>API Conventions – End of API Governance</vt:lpstr>
      <vt:lpstr>Data governance</vt:lpstr>
      <vt:lpstr>PowerPoint Presentation</vt:lpstr>
      <vt:lpstr>Frameworks &amp; Accelerators-AD Center</vt:lpstr>
      <vt:lpstr>Conceptual Architecture</vt:lpstr>
      <vt:lpstr>Technology View</vt:lpstr>
      <vt:lpstr>Co-Op MyColleagueRecruit</vt:lpstr>
      <vt:lpstr>Ladbrokes</vt:lpstr>
      <vt:lpstr>Canon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Based API Integration</dc:title>
  <dc:creator>patcha, jahnavi priya</dc:creator>
  <cp:lastModifiedBy>N, Sandhya</cp:lastModifiedBy>
  <cp:revision>200</cp:revision>
  <dcterms:created xsi:type="dcterms:W3CDTF">2019-10-04T05:14:32Z</dcterms:created>
  <dcterms:modified xsi:type="dcterms:W3CDTF">2019-10-15T09:43:25Z</dcterms:modified>
</cp:coreProperties>
</file>