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7853-83E0-4329-8CF8-65D338EA6D2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40F-F43F-4AC3-936B-58EB0A25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7853-83E0-4329-8CF8-65D338EA6D2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40F-F43F-4AC3-936B-58EB0A25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7853-83E0-4329-8CF8-65D338EA6D2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40F-F43F-4AC3-936B-58EB0A25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7853-83E0-4329-8CF8-65D338EA6D2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40F-F43F-4AC3-936B-58EB0A25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0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7853-83E0-4329-8CF8-65D338EA6D2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40F-F43F-4AC3-936B-58EB0A25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5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7853-83E0-4329-8CF8-65D338EA6D2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40F-F43F-4AC3-936B-58EB0A25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7853-83E0-4329-8CF8-65D338EA6D2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40F-F43F-4AC3-936B-58EB0A25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9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7853-83E0-4329-8CF8-65D338EA6D2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40F-F43F-4AC3-936B-58EB0A25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8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7853-83E0-4329-8CF8-65D338EA6D2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40F-F43F-4AC3-936B-58EB0A25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7853-83E0-4329-8CF8-65D338EA6D2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40F-F43F-4AC3-936B-58EB0A25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7853-83E0-4329-8CF8-65D338EA6D2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C40F-F43F-4AC3-936B-58EB0A25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7853-83E0-4329-8CF8-65D338EA6D2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C40F-F43F-4AC3-936B-58EB0A25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87147" y="746760"/>
            <a:ext cx="2817706" cy="2817706"/>
            <a:chOff x="2655146" y="54186"/>
            <a:chExt cx="2817706" cy="2817706"/>
          </a:xfrm>
        </p:grpSpPr>
        <p:sp>
          <p:nvSpPr>
            <p:cNvPr id="14" name="Oval 13"/>
            <p:cNvSpPr/>
            <p:nvPr/>
          </p:nvSpPr>
          <p:spPr>
            <a:xfrm>
              <a:off x="2655146" y="54186"/>
              <a:ext cx="2817706" cy="2817706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2980266" y="433493"/>
              <a:ext cx="2167466" cy="894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33440" y="1993054"/>
            <a:ext cx="2817706" cy="2817706"/>
            <a:chOff x="3901439" y="1300480"/>
            <a:chExt cx="2817706" cy="2817706"/>
          </a:xfrm>
        </p:grpSpPr>
        <p:sp>
          <p:nvSpPr>
            <p:cNvPr id="12" name="Oval 11"/>
            <p:cNvSpPr/>
            <p:nvPr/>
          </p:nvSpPr>
          <p:spPr>
            <a:xfrm>
              <a:off x="3901439" y="1300480"/>
              <a:ext cx="2817706" cy="2817706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3" name="Oval 6"/>
            <p:cNvSpPr/>
            <p:nvPr/>
          </p:nvSpPr>
          <p:spPr>
            <a:xfrm>
              <a:off x="5418666" y="1625600"/>
              <a:ext cx="1083733" cy="2167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87147" y="3293534"/>
            <a:ext cx="2817706" cy="2817706"/>
            <a:chOff x="2655146" y="2600960"/>
            <a:chExt cx="2817706" cy="2817706"/>
          </a:xfrm>
        </p:grpSpPr>
        <p:sp>
          <p:nvSpPr>
            <p:cNvPr id="10" name="Oval 9"/>
            <p:cNvSpPr/>
            <p:nvPr/>
          </p:nvSpPr>
          <p:spPr>
            <a:xfrm>
              <a:off x="2655146" y="2600960"/>
              <a:ext cx="2817706" cy="2817706"/>
            </a:xfrm>
            <a:prstGeom prst="ellipse">
              <a:avLst/>
            </a:prstGeom>
            <a:solidFill>
              <a:srgbClr val="7030A0">
                <a:alpha val="4980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8"/>
            <p:cNvSpPr/>
            <p:nvPr/>
          </p:nvSpPr>
          <p:spPr>
            <a:xfrm>
              <a:off x="2980266" y="4145280"/>
              <a:ext cx="2167466" cy="894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  </a:t>
              </a:r>
              <a:endParaRPr lang="en-US" sz="32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40854" y="1993054"/>
            <a:ext cx="2817706" cy="2817706"/>
            <a:chOff x="1408853" y="1300480"/>
            <a:chExt cx="2817706" cy="2817706"/>
          </a:xfrm>
        </p:grpSpPr>
        <p:sp>
          <p:nvSpPr>
            <p:cNvPr id="8" name="Oval 7"/>
            <p:cNvSpPr/>
            <p:nvPr/>
          </p:nvSpPr>
          <p:spPr>
            <a:xfrm>
              <a:off x="1408853" y="1300480"/>
              <a:ext cx="2817706" cy="2817706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10"/>
            <p:cNvSpPr/>
            <p:nvPr/>
          </p:nvSpPr>
          <p:spPr>
            <a:xfrm>
              <a:off x="1625599" y="1625600"/>
              <a:ext cx="1083733" cy="2167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1753" y="2616794"/>
            <a:ext cx="290457" cy="16244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rbel-Bold"/>
              </a:rPr>
              <a:t>WIN</a:t>
            </a:r>
          </a:p>
        </p:txBody>
      </p:sp>
      <p:sp>
        <p:nvSpPr>
          <p:cNvPr id="17" name="Oval 16"/>
          <p:cNvSpPr/>
          <p:nvPr/>
        </p:nvSpPr>
        <p:spPr>
          <a:xfrm rot="2504718">
            <a:off x="4229387" y="2421495"/>
            <a:ext cx="2318931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orbel-Bold"/>
              </a:rPr>
              <a:t>Innovate</a:t>
            </a:r>
            <a:endParaRPr lang="en-US" sz="2400" i="1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18" name="Oval 17"/>
          <p:cNvSpPr/>
          <p:nvPr/>
        </p:nvSpPr>
        <p:spPr>
          <a:xfrm rot="18656722">
            <a:off x="5532635" y="2421494"/>
            <a:ext cx="2600448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orbel-Bold"/>
              </a:rPr>
              <a:t>Scale</a:t>
            </a:r>
            <a:endParaRPr lang="en-US" sz="2100" i="1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19" name="Oval 18"/>
          <p:cNvSpPr/>
          <p:nvPr/>
        </p:nvSpPr>
        <p:spPr>
          <a:xfrm rot="18939636">
            <a:off x="4209403" y="3925662"/>
            <a:ext cx="2275158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u="none" strike="noStrike" baseline="0" dirty="0" smtClean="0">
                <a:solidFill>
                  <a:schemeClr val="tx1"/>
                </a:solidFill>
                <a:latin typeface="Corbel-Bold"/>
              </a:rPr>
              <a:t>Automate</a:t>
            </a:r>
            <a:endParaRPr lang="en-US" sz="24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20" name="Oval 19"/>
          <p:cNvSpPr/>
          <p:nvPr/>
        </p:nvSpPr>
        <p:spPr>
          <a:xfrm rot="2818941">
            <a:off x="5712131" y="3833996"/>
            <a:ext cx="2355925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u="none" strike="noStrike" baseline="0" dirty="0" smtClean="0">
                <a:solidFill>
                  <a:schemeClr val="tx1"/>
                </a:solidFill>
                <a:latin typeface="Corbel-Bold"/>
              </a:rPr>
              <a:t>Analyze</a:t>
            </a:r>
            <a:endParaRPr lang="en-US" sz="24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15250" y="1174797"/>
            <a:ext cx="2383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0" u="none" strike="noStrike" baseline="0" dirty="0" smtClean="0">
                <a:solidFill>
                  <a:srgbClr val="3E3E3E"/>
                </a:solidFill>
                <a:latin typeface="Corbel-Bold"/>
              </a:rPr>
              <a:t>      </a:t>
            </a:r>
            <a:r>
              <a:rPr lang="en-US" sz="2400" i="0" u="none" strike="noStrike" baseline="0" dirty="0" smtClean="0">
                <a:solidFill>
                  <a:srgbClr val="3E3E3E"/>
                </a:solidFill>
                <a:latin typeface="Corbel-Bold"/>
              </a:rPr>
              <a:t>People</a:t>
            </a:r>
            <a:endParaRPr lang="en-US" sz="2800" i="0" u="none" strike="noStrike" baseline="0" dirty="0" smtClean="0">
              <a:solidFill>
                <a:srgbClr val="3E3E3E"/>
              </a:solidFill>
              <a:latin typeface="Corbel-Bold"/>
            </a:endParaRPr>
          </a:p>
          <a:p>
            <a:pPr algn="ctr"/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Who’s Doing Api’s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440854" y="30230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0" u="none" strike="noStrike" baseline="0" dirty="0" smtClean="0">
                <a:solidFill>
                  <a:srgbClr val="3E3E3E"/>
                </a:solidFill>
                <a:latin typeface="Corbel-Bold"/>
              </a:rPr>
              <a:t>Technology</a:t>
            </a:r>
            <a:endParaRPr lang="en-US" sz="2800" i="0" u="none" strike="noStrike" baseline="0" dirty="0" smtClean="0">
              <a:solidFill>
                <a:srgbClr val="3E3E3E"/>
              </a:solidFill>
              <a:latin typeface="Corbel-Bold"/>
            </a:endParaRPr>
          </a:p>
          <a:p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What We Do</a:t>
            </a:r>
            <a:r>
              <a:rPr lang="en-US" sz="1200" i="0" u="none" strike="noStrike" dirty="0" smtClean="0">
                <a:solidFill>
                  <a:srgbClr val="3E3E3E"/>
                </a:solidFill>
                <a:latin typeface="Corbel-Bold"/>
              </a:rPr>
              <a:t> </a:t>
            </a:r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Api’s With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7161623" y="30533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0" u="none" strike="noStrike" baseline="0" dirty="0" smtClean="0">
                <a:solidFill>
                  <a:srgbClr val="3E3E3E"/>
                </a:solidFill>
                <a:latin typeface="Corbel-Bold"/>
              </a:rPr>
              <a:t> Process</a:t>
            </a:r>
            <a:endParaRPr lang="en-US" sz="2800" i="0" u="none" strike="noStrike" baseline="0" dirty="0" smtClean="0">
              <a:solidFill>
                <a:srgbClr val="3E3E3E"/>
              </a:solidFill>
              <a:latin typeface="Corbel-Bold"/>
            </a:endParaRPr>
          </a:p>
          <a:p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How Api’s are Done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997101" y="4771113"/>
            <a:ext cx="2383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0" u="none" strike="noStrike" baseline="0" dirty="0" smtClean="0">
                <a:solidFill>
                  <a:srgbClr val="3E3E3E"/>
                </a:solidFill>
                <a:latin typeface="Corbel-Bold"/>
              </a:rPr>
              <a:t>    </a:t>
            </a:r>
            <a:r>
              <a:rPr lang="en-US" sz="2400" dirty="0" smtClean="0">
                <a:solidFill>
                  <a:srgbClr val="3E3E3E"/>
                </a:solidFill>
                <a:latin typeface="Corbel-Bold"/>
              </a:rPr>
              <a:t>Analytics</a:t>
            </a:r>
            <a:endParaRPr lang="en-US" sz="2800" i="0" u="none" strike="noStrike" baseline="0" dirty="0" smtClean="0">
              <a:solidFill>
                <a:srgbClr val="3E3E3E"/>
              </a:solidFill>
              <a:latin typeface="Corbel-Bold"/>
            </a:endParaRPr>
          </a:p>
          <a:p>
            <a:pPr algn="ctr"/>
            <a:r>
              <a:rPr lang="en-US" sz="1200" dirty="0" smtClean="0">
                <a:solidFill>
                  <a:srgbClr val="3E3E3E"/>
                </a:solidFill>
                <a:latin typeface="Corbel-Bold"/>
              </a:rPr>
              <a:t>How are</a:t>
            </a:r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 Api’s Analyzed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51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19421" y="639180"/>
            <a:ext cx="2817706" cy="2817706"/>
            <a:chOff x="2655146" y="54186"/>
            <a:chExt cx="2817706" cy="2817706"/>
          </a:xfrm>
        </p:grpSpPr>
        <p:sp>
          <p:nvSpPr>
            <p:cNvPr id="7" name="Oval 6"/>
            <p:cNvSpPr/>
            <p:nvPr/>
          </p:nvSpPr>
          <p:spPr>
            <a:xfrm>
              <a:off x="2655146" y="54186"/>
              <a:ext cx="2817706" cy="2817706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2980266" y="433493"/>
              <a:ext cx="2167466" cy="894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42980" y="2272756"/>
            <a:ext cx="2817706" cy="2817706"/>
            <a:chOff x="3901439" y="1300480"/>
            <a:chExt cx="2817706" cy="2817706"/>
          </a:xfrm>
        </p:grpSpPr>
        <p:sp>
          <p:nvSpPr>
            <p:cNvPr id="10" name="Oval 9"/>
            <p:cNvSpPr/>
            <p:nvPr/>
          </p:nvSpPr>
          <p:spPr>
            <a:xfrm>
              <a:off x="3901439" y="1300480"/>
              <a:ext cx="2817706" cy="2817706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6"/>
            <p:cNvSpPr/>
            <p:nvPr/>
          </p:nvSpPr>
          <p:spPr>
            <a:xfrm>
              <a:off x="5418666" y="1625600"/>
              <a:ext cx="1083733" cy="2167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17372" y="2272756"/>
            <a:ext cx="2817706" cy="2817706"/>
            <a:chOff x="1408853" y="1300480"/>
            <a:chExt cx="2817706" cy="2817706"/>
          </a:xfrm>
        </p:grpSpPr>
        <p:sp>
          <p:nvSpPr>
            <p:cNvPr id="16" name="Oval 15"/>
            <p:cNvSpPr/>
            <p:nvPr/>
          </p:nvSpPr>
          <p:spPr>
            <a:xfrm>
              <a:off x="1408853" y="1300480"/>
              <a:ext cx="2817706" cy="2817706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Oval 10"/>
            <p:cNvSpPr/>
            <p:nvPr/>
          </p:nvSpPr>
          <p:spPr>
            <a:xfrm>
              <a:off x="1625599" y="1625600"/>
              <a:ext cx="1083733" cy="2167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 dirty="0"/>
            </a:p>
          </p:txBody>
        </p:sp>
      </p:grpSp>
      <p:sp>
        <p:nvSpPr>
          <p:cNvPr id="19" name="Oval 18"/>
          <p:cNvSpPr/>
          <p:nvPr/>
        </p:nvSpPr>
        <p:spPr>
          <a:xfrm rot="2504718">
            <a:off x="4229387" y="2421495"/>
            <a:ext cx="2318931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orbel-Bold"/>
              </a:rPr>
              <a:t>Innovate</a:t>
            </a:r>
            <a:endParaRPr lang="en-US" sz="2400" i="1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20" name="Oval 19"/>
          <p:cNvSpPr/>
          <p:nvPr/>
        </p:nvSpPr>
        <p:spPr>
          <a:xfrm rot="18656722">
            <a:off x="5532635" y="2421494"/>
            <a:ext cx="2600448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Corbel-Bold"/>
              </a:rPr>
              <a:t>Scale</a:t>
            </a:r>
            <a:endParaRPr lang="en-US" sz="2100" i="1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15250" y="1174797"/>
            <a:ext cx="2383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0" u="none" strike="noStrike" baseline="0" dirty="0" smtClean="0">
                <a:solidFill>
                  <a:srgbClr val="3E3E3E"/>
                </a:solidFill>
                <a:latin typeface="Corbel-Bold"/>
              </a:rPr>
              <a:t>      </a:t>
            </a:r>
            <a:r>
              <a:rPr lang="en-US" sz="2400" i="0" u="none" strike="noStrike" baseline="0" dirty="0" smtClean="0">
                <a:solidFill>
                  <a:srgbClr val="3E3E3E"/>
                </a:solidFill>
                <a:latin typeface="Corbel-Bold"/>
              </a:rPr>
              <a:t>People</a:t>
            </a:r>
            <a:endParaRPr lang="en-US" sz="2800" i="0" u="none" strike="noStrike" baseline="0" dirty="0" smtClean="0">
              <a:solidFill>
                <a:srgbClr val="3E3E3E"/>
              </a:solidFill>
              <a:latin typeface="Corbel-Bold"/>
            </a:endParaRPr>
          </a:p>
          <a:p>
            <a:pPr algn="ctr"/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Who’s Doing Api’s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828125" y="33457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0" u="none" strike="noStrike" baseline="0" dirty="0" smtClean="0">
                <a:solidFill>
                  <a:srgbClr val="3E3E3E"/>
                </a:solidFill>
                <a:latin typeface="Corbel-Bold"/>
              </a:rPr>
              <a:t>Technology</a:t>
            </a:r>
            <a:endParaRPr lang="en-US" sz="2800" i="0" u="none" strike="noStrike" baseline="0" dirty="0" smtClean="0">
              <a:solidFill>
                <a:srgbClr val="3E3E3E"/>
              </a:solidFill>
              <a:latin typeface="Corbel-Bold"/>
            </a:endParaRPr>
          </a:p>
          <a:p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What We Do</a:t>
            </a:r>
            <a:r>
              <a:rPr lang="en-US" sz="1200" i="0" u="none" strike="noStrike" dirty="0" smtClean="0">
                <a:solidFill>
                  <a:srgbClr val="3E3E3E"/>
                </a:solidFill>
                <a:latin typeface="Corbel-Bold"/>
              </a:rPr>
              <a:t> </a:t>
            </a:r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Api’s With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785104" y="33761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0" u="none" strike="noStrike" baseline="0" dirty="0" smtClean="0">
                <a:solidFill>
                  <a:srgbClr val="3E3E3E"/>
                </a:solidFill>
                <a:latin typeface="Corbel-Bold"/>
              </a:rPr>
              <a:t> Process</a:t>
            </a:r>
            <a:endParaRPr lang="en-US" sz="2800" i="0" u="none" strike="noStrike" baseline="0" dirty="0" smtClean="0">
              <a:solidFill>
                <a:srgbClr val="3E3E3E"/>
              </a:solidFill>
              <a:latin typeface="Corbel-Bold"/>
            </a:endParaRPr>
          </a:p>
          <a:p>
            <a:r>
              <a:rPr lang="en-US" sz="1200" i="0" u="none" strike="noStrike" baseline="0" dirty="0" smtClean="0">
                <a:solidFill>
                  <a:srgbClr val="3E3E3E"/>
                </a:solidFill>
                <a:latin typeface="Corbel-Bold"/>
              </a:rPr>
              <a:t>How Api’s are Done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761379" y="2923592"/>
            <a:ext cx="738330" cy="428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rbel-Bold"/>
              </a:rPr>
              <a:t>WIN</a:t>
            </a:r>
            <a:endParaRPr lang="en-US" sz="14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29063" y="3551159"/>
            <a:ext cx="2275158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u="none" strike="noStrike" baseline="0" dirty="0" smtClean="0">
                <a:solidFill>
                  <a:schemeClr val="tx1"/>
                </a:solidFill>
                <a:latin typeface="Corbel-Bold"/>
              </a:rPr>
              <a:t>Automate</a:t>
            </a:r>
            <a:endParaRPr lang="en-US" sz="2000" dirty="0">
              <a:solidFill>
                <a:schemeClr val="tx1"/>
              </a:solidFill>
              <a:latin typeface="Corbel-Bold"/>
            </a:endParaRPr>
          </a:p>
        </p:txBody>
      </p:sp>
    </p:spTree>
    <p:extLst>
      <p:ext uri="{BB962C8B-B14F-4D97-AF65-F5344CB8AC3E}">
        <p14:creationId xmlns:p14="http://schemas.microsoft.com/office/powerpoint/2010/main" val="128928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690" y="-1764889"/>
            <a:ext cx="10515600" cy="13255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690" y="-3043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1140311" y="2086984"/>
            <a:ext cx="1398494" cy="591670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rbel-Bold"/>
              </a:rPr>
              <a:t>SPECIFICATIE</a:t>
            </a:r>
            <a:endParaRPr lang="en-US" sz="1200" dirty="0">
              <a:latin typeface="Corbel-Bold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2280621" y="2086984"/>
            <a:ext cx="1161827" cy="591670"/>
          </a:xfrm>
          <a:prstGeom prst="chevron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97971" y="2240026"/>
            <a:ext cx="833719" cy="27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INTAKE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184261" y="2086984"/>
            <a:ext cx="1355467" cy="591670"/>
          </a:xfrm>
          <a:prstGeom prst="chevron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6650" y="2162285"/>
            <a:ext cx="855234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BUILD ON DEV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281538" y="2086984"/>
            <a:ext cx="1376985" cy="59167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09820" y="2162285"/>
            <a:ext cx="879215" cy="427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DEPLOY to TEST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5397756" y="2086984"/>
            <a:ext cx="1086413" cy="591670"/>
          </a:xfrm>
          <a:prstGeom prst="chevron">
            <a:avLst/>
          </a:prstGeom>
          <a:solidFill>
            <a:srgbClr val="36B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61266" y="2182580"/>
            <a:ext cx="675039" cy="387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TEST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6228725" y="2086984"/>
            <a:ext cx="1376985" cy="59167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30940" y="2159846"/>
            <a:ext cx="879215" cy="427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DEPLOY to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ACCEPT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7348784" y="2086984"/>
            <a:ext cx="1214304" cy="591670"/>
          </a:xfrm>
          <a:prstGeom prst="chevron">
            <a:avLst/>
          </a:prstGeom>
          <a:solidFill>
            <a:srgbClr val="36B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18249" y="2198006"/>
            <a:ext cx="825986" cy="327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ACCEPT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8310098" y="2086984"/>
            <a:ext cx="1376985" cy="59167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9430157" y="2086984"/>
            <a:ext cx="1349006" cy="591670"/>
          </a:xfrm>
          <a:prstGeom prst="chevron">
            <a:avLst/>
          </a:prstGeom>
          <a:solidFill>
            <a:srgbClr val="36B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79705" y="2159846"/>
            <a:ext cx="879215" cy="427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DEPLOY to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 PROD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38252" y="2076226"/>
            <a:ext cx="1095451" cy="461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HANDOVER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to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orbel-Bold"/>
              </a:rPr>
              <a:t>SUPPORT</a:t>
            </a:r>
            <a:endParaRPr lang="en-US" sz="1200" dirty="0">
              <a:solidFill>
                <a:schemeClr val="bg1"/>
              </a:solidFill>
              <a:latin typeface="Corbel-Bold"/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5400000">
            <a:off x="4753561" y="1617654"/>
            <a:ext cx="12700" cy="2078968"/>
          </a:xfrm>
          <a:prstGeom prst="bentConnector3">
            <a:avLst>
              <a:gd name="adj1" fmla="val 391764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9" idx="2"/>
            <a:endCxn id="15" idx="2"/>
          </p:cNvCxnSpPr>
          <p:nvPr/>
        </p:nvCxnSpPr>
        <p:spPr>
          <a:xfrm rot="5400000">
            <a:off x="4749830" y="-379535"/>
            <a:ext cx="12700" cy="6116378"/>
          </a:xfrm>
          <a:prstGeom prst="bentConnector3">
            <a:avLst>
              <a:gd name="adj1" fmla="val 874588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867401" y="2941459"/>
            <a:ext cx="1791122" cy="192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-Bold"/>
              </a:rPr>
              <a:t>Not according to spec’s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rbel-Bol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0192" y="2894611"/>
            <a:ext cx="1097280" cy="3012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-Bold"/>
              </a:rPr>
              <a:t>Spec is unclear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rbel-Bold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rot="5400000">
            <a:off x="2331725" y="2167666"/>
            <a:ext cx="12700" cy="1021976"/>
          </a:xfrm>
          <a:prstGeom prst="bentConnector3">
            <a:avLst>
              <a:gd name="adj1" fmla="val 383293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54882" y="3558752"/>
            <a:ext cx="1791122" cy="192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-Bold"/>
              </a:rPr>
              <a:t>not as intended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rbel-Bold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11219" y="1731981"/>
            <a:ext cx="9886278" cy="231496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701" y="19224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01" y="1690688"/>
            <a:ext cx="4192497" cy="30658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614108" y="1237129"/>
            <a:ext cx="2151530" cy="839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65638" y="935915"/>
            <a:ext cx="1330362" cy="602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1) </a:t>
            </a:r>
            <a:r>
              <a:rPr lang="en-US" b="1" i="1" dirty="0" smtClean="0">
                <a:solidFill>
                  <a:schemeClr val="bg1"/>
                </a:solidFill>
              </a:rPr>
              <a:t>Educate</a:t>
            </a:r>
            <a:r>
              <a:rPr lang="en-US" b="1" i="1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4" idx="1"/>
          </p:cNvCxnSpPr>
          <p:nvPr/>
        </p:nvCxnSpPr>
        <p:spPr>
          <a:xfrm>
            <a:off x="3689873" y="2562692"/>
            <a:ext cx="1075765" cy="53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65638" y="2314615"/>
            <a:ext cx="1330362" cy="602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2) Approve: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05026" y="3223635"/>
            <a:ext cx="860612" cy="745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65638" y="3594793"/>
            <a:ext cx="1330362" cy="602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3) Evaluate: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7125" y="651324"/>
            <a:ext cx="6562164" cy="6347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rbel-Bold"/>
              </a:rPr>
              <a:t>Building Blocks of </a:t>
            </a:r>
            <a:r>
              <a:rPr lang="en-US" sz="2800" dirty="0" smtClean="0">
                <a:latin typeface="Corbel-Bold"/>
              </a:rPr>
              <a:t>Data Governance</a:t>
            </a:r>
            <a:endParaRPr lang="en-US" sz="2800" dirty="0">
              <a:latin typeface="Corbel-Bold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12" y="1420962"/>
            <a:ext cx="8515350" cy="43815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863381" y="1882600"/>
            <a:ext cx="1333950" cy="50799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alibri "/>
              </a:rPr>
              <a:t>API Conventions</a:t>
            </a:r>
          </a:p>
          <a:p>
            <a:pPr algn="ctr"/>
            <a:r>
              <a:rPr lang="en-US" sz="1200" dirty="0" smtClean="0">
                <a:latin typeface="Calibri "/>
              </a:rPr>
              <a:t>(AC)</a:t>
            </a:r>
            <a:endParaRPr lang="en-US" sz="1200" dirty="0">
              <a:latin typeface="Calibri 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74257" y="1833864"/>
            <a:ext cx="1333950" cy="60547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alibri "/>
              </a:rPr>
              <a:t>Data Dictionary</a:t>
            </a:r>
          </a:p>
          <a:p>
            <a:pPr algn="ctr"/>
            <a:r>
              <a:rPr lang="en-US" sz="1200" dirty="0" smtClean="0">
                <a:latin typeface="Calibri "/>
              </a:rPr>
              <a:t>(DD)</a:t>
            </a:r>
            <a:endParaRPr lang="en-US" sz="1200" dirty="0">
              <a:latin typeface="Calibri 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68819" y="1833864"/>
            <a:ext cx="1333950" cy="60547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alibri "/>
              </a:rPr>
              <a:t>API Cookbook</a:t>
            </a:r>
          </a:p>
          <a:p>
            <a:pPr algn="ctr"/>
            <a:r>
              <a:rPr lang="en-US" sz="1200" dirty="0" smtClean="0">
                <a:latin typeface="Calibri "/>
              </a:rPr>
              <a:t>(CB)</a:t>
            </a:r>
            <a:endParaRPr lang="en-US" sz="12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2934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2"/>
          <a:srcRect t="-1" r="13854" b="30484"/>
          <a:stretch/>
        </p:blipFill>
        <p:spPr>
          <a:xfrm>
            <a:off x="8077484" y="986611"/>
            <a:ext cx="344626" cy="185399"/>
          </a:xfrm>
          <a:prstGeom prst="rect">
            <a:avLst/>
          </a:prstGeom>
        </p:spPr>
      </p:pic>
      <p:cxnSp>
        <p:nvCxnSpPr>
          <p:cNvPr id="111" name="Elbow Connector 110"/>
          <p:cNvCxnSpPr/>
          <p:nvPr/>
        </p:nvCxnSpPr>
        <p:spPr>
          <a:xfrm rot="5400000" flipH="1" flipV="1">
            <a:off x="4027072" y="1367026"/>
            <a:ext cx="4570549" cy="3912366"/>
          </a:xfrm>
          <a:prstGeom prst="bentConnector5">
            <a:avLst>
              <a:gd name="adj1" fmla="val -5002"/>
              <a:gd name="adj2" fmla="val 26682"/>
              <a:gd name="adj3" fmla="val 10594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3"/>
          <a:srcRect t="7514" r="85747"/>
          <a:stretch/>
        </p:blipFill>
        <p:spPr>
          <a:xfrm rot="10800000">
            <a:off x="9307008" y="2478406"/>
            <a:ext cx="135032" cy="369990"/>
          </a:xfrm>
          <a:prstGeom prst="rect">
            <a:avLst/>
          </a:prstGeom>
          <a:solidFill>
            <a:srgbClr val="66FF66"/>
          </a:solidFill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548649" y="2511978"/>
            <a:ext cx="843422" cy="40005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981883" y="3321257"/>
            <a:ext cx="843422" cy="4000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976411" y="2251615"/>
            <a:ext cx="843422" cy="4000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605085" y="1428129"/>
            <a:ext cx="843422" cy="4000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46" y="1393548"/>
            <a:ext cx="843422" cy="400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482" y="2278381"/>
            <a:ext cx="1266825" cy="4000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98" y="1078962"/>
            <a:ext cx="843422" cy="400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756" y="-31378"/>
            <a:ext cx="6433073" cy="7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rbel-Bold"/>
              </a:rPr>
              <a:t>Content of API </a:t>
            </a:r>
            <a:r>
              <a:rPr lang="en-US" sz="2800" dirty="0" smtClean="0">
                <a:latin typeface="Corbel-Bold"/>
              </a:rPr>
              <a:t>Data Dictionary</a:t>
            </a:r>
            <a:endParaRPr lang="en-US" sz="2800" dirty="0">
              <a:latin typeface="Corbel-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588" t="6774" r="10061" b="13182"/>
          <a:stretch/>
        </p:blipFill>
        <p:spPr>
          <a:xfrm>
            <a:off x="74405" y="758520"/>
            <a:ext cx="1234414" cy="10186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79" y="824252"/>
            <a:ext cx="5986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u="none" strike="noStrike" baseline="0" dirty="0" err="1" smtClean="0">
                <a:latin typeface="Helvetica" panose="020B0604020202020204" pitchFamily="34" charset="0"/>
              </a:rPr>
              <a:t>legenda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49" y="1039697"/>
            <a:ext cx="405302" cy="650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00876" y="1013856"/>
            <a:ext cx="40072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0" i="0" u="none" strike="noStrike" baseline="0" dirty="0" smtClean="0">
                <a:latin typeface="Helvetica" panose="020B0604020202020204" pitchFamily="34" charset="0"/>
              </a:rPr>
              <a:t>CRM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91034" y="1178960"/>
            <a:ext cx="64891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0" i="0" u="none" strike="noStrike" baseline="0" dirty="0" smtClean="0">
                <a:latin typeface="Helvetica" panose="020B0604020202020204" pitchFamily="34" charset="0"/>
              </a:rPr>
              <a:t>System X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79315" y="1327406"/>
            <a:ext cx="52638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0" i="0" u="none" strike="noStrike" baseline="0" dirty="0" smtClean="0">
                <a:latin typeface="Helvetica" panose="020B0604020202020204" pitchFamily="34" charset="0"/>
              </a:rPr>
              <a:t>Legacy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95742" y="1472219"/>
            <a:ext cx="48555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0" i="0" u="none" strike="noStrike" baseline="0" dirty="0" err="1" smtClean="0">
                <a:latin typeface="Helvetica" panose="020B0604020202020204" pitchFamily="34" charset="0"/>
              </a:rPr>
              <a:t>ToDo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546143" y="1017961"/>
            <a:ext cx="1430767" cy="1038627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37344" y="1239302"/>
            <a:ext cx="1247887" cy="292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37344" y="1628154"/>
            <a:ext cx="1247887" cy="292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98493" y="2223799"/>
            <a:ext cx="1647369" cy="1829444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8091" y="3088943"/>
            <a:ext cx="1372275" cy="327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28091" y="3553101"/>
            <a:ext cx="1372275" cy="327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04156" y="756076"/>
            <a:ext cx="1704012" cy="4950217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24374" y="1019837"/>
            <a:ext cx="1437052" cy="300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4374" y="1463415"/>
            <a:ext cx="1437052" cy="70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25406" y="1795931"/>
            <a:ext cx="1236650" cy="280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24374" y="2377240"/>
            <a:ext cx="1437052" cy="1243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25406" y="2709756"/>
            <a:ext cx="1236650" cy="747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09745" y="2998773"/>
            <a:ext cx="1081226" cy="356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46829" y="3824684"/>
            <a:ext cx="1437052" cy="1704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726345" y="4157201"/>
            <a:ext cx="1236650" cy="747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684" y="4446218"/>
            <a:ext cx="1081226" cy="356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46922" y="5049436"/>
            <a:ext cx="1236650" cy="374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35290" y="998321"/>
            <a:ext cx="9284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preferences</a:t>
            </a:r>
            <a:endParaRPr lang="en-US" sz="3200" dirty="0"/>
          </a:p>
        </p:txBody>
      </p:sp>
      <p:sp>
        <p:nvSpPr>
          <p:cNvPr id="44" name="Rectangle 43"/>
          <p:cNvSpPr/>
          <p:nvPr/>
        </p:nvSpPr>
        <p:spPr>
          <a:xfrm>
            <a:off x="1902030" y="1265425"/>
            <a:ext cx="638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contact</a:t>
            </a:r>
            <a:endParaRPr lang="en-US" sz="3200" dirty="0"/>
          </a:p>
        </p:txBody>
      </p:sp>
      <p:sp>
        <p:nvSpPr>
          <p:cNvPr id="45" name="Rectangle 44"/>
          <p:cNvSpPr/>
          <p:nvPr/>
        </p:nvSpPr>
        <p:spPr>
          <a:xfrm>
            <a:off x="1887113" y="1621006"/>
            <a:ext cx="724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payment</a:t>
            </a:r>
            <a:endParaRPr lang="en-US" sz="3200" dirty="0"/>
          </a:p>
        </p:txBody>
      </p:sp>
      <p:sp>
        <p:nvSpPr>
          <p:cNvPr id="46" name="Rectangle 45"/>
          <p:cNvSpPr/>
          <p:nvPr/>
        </p:nvSpPr>
        <p:spPr>
          <a:xfrm>
            <a:off x="5634178" y="1207028"/>
            <a:ext cx="1564930" cy="1170212"/>
          </a:xfrm>
          <a:prstGeom prst="rect">
            <a:avLst/>
          </a:prstGeom>
          <a:solidFill>
            <a:srgbClr val="66FF66">
              <a:alpha val="89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01551" y="1539544"/>
            <a:ext cx="1423770" cy="738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15940" y="1152960"/>
            <a:ext cx="1430767" cy="1299784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707141" y="1610970"/>
            <a:ext cx="1247887" cy="29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07141" y="2032096"/>
            <a:ext cx="1247887" cy="29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01551" y="1680987"/>
            <a:ext cx="1488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paymentPlanDetails</a:t>
            </a:r>
            <a:endParaRPr lang="en-US" sz="1200" dirty="0"/>
          </a:p>
          <a:p>
            <a:r>
              <a:rPr lang="en-US" sz="1200" dirty="0"/>
              <a:t>(</a:t>
            </a:r>
            <a:r>
              <a:rPr lang="en-US" sz="1200" dirty="0" err="1"/>
              <a:t>measuringDevice</a:t>
            </a:r>
            <a:r>
              <a:rPr lang="en-US" sz="1200" dirty="0"/>
              <a:t>)</a:t>
            </a:r>
            <a:endParaRPr lang="en-US" sz="3600" dirty="0"/>
          </a:p>
        </p:txBody>
      </p:sp>
      <p:sp>
        <p:nvSpPr>
          <p:cNvPr id="52" name="Rectangle 51"/>
          <p:cNvSpPr/>
          <p:nvPr/>
        </p:nvSpPr>
        <p:spPr>
          <a:xfrm>
            <a:off x="5880312" y="1189551"/>
            <a:ext cx="10791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paymentPlans</a:t>
            </a:r>
            <a:endParaRPr lang="en-US" sz="3200" dirty="0"/>
          </a:p>
        </p:txBody>
      </p:sp>
      <p:sp>
        <p:nvSpPr>
          <p:cNvPr id="53" name="Rectangle 52"/>
          <p:cNvSpPr/>
          <p:nvPr/>
        </p:nvSpPr>
        <p:spPr>
          <a:xfrm>
            <a:off x="7894066" y="1135744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accounts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7938384" y="1621006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address</a:t>
            </a:r>
            <a:endParaRPr lang="en-US" sz="2800" dirty="0"/>
          </a:p>
        </p:txBody>
      </p:sp>
      <p:sp>
        <p:nvSpPr>
          <p:cNvPr id="55" name="Rectangle 54"/>
          <p:cNvSpPr/>
          <p:nvPr/>
        </p:nvSpPr>
        <p:spPr>
          <a:xfrm>
            <a:off x="7830786" y="2032096"/>
            <a:ext cx="10005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bankAccount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7614139" y="2884309"/>
            <a:ext cx="1430767" cy="57281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14138" y="3942993"/>
            <a:ext cx="1430767" cy="572818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445238" y="1320713"/>
            <a:ext cx="1647369" cy="438558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582784" y="2377240"/>
            <a:ext cx="1372275" cy="445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582784" y="3170718"/>
            <a:ext cx="1372275" cy="445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582784" y="3906812"/>
            <a:ext cx="1372275" cy="445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574834" y="4681937"/>
            <a:ext cx="1372275" cy="445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1387369" y="2377239"/>
            <a:ext cx="771385" cy="593365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830786" y="2993477"/>
            <a:ext cx="9284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agreements</a:t>
            </a:r>
            <a:endParaRPr lang="en-US" sz="3200" dirty="0"/>
          </a:p>
        </p:txBody>
      </p:sp>
      <p:sp>
        <p:nvSpPr>
          <p:cNvPr id="66" name="Rectangle 65"/>
          <p:cNvSpPr/>
          <p:nvPr/>
        </p:nvSpPr>
        <p:spPr>
          <a:xfrm>
            <a:off x="7923306" y="4053243"/>
            <a:ext cx="724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products</a:t>
            </a:r>
            <a:endParaRPr lang="en-US" sz="3200" dirty="0"/>
          </a:p>
        </p:txBody>
      </p:sp>
      <p:sp>
        <p:nvSpPr>
          <p:cNvPr id="67" name="Rectangle 66"/>
          <p:cNvSpPr/>
          <p:nvPr/>
        </p:nvSpPr>
        <p:spPr>
          <a:xfrm>
            <a:off x="9843045" y="1342721"/>
            <a:ext cx="696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invoices</a:t>
            </a:r>
            <a:endParaRPr lang="en-US" sz="3200" dirty="0"/>
          </a:p>
        </p:txBody>
      </p:sp>
      <p:sp>
        <p:nvSpPr>
          <p:cNvPr id="69" name="Rectangle 68"/>
          <p:cNvSpPr/>
          <p:nvPr/>
        </p:nvSpPr>
        <p:spPr>
          <a:xfrm>
            <a:off x="9479463" y="1848410"/>
            <a:ext cx="1578915" cy="2988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u="none" strike="noStrike" baseline="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type: &lt;</a:t>
            </a:r>
            <a:r>
              <a:rPr lang="en-US" sz="1100" b="0" i="0" u="none" strike="noStrike" baseline="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OneTimeCost</a:t>
            </a:r>
            <a:r>
              <a:rPr lang="en-US" sz="1100" b="0" i="0" u="none" strike="noStrike" baseline="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&gt;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952851" y="2469070"/>
            <a:ext cx="4764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lines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9843045" y="3224679"/>
            <a:ext cx="8386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lineDetails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9724363" y="3996642"/>
            <a:ext cx="10903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lineSubDetails</a:t>
            </a:r>
            <a:endParaRPr lang="en-US" sz="3200" dirty="0"/>
          </a:p>
        </p:txBody>
      </p:sp>
      <p:sp>
        <p:nvSpPr>
          <p:cNvPr id="73" name="Rectangle 72"/>
          <p:cNvSpPr/>
          <p:nvPr/>
        </p:nvSpPr>
        <p:spPr>
          <a:xfrm>
            <a:off x="9906363" y="4767577"/>
            <a:ext cx="5693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usage</a:t>
            </a:r>
            <a:endParaRPr lang="en-US" sz="3200" dirty="0"/>
          </a:p>
        </p:txBody>
      </p:sp>
      <p:sp>
        <p:nvSpPr>
          <p:cNvPr id="74" name="Rectangle 73"/>
          <p:cNvSpPr/>
          <p:nvPr/>
        </p:nvSpPr>
        <p:spPr>
          <a:xfrm>
            <a:off x="11363344" y="2543116"/>
            <a:ext cx="7954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payments</a:t>
            </a:r>
            <a:endParaRPr lang="en-US" sz="3200" dirty="0"/>
          </a:p>
        </p:txBody>
      </p:sp>
      <p:cxnSp>
        <p:nvCxnSpPr>
          <p:cNvPr id="83" name="Elbow Connector 82"/>
          <p:cNvCxnSpPr/>
          <p:nvPr/>
        </p:nvCxnSpPr>
        <p:spPr>
          <a:xfrm rot="10800000" flipV="1">
            <a:off x="9055664" y="2684916"/>
            <a:ext cx="262102" cy="507317"/>
          </a:xfrm>
          <a:prstGeom prst="bentConnector3">
            <a:avLst/>
          </a:prstGeom>
          <a:ln w="127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901138" y="2223799"/>
            <a:ext cx="5838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orders</a:t>
            </a:r>
            <a:endParaRPr lang="en-US" sz="3200" dirty="0"/>
          </a:p>
        </p:txBody>
      </p:sp>
      <p:sp>
        <p:nvSpPr>
          <p:cNvPr id="85" name="Rectangle 84"/>
          <p:cNvSpPr/>
          <p:nvPr/>
        </p:nvSpPr>
        <p:spPr>
          <a:xfrm>
            <a:off x="1854092" y="2397770"/>
            <a:ext cx="676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(orders)</a:t>
            </a:r>
            <a:endParaRPr lang="en-US" sz="3200" dirty="0"/>
          </a:p>
        </p:txBody>
      </p:sp>
      <p:sp>
        <p:nvSpPr>
          <p:cNvPr id="86" name="Rectangle 85"/>
          <p:cNvSpPr/>
          <p:nvPr/>
        </p:nvSpPr>
        <p:spPr>
          <a:xfrm>
            <a:off x="1435599" y="2647112"/>
            <a:ext cx="1578915" cy="2988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type: &lt;</a:t>
            </a:r>
            <a:r>
              <a:rPr lang="en-US" sz="11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serviceOrder</a:t>
            </a:r>
            <a:r>
              <a:rPr lang="en-US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801730" y="3097162"/>
            <a:ext cx="8050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orderlines</a:t>
            </a:r>
            <a:endParaRPr lang="en-US" sz="3200" dirty="0"/>
          </a:p>
        </p:txBody>
      </p:sp>
      <p:sp>
        <p:nvSpPr>
          <p:cNvPr id="88" name="Rectangle 87"/>
          <p:cNvSpPr/>
          <p:nvPr/>
        </p:nvSpPr>
        <p:spPr>
          <a:xfrm>
            <a:off x="1827975" y="3583223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address</a:t>
            </a:r>
            <a:endParaRPr lang="en-US" sz="3200" dirty="0"/>
          </a:p>
        </p:txBody>
      </p:sp>
      <p:sp>
        <p:nvSpPr>
          <p:cNvPr id="89" name="Rectangle 88"/>
          <p:cNvSpPr/>
          <p:nvPr/>
        </p:nvSpPr>
        <p:spPr>
          <a:xfrm>
            <a:off x="3901112" y="750947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Employees</a:t>
            </a:r>
            <a:endParaRPr lang="en-US" sz="3200" dirty="0"/>
          </a:p>
        </p:txBody>
      </p:sp>
      <p:sp>
        <p:nvSpPr>
          <p:cNvPr id="90" name="Rectangle 89"/>
          <p:cNvSpPr/>
          <p:nvPr/>
        </p:nvSpPr>
        <p:spPr>
          <a:xfrm>
            <a:off x="3832850" y="1051100"/>
            <a:ext cx="10005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bankAccount</a:t>
            </a:r>
            <a:endParaRPr lang="en-US" sz="3200" dirty="0"/>
          </a:p>
        </p:txBody>
      </p:sp>
      <p:sp>
        <p:nvSpPr>
          <p:cNvPr id="91" name="Rectangle 90"/>
          <p:cNvSpPr/>
          <p:nvPr/>
        </p:nvSpPr>
        <p:spPr>
          <a:xfrm>
            <a:off x="3967122" y="1492664"/>
            <a:ext cx="638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contact</a:t>
            </a:r>
            <a:endParaRPr lang="en-US" sz="3200" dirty="0"/>
          </a:p>
        </p:txBody>
      </p:sp>
      <p:sp>
        <p:nvSpPr>
          <p:cNvPr id="92" name="Rectangle 91"/>
          <p:cNvSpPr/>
          <p:nvPr/>
        </p:nvSpPr>
        <p:spPr>
          <a:xfrm>
            <a:off x="3962064" y="1804761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smtClean="0">
                <a:latin typeface="Helvetica" panose="020B0604020202020204" pitchFamily="34" charset="0"/>
              </a:rPr>
              <a:t>address</a:t>
            </a:r>
            <a:endParaRPr lang="en-US" sz="3200" dirty="0"/>
          </a:p>
        </p:txBody>
      </p:sp>
      <p:sp>
        <p:nvSpPr>
          <p:cNvPr id="93" name="Rectangle 92"/>
          <p:cNvSpPr/>
          <p:nvPr/>
        </p:nvSpPr>
        <p:spPr>
          <a:xfrm>
            <a:off x="3972038" y="2372403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person</a:t>
            </a:r>
            <a:endParaRPr lang="en-US" sz="3200" dirty="0"/>
          </a:p>
        </p:txBody>
      </p:sp>
      <p:sp>
        <p:nvSpPr>
          <p:cNvPr id="94" name="Rectangle 93"/>
          <p:cNvSpPr/>
          <p:nvPr/>
        </p:nvSpPr>
        <p:spPr>
          <a:xfrm>
            <a:off x="3956973" y="2709238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address</a:t>
            </a:r>
            <a:endParaRPr lang="en-US" sz="3200" dirty="0"/>
          </a:p>
        </p:txBody>
      </p:sp>
      <p:sp>
        <p:nvSpPr>
          <p:cNvPr id="95" name="Rectangle 94"/>
          <p:cNvSpPr/>
          <p:nvPr/>
        </p:nvSpPr>
        <p:spPr>
          <a:xfrm>
            <a:off x="3953655" y="3052558"/>
            <a:ext cx="6719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location</a:t>
            </a:r>
            <a:endParaRPr lang="en-US" sz="3200" dirty="0"/>
          </a:p>
        </p:txBody>
      </p:sp>
      <p:sp>
        <p:nvSpPr>
          <p:cNvPr id="96" name="Rectangle 95"/>
          <p:cNvSpPr/>
          <p:nvPr/>
        </p:nvSpPr>
        <p:spPr>
          <a:xfrm>
            <a:off x="3894231" y="3826046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organization</a:t>
            </a:r>
            <a:endParaRPr lang="en-US" sz="3200" dirty="0"/>
          </a:p>
        </p:txBody>
      </p:sp>
      <p:sp>
        <p:nvSpPr>
          <p:cNvPr id="97" name="Rectangle 96"/>
          <p:cNvSpPr/>
          <p:nvPr/>
        </p:nvSpPr>
        <p:spPr>
          <a:xfrm>
            <a:off x="3894231" y="4182044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address</a:t>
            </a:r>
            <a:endParaRPr lang="en-US" sz="3200" dirty="0"/>
          </a:p>
        </p:txBody>
      </p:sp>
      <p:sp>
        <p:nvSpPr>
          <p:cNvPr id="98" name="Rectangle 97"/>
          <p:cNvSpPr/>
          <p:nvPr/>
        </p:nvSpPr>
        <p:spPr>
          <a:xfrm>
            <a:off x="3888714" y="4505967"/>
            <a:ext cx="6719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location</a:t>
            </a:r>
            <a:endParaRPr lang="en-US" sz="3200" dirty="0"/>
          </a:p>
        </p:txBody>
      </p:sp>
      <p:sp>
        <p:nvSpPr>
          <p:cNvPr id="99" name="Rectangle 98"/>
          <p:cNvSpPr/>
          <p:nvPr/>
        </p:nvSpPr>
        <p:spPr>
          <a:xfrm>
            <a:off x="3881101" y="5062784"/>
            <a:ext cx="8130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legalForm</a:t>
            </a:r>
            <a:endParaRPr lang="en-US" sz="3200" dirty="0"/>
          </a:p>
        </p:txBody>
      </p:sp>
      <p:sp>
        <p:nvSpPr>
          <p:cNvPr id="100" name="Rectangle 99"/>
          <p:cNvSpPr/>
          <p:nvPr/>
        </p:nvSpPr>
        <p:spPr>
          <a:xfrm>
            <a:off x="6156167" y="781123"/>
            <a:ext cx="1471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absorbing Employee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00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8730</TotalTime>
  <Words>185</Words>
  <Application>Microsoft Office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</vt:lpstr>
      <vt:lpstr>Calibri Light</vt:lpstr>
      <vt:lpstr>Corbel-Bold</vt:lpstr>
      <vt:lpstr>Helvetica</vt:lpstr>
      <vt:lpstr>Office Theme</vt:lpstr>
      <vt:lpstr>  </vt:lpstr>
      <vt:lpstr> </vt:lpstr>
      <vt:lpstr> </vt:lpstr>
      <vt:lpstr>  </vt:lpstr>
      <vt:lpstr> </vt:lpstr>
      <vt:lpstr>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N, Sandhya</dc:creator>
  <cp:lastModifiedBy>N, Sandhya</cp:lastModifiedBy>
  <cp:revision>20</cp:revision>
  <dcterms:created xsi:type="dcterms:W3CDTF">2019-09-23T11:45:06Z</dcterms:created>
  <dcterms:modified xsi:type="dcterms:W3CDTF">2019-10-03T10:01:32Z</dcterms:modified>
</cp:coreProperties>
</file>