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8AA8DA"/>
    <a:srgbClr val="FFD5E3"/>
    <a:srgbClr val="7CAFDE"/>
    <a:srgbClr val="9BE5FF"/>
    <a:srgbClr val="66FF66"/>
    <a:srgbClr val="00FFCC"/>
    <a:srgbClr val="FFFF00"/>
    <a:srgbClr val="66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04C9-0B74-451E-BEAF-5E1BBC58A05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24"/>
          <a:stretch/>
        </p:blipFill>
        <p:spPr>
          <a:xfrm>
            <a:off x="817581" y="257175"/>
            <a:ext cx="10241279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2"/>
          <a:srcRect t="-1" r="13854" b="30484"/>
          <a:stretch/>
        </p:blipFill>
        <p:spPr>
          <a:xfrm>
            <a:off x="8077484" y="997628"/>
            <a:ext cx="344626" cy="185399"/>
          </a:xfrm>
          <a:prstGeom prst="rect">
            <a:avLst/>
          </a:prstGeom>
        </p:spPr>
      </p:pic>
      <p:cxnSp>
        <p:nvCxnSpPr>
          <p:cNvPr id="111" name="Elbow Connector 110"/>
          <p:cNvCxnSpPr/>
          <p:nvPr/>
        </p:nvCxnSpPr>
        <p:spPr>
          <a:xfrm rot="5400000" flipH="1" flipV="1">
            <a:off x="4027073" y="1378043"/>
            <a:ext cx="4570549" cy="3912366"/>
          </a:xfrm>
          <a:prstGeom prst="bentConnector5">
            <a:avLst>
              <a:gd name="adj1" fmla="val -5002"/>
              <a:gd name="adj2" fmla="val 26682"/>
              <a:gd name="adj3" fmla="val 10594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3"/>
          <a:srcRect t="7514" r="85747"/>
          <a:stretch/>
        </p:blipFill>
        <p:spPr>
          <a:xfrm rot="10800000">
            <a:off x="9307008" y="2478406"/>
            <a:ext cx="135032" cy="369990"/>
          </a:xfrm>
          <a:prstGeom prst="rect">
            <a:avLst/>
          </a:prstGeom>
          <a:solidFill>
            <a:srgbClr val="66FF66"/>
          </a:solidFill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548649" y="2511978"/>
            <a:ext cx="843422" cy="4000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871713" y="3321257"/>
            <a:ext cx="843422" cy="4000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855224" y="2251615"/>
            <a:ext cx="843422" cy="4000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616102" y="1494231"/>
            <a:ext cx="843422" cy="4000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46" y="1525752"/>
            <a:ext cx="843422" cy="400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482" y="2278381"/>
            <a:ext cx="1266825" cy="4000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98" y="1078962"/>
            <a:ext cx="843422" cy="400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051" y="-115236"/>
            <a:ext cx="6433073" cy="7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rbel-Bold"/>
              </a:rPr>
              <a:t>Content of API </a:t>
            </a:r>
            <a:r>
              <a:rPr lang="en-US" sz="2800" dirty="0" smtClean="0">
                <a:latin typeface="Corbel-Bold"/>
              </a:rPr>
              <a:t>Data Dictionary</a:t>
            </a:r>
            <a:endParaRPr lang="en-US" sz="2800" dirty="0">
              <a:latin typeface="Corbel-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8177" y="1017961"/>
            <a:ext cx="1430767" cy="10386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59378" y="1239302"/>
            <a:ext cx="1247887" cy="292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59378" y="1628154"/>
            <a:ext cx="1247887" cy="292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77109" y="2223799"/>
            <a:ext cx="1668754" cy="1829444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8091" y="3088943"/>
            <a:ext cx="1372275" cy="327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8091" y="3553101"/>
            <a:ext cx="1372275" cy="327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04156" y="756076"/>
            <a:ext cx="1704012" cy="495021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24374" y="1019837"/>
            <a:ext cx="1437052" cy="300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4374" y="1463415"/>
            <a:ext cx="1437052" cy="70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25406" y="1795931"/>
            <a:ext cx="1236650" cy="280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24374" y="2377240"/>
            <a:ext cx="1437052" cy="1243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25406" y="2709756"/>
            <a:ext cx="1236650" cy="747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09745" y="2998773"/>
            <a:ext cx="1081226" cy="35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46829" y="3824684"/>
            <a:ext cx="1437052" cy="1704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726345" y="4157201"/>
            <a:ext cx="1236650" cy="747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684" y="4446218"/>
            <a:ext cx="1081226" cy="35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46922" y="5049436"/>
            <a:ext cx="1236650" cy="374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57324" y="998321"/>
            <a:ext cx="928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preferences</a:t>
            </a:r>
            <a:endParaRPr lang="en-US" sz="3200" dirty="0"/>
          </a:p>
        </p:txBody>
      </p:sp>
      <p:sp>
        <p:nvSpPr>
          <p:cNvPr id="44" name="Rectangle 43"/>
          <p:cNvSpPr/>
          <p:nvPr/>
        </p:nvSpPr>
        <p:spPr>
          <a:xfrm>
            <a:off x="1902030" y="1265425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contact</a:t>
            </a:r>
            <a:endParaRPr lang="en-US" sz="3200" dirty="0"/>
          </a:p>
        </p:txBody>
      </p:sp>
      <p:sp>
        <p:nvSpPr>
          <p:cNvPr id="45" name="Rectangle 44"/>
          <p:cNvSpPr/>
          <p:nvPr/>
        </p:nvSpPr>
        <p:spPr>
          <a:xfrm>
            <a:off x="1887113" y="1621006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payment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5656212" y="1207028"/>
            <a:ext cx="1564930" cy="1170212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23585" y="1539544"/>
            <a:ext cx="1423770" cy="738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15940" y="1152960"/>
            <a:ext cx="1430767" cy="1299784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707141" y="1610970"/>
            <a:ext cx="1247887" cy="29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07141" y="2032096"/>
            <a:ext cx="1247887" cy="29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01551" y="1680987"/>
            <a:ext cx="1488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paymentPlanDetails</a:t>
            </a:r>
            <a:endParaRPr lang="en-US" sz="1200" dirty="0"/>
          </a:p>
          <a:p>
            <a:r>
              <a:rPr lang="en-US" sz="1200" dirty="0"/>
              <a:t>(</a:t>
            </a:r>
            <a:r>
              <a:rPr lang="en-US" sz="1200" dirty="0" err="1"/>
              <a:t>measuringDevice</a:t>
            </a:r>
            <a:r>
              <a:rPr lang="en-US" sz="1200" dirty="0"/>
              <a:t>)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5880312" y="1189551"/>
            <a:ext cx="10791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paymentPlans</a:t>
            </a:r>
            <a:endParaRPr lang="en-US" sz="3200" dirty="0"/>
          </a:p>
        </p:txBody>
      </p:sp>
      <p:sp>
        <p:nvSpPr>
          <p:cNvPr id="53" name="Rectangle 52"/>
          <p:cNvSpPr/>
          <p:nvPr/>
        </p:nvSpPr>
        <p:spPr>
          <a:xfrm>
            <a:off x="7894066" y="1135744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accounts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7938384" y="1621006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7830786" y="2032096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bankAccount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7647190" y="2873292"/>
            <a:ext cx="1430767" cy="572818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14138" y="3942993"/>
            <a:ext cx="1430767" cy="572818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456255" y="1320713"/>
            <a:ext cx="1647369" cy="4385580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582784" y="2377240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582784" y="3170718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582784" y="3906812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574834" y="4681937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387369" y="2377239"/>
            <a:ext cx="771385" cy="593365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30786" y="2993477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latin typeface="Helvetica" panose="020B0604020202020204" pitchFamily="34" charset="0"/>
              </a:rPr>
              <a:t>a</a:t>
            </a:r>
            <a:r>
              <a:rPr lang="en-US" sz="1100" b="1" i="0" u="none" strike="noStrike" baseline="0" dirty="0" smtClean="0">
                <a:latin typeface="Helvetica" panose="020B0604020202020204" pitchFamily="34" charset="0"/>
              </a:rPr>
              <a:t>greements</a:t>
            </a:r>
            <a:endParaRPr lang="en-US" sz="3200" b="1" dirty="0"/>
          </a:p>
        </p:txBody>
      </p:sp>
      <p:sp>
        <p:nvSpPr>
          <p:cNvPr id="66" name="Rectangle 65"/>
          <p:cNvSpPr/>
          <p:nvPr/>
        </p:nvSpPr>
        <p:spPr>
          <a:xfrm>
            <a:off x="7923306" y="4053243"/>
            <a:ext cx="788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0" u="none" strike="noStrike" baseline="0" dirty="0" smtClean="0">
                <a:latin typeface="Helvetica" panose="020B0604020202020204" pitchFamily="34" charset="0"/>
              </a:rPr>
              <a:t>products</a:t>
            </a:r>
            <a:endParaRPr lang="en-US" sz="3200" b="1" dirty="0"/>
          </a:p>
        </p:txBody>
      </p:sp>
      <p:sp>
        <p:nvSpPr>
          <p:cNvPr id="67" name="Rectangle 66"/>
          <p:cNvSpPr/>
          <p:nvPr/>
        </p:nvSpPr>
        <p:spPr>
          <a:xfrm>
            <a:off x="9898130" y="1353738"/>
            <a:ext cx="7024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</a:rPr>
              <a:t>I</a:t>
            </a:r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nvoices</a:t>
            </a:r>
            <a:endParaRPr lang="en-US" sz="3200" dirty="0"/>
          </a:p>
        </p:txBody>
      </p:sp>
      <p:sp>
        <p:nvSpPr>
          <p:cNvPr id="69" name="Rectangle 68"/>
          <p:cNvSpPr/>
          <p:nvPr/>
        </p:nvSpPr>
        <p:spPr>
          <a:xfrm>
            <a:off x="9490480" y="1848410"/>
            <a:ext cx="1578915" cy="298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u="none" strike="noStrike" baseline="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type: &lt;</a:t>
            </a:r>
            <a:r>
              <a:rPr lang="en-US" sz="1100" b="0" i="0" u="none" strike="noStrike" baseline="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OneTimeCost</a:t>
            </a:r>
            <a:r>
              <a:rPr lang="en-US" sz="1100" b="0" i="0" u="none" strike="noStrike" baseline="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952851" y="2469070"/>
            <a:ext cx="4764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lines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9843045" y="3224679"/>
            <a:ext cx="8386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lineDetails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9724363" y="3996642"/>
            <a:ext cx="10903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lineSubDetails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906363" y="4767577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usage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11363344" y="2543116"/>
            <a:ext cx="843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0" u="none" strike="noStrike" baseline="0" dirty="0" smtClean="0">
                <a:latin typeface="Helvetica" panose="020B0604020202020204" pitchFamily="34" charset="0"/>
              </a:rPr>
              <a:t>payments</a:t>
            </a:r>
            <a:endParaRPr lang="en-US" sz="3200" b="1" dirty="0"/>
          </a:p>
        </p:txBody>
      </p:sp>
      <p:cxnSp>
        <p:nvCxnSpPr>
          <p:cNvPr id="83" name="Elbow Connector 82"/>
          <p:cNvCxnSpPr/>
          <p:nvPr/>
        </p:nvCxnSpPr>
        <p:spPr>
          <a:xfrm rot="10800000" flipV="1">
            <a:off x="9055664" y="2684916"/>
            <a:ext cx="262102" cy="507317"/>
          </a:xfrm>
          <a:prstGeom prst="bentConnector3">
            <a:avLst/>
          </a:prstGeom>
          <a:ln w="127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01138" y="2223799"/>
            <a:ext cx="583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orders</a:t>
            </a:r>
            <a:endParaRPr lang="en-US" sz="3200" dirty="0"/>
          </a:p>
        </p:txBody>
      </p:sp>
      <p:sp>
        <p:nvSpPr>
          <p:cNvPr id="85" name="Rectangle 84"/>
          <p:cNvSpPr/>
          <p:nvPr/>
        </p:nvSpPr>
        <p:spPr>
          <a:xfrm>
            <a:off x="1854092" y="2397770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(orders)</a:t>
            </a:r>
            <a:endParaRPr lang="en-US" sz="3200" dirty="0"/>
          </a:p>
        </p:txBody>
      </p:sp>
      <p:sp>
        <p:nvSpPr>
          <p:cNvPr id="86" name="Rectangle 85"/>
          <p:cNvSpPr/>
          <p:nvPr/>
        </p:nvSpPr>
        <p:spPr>
          <a:xfrm>
            <a:off x="1413565" y="2647112"/>
            <a:ext cx="1578915" cy="2988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type: &lt;</a:t>
            </a:r>
            <a:r>
              <a:rPr lang="en-US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serviceOrder</a:t>
            </a:r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801730" y="3097162"/>
            <a:ext cx="805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orderlines</a:t>
            </a:r>
            <a:endParaRPr lang="en-US" sz="3200" dirty="0"/>
          </a:p>
        </p:txBody>
      </p:sp>
      <p:sp>
        <p:nvSpPr>
          <p:cNvPr id="88" name="Rectangle 87"/>
          <p:cNvSpPr/>
          <p:nvPr/>
        </p:nvSpPr>
        <p:spPr>
          <a:xfrm>
            <a:off x="1827975" y="3583223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89" name="Rectangle 88"/>
          <p:cNvSpPr/>
          <p:nvPr/>
        </p:nvSpPr>
        <p:spPr>
          <a:xfrm>
            <a:off x="3901112" y="750947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Employees</a:t>
            </a:r>
            <a:endParaRPr lang="en-US" sz="3200" dirty="0"/>
          </a:p>
        </p:txBody>
      </p:sp>
      <p:sp>
        <p:nvSpPr>
          <p:cNvPr id="90" name="Rectangle 89"/>
          <p:cNvSpPr/>
          <p:nvPr/>
        </p:nvSpPr>
        <p:spPr>
          <a:xfrm>
            <a:off x="3832850" y="1051100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bankAccount</a:t>
            </a:r>
            <a:endParaRPr lang="en-US" sz="3200" dirty="0"/>
          </a:p>
        </p:txBody>
      </p:sp>
      <p:sp>
        <p:nvSpPr>
          <p:cNvPr id="91" name="Rectangle 90"/>
          <p:cNvSpPr/>
          <p:nvPr/>
        </p:nvSpPr>
        <p:spPr>
          <a:xfrm>
            <a:off x="3967122" y="1492664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contact</a:t>
            </a:r>
            <a:endParaRPr lang="en-US" sz="3200" dirty="0"/>
          </a:p>
        </p:txBody>
      </p:sp>
      <p:sp>
        <p:nvSpPr>
          <p:cNvPr id="92" name="Rectangle 91"/>
          <p:cNvSpPr/>
          <p:nvPr/>
        </p:nvSpPr>
        <p:spPr>
          <a:xfrm>
            <a:off x="3962064" y="1804761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93" name="Rectangle 92"/>
          <p:cNvSpPr/>
          <p:nvPr/>
        </p:nvSpPr>
        <p:spPr>
          <a:xfrm>
            <a:off x="3972038" y="2372403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person</a:t>
            </a:r>
            <a:endParaRPr lang="en-US" sz="3200" dirty="0"/>
          </a:p>
        </p:txBody>
      </p:sp>
      <p:sp>
        <p:nvSpPr>
          <p:cNvPr id="94" name="Rectangle 93"/>
          <p:cNvSpPr/>
          <p:nvPr/>
        </p:nvSpPr>
        <p:spPr>
          <a:xfrm>
            <a:off x="3956973" y="2709238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95" name="Rectangle 94"/>
          <p:cNvSpPr/>
          <p:nvPr/>
        </p:nvSpPr>
        <p:spPr>
          <a:xfrm>
            <a:off x="3953655" y="3052558"/>
            <a:ext cx="6719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location</a:t>
            </a:r>
            <a:endParaRPr lang="en-US" sz="3200" dirty="0"/>
          </a:p>
        </p:txBody>
      </p:sp>
      <p:sp>
        <p:nvSpPr>
          <p:cNvPr id="96" name="Rectangle 95"/>
          <p:cNvSpPr/>
          <p:nvPr/>
        </p:nvSpPr>
        <p:spPr>
          <a:xfrm>
            <a:off x="3894231" y="3826046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organization</a:t>
            </a:r>
            <a:endParaRPr lang="en-US" sz="3200" dirty="0"/>
          </a:p>
        </p:txBody>
      </p:sp>
      <p:sp>
        <p:nvSpPr>
          <p:cNvPr id="97" name="Rectangle 96"/>
          <p:cNvSpPr/>
          <p:nvPr/>
        </p:nvSpPr>
        <p:spPr>
          <a:xfrm>
            <a:off x="3894231" y="4182044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98" name="Rectangle 97"/>
          <p:cNvSpPr/>
          <p:nvPr/>
        </p:nvSpPr>
        <p:spPr>
          <a:xfrm>
            <a:off x="3888714" y="4505967"/>
            <a:ext cx="6719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location</a:t>
            </a:r>
            <a:endParaRPr lang="en-US" sz="3200" dirty="0"/>
          </a:p>
        </p:txBody>
      </p:sp>
      <p:sp>
        <p:nvSpPr>
          <p:cNvPr id="99" name="Rectangle 98"/>
          <p:cNvSpPr/>
          <p:nvPr/>
        </p:nvSpPr>
        <p:spPr>
          <a:xfrm>
            <a:off x="3881101" y="5062784"/>
            <a:ext cx="851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legal Form</a:t>
            </a:r>
            <a:endParaRPr lang="en-US" sz="3200" dirty="0"/>
          </a:p>
        </p:txBody>
      </p:sp>
      <p:sp>
        <p:nvSpPr>
          <p:cNvPr id="100" name="Rectangle 99"/>
          <p:cNvSpPr/>
          <p:nvPr/>
        </p:nvSpPr>
        <p:spPr>
          <a:xfrm>
            <a:off x="6156167" y="781123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absorbing Employee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50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4287"/>
            <a:ext cx="9867900" cy="6829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2050" y="1158876"/>
            <a:ext cx="7981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Why API Governance ?</a:t>
            </a:r>
          </a:p>
          <a:p>
            <a:endParaRPr lang="en-US" sz="3600" b="0" i="0" u="none" strike="noStrike" baseline="0" dirty="0" smtClean="0">
              <a:solidFill>
                <a:srgbClr val="3E3E3E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API {1</a:t>
            </a:r>
            <a:r>
              <a:rPr lang="en-US" sz="14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st</a:t>
            </a:r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} is not just a new tool. It is about opening up processes via a</a:t>
            </a: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simple stateless interface so people can easily integrate with them.</a:t>
            </a:r>
          </a:p>
          <a:p>
            <a:endParaRPr lang="en-US" sz="2400" b="0" i="0" u="none" strike="noStrike" baseline="0" dirty="0" smtClean="0">
              <a:solidFill>
                <a:srgbClr val="3E3E3E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This only works when API’s are simple, easy to understand, universal and</a:t>
            </a: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consistent.</a:t>
            </a:r>
          </a:p>
          <a:p>
            <a:endParaRPr lang="en-US" sz="2000" b="0" i="0" u="none" strike="noStrike" baseline="0" dirty="0" smtClean="0">
              <a:solidFill>
                <a:srgbClr val="3E3E3E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That is where API Governance comes in to play: To secure that we keep on</a:t>
            </a: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the right track.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5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5" t="10077" r="27914" b="10257"/>
          <a:stretch/>
        </p:blipFill>
        <p:spPr>
          <a:xfrm>
            <a:off x="3024584" y="1027906"/>
            <a:ext cx="4442909" cy="45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7125" y="651324"/>
            <a:ext cx="6562164" cy="6347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rbel-Bold"/>
              </a:rPr>
              <a:t>Building Blocks of </a:t>
            </a:r>
            <a:r>
              <a:rPr lang="en-US" sz="2800" dirty="0" smtClean="0">
                <a:latin typeface="Corbel-Bold"/>
              </a:rPr>
              <a:t>Data Governance</a:t>
            </a:r>
            <a:endParaRPr lang="en-US" sz="2800" dirty="0">
              <a:latin typeface="Corbel-Bold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12" y="1420962"/>
            <a:ext cx="8515350" cy="43815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863381" y="1882600"/>
            <a:ext cx="1333950" cy="50799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libri "/>
              </a:rPr>
              <a:t>API Conventions</a:t>
            </a:r>
          </a:p>
          <a:p>
            <a:pPr algn="ctr"/>
            <a:r>
              <a:rPr lang="en-US" sz="1200" dirty="0" smtClean="0">
                <a:latin typeface="Calibri "/>
              </a:rPr>
              <a:t>(AC)</a:t>
            </a:r>
            <a:endParaRPr lang="en-US" sz="1200" dirty="0">
              <a:latin typeface="Calibri 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74257" y="1833864"/>
            <a:ext cx="1333950" cy="6054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libri "/>
              </a:rPr>
              <a:t>Data Dictionary</a:t>
            </a:r>
          </a:p>
          <a:p>
            <a:pPr algn="ctr"/>
            <a:r>
              <a:rPr lang="en-US" sz="1200" dirty="0" smtClean="0">
                <a:latin typeface="Calibri "/>
              </a:rPr>
              <a:t>(DD)</a:t>
            </a:r>
            <a:endParaRPr lang="en-US" sz="1200" dirty="0">
              <a:latin typeface="Calibri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68819" y="1833864"/>
            <a:ext cx="1333950" cy="6054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libri "/>
              </a:rPr>
              <a:t>API Cookbook</a:t>
            </a:r>
          </a:p>
          <a:p>
            <a:pPr algn="ctr"/>
            <a:r>
              <a:rPr lang="en-US" sz="1200" dirty="0" smtClean="0">
                <a:latin typeface="Calibri "/>
              </a:rPr>
              <a:t>(CB)</a:t>
            </a:r>
            <a:endParaRPr lang="en-US" sz="12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42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5848"/>
          <a:stretch/>
        </p:blipFill>
        <p:spPr>
          <a:xfrm>
            <a:off x="1526353" y="1227493"/>
            <a:ext cx="7165826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125" y="651324"/>
            <a:ext cx="6562164" cy="6347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rbel-Bold"/>
              </a:rPr>
              <a:t>Building Blocks of </a:t>
            </a:r>
            <a:r>
              <a:rPr lang="en-US" sz="2800" dirty="0" smtClean="0">
                <a:latin typeface="Corbel-Bold"/>
              </a:rPr>
              <a:t>Data Governance</a:t>
            </a:r>
            <a:endParaRPr lang="en-US" sz="2800" dirty="0">
              <a:latin typeface="Corbel-Bold"/>
            </a:endParaRPr>
          </a:p>
        </p:txBody>
      </p:sp>
    </p:spTree>
    <p:extLst>
      <p:ext uri="{BB962C8B-B14F-4D97-AF65-F5344CB8AC3E}">
        <p14:creationId xmlns:p14="http://schemas.microsoft.com/office/powerpoint/2010/main" val="37650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451821" y="4216998"/>
            <a:ext cx="1398494" cy="59167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rbel-Bold"/>
              </a:rPr>
              <a:t>SPECIFICATIE</a:t>
            </a:r>
            <a:endParaRPr lang="en-US" sz="1200" dirty="0">
              <a:latin typeface="Corbel-Bold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592131" y="4216998"/>
            <a:ext cx="1161827" cy="591670"/>
          </a:xfrm>
          <a:prstGeom prst="chevron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9481" y="4370040"/>
            <a:ext cx="833719" cy="27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INTAKE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2495771" y="4216998"/>
            <a:ext cx="1355467" cy="591670"/>
          </a:xfrm>
          <a:prstGeom prst="chevr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78160" y="4292299"/>
            <a:ext cx="85523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BUILD ON DEV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3593048" y="4216998"/>
            <a:ext cx="1376985" cy="59167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21330" y="4292299"/>
            <a:ext cx="879215" cy="42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DEPLOY to TEST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4709266" y="4216998"/>
            <a:ext cx="1086413" cy="591670"/>
          </a:xfrm>
          <a:prstGeom prst="chevron">
            <a:avLst/>
          </a:prstGeom>
          <a:solidFill>
            <a:srgbClr val="36B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72776" y="4312594"/>
            <a:ext cx="675039" cy="387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TEST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540235" y="4216998"/>
            <a:ext cx="1376985" cy="59167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42450" y="4289860"/>
            <a:ext cx="879215" cy="42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DEPLOY to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ACCEPT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6660294" y="4216998"/>
            <a:ext cx="1214304" cy="591670"/>
          </a:xfrm>
          <a:prstGeom prst="chevron">
            <a:avLst/>
          </a:prstGeom>
          <a:solidFill>
            <a:srgbClr val="36B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29759" y="4328020"/>
            <a:ext cx="825986" cy="327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ACCEPT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7621608" y="4216998"/>
            <a:ext cx="1376985" cy="59167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8741667" y="4216998"/>
            <a:ext cx="1349006" cy="591670"/>
          </a:xfrm>
          <a:prstGeom prst="chevron">
            <a:avLst/>
          </a:prstGeom>
          <a:solidFill>
            <a:srgbClr val="36B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91215" y="4289860"/>
            <a:ext cx="879215" cy="42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DEPLOY to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 PROD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49762" y="4206240"/>
            <a:ext cx="1095451" cy="461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HANDOVER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to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SUPPORT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5400000">
            <a:off x="4065071" y="3747668"/>
            <a:ext cx="12700" cy="2078968"/>
          </a:xfrm>
          <a:prstGeom prst="bentConnector3">
            <a:avLst>
              <a:gd name="adj1" fmla="val 391764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9" idx="2"/>
            <a:endCxn id="15" idx="2"/>
          </p:cNvCxnSpPr>
          <p:nvPr/>
        </p:nvCxnSpPr>
        <p:spPr>
          <a:xfrm rot="5400000">
            <a:off x="4061340" y="1750479"/>
            <a:ext cx="12700" cy="6116378"/>
          </a:xfrm>
          <a:prstGeom prst="bentConnector3">
            <a:avLst>
              <a:gd name="adj1" fmla="val 874588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178911" y="5071473"/>
            <a:ext cx="1791122" cy="192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-Bold"/>
              </a:rPr>
              <a:t>Not according to spec’s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rbel-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11702" y="5024625"/>
            <a:ext cx="1097280" cy="3012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-Bold"/>
              </a:rPr>
              <a:t>Spec is unclear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rbel-Bold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rot="5400000">
            <a:off x="1643235" y="4297680"/>
            <a:ext cx="12700" cy="1021976"/>
          </a:xfrm>
          <a:prstGeom prst="bentConnector3">
            <a:avLst>
              <a:gd name="adj1" fmla="val 38329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966392" y="5688766"/>
            <a:ext cx="1791122" cy="192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-Bold"/>
              </a:rPr>
              <a:t>not as intended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rbel-Bold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2729" y="3861995"/>
            <a:ext cx="9886278" cy="23149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76462"/>
            <a:ext cx="99822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1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00" y="1621200"/>
            <a:ext cx="4944200" cy="3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701" y="19224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01" y="1690688"/>
            <a:ext cx="4192497" cy="30658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614108" y="1237129"/>
            <a:ext cx="2151530" cy="839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65638" y="935915"/>
            <a:ext cx="1330362" cy="602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1) </a:t>
            </a:r>
            <a:r>
              <a:rPr lang="en-US" b="1" i="1" dirty="0" smtClean="0">
                <a:solidFill>
                  <a:schemeClr val="bg1"/>
                </a:solidFill>
              </a:rPr>
              <a:t>Educate</a:t>
            </a:r>
            <a:r>
              <a:rPr lang="en-US" b="1" i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4" idx="1"/>
          </p:cNvCxnSpPr>
          <p:nvPr/>
        </p:nvCxnSpPr>
        <p:spPr>
          <a:xfrm>
            <a:off x="3689873" y="2562692"/>
            <a:ext cx="1075765" cy="53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65638" y="2314615"/>
            <a:ext cx="1330362" cy="602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2) Approve: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05026" y="3223635"/>
            <a:ext cx="860612" cy="74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65638" y="3594793"/>
            <a:ext cx="1330362" cy="602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3) Evaluate: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10883</TotalTime>
  <Words>210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</vt:lpstr>
      <vt:lpstr>Calibri Light</vt:lpstr>
      <vt:lpstr>Corbel-Bold</vt:lpstr>
      <vt:lpstr>Helvetica</vt:lpstr>
      <vt:lpstr>Office Theme</vt:lpstr>
      <vt:lpstr> </vt:lpstr>
      <vt:lpstr> </vt:lpstr>
      <vt:lpstr> </vt:lpstr>
      <vt:lpstr> </vt:lpstr>
      <vt:lpstr>  </vt:lpstr>
      <vt:lpstr> </vt:lpstr>
      <vt:lpstr> </vt:lpstr>
      <vt:lpstr> </vt:lpstr>
      <vt:lpstr>  </vt:lpstr>
      <vt:lpstr>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N, Sandhya</dc:creator>
  <cp:lastModifiedBy>N, Sandhya</cp:lastModifiedBy>
  <cp:revision>73</cp:revision>
  <dcterms:created xsi:type="dcterms:W3CDTF">2019-09-23T09:57:44Z</dcterms:created>
  <dcterms:modified xsi:type="dcterms:W3CDTF">2019-10-04T07:00:12Z</dcterms:modified>
</cp:coreProperties>
</file>