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1" r:id="rId3"/>
    <p:sldId id="270" r:id="rId4"/>
    <p:sldId id="272" r:id="rId5"/>
    <p:sldId id="273" r:id="rId6"/>
    <p:sldId id="260" r:id="rId7"/>
    <p:sldId id="267" r:id="rId8"/>
    <p:sldId id="268" r:id="rId9"/>
    <p:sldId id="269" r:id="rId10"/>
    <p:sldId id="261" r:id="rId11"/>
    <p:sldId id="274"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8099" autoAdjust="0"/>
  </p:normalViewPr>
  <p:slideViewPr>
    <p:cSldViewPr snapToGrid="0">
      <p:cViewPr varScale="1">
        <p:scale>
          <a:sx n="81" d="100"/>
          <a:sy n="81" d="100"/>
        </p:scale>
        <p:origin x="4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image" Target="../media/image1.jpg"/><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image" Target="../media/image1.jpg"/><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D72EA-35BE-4788-93FB-C726B79A9C8D}" type="doc">
      <dgm:prSet loTypeId="urn:microsoft.com/office/officeart/2005/8/layout/pList1" loCatId="list" qsTypeId="urn:microsoft.com/office/officeart/2005/8/quickstyle/3d3" qsCatId="3D" csTypeId="urn:microsoft.com/office/officeart/2005/8/colors/accent0_2" csCatId="mainScheme" phldr="1"/>
      <dgm:spPr/>
    </dgm:pt>
    <dgm:pt modelId="{F37EA4CB-9ED6-4CE4-929D-8AD12CD29233}">
      <dgm:prSet phldrT="[Text]" custT="1"/>
      <dgm:spPr/>
      <dgm:t>
        <a:bodyPr/>
        <a:lstStyle/>
        <a:p>
          <a:r>
            <a:rPr lang="en-US" sz="1700" b="0" dirty="0"/>
            <a:t>Integration with Source Systems</a:t>
          </a:r>
        </a:p>
      </dgm:t>
    </dgm:pt>
    <dgm:pt modelId="{4F007AD6-8C99-4DA8-879F-016FD3991A48}" type="parTrans" cxnId="{536D2F7A-FC3A-4D4B-A25C-5A6FDE99225D}">
      <dgm:prSet/>
      <dgm:spPr/>
      <dgm:t>
        <a:bodyPr/>
        <a:lstStyle/>
        <a:p>
          <a:endParaRPr lang="en-US"/>
        </a:p>
      </dgm:t>
    </dgm:pt>
    <dgm:pt modelId="{E54391D5-0FC8-4F37-940C-55B97A9CFC42}" type="sibTrans" cxnId="{536D2F7A-FC3A-4D4B-A25C-5A6FDE99225D}">
      <dgm:prSet/>
      <dgm:spPr/>
      <dgm:t>
        <a:bodyPr/>
        <a:lstStyle/>
        <a:p>
          <a:endParaRPr lang="en-US"/>
        </a:p>
      </dgm:t>
    </dgm:pt>
    <dgm:pt modelId="{DAD5E0E2-F5C1-4B4F-A48A-C82D9FC1EC00}">
      <dgm:prSet phldrT="[Text]" custT="1"/>
      <dgm:spPr/>
      <dgm:t>
        <a:bodyPr/>
        <a:lstStyle/>
        <a:p>
          <a:r>
            <a:rPr lang="en-US" sz="1700" b="0" kern="1200" dirty="0"/>
            <a:t>Real-time analytics</a:t>
          </a:r>
          <a:endParaRPr lang="en-US" sz="1700" b="0" dirty="0"/>
        </a:p>
      </dgm:t>
    </dgm:pt>
    <dgm:pt modelId="{078D4C87-9752-4A90-9531-AF67B9903674}" type="parTrans" cxnId="{3A93231E-20E1-48B1-934B-6EF89BD8708E}">
      <dgm:prSet/>
      <dgm:spPr/>
      <dgm:t>
        <a:bodyPr/>
        <a:lstStyle/>
        <a:p>
          <a:endParaRPr lang="en-US"/>
        </a:p>
      </dgm:t>
    </dgm:pt>
    <dgm:pt modelId="{E3AB2208-FDF2-4D42-8865-04680BB3ABD4}" type="sibTrans" cxnId="{3A93231E-20E1-48B1-934B-6EF89BD8708E}">
      <dgm:prSet/>
      <dgm:spPr/>
      <dgm:t>
        <a:bodyPr/>
        <a:lstStyle/>
        <a:p>
          <a:endParaRPr lang="en-US"/>
        </a:p>
      </dgm:t>
    </dgm:pt>
    <dgm:pt modelId="{2994685D-4F5C-4AA7-8F2A-FBF6F9123FF0}">
      <dgm:prSet phldrT="[Text]" custT="1"/>
      <dgm:spPr/>
      <dgm:t>
        <a:bodyPr/>
        <a:lstStyle/>
        <a:p>
          <a:r>
            <a:rPr lang="en-US" sz="1700" b="0" kern="1200" dirty="0">
              <a:latin typeface="Verdana"/>
              <a:ea typeface="+mn-ea"/>
              <a:cs typeface="+mn-cs"/>
            </a:rPr>
            <a:t>Role based access controls</a:t>
          </a:r>
        </a:p>
      </dgm:t>
    </dgm:pt>
    <dgm:pt modelId="{BD55F63D-756B-4DBE-BBC0-069017571A97}" type="parTrans" cxnId="{88FA5BD8-1750-4B14-8E19-9FD572007F68}">
      <dgm:prSet/>
      <dgm:spPr/>
      <dgm:t>
        <a:bodyPr/>
        <a:lstStyle/>
        <a:p>
          <a:endParaRPr lang="en-US"/>
        </a:p>
      </dgm:t>
    </dgm:pt>
    <dgm:pt modelId="{05822CE2-41F6-4322-90E9-12C658C72D11}" type="sibTrans" cxnId="{88FA5BD8-1750-4B14-8E19-9FD572007F68}">
      <dgm:prSet/>
      <dgm:spPr/>
      <dgm:t>
        <a:bodyPr/>
        <a:lstStyle/>
        <a:p>
          <a:endParaRPr lang="en-US"/>
        </a:p>
      </dgm:t>
    </dgm:pt>
    <dgm:pt modelId="{9F73A961-0B14-4055-AABE-1BFD4DB82358}">
      <dgm:prSet phldrT="[Text]" custT="1"/>
      <dgm:spPr/>
      <dgm:t>
        <a:bodyPr/>
        <a:lstStyle/>
        <a:p>
          <a:r>
            <a:rPr lang="en-US" sz="1700" b="0" dirty="0"/>
            <a:t>Business and IT process monitoring</a:t>
          </a:r>
        </a:p>
      </dgm:t>
    </dgm:pt>
    <dgm:pt modelId="{5A9B598A-1FE4-4D98-BC76-D16CA9A2CD93}" type="parTrans" cxnId="{C4019B9B-DEE2-4BFA-9FBD-17B5B297A17B}">
      <dgm:prSet/>
      <dgm:spPr/>
      <dgm:t>
        <a:bodyPr/>
        <a:lstStyle/>
        <a:p>
          <a:endParaRPr lang="en-US"/>
        </a:p>
      </dgm:t>
    </dgm:pt>
    <dgm:pt modelId="{6E499810-FE90-4540-BA7B-7432B169456D}" type="sibTrans" cxnId="{C4019B9B-DEE2-4BFA-9FBD-17B5B297A17B}">
      <dgm:prSet/>
      <dgm:spPr/>
      <dgm:t>
        <a:bodyPr/>
        <a:lstStyle/>
        <a:p>
          <a:endParaRPr lang="en-US"/>
        </a:p>
      </dgm:t>
    </dgm:pt>
    <dgm:pt modelId="{8376CFFC-4E11-4AE2-B69A-95E92B4BC18A}">
      <dgm:prSet phldrT="[Text]" custT="1"/>
      <dgm:spPr/>
      <dgm:t>
        <a:bodyPr/>
        <a:lstStyle/>
        <a:p>
          <a:r>
            <a:rPr lang="en-US" sz="1700" b="0" dirty="0"/>
            <a:t>Business KPI Management</a:t>
          </a:r>
        </a:p>
      </dgm:t>
    </dgm:pt>
    <dgm:pt modelId="{33A3FA10-360C-4C68-A8EA-526FD8B6E45E}" type="parTrans" cxnId="{B276C9CE-A0EA-4360-A950-9B4E88C247AE}">
      <dgm:prSet/>
      <dgm:spPr/>
      <dgm:t>
        <a:bodyPr/>
        <a:lstStyle/>
        <a:p>
          <a:endParaRPr lang="en-US"/>
        </a:p>
      </dgm:t>
    </dgm:pt>
    <dgm:pt modelId="{A3CA677B-A5E3-4CCE-8597-6B12BE525A9B}" type="sibTrans" cxnId="{B276C9CE-A0EA-4360-A950-9B4E88C247AE}">
      <dgm:prSet/>
      <dgm:spPr/>
      <dgm:t>
        <a:bodyPr/>
        <a:lstStyle/>
        <a:p>
          <a:endParaRPr lang="en-US"/>
        </a:p>
      </dgm:t>
    </dgm:pt>
    <dgm:pt modelId="{B131E151-0639-4C8C-8827-459C18B26BDD}">
      <dgm:prSet phldrT="[Text]" custT="1"/>
      <dgm:spPr/>
      <dgm:t>
        <a:bodyPr/>
        <a:lstStyle/>
        <a:p>
          <a:r>
            <a:rPr lang="en-US" sz="1700" b="0" dirty="0"/>
            <a:t>Interactive dashboards</a:t>
          </a:r>
        </a:p>
      </dgm:t>
    </dgm:pt>
    <dgm:pt modelId="{E208647C-6560-4062-89DC-D2F6F143B25B}" type="parTrans" cxnId="{F57E0F98-0467-4349-A2D5-7A09A190A2C4}">
      <dgm:prSet/>
      <dgm:spPr/>
      <dgm:t>
        <a:bodyPr/>
        <a:lstStyle/>
        <a:p>
          <a:endParaRPr lang="en-US"/>
        </a:p>
      </dgm:t>
    </dgm:pt>
    <dgm:pt modelId="{AA0C010F-5B3C-4EC5-87C1-BBDF0BE0CB8E}" type="sibTrans" cxnId="{F57E0F98-0467-4349-A2D5-7A09A190A2C4}">
      <dgm:prSet/>
      <dgm:spPr/>
      <dgm:t>
        <a:bodyPr/>
        <a:lstStyle/>
        <a:p>
          <a:endParaRPr lang="en-US"/>
        </a:p>
      </dgm:t>
    </dgm:pt>
    <dgm:pt modelId="{24CFBAD1-A7F8-43CA-B0B7-29F9981ECDF6}">
      <dgm:prSet phldrT="[Text]" custT="1"/>
      <dgm:spPr/>
      <dgm:t>
        <a:bodyPr/>
        <a:lstStyle/>
        <a:p>
          <a:r>
            <a:rPr lang="en-US" sz="1700" b="0" dirty="0"/>
            <a:t>Responsive UI</a:t>
          </a:r>
        </a:p>
      </dgm:t>
    </dgm:pt>
    <dgm:pt modelId="{3C227D39-783B-409A-8ECD-5C0A9CB27382}" type="parTrans" cxnId="{57B0120B-119B-4121-9189-E30D5C4E2B0D}">
      <dgm:prSet/>
      <dgm:spPr/>
      <dgm:t>
        <a:bodyPr/>
        <a:lstStyle/>
        <a:p>
          <a:endParaRPr lang="en-US"/>
        </a:p>
      </dgm:t>
    </dgm:pt>
    <dgm:pt modelId="{C97EDB13-A2D5-4DD4-ABCE-FBC12CCAD9DC}" type="sibTrans" cxnId="{57B0120B-119B-4121-9189-E30D5C4E2B0D}">
      <dgm:prSet/>
      <dgm:spPr/>
      <dgm:t>
        <a:bodyPr/>
        <a:lstStyle/>
        <a:p>
          <a:endParaRPr lang="en-US"/>
        </a:p>
      </dgm:t>
    </dgm:pt>
    <dgm:pt modelId="{18CD23CA-72F8-4800-BEBF-E4AA776C38A2}" type="pres">
      <dgm:prSet presAssocID="{FE0D72EA-35BE-4788-93FB-C726B79A9C8D}" presName="Name0" presStyleCnt="0">
        <dgm:presLayoutVars>
          <dgm:dir/>
          <dgm:resizeHandles val="exact"/>
        </dgm:presLayoutVars>
      </dgm:prSet>
      <dgm:spPr/>
    </dgm:pt>
    <dgm:pt modelId="{30974076-70FD-4320-95F9-DD806C2FAF8D}" type="pres">
      <dgm:prSet presAssocID="{2994685D-4F5C-4AA7-8F2A-FBF6F9123FF0}" presName="compNode" presStyleCnt="0"/>
      <dgm:spPr/>
    </dgm:pt>
    <dgm:pt modelId="{609AE0EB-91FF-4ED5-93D7-7EB262DE967D}" type="pres">
      <dgm:prSet presAssocID="{2994685D-4F5C-4AA7-8F2A-FBF6F9123FF0}" presName="pict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DFB55017-F8E5-4010-85A2-83BD6D8D794D}" type="pres">
      <dgm:prSet presAssocID="{2994685D-4F5C-4AA7-8F2A-FBF6F9123FF0}" presName="textRect" presStyleLbl="revTx" presStyleIdx="0" presStyleCnt="7">
        <dgm:presLayoutVars>
          <dgm:bulletEnabled val="1"/>
        </dgm:presLayoutVars>
      </dgm:prSet>
      <dgm:spPr/>
      <dgm:t>
        <a:bodyPr/>
        <a:lstStyle/>
        <a:p>
          <a:endParaRPr lang="en-US"/>
        </a:p>
      </dgm:t>
    </dgm:pt>
    <dgm:pt modelId="{193BE0E2-EC7E-4701-90F5-625F245A092B}" type="pres">
      <dgm:prSet presAssocID="{05822CE2-41F6-4322-90E9-12C658C72D11}" presName="sibTrans" presStyleLbl="sibTrans2D1" presStyleIdx="0" presStyleCnt="0"/>
      <dgm:spPr/>
      <dgm:t>
        <a:bodyPr/>
        <a:lstStyle/>
        <a:p>
          <a:endParaRPr lang="en-US"/>
        </a:p>
      </dgm:t>
    </dgm:pt>
    <dgm:pt modelId="{176469EE-1410-4FB3-BF14-7AB49172005C}" type="pres">
      <dgm:prSet presAssocID="{F37EA4CB-9ED6-4CE4-929D-8AD12CD29233}" presName="compNode" presStyleCnt="0"/>
      <dgm:spPr/>
    </dgm:pt>
    <dgm:pt modelId="{FEF87277-3516-4393-ADD6-554C2C1032AD}" type="pres">
      <dgm:prSet presAssocID="{F37EA4CB-9ED6-4CE4-929D-8AD12CD29233}" presName="pictRect" presStyleLbl="nod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481C727E-B5EC-45A2-830A-385900E9D424}" type="pres">
      <dgm:prSet presAssocID="{F37EA4CB-9ED6-4CE4-929D-8AD12CD29233}" presName="textRect" presStyleLbl="revTx" presStyleIdx="1" presStyleCnt="7">
        <dgm:presLayoutVars>
          <dgm:bulletEnabled val="1"/>
        </dgm:presLayoutVars>
      </dgm:prSet>
      <dgm:spPr/>
      <dgm:t>
        <a:bodyPr/>
        <a:lstStyle/>
        <a:p>
          <a:endParaRPr lang="en-US"/>
        </a:p>
      </dgm:t>
    </dgm:pt>
    <dgm:pt modelId="{DB3B7020-66CC-4270-9ED5-BDA0C0B52C84}" type="pres">
      <dgm:prSet presAssocID="{E54391D5-0FC8-4F37-940C-55B97A9CFC42}" presName="sibTrans" presStyleLbl="sibTrans2D1" presStyleIdx="0" presStyleCnt="0"/>
      <dgm:spPr/>
      <dgm:t>
        <a:bodyPr/>
        <a:lstStyle/>
        <a:p>
          <a:endParaRPr lang="en-US"/>
        </a:p>
      </dgm:t>
    </dgm:pt>
    <dgm:pt modelId="{B2ADEF4B-6671-4FF1-9B21-DCA33B768576}" type="pres">
      <dgm:prSet presAssocID="{DAD5E0E2-F5C1-4B4F-A48A-C82D9FC1EC00}" presName="compNode" presStyleCnt="0"/>
      <dgm:spPr/>
    </dgm:pt>
    <dgm:pt modelId="{FA653E71-C8CA-482F-9290-ACD6E3F7350A}" type="pres">
      <dgm:prSet presAssocID="{DAD5E0E2-F5C1-4B4F-A48A-C82D9FC1EC00}" presName="pictRect" presStyleLbl="nod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FBE03EB-19B9-4DD4-AC94-01E9DC27903F}" type="pres">
      <dgm:prSet presAssocID="{DAD5E0E2-F5C1-4B4F-A48A-C82D9FC1EC00}" presName="textRect" presStyleLbl="revTx" presStyleIdx="2" presStyleCnt="7">
        <dgm:presLayoutVars>
          <dgm:bulletEnabled val="1"/>
        </dgm:presLayoutVars>
      </dgm:prSet>
      <dgm:spPr/>
      <dgm:t>
        <a:bodyPr/>
        <a:lstStyle/>
        <a:p>
          <a:endParaRPr lang="en-US"/>
        </a:p>
      </dgm:t>
    </dgm:pt>
    <dgm:pt modelId="{132047B4-08E1-4737-8159-614C3744C406}" type="pres">
      <dgm:prSet presAssocID="{E3AB2208-FDF2-4D42-8865-04680BB3ABD4}" presName="sibTrans" presStyleLbl="sibTrans2D1" presStyleIdx="0" presStyleCnt="0"/>
      <dgm:spPr/>
      <dgm:t>
        <a:bodyPr/>
        <a:lstStyle/>
        <a:p>
          <a:endParaRPr lang="en-US"/>
        </a:p>
      </dgm:t>
    </dgm:pt>
    <dgm:pt modelId="{2552B952-4D9C-46D9-8C30-52772C5B0907}" type="pres">
      <dgm:prSet presAssocID="{9F73A961-0B14-4055-AABE-1BFD4DB82358}" presName="compNode" presStyleCnt="0"/>
      <dgm:spPr/>
    </dgm:pt>
    <dgm:pt modelId="{BD69F63C-9300-46A1-9635-06F7D06946FF}" type="pres">
      <dgm:prSet presAssocID="{9F73A961-0B14-4055-AABE-1BFD4DB82358}" presName="pictRect" presStyleLbl="nod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0367F4DA-1C99-43A9-A379-AB7EC04BD911}" type="pres">
      <dgm:prSet presAssocID="{9F73A961-0B14-4055-AABE-1BFD4DB82358}" presName="textRect" presStyleLbl="revTx" presStyleIdx="3" presStyleCnt="7">
        <dgm:presLayoutVars>
          <dgm:bulletEnabled val="1"/>
        </dgm:presLayoutVars>
      </dgm:prSet>
      <dgm:spPr/>
      <dgm:t>
        <a:bodyPr/>
        <a:lstStyle/>
        <a:p>
          <a:endParaRPr lang="en-US"/>
        </a:p>
      </dgm:t>
    </dgm:pt>
    <dgm:pt modelId="{A85B9ECF-77B3-400D-8446-16E9385D4B1F}" type="pres">
      <dgm:prSet presAssocID="{6E499810-FE90-4540-BA7B-7432B169456D}" presName="sibTrans" presStyleLbl="sibTrans2D1" presStyleIdx="0" presStyleCnt="0"/>
      <dgm:spPr/>
      <dgm:t>
        <a:bodyPr/>
        <a:lstStyle/>
        <a:p>
          <a:endParaRPr lang="en-US"/>
        </a:p>
      </dgm:t>
    </dgm:pt>
    <dgm:pt modelId="{FD655CEF-3F02-4D16-90C9-EBE691D9ACBB}" type="pres">
      <dgm:prSet presAssocID="{8376CFFC-4E11-4AE2-B69A-95E92B4BC18A}" presName="compNode" presStyleCnt="0"/>
      <dgm:spPr/>
    </dgm:pt>
    <dgm:pt modelId="{9D42BD04-359F-49FC-80AE-92E8E6900D1A}" type="pres">
      <dgm:prSet presAssocID="{8376CFFC-4E11-4AE2-B69A-95E92B4BC18A}" presName="pictRect" presStyleLbl="nod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l="-12000" r="-12000"/>
          </a:stretch>
        </a:blipFill>
      </dgm:spPr>
    </dgm:pt>
    <dgm:pt modelId="{71B01B9E-4C75-41B7-A504-CB661FB24796}" type="pres">
      <dgm:prSet presAssocID="{8376CFFC-4E11-4AE2-B69A-95E92B4BC18A}" presName="textRect" presStyleLbl="revTx" presStyleIdx="4" presStyleCnt="7">
        <dgm:presLayoutVars>
          <dgm:bulletEnabled val="1"/>
        </dgm:presLayoutVars>
      </dgm:prSet>
      <dgm:spPr/>
      <dgm:t>
        <a:bodyPr/>
        <a:lstStyle/>
        <a:p>
          <a:endParaRPr lang="en-US"/>
        </a:p>
      </dgm:t>
    </dgm:pt>
    <dgm:pt modelId="{C233CF12-5890-4506-83F3-68958B556C8E}" type="pres">
      <dgm:prSet presAssocID="{A3CA677B-A5E3-4CCE-8597-6B12BE525A9B}" presName="sibTrans" presStyleLbl="sibTrans2D1" presStyleIdx="0" presStyleCnt="0"/>
      <dgm:spPr/>
      <dgm:t>
        <a:bodyPr/>
        <a:lstStyle/>
        <a:p>
          <a:endParaRPr lang="en-US"/>
        </a:p>
      </dgm:t>
    </dgm:pt>
    <dgm:pt modelId="{E281110B-34D5-4BB5-9824-0C44394A5EFF}" type="pres">
      <dgm:prSet presAssocID="{B131E151-0639-4C8C-8827-459C18B26BDD}" presName="compNode" presStyleCnt="0"/>
      <dgm:spPr/>
    </dgm:pt>
    <dgm:pt modelId="{727BC61D-63AE-48D9-B82A-36A7A4E1AA29}" type="pres">
      <dgm:prSet presAssocID="{B131E151-0639-4C8C-8827-459C18B26BDD}" presName="pictRect" presStyleLbl="nod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35A5184D-9FA3-4474-B0C4-158D59CB4D6C}" type="pres">
      <dgm:prSet presAssocID="{B131E151-0639-4C8C-8827-459C18B26BDD}" presName="textRect" presStyleLbl="revTx" presStyleIdx="5" presStyleCnt="7">
        <dgm:presLayoutVars>
          <dgm:bulletEnabled val="1"/>
        </dgm:presLayoutVars>
      </dgm:prSet>
      <dgm:spPr/>
      <dgm:t>
        <a:bodyPr/>
        <a:lstStyle/>
        <a:p>
          <a:endParaRPr lang="en-US"/>
        </a:p>
      </dgm:t>
    </dgm:pt>
    <dgm:pt modelId="{23798B4F-7D7A-4856-80C9-964C3CA715D7}" type="pres">
      <dgm:prSet presAssocID="{AA0C010F-5B3C-4EC5-87C1-BBDF0BE0CB8E}" presName="sibTrans" presStyleLbl="sibTrans2D1" presStyleIdx="0" presStyleCnt="0"/>
      <dgm:spPr/>
      <dgm:t>
        <a:bodyPr/>
        <a:lstStyle/>
        <a:p>
          <a:endParaRPr lang="en-US"/>
        </a:p>
      </dgm:t>
    </dgm:pt>
    <dgm:pt modelId="{D55CE0E0-0B66-4209-A1A4-518B7540E85E}" type="pres">
      <dgm:prSet presAssocID="{24CFBAD1-A7F8-43CA-B0B7-29F9981ECDF6}" presName="compNode" presStyleCnt="0"/>
      <dgm:spPr/>
    </dgm:pt>
    <dgm:pt modelId="{442024FC-A60E-4D4F-BF2D-1DDC501D9960}" type="pres">
      <dgm:prSet presAssocID="{24CFBAD1-A7F8-43CA-B0B7-29F9981ECDF6}" presName="pictRect" presStyleLbl="nod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 modelId="{244C71BB-3B56-4C9D-B0EB-F35925BEE097}" type="pres">
      <dgm:prSet presAssocID="{24CFBAD1-A7F8-43CA-B0B7-29F9981ECDF6}" presName="textRect" presStyleLbl="revTx" presStyleIdx="6" presStyleCnt="7">
        <dgm:presLayoutVars>
          <dgm:bulletEnabled val="1"/>
        </dgm:presLayoutVars>
      </dgm:prSet>
      <dgm:spPr/>
      <dgm:t>
        <a:bodyPr/>
        <a:lstStyle/>
        <a:p>
          <a:endParaRPr lang="en-US"/>
        </a:p>
      </dgm:t>
    </dgm:pt>
  </dgm:ptLst>
  <dgm:cxnLst>
    <dgm:cxn modelId="{B276C9CE-A0EA-4360-A950-9B4E88C247AE}" srcId="{FE0D72EA-35BE-4788-93FB-C726B79A9C8D}" destId="{8376CFFC-4E11-4AE2-B69A-95E92B4BC18A}" srcOrd="4" destOrd="0" parTransId="{33A3FA10-360C-4C68-A8EA-526FD8B6E45E}" sibTransId="{A3CA677B-A5E3-4CCE-8597-6B12BE525A9B}"/>
    <dgm:cxn modelId="{CAD138E8-7EB2-437B-AE4C-BCF863D5210A}" type="presOf" srcId="{A3CA677B-A5E3-4CCE-8597-6B12BE525A9B}" destId="{C233CF12-5890-4506-83F3-68958B556C8E}" srcOrd="0" destOrd="0" presId="urn:microsoft.com/office/officeart/2005/8/layout/pList1"/>
    <dgm:cxn modelId="{ED53322E-6CF6-4BD5-80C2-17B3A141597E}" type="presOf" srcId="{05822CE2-41F6-4322-90E9-12C658C72D11}" destId="{193BE0E2-EC7E-4701-90F5-625F245A092B}" srcOrd="0" destOrd="0" presId="urn:microsoft.com/office/officeart/2005/8/layout/pList1"/>
    <dgm:cxn modelId="{FFF76788-9B64-4945-B159-5C1934E6110E}" type="presOf" srcId="{8376CFFC-4E11-4AE2-B69A-95E92B4BC18A}" destId="{71B01B9E-4C75-41B7-A504-CB661FB24796}" srcOrd="0" destOrd="0" presId="urn:microsoft.com/office/officeart/2005/8/layout/pList1"/>
    <dgm:cxn modelId="{C4019B9B-DEE2-4BFA-9FBD-17B5B297A17B}" srcId="{FE0D72EA-35BE-4788-93FB-C726B79A9C8D}" destId="{9F73A961-0B14-4055-AABE-1BFD4DB82358}" srcOrd="3" destOrd="0" parTransId="{5A9B598A-1FE4-4D98-BC76-D16CA9A2CD93}" sibTransId="{6E499810-FE90-4540-BA7B-7432B169456D}"/>
    <dgm:cxn modelId="{3A93231E-20E1-48B1-934B-6EF89BD8708E}" srcId="{FE0D72EA-35BE-4788-93FB-C726B79A9C8D}" destId="{DAD5E0E2-F5C1-4B4F-A48A-C82D9FC1EC00}" srcOrd="2" destOrd="0" parTransId="{078D4C87-9752-4A90-9531-AF67B9903674}" sibTransId="{E3AB2208-FDF2-4D42-8865-04680BB3ABD4}"/>
    <dgm:cxn modelId="{6BE8F45B-9A18-405F-9A86-6B275B713B2E}" type="presOf" srcId="{B131E151-0639-4C8C-8827-459C18B26BDD}" destId="{35A5184D-9FA3-4474-B0C4-158D59CB4D6C}" srcOrd="0" destOrd="0" presId="urn:microsoft.com/office/officeart/2005/8/layout/pList1"/>
    <dgm:cxn modelId="{6D91D550-C823-47ED-854D-D0B8899B152D}" type="presOf" srcId="{E54391D5-0FC8-4F37-940C-55B97A9CFC42}" destId="{DB3B7020-66CC-4270-9ED5-BDA0C0B52C84}" srcOrd="0" destOrd="0" presId="urn:microsoft.com/office/officeart/2005/8/layout/pList1"/>
    <dgm:cxn modelId="{A16FF2FC-234E-42E0-B8AB-9D1D6B88FC66}" type="presOf" srcId="{DAD5E0E2-F5C1-4B4F-A48A-C82D9FC1EC00}" destId="{0FBE03EB-19B9-4DD4-AC94-01E9DC27903F}" srcOrd="0" destOrd="0" presId="urn:microsoft.com/office/officeart/2005/8/layout/pList1"/>
    <dgm:cxn modelId="{28D48B6E-F408-4FBD-BD28-08D2CDBEA0BF}" type="presOf" srcId="{E3AB2208-FDF2-4D42-8865-04680BB3ABD4}" destId="{132047B4-08E1-4737-8159-614C3744C406}" srcOrd="0" destOrd="0" presId="urn:microsoft.com/office/officeart/2005/8/layout/pList1"/>
    <dgm:cxn modelId="{C3FDA82E-D8D2-4F79-8058-5193D28DB4DD}" type="presOf" srcId="{6E499810-FE90-4540-BA7B-7432B169456D}" destId="{A85B9ECF-77B3-400D-8446-16E9385D4B1F}" srcOrd="0" destOrd="0" presId="urn:microsoft.com/office/officeart/2005/8/layout/pList1"/>
    <dgm:cxn modelId="{C3BA40F8-EEEF-47B0-BBBA-B70C3BE1D0C7}" type="presOf" srcId="{9F73A961-0B14-4055-AABE-1BFD4DB82358}" destId="{0367F4DA-1C99-43A9-A379-AB7EC04BD911}" srcOrd="0" destOrd="0" presId="urn:microsoft.com/office/officeart/2005/8/layout/pList1"/>
    <dgm:cxn modelId="{938FD7DC-0465-4C46-9F09-FA453D61A77C}" type="presOf" srcId="{2994685D-4F5C-4AA7-8F2A-FBF6F9123FF0}" destId="{DFB55017-F8E5-4010-85A2-83BD6D8D794D}" srcOrd="0" destOrd="0" presId="urn:microsoft.com/office/officeart/2005/8/layout/pList1"/>
    <dgm:cxn modelId="{C013FBCE-7613-4482-ACA1-4D75F56C422C}" type="presOf" srcId="{F37EA4CB-9ED6-4CE4-929D-8AD12CD29233}" destId="{481C727E-B5EC-45A2-830A-385900E9D424}" srcOrd="0" destOrd="0" presId="urn:microsoft.com/office/officeart/2005/8/layout/pList1"/>
    <dgm:cxn modelId="{57B0120B-119B-4121-9189-E30D5C4E2B0D}" srcId="{FE0D72EA-35BE-4788-93FB-C726B79A9C8D}" destId="{24CFBAD1-A7F8-43CA-B0B7-29F9981ECDF6}" srcOrd="6" destOrd="0" parTransId="{3C227D39-783B-409A-8ECD-5C0A9CB27382}" sibTransId="{C97EDB13-A2D5-4DD4-ABCE-FBC12CCAD9DC}"/>
    <dgm:cxn modelId="{536D2F7A-FC3A-4D4B-A25C-5A6FDE99225D}" srcId="{FE0D72EA-35BE-4788-93FB-C726B79A9C8D}" destId="{F37EA4CB-9ED6-4CE4-929D-8AD12CD29233}" srcOrd="1" destOrd="0" parTransId="{4F007AD6-8C99-4DA8-879F-016FD3991A48}" sibTransId="{E54391D5-0FC8-4F37-940C-55B97A9CFC42}"/>
    <dgm:cxn modelId="{F57E0F98-0467-4349-A2D5-7A09A190A2C4}" srcId="{FE0D72EA-35BE-4788-93FB-C726B79A9C8D}" destId="{B131E151-0639-4C8C-8827-459C18B26BDD}" srcOrd="5" destOrd="0" parTransId="{E208647C-6560-4062-89DC-D2F6F143B25B}" sibTransId="{AA0C010F-5B3C-4EC5-87C1-BBDF0BE0CB8E}"/>
    <dgm:cxn modelId="{34479D0B-A6B7-425D-88C3-EC65D99D0905}" type="presOf" srcId="{24CFBAD1-A7F8-43CA-B0B7-29F9981ECDF6}" destId="{244C71BB-3B56-4C9D-B0EB-F35925BEE097}" srcOrd="0" destOrd="0" presId="urn:microsoft.com/office/officeart/2005/8/layout/pList1"/>
    <dgm:cxn modelId="{88FA5BD8-1750-4B14-8E19-9FD572007F68}" srcId="{FE0D72EA-35BE-4788-93FB-C726B79A9C8D}" destId="{2994685D-4F5C-4AA7-8F2A-FBF6F9123FF0}" srcOrd="0" destOrd="0" parTransId="{BD55F63D-756B-4DBE-BBC0-069017571A97}" sibTransId="{05822CE2-41F6-4322-90E9-12C658C72D11}"/>
    <dgm:cxn modelId="{04ED11A5-5027-426A-886A-2E7B9066D0D3}" type="presOf" srcId="{FE0D72EA-35BE-4788-93FB-C726B79A9C8D}" destId="{18CD23CA-72F8-4800-BEBF-E4AA776C38A2}" srcOrd="0" destOrd="0" presId="urn:microsoft.com/office/officeart/2005/8/layout/pList1"/>
    <dgm:cxn modelId="{744ADB1E-62B3-45B1-9A70-CF3F0FC3523A}" type="presOf" srcId="{AA0C010F-5B3C-4EC5-87C1-BBDF0BE0CB8E}" destId="{23798B4F-7D7A-4856-80C9-964C3CA715D7}" srcOrd="0" destOrd="0" presId="urn:microsoft.com/office/officeart/2005/8/layout/pList1"/>
    <dgm:cxn modelId="{48C97A53-B5B3-40FD-8F16-B48C3F8D8678}" type="presParOf" srcId="{18CD23CA-72F8-4800-BEBF-E4AA776C38A2}" destId="{30974076-70FD-4320-95F9-DD806C2FAF8D}" srcOrd="0" destOrd="0" presId="urn:microsoft.com/office/officeart/2005/8/layout/pList1"/>
    <dgm:cxn modelId="{4ABBB2B0-5482-4682-90C5-62D843F1DF93}" type="presParOf" srcId="{30974076-70FD-4320-95F9-DD806C2FAF8D}" destId="{609AE0EB-91FF-4ED5-93D7-7EB262DE967D}" srcOrd="0" destOrd="0" presId="urn:microsoft.com/office/officeart/2005/8/layout/pList1"/>
    <dgm:cxn modelId="{BE30DF3E-32B6-4EF3-A80D-23BCDCDD52C6}" type="presParOf" srcId="{30974076-70FD-4320-95F9-DD806C2FAF8D}" destId="{DFB55017-F8E5-4010-85A2-83BD6D8D794D}" srcOrd="1" destOrd="0" presId="urn:microsoft.com/office/officeart/2005/8/layout/pList1"/>
    <dgm:cxn modelId="{D190678C-9CD5-4FAF-B2EA-130CF55846A8}" type="presParOf" srcId="{18CD23CA-72F8-4800-BEBF-E4AA776C38A2}" destId="{193BE0E2-EC7E-4701-90F5-625F245A092B}" srcOrd="1" destOrd="0" presId="urn:microsoft.com/office/officeart/2005/8/layout/pList1"/>
    <dgm:cxn modelId="{11FF55DD-A135-4E5A-886B-867FE0575541}" type="presParOf" srcId="{18CD23CA-72F8-4800-BEBF-E4AA776C38A2}" destId="{176469EE-1410-4FB3-BF14-7AB49172005C}" srcOrd="2" destOrd="0" presId="urn:microsoft.com/office/officeart/2005/8/layout/pList1"/>
    <dgm:cxn modelId="{E35D0EF5-7AF2-4A02-8623-27745B28197E}" type="presParOf" srcId="{176469EE-1410-4FB3-BF14-7AB49172005C}" destId="{FEF87277-3516-4393-ADD6-554C2C1032AD}" srcOrd="0" destOrd="0" presId="urn:microsoft.com/office/officeart/2005/8/layout/pList1"/>
    <dgm:cxn modelId="{A49B36DF-F58F-4F69-8EC7-AA7A7458FFA6}" type="presParOf" srcId="{176469EE-1410-4FB3-BF14-7AB49172005C}" destId="{481C727E-B5EC-45A2-830A-385900E9D424}" srcOrd="1" destOrd="0" presId="urn:microsoft.com/office/officeart/2005/8/layout/pList1"/>
    <dgm:cxn modelId="{F626290A-F7E4-41C8-8FA1-E114425BE0A3}" type="presParOf" srcId="{18CD23CA-72F8-4800-BEBF-E4AA776C38A2}" destId="{DB3B7020-66CC-4270-9ED5-BDA0C0B52C84}" srcOrd="3" destOrd="0" presId="urn:microsoft.com/office/officeart/2005/8/layout/pList1"/>
    <dgm:cxn modelId="{2AF0E2B3-9C43-4EFA-A99D-EF4634C9546C}" type="presParOf" srcId="{18CD23CA-72F8-4800-BEBF-E4AA776C38A2}" destId="{B2ADEF4B-6671-4FF1-9B21-DCA33B768576}" srcOrd="4" destOrd="0" presId="urn:microsoft.com/office/officeart/2005/8/layout/pList1"/>
    <dgm:cxn modelId="{CB163807-9EA4-4601-BA51-CD0A2E7FCB38}" type="presParOf" srcId="{B2ADEF4B-6671-4FF1-9B21-DCA33B768576}" destId="{FA653E71-C8CA-482F-9290-ACD6E3F7350A}" srcOrd="0" destOrd="0" presId="urn:microsoft.com/office/officeart/2005/8/layout/pList1"/>
    <dgm:cxn modelId="{A9A4C793-D08D-422B-B2CE-04763D7C22EB}" type="presParOf" srcId="{B2ADEF4B-6671-4FF1-9B21-DCA33B768576}" destId="{0FBE03EB-19B9-4DD4-AC94-01E9DC27903F}" srcOrd="1" destOrd="0" presId="urn:microsoft.com/office/officeart/2005/8/layout/pList1"/>
    <dgm:cxn modelId="{C9C54730-EE2E-41D2-AAF4-E0A26CECE0B8}" type="presParOf" srcId="{18CD23CA-72F8-4800-BEBF-E4AA776C38A2}" destId="{132047B4-08E1-4737-8159-614C3744C406}" srcOrd="5" destOrd="0" presId="urn:microsoft.com/office/officeart/2005/8/layout/pList1"/>
    <dgm:cxn modelId="{C7646243-AE57-4543-A312-47DD642ABD22}" type="presParOf" srcId="{18CD23CA-72F8-4800-BEBF-E4AA776C38A2}" destId="{2552B952-4D9C-46D9-8C30-52772C5B0907}" srcOrd="6" destOrd="0" presId="urn:microsoft.com/office/officeart/2005/8/layout/pList1"/>
    <dgm:cxn modelId="{45524EA4-D85A-4D47-AC28-E66F9A7F4EF5}" type="presParOf" srcId="{2552B952-4D9C-46D9-8C30-52772C5B0907}" destId="{BD69F63C-9300-46A1-9635-06F7D06946FF}" srcOrd="0" destOrd="0" presId="urn:microsoft.com/office/officeart/2005/8/layout/pList1"/>
    <dgm:cxn modelId="{AE4393B8-796B-4079-ABCB-7BB12DFA7D49}" type="presParOf" srcId="{2552B952-4D9C-46D9-8C30-52772C5B0907}" destId="{0367F4DA-1C99-43A9-A379-AB7EC04BD911}" srcOrd="1" destOrd="0" presId="urn:microsoft.com/office/officeart/2005/8/layout/pList1"/>
    <dgm:cxn modelId="{50337595-34F5-4198-B18F-7172E9718168}" type="presParOf" srcId="{18CD23CA-72F8-4800-BEBF-E4AA776C38A2}" destId="{A85B9ECF-77B3-400D-8446-16E9385D4B1F}" srcOrd="7" destOrd="0" presId="urn:microsoft.com/office/officeart/2005/8/layout/pList1"/>
    <dgm:cxn modelId="{19FF19DC-12B8-451B-9D1D-075F2415A842}" type="presParOf" srcId="{18CD23CA-72F8-4800-BEBF-E4AA776C38A2}" destId="{FD655CEF-3F02-4D16-90C9-EBE691D9ACBB}" srcOrd="8" destOrd="0" presId="urn:microsoft.com/office/officeart/2005/8/layout/pList1"/>
    <dgm:cxn modelId="{D30EA1FB-CEE7-4E22-A92F-4F6DFD0A6318}" type="presParOf" srcId="{FD655CEF-3F02-4D16-90C9-EBE691D9ACBB}" destId="{9D42BD04-359F-49FC-80AE-92E8E6900D1A}" srcOrd="0" destOrd="0" presId="urn:microsoft.com/office/officeart/2005/8/layout/pList1"/>
    <dgm:cxn modelId="{7C18A92C-488A-48CF-BB87-1759FE5C132F}" type="presParOf" srcId="{FD655CEF-3F02-4D16-90C9-EBE691D9ACBB}" destId="{71B01B9E-4C75-41B7-A504-CB661FB24796}" srcOrd="1" destOrd="0" presId="urn:microsoft.com/office/officeart/2005/8/layout/pList1"/>
    <dgm:cxn modelId="{41241A8E-7143-4A5B-A7DA-0FEC1B0B695A}" type="presParOf" srcId="{18CD23CA-72F8-4800-BEBF-E4AA776C38A2}" destId="{C233CF12-5890-4506-83F3-68958B556C8E}" srcOrd="9" destOrd="0" presId="urn:microsoft.com/office/officeart/2005/8/layout/pList1"/>
    <dgm:cxn modelId="{7A922677-8D52-4247-A7F0-397EE803F93E}" type="presParOf" srcId="{18CD23CA-72F8-4800-BEBF-E4AA776C38A2}" destId="{E281110B-34D5-4BB5-9824-0C44394A5EFF}" srcOrd="10" destOrd="0" presId="urn:microsoft.com/office/officeart/2005/8/layout/pList1"/>
    <dgm:cxn modelId="{D4864A62-5A3F-4EBB-A21D-BD1EA4E4BFCB}" type="presParOf" srcId="{E281110B-34D5-4BB5-9824-0C44394A5EFF}" destId="{727BC61D-63AE-48D9-B82A-36A7A4E1AA29}" srcOrd="0" destOrd="0" presId="urn:microsoft.com/office/officeart/2005/8/layout/pList1"/>
    <dgm:cxn modelId="{566C74E2-1284-4A7F-A6F8-F2E21301598E}" type="presParOf" srcId="{E281110B-34D5-4BB5-9824-0C44394A5EFF}" destId="{35A5184D-9FA3-4474-B0C4-158D59CB4D6C}" srcOrd="1" destOrd="0" presId="urn:microsoft.com/office/officeart/2005/8/layout/pList1"/>
    <dgm:cxn modelId="{8164E4D7-91F4-497F-87E6-CD8D5F6CFE8E}" type="presParOf" srcId="{18CD23CA-72F8-4800-BEBF-E4AA776C38A2}" destId="{23798B4F-7D7A-4856-80C9-964C3CA715D7}" srcOrd="11" destOrd="0" presId="urn:microsoft.com/office/officeart/2005/8/layout/pList1"/>
    <dgm:cxn modelId="{A0CE3778-6516-4ECF-860B-11AA9CA9114F}" type="presParOf" srcId="{18CD23CA-72F8-4800-BEBF-E4AA776C38A2}" destId="{D55CE0E0-0B66-4209-A1A4-518B7540E85E}" srcOrd="12" destOrd="0" presId="urn:microsoft.com/office/officeart/2005/8/layout/pList1"/>
    <dgm:cxn modelId="{D6098CE5-0B09-4BBB-851A-0B7A7F445313}" type="presParOf" srcId="{D55CE0E0-0B66-4209-A1A4-518B7540E85E}" destId="{442024FC-A60E-4D4F-BF2D-1DDC501D9960}" srcOrd="0" destOrd="0" presId="urn:microsoft.com/office/officeart/2005/8/layout/pList1"/>
    <dgm:cxn modelId="{49EF3FF7-D58C-42C7-A98A-9A390E68DC8B}" type="presParOf" srcId="{D55CE0E0-0B66-4209-A1A4-518B7540E85E}" destId="{244C71BB-3B56-4C9D-B0EB-F35925BEE097}"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AE0EB-91FF-4ED5-93D7-7EB262DE967D}">
      <dsp:nvSpPr>
        <dsp:cNvPr id="0" name=""/>
        <dsp:cNvSpPr/>
      </dsp:nvSpPr>
      <dsp:spPr>
        <a:xfrm>
          <a:off x="305651" y="569"/>
          <a:ext cx="2369743" cy="163275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FB55017-F8E5-4010-85A2-83BD6D8D794D}">
      <dsp:nvSpPr>
        <dsp:cNvPr id="0" name=""/>
        <dsp:cNvSpPr/>
      </dsp:nvSpPr>
      <dsp:spPr>
        <a:xfrm>
          <a:off x="305651" y="1633322"/>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latin typeface="Verdana"/>
              <a:ea typeface="+mn-ea"/>
              <a:cs typeface="+mn-cs"/>
            </a:rPr>
            <a:t>Role based access controls</a:t>
          </a:r>
        </a:p>
      </dsp:txBody>
      <dsp:txXfrm>
        <a:off x="305651" y="1633322"/>
        <a:ext cx="2369743" cy="879174"/>
      </dsp:txXfrm>
    </dsp:sp>
    <dsp:sp modelId="{FEF87277-3516-4393-ADD6-554C2C1032AD}">
      <dsp:nvSpPr>
        <dsp:cNvPr id="0" name=""/>
        <dsp:cNvSpPr/>
      </dsp:nvSpPr>
      <dsp:spPr>
        <a:xfrm>
          <a:off x="2912469" y="569"/>
          <a:ext cx="2369743" cy="163275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81C727E-B5EC-45A2-830A-385900E9D424}">
      <dsp:nvSpPr>
        <dsp:cNvPr id="0" name=""/>
        <dsp:cNvSpPr/>
      </dsp:nvSpPr>
      <dsp:spPr>
        <a:xfrm>
          <a:off x="2912469" y="1633322"/>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t>Integration with Source Systems</a:t>
          </a:r>
        </a:p>
      </dsp:txBody>
      <dsp:txXfrm>
        <a:off x="2912469" y="1633322"/>
        <a:ext cx="2369743" cy="879174"/>
      </dsp:txXfrm>
    </dsp:sp>
    <dsp:sp modelId="{FA653E71-C8CA-482F-9290-ACD6E3F7350A}">
      <dsp:nvSpPr>
        <dsp:cNvPr id="0" name=""/>
        <dsp:cNvSpPr/>
      </dsp:nvSpPr>
      <dsp:spPr>
        <a:xfrm>
          <a:off x="5519286" y="569"/>
          <a:ext cx="2369743" cy="1632753"/>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FBE03EB-19B9-4DD4-AC94-01E9DC27903F}">
      <dsp:nvSpPr>
        <dsp:cNvPr id="0" name=""/>
        <dsp:cNvSpPr/>
      </dsp:nvSpPr>
      <dsp:spPr>
        <a:xfrm>
          <a:off x="5519286" y="1633322"/>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t>Real-time analytics</a:t>
          </a:r>
          <a:endParaRPr lang="en-US" sz="1700" b="0" dirty="0"/>
        </a:p>
      </dsp:txBody>
      <dsp:txXfrm>
        <a:off x="5519286" y="1633322"/>
        <a:ext cx="2369743" cy="879174"/>
      </dsp:txXfrm>
    </dsp:sp>
    <dsp:sp modelId="{BD69F63C-9300-46A1-9635-06F7D06946FF}">
      <dsp:nvSpPr>
        <dsp:cNvPr id="0" name=""/>
        <dsp:cNvSpPr/>
      </dsp:nvSpPr>
      <dsp:spPr>
        <a:xfrm>
          <a:off x="8126104" y="569"/>
          <a:ext cx="2369743" cy="1632753"/>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367F4DA-1C99-43A9-A379-AB7EC04BD911}">
      <dsp:nvSpPr>
        <dsp:cNvPr id="0" name=""/>
        <dsp:cNvSpPr/>
      </dsp:nvSpPr>
      <dsp:spPr>
        <a:xfrm>
          <a:off x="8126104" y="1633322"/>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t>Business and IT process monitoring</a:t>
          </a:r>
        </a:p>
      </dsp:txBody>
      <dsp:txXfrm>
        <a:off x="8126104" y="1633322"/>
        <a:ext cx="2369743" cy="879174"/>
      </dsp:txXfrm>
    </dsp:sp>
    <dsp:sp modelId="{9D42BD04-359F-49FC-80AE-92E8E6900D1A}">
      <dsp:nvSpPr>
        <dsp:cNvPr id="0" name=""/>
        <dsp:cNvSpPr/>
      </dsp:nvSpPr>
      <dsp:spPr>
        <a:xfrm>
          <a:off x="1609060" y="2749471"/>
          <a:ext cx="2369743" cy="1632753"/>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2000" r="-12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1B01B9E-4C75-41B7-A504-CB661FB24796}">
      <dsp:nvSpPr>
        <dsp:cNvPr id="0" name=""/>
        <dsp:cNvSpPr/>
      </dsp:nvSpPr>
      <dsp:spPr>
        <a:xfrm>
          <a:off x="1609060" y="4382225"/>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t>Business KPI Management</a:t>
          </a:r>
        </a:p>
      </dsp:txBody>
      <dsp:txXfrm>
        <a:off x="1609060" y="4382225"/>
        <a:ext cx="2369743" cy="879174"/>
      </dsp:txXfrm>
    </dsp:sp>
    <dsp:sp modelId="{727BC61D-63AE-48D9-B82A-36A7A4E1AA29}">
      <dsp:nvSpPr>
        <dsp:cNvPr id="0" name=""/>
        <dsp:cNvSpPr/>
      </dsp:nvSpPr>
      <dsp:spPr>
        <a:xfrm>
          <a:off x="4215878" y="2749471"/>
          <a:ext cx="2369743" cy="1632753"/>
        </a:xfrm>
        <a:prstGeom prst="round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5A5184D-9FA3-4474-B0C4-158D59CB4D6C}">
      <dsp:nvSpPr>
        <dsp:cNvPr id="0" name=""/>
        <dsp:cNvSpPr/>
      </dsp:nvSpPr>
      <dsp:spPr>
        <a:xfrm>
          <a:off x="4215878" y="4382225"/>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t>Interactive dashboards</a:t>
          </a:r>
        </a:p>
      </dsp:txBody>
      <dsp:txXfrm>
        <a:off x="4215878" y="4382225"/>
        <a:ext cx="2369743" cy="879174"/>
      </dsp:txXfrm>
    </dsp:sp>
    <dsp:sp modelId="{442024FC-A60E-4D4F-BF2D-1DDC501D9960}">
      <dsp:nvSpPr>
        <dsp:cNvPr id="0" name=""/>
        <dsp:cNvSpPr/>
      </dsp:nvSpPr>
      <dsp:spPr>
        <a:xfrm>
          <a:off x="6822695" y="2749471"/>
          <a:ext cx="2369743" cy="1632753"/>
        </a:xfrm>
        <a:prstGeom prst="round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44C71BB-3B56-4C9D-B0EB-F35925BEE097}">
      <dsp:nvSpPr>
        <dsp:cNvPr id="0" name=""/>
        <dsp:cNvSpPr/>
      </dsp:nvSpPr>
      <dsp:spPr>
        <a:xfrm>
          <a:off x="6822695" y="4382225"/>
          <a:ext cx="2369743" cy="879174"/>
        </a:xfrm>
        <a:prstGeom prst="rect">
          <a:avLst/>
        </a:prstGeom>
        <a:noFill/>
        <a:ln w="6350" cap="flat" cmpd="sng" algn="ctr">
          <a:solidFill>
            <a:schemeClr val="dk2">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en-US" sz="1700" b="0" kern="1200" dirty="0"/>
            <a:t>Responsive UI</a:t>
          </a:r>
        </a:p>
      </dsp:txBody>
      <dsp:txXfrm>
        <a:off x="6822695" y="4382225"/>
        <a:ext cx="2369743" cy="87917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6753E-8261-494F-8CCD-A0DE80037EEE}" type="datetimeFigureOut">
              <a:rPr lang="en-US" smtClean="0"/>
              <a:t>10/4/2019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9E529-64E3-44D8-8B43-297ECB216F9F}" type="slidenum">
              <a:rPr lang="en-US" smtClean="0"/>
              <a:t>‹#›</a:t>
            </a:fld>
            <a:endParaRPr lang="en-US"/>
          </a:p>
        </p:txBody>
      </p:sp>
    </p:spTree>
    <p:extLst>
      <p:ext uri="{BB962C8B-B14F-4D97-AF65-F5344CB8AC3E}">
        <p14:creationId xmlns:p14="http://schemas.microsoft.com/office/powerpoint/2010/main" val="47752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Governance Building Blocks</a:t>
            </a:r>
          </a:p>
          <a:p>
            <a:endParaRPr lang="en-US" dirty="0" smtClean="0"/>
          </a:p>
          <a:p>
            <a:r>
              <a:rPr lang="en-US" dirty="0" smtClean="0"/>
              <a:t>API Cookbook:</a:t>
            </a:r>
          </a:p>
          <a:p>
            <a:r>
              <a:rPr lang="en-US" dirty="0" smtClean="0"/>
              <a:t>Describes how to build an API following the standards that the Integration Design Authority has set.</a:t>
            </a:r>
          </a:p>
          <a:p>
            <a:r>
              <a:rPr lang="en-US" dirty="0" smtClean="0"/>
              <a:t>Data Dictionary:</a:t>
            </a:r>
          </a:p>
          <a:p>
            <a:r>
              <a:rPr lang="en-US" dirty="0" smtClean="0"/>
              <a:t>Specifies the resources that are used in Solvay. This defines the path of your API.</a:t>
            </a:r>
          </a:p>
          <a:p>
            <a:r>
              <a:rPr lang="en-US" dirty="0" smtClean="0"/>
              <a:t>API Conventions:</a:t>
            </a:r>
          </a:p>
          <a:p>
            <a:r>
              <a:rPr lang="en-US" dirty="0" smtClean="0"/>
              <a:t>Includes naming conventions and error handling. The conventions are based on the REST</a:t>
            </a:r>
          </a:p>
          <a:p>
            <a:r>
              <a:rPr lang="en-US" dirty="0" smtClean="0"/>
              <a:t>(Representational State Transfer) principles .</a:t>
            </a:r>
          </a:p>
          <a:p>
            <a:endParaRPr lang="en-US" dirty="0"/>
          </a:p>
        </p:txBody>
      </p:sp>
      <p:sp>
        <p:nvSpPr>
          <p:cNvPr id="4" name="Slide Number Placeholder 3"/>
          <p:cNvSpPr>
            <a:spLocks noGrp="1"/>
          </p:cNvSpPr>
          <p:nvPr>
            <p:ph type="sldNum" sz="quarter" idx="10"/>
          </p:nvPr>
        </p:nvSpPr>
        <p:spPr/>
        <p:txBody>
          <a:bodyPr/>
          <a:lstStyle/>
          <a:p>
            <a:fld id="{9D5E91F5-DC4B-4EF9-9077-D1F7F0FEBFA6}" type="slidenum">
              <a:rPr lang="en-US" smtClean="0"/>
              <a:t>3</a:t>
            </a:fld>
            <a:endParaRPr lang="en-US"/>
          </a:p>
        </p:txBody>
      </p:sp>
    </p:spTree>
    <p:extLst>
      <p:ext uri="{BB962C8B-B14F-4D97-AF65-F5344CB8AC3E}">
        <p14:creationId xmlns:p14="http://schemas.microsoft.com/office/powerpoint/2010/main" val="142327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t>4</a:t>
            </a:fld>
            <a:endParaRPr lang="en-US"/>
          </a:p>
        </p:txBody>
      </p:sp>
    </p:spTree>
    <p:extLst>
      <p:ext uri="{BB962C8B-B14F-4D97-AF65-F5344CB8AC3E}">
        <p14:creationId xmlns:p14="http://schemas.microsoft.com/office/powerpoint/2010/main" val="398086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AGILE methodology is a practice that promotes </a:t>
            </a:r>
            <a:r>
              <a:rPr lang="en-US" sz="1200" b="1" i="0" kern="1200" dirty="0" smtClean="0">
                <a:solidFill>
                  <a:schemeClr val="tx1"/>
                </a:solidFill>
                <a:effectLst/>
                <a:latin typeface="+mn-lt"/>
                <a:ea typeface="+mn-ea"/>
                <a:cs typeface="+mn-cs"/>
              </a:rPr>
              <a:t>continuous iteration</a:t>
            </a:r>
            <a:r>
              <a:rPr lang="en-US" sz="1200" b="0" i="0" kern="1200" dirty="0" smtClean="0">
                <a:solidFill>
                  <a:schemeClr val="tx1"/>
                </a:solidFill>
                <a:effectLst/>
                <a:latin typeface="+mn-lt"/>
                <a:ea typeface="+mn-ea"/>
                <a:cs typeface="+mn-cs"/>
              </a:rPr>
              <a:t> of development and testing throughout the software development lifecycle of the project. Both development and testing activities are concurrent.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Agile is a</a:t>
            </a:r>
            <a:r>
              <a:rPr lang="en-US" sz="1200" b="0" i="0" u="none" kern="1200" dirty="0" smtClean="0">
                <a:solidFill>
                  <a:schemeClr val="tx1"/>
                </a:solidFill>
                <a:effectLst/>
                <a:latin typeface="+mn-lt"/>
                <a:ea typeface="+mn-ea"/>
                <a:cs typeface="+mn-cs"/>
              </a:rPr>
              <a:t> project</a:t>
            </a:r>
            <a:r>
              <a:rPr lang="en-US" sz="1200" b="0" i="0" u="none" kern="1200" baseline="0" dirty="0" smtClean="0">
                <a:solidFill>
                  <a:schemeClr val="tx1"/>
                </a:solidFill>
                <a:effectLst/>
                <a:latin typeface="+mn-lt"/>
                <a:ea typeface="+mn-ea"/>
                <a:cs typeface="+mn-cs"/>
              </a:rPr>
              <a:t> management methodology</a:t>
            </a:r>
            <a:r>
              <a:rPr lang="en-US" sz="1200" b="0" i="0" kern="1200" dirty="0" smtClean="0">
                <a:solidFill>
                  <a:schemeClr val="tx1"/>
                </a:solidFill>
                <a:effectLst/>
                <a:latin typeface="+mn-lt"/>
                <a:ea typeface="+mn-ea"/>
                <a:cs typeface="+mn-cs"/>
              </a:rPr>
              <a:t> that uses short development cycles called “sprints” to focus on continuous improvement in the development of a product or service.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Agile discovers what the customer and how to build the code and change things along the way.</a:t>
            </a:r>
          </a:p>
          <a:p>
            <a:pPr fontAlgn="base"/>
            <a:r>
              <a:rPr lang="en-US" sz="1200" b="1" i="0" kern="1200" dirty="0" smtClean="0">
                <a:solidFill>
                  <a:schemeClr val="tx1"/>
                </a:solidFill>
                <a:effectLst/>
                <a:latin typeface="+mn-lt"/>
                <a:ea typeface="+mn-ea"/>
                <a:cs typeface="+mn-cs"/>
              </a:rPr>
              <a:t>Plan</a:t>
            </a:r>
            <a:r>
              <a:rPr lang="en-US" sz="1200" b="0" i="0" kern="1200" dirty="0" smtClean="0">
                <a:solidFill>
                  <a:schemeClr val="tx1"/>
                </a:solidFill>
                <a:effectLst/>
                <a:latin typeface="+mn-lt"/>
                <a:ea typeface="+mn-ea"/>
                <a:cs typeface="+mn-cs"/>
              </a:rPr>
              <a:t> - Projects are envisioned and prioritized</a:t>
            </a:r>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Development</a:t>
            </a:r>
            <a:r>
              <a:rPr lang="en-US" sz="1200" b="0" i="0" kern="1200" dirty="0" smtClean="0">
                <a:solidFill>
                  <a:schemeClr val="tx1"/>
                </a:solidFill>
                <a:effectLst/>
                <a:latin typeface="+mn-lt"/>
                <a:ea typeface="+mn-ea"/>
                <a:cs typeface="+mn-cs"/>
              </a:rPr>
              <a:t> - Design and develop software based on defined requirements</a:t>
            </a:r>
          </a:p>
          <a:p>
            <a:pPr fontAlgn="base"/>
            <a:r>
              <a:rPr lang="en-US" sz="1200" b="1" i="0" kern="1200" dirty="0" smtClean="0">
                <a:solidFill>
                  <a:schemeClr val="tx1"/>
                </a:solidFill>
                <a:effectLst/>
                <a:latin typeface="+mn-lt"/>
                <a:ea typeface="+mn-ea"/>
                <a:cs typeface="+mn-cs"/>
              </a:rPr>
              <a:t>Test</a:t>
            </a:r>
            <a:r>
              <a:rPr lang="en-US" sz="1200" b="0" i="0" kern="1200" dirty="0" smtClean="0">
                <a:solidFill>
                  <a:schemeClr val="tx1"/>
                </a:solidFill>
                <a:effectLst/>
                <a:latin typeface="+mn-lt"/>
                <a:ea typeface="+mn-ea"/>
                <a:cs typeface="+mn-cs"/>
              </a:rPr>
              <a:t> - QA (Quality Assurance) testing, internal and external training, documentation development</a:t>
            </a:r>
          </a:p>
          <a:p>
            <a:pPr fontAlgn="base"/>
            <a:r>
              <a:rPr lang="en-US" sz="1200" b="1" i="0" kern="1200" dirty="0" smtClean="0">
                <a:solidFill>
                  <a:schemeClr val="tx1"/>
                </a:solidFill>
                <a:effectLst/>
                <a:latin typeface="+mn-lt"/>
                <a:ea typeface="+mn-ea"/>
                <a:cs typeface="+mn-cs"/>
              </a:rPr>
              <a:t>Release</a:t>
            </a:r>
            <a:r>
              <a:rPr lang="en-US" sz="1200" b="0" i="0" kern="1200" dirty="0" smtClean="0">
                <a:solidFill>
                  <a:schemeClr val="tx1"/>
                </a:solidFill>
                <a:effectLst/>
                <a:latin typeface="+mn-lt"/>
                <a:ea typeface="+mn-ea"/>
                <a:cs typeface="+mn-cs"/>
              </a:rPr>
              <a:t> - QA (Quality Assurance) testing, internal and external training, documentation development, and final release of the iteration into production</a:t>
            </a:r>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Feedback</a:t>
            </a:r>
            <a:r>
              <a:rPr lang="en-US" sz="1200" b="0" i="0" kern="1200" dirty="0" smtClean="0">
                <a:solidFill>
                  <a:schemeClr val="tx1"/>
                </a:solidFill>
                <a:effectLst/>
                <a:latin typeface="+mn-lt"/>
                <a:ea typeface="+mn-ea"/>
                <a:cs typeface="+mn-cs"/>
              </a:rPr>
              <a:t> - Accept customer and stakeholder feedback and work it into the requirements of the next iteration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DCF98ED-96FC-4117-9927-987E85A4BBAB}" type="slidenum">
              <a:rPr lang="en-US" smtClean="0"/>
              <a:t>5</a:t>
            </a:fld>
            <a:endParaRPr lang="en-US"/>
          </a:p>
        </p:txBody>
      </p:sp>
    </p:spTree>
    <p:extLst>
      <p:ext uri="{BB962C8B-B14F-4D97-AF65-F5344CB8AC3E}">
        <p14:creationId xmlns:p14="http://schemas.microsoft.com/office/powerpoint/2010/main" val="81195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Governance Building Blocks</a:t>
            </a:r>
          </a:p>
          <a:p>
            <a:endParaRPr lang="en-US" dirty="0" smtClean="0"/>
          </a:p>
          <a:p>
            <a:r>
              <a:rPr lang="en-US" dirty="0" smtClean="0"/>
              <a:t>API Cookbook:</a:t>
            </a:r>
          </a:p>
          <a:p>
            <a:r>
              <a:rPr lang="en-US" dirty="0" smtClean="0"/>
              <a:t>Describes how to build an API following the standards that the Integration Design Authority has set.</a:t>
            </a:r>
          </a:p>
          <a:p>
            <a:r>
              <a:rPr lang="en-US" dirty="0" smtClean="0"/>
              <a:t>Data Dictionary:</a:t>
            </a:r>
          </a:p>
          <a:p>
            <a:r>
              <a:rPr lang="en-US" dirty="0" smtClean="0"/>
              <a:t>Specifies the resources that are used in Solvay. This defines the path of your API.</a:t>
            </a:r>
          </a:p>
          <a:p>
            <a:r>
              <a:rPr lang="en-US" dirty="0" smtClean="0"/>
              <a:t>API Conventions:</a:t>
            </a:r>
          </a:p>
          <a:p>
            <a:r>
              <a:rPr lang="en-US" dirty="0" smtClean="0"/>
              <a:t>Includes naming conventions and error handling. The conventions are based on the REST</a:t>
            </a:r>
          </a:p>
          <a:p>
            <a:r>
              <a:rPr lang="en-US" dirty="0" smtClean="0"/>
              <a:t>(Representational State Transfer) principles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t>6</a:t>
            </a:fld>
            <a:endParaRPr lang="en-US"/>
          </a:p>
        </p:txBody>
      </p:sp>
    </p:spTree>
    <p:extLst>
      <p:ext uri="{BB962C8B-B14F-4D97-AF65-F5344CB8AC3E}">
        <p14:creationId xmlns:p14="http://schemas.microsoft.com/office/powerpoint/2010/main" val="182666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latin typeface="+mn-lt"/>
                <a:ea typeface="+mn-ea"/>
                <a:cs typeface="+mn-cs"/>
              </a:rPr>
              <a:t>A place where business and/or technical terms and definitions are stored.</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data dictionary contains records that specify the data fields available in the API, including the display name and description of each field.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It specifies the resources that are used in Solvay. This defines the path of your API.</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t>7</a:t>
            </a:fld>
            <a:endParaRPr lang="en-US"/>
          </a:p>
        </p:txBody>
      </p:sp>
    </p:spTree>
    <p:extLst>
      <p:ext uri="{BB962C8B-B14F-4D97-AF65-F5344CB8AC3E}">
        <p14:creationId xmlns:p14="http://schemas.microsoft.com/office/powerpoint/2010/main" val="121477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API Cookbook (CB) describes how to build an API on the API management platform from SAP. We give information about best practices and the API flows and structures. Besides that, you will find all the information you will need to build a secure, RESTfull API in SAP API Management. This cookbook also features code examples for easy implementation.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t>8</a:t>
            </a:fld>
            <a:endParaRPr lang="en-US"/>
          </a:p>
        </p:txBody>
      </p:sp>
    </p:spTree>
    <p:extLst>
      <p:ext uri="{BB962C8B-B14F-4D97-AF65-F5344CB8AC3E}">
        <p14:creationId xmlns:p14="http://schemas.microsoft.com/office/powerpoint/2010/main" val="2178877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document describes Solvay specific choices on architecture and common practices that should be applied to build a</a:t>
            </a:r>
          </a:p>
          <a:p>
            <a:r>
              <a:rPr lang="en-US" sz="1200" b="0" i="0" u="none" strike="noStrike" kern="1200" baseline="0" dirty="0" smtClean="0">
                <a:solidFill>
                  <a:schemeClr val="tx1"/>
                </a:solidFill>
                <a:latin typeface="+mn-lt"/>
                <a:ea typeface="+mn-ea"/>
                <a:cs typeface="+mn-cs"/>
              </a:rPr>
              <a:t>strong and save API: The API conventions</a:t>
            </a:r>
            <a:endParaRPr lang="en-US" dirty="0" smtClean="0"/>
          </a:p>
          <a:p>
            <a:endParaRPr lang="en-US" dirty="0"/>
          </a:p>
        </p:txBody>
      </p:sp>
      <p:sp>
        <p:nvSpPr>
          <p:cNvPr id="4" name="Slide Number Placeholder 3"/>
          <p:cNvSpPr>
            <a:spLocks noGrp="1"/>
          </p:cNvSpPr>
          <p:nvPr>
            <p:ph type="sldNum" sz="quarter" idx="10"/>
          </p:nvPr>
        </p:nvSpPr>
        <p:spPr/>
        <p:txBody>
          <a:bodyPr/>
          <a:lstStyle/>
          <a:p>
            <a:fld id="{E809E529-64E3-44D8-8B43-297ECB216F9F}" type="slidenum">
              <a:rPr lang="en-US" smtClean="0"/>
              <a:t>9</a:t>
            </a:fld>
            <a:endParaRPr lang="en-US"/>
          </a:p>
        </p:txBody>
      </p:sp>
    </p:spTree>
    <p:extLst>
      <p:ext uri="{BB962C8B-B14F-4D97-AF65-F5344CB8AC3E}">
        <p14:creationId xmlns:p14="http://schemas.microsoft.com/office/powerpoint/2010/main" val="75840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F5C4B-8F1F-4F50-96BB-FA3D73A546F8}"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40338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F5C4B-8F1F-4F50-96BB-FA3D73A546F8}"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16594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F5C4B-8F1F-4F50-96BB-FA3D73A546F8}"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2755387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Tree>
    <p:extLst>
      <p:ext uri="{BB962C8B-B14F-4D97-AF65-F5344CB8AC3E}">
        <p14:creationId xmlns:p14="http://schemas.microsoft.com/office/powerpoint/2010/main" val="164926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F5C4B-8F1F-4F50-96BB-FA3D73A546F8}"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352763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F5C4B-8F1F-4F50-96BB-FA3D73A546F8}"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42768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DF5C4B-8F1F-4F50-96BB-FA3D73A546F8}"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25202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DF5C4B-8F1F-4F50-96BB-FA3D73A546F8}" type="datetimeFigureOut">
              <a:rPr lang="en-US" smtClean="0"/>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144554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F5C4B-8F1F-4F50-96BB-FA3D73A546F8}" type="datetimeFigureOut">
              <a:rPr lang="en-US" smtClean="0"/>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158293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F5C4B-8F1F-4F50-96BB-FA3D73A546F8}" type="datetimeFigureOut">
              <a:rPr lang="en-US" smtClean="0"/>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296525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F5C4B-8F1F-4F50-96BB-FA3D73A546F8}"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12119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F5C4B-8F1F-4F50-96BB-FA3D73A546F8}"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EA46-74A9-4C5D-BCF9-5454348574B5}" type="slidenum">
              <a:rPr lang="en-US" smtClean="0"/>
              <a:t>‹#›</a:t>
            </a:fld>
            <a:endParaRPr lang="en-US"/>
          </a:p>
        </p:txBody>
      </p:sp>
    </p:spTree>
    <p:extLst>
      <p:ext uri="{BB962C8B-B14F-4D97-AF65-F5344CB8AC3E}">
        <p14:creationId xmlns:p14="http://schemas.microsoft.com/office/powerpoint/2010/main" val="324486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F5C4B-8F1F-4F50-96BB-FA3D73A546F8}" type="datetimeFigureOut">
              <a:rPr lang="en-US" smtClean="0"/>
              <a:t>10/4/2019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3EA46-74A9-4C5D-BCF9-5454348574B5}" type="slidenum">
              <a:rPr lang="en-US" smtClean="0"/>
              <a:t>‹#›</a:t>
            </a:fld>
            <a:endParaRPr lang="en-US"/>
          </a:p>
        </p:txBody>
      </p:sp>
    </p:spTree>
    <p:extLst>
      <p:ext uri="{BB962C8B-B14F-4D97-AF65-F5344CB8AC3E}">
        <p14:creationId xmlns:p14="http://schemas.microsoft.com/office/powerpoint/2010/main" val="282964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jpg"/><Relationship Id="rId2" Type="http://schemas.openxmlformats.org/officeDocument/2006/relationships/image" Target="../media/image24.png"/><Relationship Id="rId16"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jpeg"/><Relationship Id="rId19" Type="http://schemas.openxmlformats.org/officeDocument/2006/relationships/image" Target="../media/image41.jpeg"/><Relationship Id="rId4" Type="http://schemas.openxmlformats.org/officeDocument/2006/relationships/image" Target="../media/image26.png"/><Relationship Id="rId9" Type="http://schemas.openxmlformats.org/officeDocument/2006/relationships/image" Target="../media/image31.jpeg"/><Relationship Id="rId1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8.jpeg"/><Relationship Id="rId13" Type="http://schemas.openxmlformats.org/officeDocument/2006/relationships/image" Target="../media/image53.jpe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jpeg"/><Relationship Id="rId2" Type="http://schemas.openxmlformats.org/officeDocument/2006/relationships/image" Target="../media/image42.jpeg"/><Relationship Id="rId16" Type="http://schemas.openxmlformats.org/officeDocument/2006/relationships/image" Target="../media/image56.png"/><Relationship Id="rId20" Type="http://schemas.openxmlformats.org/officeDocument/2006/relationships/image" Target="../media/image60.jp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51.png"/><Relationship Id="rId24" Type="http://schemas.openxmlformats.org/officeDocument/2006/relationships/image" Target="../media/image64.jpg"/><Relationship Id="rId5" Type="http://schemas.openxmlformats.org/officeDocument/2006/relationships/image" Target="../media/image45.jpe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jp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jp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5019" y="2387563"/>
            <a:ext cx="10515600" cy="1325563"/>
          </a:xfrm>
        </p:spPr>
        <p:txBody>
          <a:bodyPr>
            <a:normAutofit/>
          </a:bodyPr>
          <a:lstStyle/>
          <a:p>
            <a:r>
              <a:rPr lang="en-US" sz="4000" dirty="0" smtClean="0">
                <a:latin typeface="+mn-lt"/>
              </a:rPr>
              <a:t>	Open Source Based API Integration</a:t>
            </a:r>
            <a:endParaRPr lang="en-US" sz="4000" dirty="0">
              <a:latin typeface="+mn-lt"/>
            </a:endParaRPr>
          </a:p>
        </p:txBody>
      </p:sp>
    </p:spTree>
    <p:extLst>
      <p:ext uri="{BB962C8B-B14F-4D97-AF65-F5344CB8AC3E}">
        <p14:creationId xmlns:p14="http://schemas.microsoft.com/office/powerpoint/2010/main" val="110196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99" y="-50344"/>
            <a:ext cx="10515600" cy="1325563"/>
          </a:xfrm>
        </p:spPr>
        <p:txBody>
          <a:bodyPr/>
          <a:lstStyle/>
          <a:p>
            <a:r>
              <a:rPr lang="en-US" dirty="0" smtClean="0"/>
              <a:t>Frameworks &amp; Accelerators</a:t>
            </a:r>
            <a:endParaRPr lang="en-US" dirty="0"/>
          </a:p>
        </p:txBody>
      </p:sp>
      <p:grpSp>
        <p:nvGrpSpPr>
          <p:cNvPr id="3" name="Group 2"/>
          <p:cNvGrpSpPr/>
          <p:nvPr/>
        </p:nvGrpSpPr>
        <p:grpSpPr>
          <a:xfrm>
            <a:off x="945415" y="889858"/>
            <a:ext cx="9266696" cy="5871113"/>
            <a:chOff x="862288" y="949235"/>
            <a:chExt cx="9266696" cy="5871113"/>
          </a:xfrm>
        </p:grpSpPr>
        <p:cxnSp>
          <p:nvCxnSpPr>
            <p:cNvPr id="4" name="Straight Arrow Connector 3"/>
            <p:cNvCxnSpPr/>
            <p:nvPr/>
          </p:nvCxnSpPr>
          <p:spPr>
            <a:xfrm rot="5400000" flipV="1">
              <a:off x="5925212" y="5880814"/>
              <a:ext cx="3657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V="1">
              <a:off x="5874663" y="3154943"/>
              <a:ext cx="3657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V="1">
              <a:off x="5892655" y="1760777"/>
              <a:ext cx="3657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64044" y="3981437"/>
              <a:ext cx="457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27170" y="2271464"/>
              <a:ext cx="905347" cy="31512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Roles</a:t>
              </a:r>
              <a:endParaRPr lang="en-US" b="1" dirty="0"/>
            </a:p>
          </p:txBody>
        </p:sp>
        <p:pic>
          <p:nvPicPr>
            <p:cNvPr id="9" name="Picture 8"/>
            <p:cNvPicPr>
              <a:picLocks noChangeAspect="1"/>
            </p:cNvPicPr>
            <p:nvPr/>
          </p:nvPicPr>
          <p:blipFill rotWithShape="1">
            <a:blip r:embed="rId2"/>
            <a:srcRect l="45468" t="15187" r="32626" b="26181"/>
            <a:stretch/>
          </p:blipFill>
          <p:spPr>
            <a:xfrm>
              <a:off x="1283785" y="2673887"/>
              <a:ext cx="296028" cy="496375"/>
            </a:xfrm>
            <a:prstGeom prst="rect">
              <a:avLst/>
            </a:prstGeom>
          </p:spPr>
        </p:pic>
        <p:pic>
          <p:nvPicPr>
            <p:cNvPr id="10" name="Picture 9"/>
            <p:cNvPicPr>
              <a:picLocks noChangeAspect="1"/>
            </p:cNvPicPr>
            <p:nvPr/>
          </p:nvPicPr>
          <p:blipFill rotWithShape="1">
            <a:blip r:embed="rId3"/>
            <a:srcRect l="32598" t="3192" r="37835" b="23105"/>
            <a:stretch/>
          </p:blipFill>
          <p:spPr>
            <a:xfrm>
              <a:off x="1310656" y="3672721"/>
              <a:ext cx="370476" cy="492558"/>
            </a:xfrm>
            <a:prstGeom prst="rect">
              <a:avLst/>
            </a:prstGeom>
          </p:spPr>
        </p:pic>
        <p:pic>
          <p:nvPicPr>
            <p:cNvPr id="11" name="Picture 10"/>
            <p:cNvPicPr>
              <a:picLocks noChangeAspect="1"/>
            </p:cNvPicPr>
            <p:nvPr/>
          </p:nvPicPr>
          <p:blipFill rotWithShape="1">
            <a:blip r:embed="rId4"/>
            <a:srcRect l="22536" t="8428" r="18341" b="32062"/>
            <a:stretch/>
          </p:blipFill>
          <p:spPr>
            <a:xfrm>
              <a:off x="1193248" y="4635128"/>
              <a:ext cx="484136" cy="337260"/>
            </a:xfrm>
            <a:prstGeom prst="rect">
              <a:avLst/>
            </a:prstGeom>
          </p:spPr>
        </p:pic>
        <p:sp>
          <p:nvSpPr>
            <p:cNvPr id="12" name="Rectangle 11"/>
            <p:cNvSpPr/>
            <p:nvPr/>
          </p:nvSpPr>
          <p:spPr>
            <a:xfrm>
              <a:off x="862288" y="3189737"/>
              <a:ext cx="1174768" cy="26007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Application Developer </a:t>
              </a:r>
              <a:endParaRPr lang="en-US" sz="1000" dirty="0"/>
            </a:p>
          </p:txBody>
        </p:sp>
        <p:sp>
          <p:nvSpPr>
            <p:cNvPr id="13" name="Rectangle 12"/>
            <p:cNvSpPr/>
            <p:nvPr/>
          </p:nvSpPr>
          <p:spPr>
            <a:xfrm>
              <a:off x="927507" y="4149182"/>
              <a:ext cx="1032169" cy="2437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API Admin, Owner  </a:t>
              </a:r>
              <a:endParaRPr lang="en-US" sz="1000" dirty="0"/>
            </a:p>
          </p:txBody>
        </p:sp>
        <p:sp>
          <p:nvSpPr>
            <p:cNvPr id="14" name="Rectangle 13"/>
            <p:cNvSpPr/>
            <p:nvPr/>
          </p:nvSpPr>
          <p:spPr>
            <a:xfrm>
              <a:off x="924394" y="4937311"/>
              <a:ext cx="1032169" cy="2437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 API Developer</a:t>
              </a:r>
              <a:endParaRPr lang="en-US" sz="1000" dirty="0"/>
            </a:p>
          </p:txBody>
        </p:sp>
        <p:sp>
          <p:nvSpPr>
            <p:cNvPr id="15" name="Rounded Rectangle 14"/>
            <p:cNvSpPr/>
            <p:nvPr/>
          </p:nvSpPr>
          <p:spPr>
            <a:xfrm>
              <a:off x="1027170" y="2284136"/>
              <a:ext cx="833763" cy="29695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16200000">
              <a:off x="1038589" y="3149678"/>
              <a:ext cx="3945496" cy="1143449"/>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530636" y="3684229"/>
              <a:ext cx="960985" cy="6750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Template</a:t>
              </a:r>
              <a:r>
                <a:rPr lang="en-US" sz="1400" dirty="0" smtClean="0">
                  <a:solidFill>
                    <a:schemeClr val="accent1">
                      <a:lumMod val="50000"/>
                    </a:schemeClr>
                  </a:solidFill>
                </a:rPr>
                <a:t> Service</a:t>
              </a:r>
              <a:endParaRPr lang="en-US" sz="1400" dirty="0">
                <a:solidFill>
                  <a:schemeClr val="accent1">
                    <a:lumMod val="50000"/>
                  </a:schemeClr>
                </a:solidFill>
              </a:endParaRPr>
            </a:p>
          </p:txBody>
        </p:sp>
        <p:sp>
          <p:nvSpPr>
            <p:cNvPr id="18" name="Rectangle 17"/>
            <p:cNvSpPr/>
            <p:nvPr/>
          </p:nvSpPr>
          <p:spPr>
            <a:xfrm>
              <a:off x="2366850" y="1941903"/>
              <a:ext cx="1351560" cy="3131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Automation </a:t>
              </a:r>
              <a:r>
                <a:rPr lang="en-US" sz="1600" b="1" dirty="0" smtClean="0">
                  <a:ln w="0"/>
                  <a:solidFill>
                    <a:schemeClr val="tx1"/>
                  </a:solidFill>
                  <a:effectLst>
                    <a:outerShdw blurRad="38100" dist="19050" dir="2700000" algn="tl" rotWithShape="0">
                      <a:schemeClr val="dk1">
                        <a:alpha val="40000"/>
                      </a:schemeClr>
                    </a:outerShdw>
                  </a:effectLst>
                </a:rPr>
                <a:t>Layer</a:t>
              </a:r>
              <a:endParaRPr lang="en-US" sz="1600" b="1" dirty="0">
                <a:ln w="0"/>
                <a:solidFill>
                  <a:schemeClr val="tx1"/>
                </a:solidFill>
                <a:effectLst>
                  <a:outerShdw blurRad="38100" dist="19050" dir="2700000" algn="tl" rotWithShape="0">
                    <a:schemeClr val="dk1">
                      <a:alpha val="40000"/>
                    </a:schemeClr>
                  </a:outerShdw>
                </a:effectLst>
              </a:endParaRPr>
            </a:p>
          </p:txBody>
        </p:sp>
        <p:sp>
          <p:nvSpPr>
            <p:cNvPr id="19" name="Rounded Rectangle 18"/>
            <p:cNvSpPr/>
            <p:nvPr/>
          </p:nvSpPr>
          <p:spPr>
            <a:xfrm>
              <a:off x="2530635" y="4814618"/>
              <a:ext cx="960985" cy="6750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1">
                      <a:lumMod val="50000"/>
                    </a:schemeClr>
                  </a:solidFill>
                </a:rPr>
                <a:t>Devops</a:t>
              </a:r>
              <a:endParaRPr lang="en-US" sz="1400" dirty="0">
                <a:solidFill>
                  <a:schemeClr val="accent1">
                    <a:lumMod val="50000"/>
                  </a:schemeClr>
                </a:solidFill>
              </a:endParaRPr>
            </a:p>
          </p:txBody>
        </p:sp>
        <p:sp>
          <p:nvSpPr>
            <p:cNvPr id="20" name="Rounded Rectangle 19"/>
            <p:cNvSpPr/>
            <p:nvPr/>
          </p:nvSpPr>
          <p:spPr>
            <a:xfrm>
              <a:off x="2538021" y="2553840"/>
              <a:ext cx="960985" cy="6750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1">
                      <a:lumMod val="50000"/>
                    </a:schemeClr>
                  </a:solidFill>
                </a:rPr>
                <a:t>Self Service</a:t>
              </a:r>
              <a:endParaRPr lang="en-US" sz="1400" dirty="0">
                <a:solidFill>
                  <a:schemeClr val="accent1">
                    <a:lumMod val="50000"/>
                  </a:schemeClr>
                </a:solidFill>
              </a:endParaRPr>
            </a:p>
          </p:txBody>
        </p:sp>
        <p:sp>
          <p:nvSpPr>
            <p:cNvPr id="21" name="Rounded Rectangle 20"/>
            <p:cNvSpPr/>
            <p:nvPr/>
          </p:nvSpPr>
          <p:spPr>
            <a:xfrm>
              <a:off x="4377159" y="999363"/>
              <a:ext cx="3485584" cy="626295"/>
            </a:xfrm>
            <a:prstGeom prst="roundRect">
              <a:avLst/>
            </a:prstGeom>
            <a:solidFill>
              <a:schemeClr val="bg1"/>
            </a:solidFill>
            <a:ln>
              <a:solidFill>
                <a:srgbClr val="2661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2" name="Picture 21"/>
            <p:cNvPicPr>
              <a:picLocks noChangeAspect="1"/>
            </p:cNvPicPr>
            <p:nvPr/>
          </p:nvPicPr>
          <p:blipFill>
            <a:blip r:embed="rId5"/>
            <a:stretch>
              <a:fillRect/>
            </a:stretch>
          </p:blipFill>
          <p:spPr>
            <a:xfrm>
              <a:off x="4583257" y="1189318"/>
              <a:ext cx="500634" cy="400227"/>
            </a:xfrm>
            <a:prstGeom prst="rect">
              <a:avLst/>
            </a:prstGeom>
          </p:spPr>
        </p:pic>
        <p:pic>
          <p:nvPicPr>
            <p:cNvPr id="23" name="Picture 22"/>
            <p:cNvPicPr>
              <a:picLocks noChangeAspect="1"/>
            </p:cNvPicPr>
            <p:nvPr/>
          </p:nvPicPr>
          <p:blipFill rotWithShape="1">
            <a:blip r:embed="rId6"/>
            <a:srcRect l="15320" t="24096" r="16287" b="27682"/>
            <a:stretch/>
          </p:blipFill>
          <p:spPr>
            <a:xfrm>
              <a:off x="5371756" y="1235495"/>
              <a:ext cx="527213" cy="390694"/>
            </a:xfrm>
            <a:prstGeom prst="rect">
              <a:avLst/>
            </a:prstGeom>
          </p:spPr>
        </p:pic>
        <p:pic>
          <p:nvPicPr>
            <p:cNvPr id="24" name="Picture 23"/>
            <p:cNvPicPr>
              <a:picLocks noChangeAspect="1"/>
            </p:cNvPicPr>
            <p:nvPr/>
          </p:nvPicPr>
          <p:blipFill rotWithShape="1">
            <a:blip r:embed="rId7"/>
            <a:srcRect l="19866" t="25604" r="19303" b="30885"/>
            <a:stretch/>
          </p:blipFill>
          <p:spPr>
            <a:xfrm>
              <a:off x="6097931" y="1259774"/>
              <a:ext cx="700155" cy="337794"/>
            </a:xfrm>
            <a:prstGeom prst="rect">
              <a:avLst/>
            </a:prstGeom>
          </p:spPr>
        </p:pic>
        <p:sp>
          <p:nvSpPr>
            <p:cNvPr id="25" name="Rectangle 24"/>
            <p:cNvSpPr/>
            <p:nvPr/>
          </p:nvSpPr>
          <p:spPr>
            <a:xfrm>
              <a:off x="5276276" y="949235"/>
              <a:ext cx="1784527" cy="338554"/>
            </a:xfrm>
            <a:prstGeom prst="rect">
              <a:avLst/>
            </a:prstGeom>
          </p:spPr>
          <p:txBody>
            <a:bodyPr wrap="none">
              <a:spAutoFit/>
            </a:bodyPr>
            <a:lstStyle/>
            <a:p>
              <a:r>
                <a:rPr lang="en-US" sz="1600" b="1" dirty="0">
                  <a:ln w="0"/>
                  <a:effectLst>
                    <a:outerShdw blurRad="38100" dist="25400" dir="5400000" algn="ctr" rotWithShape="0">
                      <a:srgbClr val="6E747A">
                        <a:alpha val="43000"/>
                      </a:srgbClr>
                    </a:outerShdw>
                  </a:effectLst>
                </a:rPr>
                <a:t>Client</a:t>
              </a:r>
              <a:r>
                <a:rPr lang="en-US" sz="1400" b="1" dirty="0" smtClean="0">
                  <a:latin typeface="Corbel-Bold"/>
                </a:rPr>
                <a:t> </a:t>
              </a:r>
              <a:r>
                <a:rPr lang="en-US" sz="1600" b="1" dirty="0">
                  <a:ln w="0"/>
                  <a:effectLst>
                    <a:outerShdw blurRad="38100" dist="25400" dir="5400000" algn="ctr" rotWithShape="0">
                      <a:srgbClr val="6E747A">
                        <a:alpha val="43000"/>
                      </a:srgbClr>
                    </a:outerShdw>
                  </a:effectLst>
                </a:rPr>
                <a:t>Applications</a:t>
              </a:r>
            </a:p>
          </p:txBody>
        </p:sp>
        <p:pic>
          <p:nvPicPr>
            <p:cNvPr id="26" name="Picture 25"/>
            <p:cNvPicPr>
              <a:picLocks noChangeAspect="1"/>
            </p:cNvPicPr>
            <p:nvPr/>
          </p:nvPicPr>
          <p:blipFill rotWithShape="1">
            <a:blip r:embed="rId8"/>
            <a:srcRect l="6260" t="9914" r="4385" b="11602"/>
            <a:stretch/>
          </p:blipFill>
          <p:spPr>
            <a:xfrm>
              <a:off x="7072843" y="1176277"/>
              <a:ext cx="723883" cy="411296"/>
            </a:xfrm>
            <a:prstGeom prst="rect">
              <a:avLst/>
            </a:prstGeom>
          </p:spPr>
        </p:pic>
        <p:sp>
          <p:nvSpPr>
            <p:cNvPr id="27" name="Rounded Rectangle 26"/>
            <p:cNvSpPr/>
            <p:nvPr/>
          </p:nvSpPr>
          <p:spPr>
            <a:xfrm>
              <a:off x="4361323" y="1961297"/>
              <a:ext cx="3520885" cy="11573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508626" y="2189112"/>
              <a:ext cx="3251589" cy="866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875354" y="2234322"/>
              <a:ext cx="648145" cy="72492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5392772" y="1916120"/>
              <a:ext cx="2194559" cy="338554"/>
            </a:xfrm>
            <a:prstGeom prst="rect">
              <a:avLst/>
            </a:prstGeom>
            <a:noFill/>
          </p:spPr>
          <p:txBody>
            <a:bodyPr wrap="square" rtlCol="0">
              <a:spAutoFit/>
            </a:bodyPr>
            <a:lstStyle/>
            <a:p>
              <a:r>
                <a:rPr lang="en-US" sz="1600" b="1" dirty="0">
                  <a:ln w="0"/>
                  <a:effectLst>
                    <a:outerShdw blurRad="38100" dist="25400" dir="5400000" algn="ctr" rotWithShape="0">
                      <a:srgbClr val="6E747A">
                        <a:alpha val="43000"/>
                      </a:srgbClr>
                    </a:outerShdw>
                  </a:effectLst>
                </a:rPr>
                <a:t>API Gateway</a:t>
              </a:r>
            </a:p>
          </p:txBody>
        </p:sp>
        <p:sp>
          <p:nvSpPr>
            <p:cNvPr id="31" name="TextBox 30"/>
            <p:cNvSpPr txBox="1"/>
            <p:nvPr/>
          </p:nvSpPr>
          <p:spPr>
            <a:xfrm>
              <a:off x="6886112" y="2717841"/>
              <a:ext cx="723450" cy="276999"/>
            </a:xfrm>
            <a:prstGeom prst="rect">
              <a:avLst/>
            </a:prstGeom>
            <a:noFill/>
          </p:spPr>
          <p:txBody>
            <a:bodyPr wrap="square" rtlCol="0">
              <a:spAutoFit/>
            </a:bodyPr>
            <a:lstStyle/>
            <a:p>
              <a:r>
                <a:rPr lang="en-US" sz="1200" dirty="0"/>
                <a:t>Traffic</a:t>
              </a:r>
            </a:p>
          </p:txBody>
        </p:sp>
        <p:pic>
          <p:nvPicPr>
            <p:cNvPr id="32" name="Picture 14"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73853" y="2332062"/>
              <a:ext cx="422034" cy="403976"/>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5800351" y="2257564"/>
              <a:ext cx="648145" cy="71587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4" name="Picture 6" descr="Image result for cache memory icon"/>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966" t="22695" r="16598" b="902"/>
            <a:stretch/>
          </p:blipFill>
          <p:spPr bwMode="auto">
            <a:xfrm>
              <a:off x="5933632" y="2349918"/>
              <a:ext cx="386751" cy="42573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852204" y="2734165"/>
              <a:ext cx="720762" cy="276999"/>
            </a:xfrm>
            <a:prstGeom prst="rect">
              <a:avLst/>
            </a:prstGeom>
            <a:noFill/>
          </p:spPr>
          <p:txBody>
            <a:bodyPr wrap="square" rtlCol="0">
              <a:spAutoFit/>
            </a:bodyPr>
            <a:lstStyle/>
            <a:p>
              <a:r>
                <a:rPr lang="en-US" sz="1200" dirty="0"/>
                <a:t>Cache</a:t>
              </a:r>
            </a:p>
          </p:txBody>
        </p:sp>
        <p:sp>
          <p:nvSpPr>
            <p:cNvPr id="36" name="Rounded Rectangle 35"/>
            <p:cNvSpPr/>
            <p:nvPr/>
          </p:nvSpPr>
          <p:spPr>
            <a:xfrm>
              <a:off x="4725631" y="2259891"/>
              <a:ext cx="675039" cy="70843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4716479" y="2741795"/>
              <a:ext cx="704642" cy="276999"/>
            </a:xfrm>
            <a:prstGeom prst="rect">
              <a:avLst/>
            </a:prstGeom>
            <a:noFill/>
          </p:spPr>
          <p:txBody>
            <a:bodyPr wrap="square" rtlCol="0">
              <a:spAutoFit/>
            </a:bodyPr>
            <a:lstStyle/>
            <a:p>
              <a:r>
                <a:rPr lang="en-US" sz="1200" dirty="0" smtClean="0"/>
                <a:t>Security</a:t>
              </a:r>
              <a:endParaRPr lang="en-US" sz="1200" dirty="0"/>
            </a:p>
          </p:txBody>
        </p:sp>
        <p:pic>
          <p:nvPicPr>
            <p:cNvPr id="38" name="Picture 4" descr="Image result for security gateway icon"/>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0244" t="10966" r="18442" b="22736"/>
            <a:stretch/>
          </p:blipFill>
          <p:spPr bwMode="auto">
            <a:xfrm>
              <a:off x="4823721" y="2377626"/>
              <a:ext cx="408515" cy="422827"/>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p:cNvSpPr/>
            <p:nvPr/>
          </p:nvSpPr>
          <p:spPr>
            <a:xfrm>
              <a:off x="4020280" y="3493071"/>
              <a:ext cx="4242170" cy="964385"/>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aaaaaaaaaaaaaaaaaaaaaaaaaaa</a:t>
              </a:r>
              <a:endParaRPr lang="en-US" dirty="0"/>
            </a:p>
          </p:txBody>
        </p:sp>
        <p:sp>
          <p:nvSpPr>
            <p:cNvPr id="40" name="Rectangle 39"/>
            <p:cNvSpPr/>
            <p:nvPr/>
          </p:nvSpPr>
          <p:spPr>
            <a:xfrm>
              <a:off x="4179352" y="3493071"/>
              <a:ext cx="3797450" cy="2581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w="0"/>
                  <a:solidFill>
                    <a:schemeClr val="tx1"/>
                  </a:solidFill>
                  <a:effectLst>
                    <a:outerShdw blurRad="38100" dist="25400" dir="5400000" algn="ctr" rotWithShape="0">
                      <a:srgbClr val="6E747A">
                        <a:alpha val="43000"/>
                      </a:srgbClr>
                    </a:outerShdw>
                  </a:effectLst>
                </a:rPr>
                <a:t>Business </a:t>
              </a:r>
              <a:r>
                <a:rPr lang="en-US" sz="1400" dirty="0" smtClean="0">
                  <a:ln w="0"/>
                  <a:solidFill>
                    <a:schemeClr val="tx1"/>
                  </a:solidFill>
                  <a:effectLst>
                    <a:outerShdw blurRad="38100" dist="25400" dir="5400000" algn="ctr" rotWithShape="0">
                      <a:srgbClr val="6E747A">
                        <a:alpha val="43000"/>
                      </a:srgbClr>
                    </a:outerShdw>
                  </a:effectLst>
                </a:rPr>
                <a:t>Logic(Micro-Services</a:t>
              </a:r>
              <a:r>
                <a:rPr lang="en-US" sz="1400" dirty="0">
                  <a:ln w="0"/>
                  <a:solidFill>
                    <a:schemeClr val="tx1"/>
                  </a:solidFill>
                  <a:effectLst>
                    <a:outerShdw blurRad="38100" dist="25400" dir="5400000" algn="ctr" rotWithShape="0">
                      <a:srgbClr val="6E747A">
                        <a:alpha val="43000"/>
                      </a:srgbClr>
                    </a:outerShdw>
                  </a:effectLst>
                </a:rPr>
                <a:t>) </a:t>
              </a:r>
            </a:p>
          </p:txBody>
        </p:sp>
        <p:sp>
          <p:nvSpPr>
            <p:cNvPr id="41" name="Rounded Rectangle 40"/>
            <p:cNvSpPr/>
            <p:nvPr/>
          </p:nvSpPr>
          <p:spPr>
            <a:xfrm>
              <a:off x="4084916" y="3729739"/>
              <a:ext cx="4068893" cy="637582"/>
            </a:xfrm>
            <a:prstGeom prst="round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6200000">
              <a:off x="3879030" y="3882018"/>
              <a:ext cx="934120" cy="3818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solidFill>
                    <a:schemeClr val="tx1"/>
                  </a:solidFill>
                  <a:latin typeface="Corbel-Bold"/>
                </a:rPr>
                <a:t> kubernetes</a:t>
              </a:r>
            </a:p>
            <a:p>
              <a:pPr algn="ctr"/>
              <a:r>
                <a:rPr lang="en-US" sz="1000" dirty="0" smtClean="0">
                  <a:solidFill>
                    <a:schemeClr val="tx1"/>
                  </a:solidFill>
                  <a:latin typeface="Corbel-Bold"/>
                </a:rPr>
                <a:t>Cluster</a:t>
              </a:r>
              <a:endParaRPr lang="en-US" sz="1000" dirty="0">
                <a:solidFill>
                  <a:schemeClr val="tx1"/>
                </a:solidFill>
                <a:latin typeface="Corbel-Bold"/>
              </a:endParaRPr>
            </a:p>
          </p:txBody>
        </p:sp>
        <p:sp>
          <p:nvSpPr>
            <p:cNvPr id="43" name="Rounded Rectangle 42"/>
            <p:cNvSpPr/>
            <p:nvPr/>
          </p:nvSpPr>
          <p:spPr>
            <a:xfrm>
              <a:off x="4810344" y="3874894"/>
              <a:ext cx="832683" cy="373779"/>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 container</a:t>
              </a:r>
            </a:p>
          </p:txBody>
        </p:sp>
        <p:sp>
          <p:nvSpPr>
            <p:cNvPr id="44" name="Rounded Rectangle 43"/>
            <p:cNvSpPr/>
            <p:nvPr/>
          </p:nvSpPr>
          <p:spPr>
            <a:xfrm>
              <a:off x="4030097" y="4512329"/>
              <a:ext cx="4245334" cy="567053"/>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450934" y="4430184"/>
              <a:ext cx="1720158" cy="3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25400" dir="5400000" algn="ctr" rotWithShape="0">
                      <a:srgbClr val="6E747A">
                        <a:alpha val="43000"/>
                      </a:srgbClr>
                    </a:outerShdw>
                  </a:effectLst>
                </a:rPr>
                <a:t>Orchestration</a:t>
              </a:r>
              <a:r>
                <a:rPr lang="en-US" sz="1400" dirty="0" smtClean="0">
                  <a:solidFill>
                    <a:schemeClr val="tx1"/>
                  </a:solidFill>
                  <a:latin typeface="Corbel-Bold"/>
                </a:rPr>
                <a:t> </a:t>
              </a:r>
              <a:endParaRPr lang="en-US" sz="1400" dirty="0">
                <a:solidFill>
                  <a:schemeClr val="tx1"/>
                </a:solidFill>
                <a:latin typeface="Corbel-Bold"/>
              </a:endParaRPr>
            </a:p>
          </p:txBody>
        </p:sp>
        <p:sp>
          <p:nvSpPr>
            <p:cNvPr id="46" name="Rounded Rectangle 45"/>
            <p:cNvSpPr/>
            <p:nvPr/>
          </p:nvSpPr>
          <p:spPr>
            <a:xfrm>
              <a:off x="4388589" y="4680517"/>
              <a:ext cx="1201954" cy="357837"/>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731520"/>
              <a:r>
                <a:rPr lang="en-US" sz="1200" dirty="0">
                  <a:solidFill>
                    <a:schemeClr val="tx1"/>
                  </a:solidFill>
                </a:rPr>
                <a:t>Business Process Flow </a:t>
              </a:r>
            </a:p>
          </p:txBody>
        </p:sp>
        <p:sp>
          <p:nvSpPr>
            <p:cNvPr id="47" name="Rounded Rectangle 46"/>
            <p:cNvSpPr/>
            <p:nvPr/>
          </p:nvSpPr>
          <p:spPr>
            <a:xfrm>
              <a:off x="6978876" y="4680517"/>
              <a:ext cx="948915" cy="357837"/>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a:t>
              </a:r>
            </a:p>
          </p:txBody>
        </p:sp>
        <p:sp>
          <p:nvSpPr>
            <p:cNvPr id="48" name="Rounded Rectangle 47"/>
            <p:cNvSpPr/>
            <p:nvPr/>
          </p:nvSpPr>
          <p:spPr>
            <a:xfrm>
              <a:off x="4033258" y="5123339"/>
              <a:ext cx="4242173" cy="673909"/>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4207615" y="5159547"/>
              <a:ext cx="1212175" cy="265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DynamoDB</a:t>
              </a:r>
            </a:p>
          </p:txBody>
        </p:sp>
        <p:sp>
          <p:nvSpPr>
            <p:cNvPr id="50" name="Rectangle 49"/>
            <p:cNvSpPr/>
            <p:nvPr/>
          </p:nvSpPr>
          <p:spPr>
            <a:xfrm>
              <a:off x="5402211" y="5118785"/>
              <a:ext cx="1573627" cy="2830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 </a:t>
              </a:r>
              <a:r>
                <a:rPr lang="en-US" sz="1400" dirty="0">
                  <a:ln w="0"/>
                  <a:solidFill>
                    <a:schemeClr val="tx1"/>
                  </a:solidFill>
                  <a:effectLst>
                    <a:outerShdw blurRad="38100" dist="25400" dir="5400000" algn="ctr" rotWithShape="0">
                      <a:srgbClr val="6E747A">
                        <a:alpha val="43000"/>
                      </a:srgbClr>
                    </a:outerShdw>
                  </a:effectLst>
                </a:rPr>
                <a:t>Data</a:t>
              </a:r>
              <a:r>
                <a:rPr lang="en-US" dirty="0" smtClean="0">
                  <a:ln w="0"/>
                  <a:solidFill>
                    <a:schemeClr val="tx1"/>
                  </a:solidFill>
                  <a:effectLst>
                    <a:outerShdw blurRad="38100" dist="25400" dir="5400000" algn="ctr" rotWithShape="0">
                      <a:srgbClr val="6E747A">
                        <a:alpha val="43000"/>
                      </a:srgbClr>
                    </a:outerShdw>
                  </a:effectLst>
                </a:rPr>
                <a:t> </a:t>
              </a:r>
              <a:r>
                <a:rPr lang="en-US" sz="1400" dirty="0">
                  <a:ln w="0"/>
                  <a:solidFill>
                    <a:schemeClr val="tx1"/>
                  </a:solidFill>
                  <a:effectLst>
                    <a:outerShdw blurRad="38100" dist="25400" dir="5400000" algn="ctr" rotWithShape="0">
                      <a:srgbClr val="6E747A">
                        <a:alpha val="43000"/>
                      </a:srgbClr>
                    </a:outerShdw>
                  </a:effectLst>
                </a:rPr>
                <a:t>Storage</a:t>
              </a:r>
            </a:p>
          </p:txBody>
        </p:sp>
        <p:sp>
          <p:nvSpPr>
            <p:cNvPr id="51" name="Rectangle 50"/>
            <p:cNvSpPr/>
            <p:nvPr/>
          </p:nvSpPr>
          <p:spPr>
            <a:xfrm>
              <a:off x="5594352" y="3270535"/>
              <a:ext cx="1082195" cy="233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tx1"/>
                  </a:solidFill>
                  <a:effectLst>
                    <a:outerShdw blurRad="38100" dist="25400" dir="5400000" algn="ctr" rotWithShape="0">
                      <a:srgbClr val="6E747A">
                        <a:alpha val="43000"/>
                      </a:srgbClr>
                    </a:outerShdw>
                  </a:effectLst>
                </a:rPr>
                <a:t>API Layer</a:t>
              </a:r>
              <a:endParaRPr lang="en-US" sz="1600" b="1" dirty="0">
                <a:ln w="0"/>
                <a:solidFill>
                  <a:schemeClr val="tx1"/>
                </a:solidFill>
                <a:effectLst>
                  <a:outerShdw blurRad="38100" dist="25400" dir="5400000" algn="ctr" rotWithShape="0">
                    <a:srgbClr val="6E747A">
                      <a:alpha val="43000"/>
                    </a:srgbClr>
                  </a:outerShdw>
                </a:effectLst>
              </a:endParaRPr>
            </a:p>
          </p:txBody>
        </p:sp>
        <p:sp>
          <p:nvSpPr>
            <p:cNvPr id="52" name="Rounded Rectangle 51"/>
            <p:cNvSpPr/>
            <p:nvPr/>
          </p:nvSpPr>
          <p:spPr>
            <a:xfrm>
              <a:off x="6958259" y="5159547"/>
              <a:ext cx="1212175" cy="265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RDS</a:t>
              </a:r>
            </a:p>
          </p:txBody>
        </p:sp>
        <p:sp>
          <p:nvSpPr>
            <p:cNvPr id="53" name="Rounded Rectangle 52"/>
            <p:cNvSpPr/>
            <p:nvPr/>
          </p:nvSpPr>
          <p:spPr>
            <a:xfrm>
              <a:off x="4195839" y="5484959"/>
              <a:ext cx="1212175" cy="2584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S3Buckets</a:t>
              </a:r>
            </a:p>
          </p:txBody>
        </p:sp>
        <p:sp>
          <p:nvSpPr>
            <p:cNvPr id="54" name="Rounded Rectangle 53"/>
            <p:cNvSpPr/>
            <p:nvPr/>
          </p:nvSpPr>
          <p:spPr>
            <a:xfrm>
              <a:off x="5562240" y="5483234"/>
              <a:ext cx="1212175" cy="2584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Elastic</a:t>
              </a:r>
              <a:r>
                <a:rPr lang="en-US" sz="1400" dirty="0" smtClean="0">
                  <a:solidFill>
                    <a:schemeClr val="tx1"/>
                  </a:solidFill>
                </a:rPr>
                <a:t> </a:t>
              </a:r>
              <a:r>
                <a:rPr lang="en-US" sz="1200" dirty="0">
                  <a:solidFill>
                    <a:schemeClr val="tx1"/>
                  </a:solidFill>
                </a:rPr>
                <a:t>Search</a:t>
              </a:r>
            </a:p>
          </p:txBody>
        </p:sp>
        <p:sp>
          <p:nvSpPr>
            <p:cNvPr id="55" name="Rounded Rectangle 54"/>
            <p:cNvSpPr/>
            <p:nvPr/>
          </p:nvSpPr>
          <p:spPr>
            <a:xfrm>
              <a:off x="6946484" y="5483234"/>
              <a:ext cx="1212175" cy="2584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Elasticache</a:t>
              </a:r>
            </a:p>
          </p:txBody>
        </p:sp>
        <p:sp>
          <p:nvSpPr>
            <p:cNvPr id="56" name="Rounded Rectangle 55"/>
            <p:cNvSpPr/>
            <p:nvPr/>
          </p:nvSpPr>
          <p:spPr>
            <a:xfrm>
              <a:off x="4361323" y="6047727"/>
              <a:ext cx="3555038" cy="77262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rotWithShape="1">
            <a:blip r:embed="rId12" cstate="print">
              <a:extLst>
                <a:ext uri="{28A0092B-C50C-407E-A947-70E740481C1C}">
                  <a14:useLocalDpi xmlns:a14="http://schemas.microsoft.com/office/drawing/2010/main" val="0"/>
                </a:ext>
              </a:extLst>
            </a:blip>
            <a:srcRect l="17246" r="15674"/>
            <a:stretch/>
          </p:blipFill>
          <p:spPr>
            <a:xfrm>
              <a:off x="4534770" y="6305851"/>
              <a:ext cx="597439" cy="463927"/>
            </a:xfrm>
            <a:prstGeom prst="rect">
              <a:avLst/>
            </a:prstGeom>
          </p:spPr>
        </p:pic>
        <p:pic>
          <p:nvPicPr>
            <p:cNvPr id="58" name="Picture 5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03366" y="6301359"/>
              <a:ext cx="577122" cy="470505"/>
            </a:xfrm>
            <a:prstGeom prst="rect">
              <a:avLst/>
            </a:prstGeom>
          </p:spPr>
        </p:pic>
        <p:pic>
          <p:nvPicPr>
            <p:cNvPr id="59" name="Picture 58"/>
            <p:cNvPicPr>
              <a:picLocks noChangeAspect="1"/>
            </p:cNvPicPr>
            <p:nvPr/>
          </p:nvPicPr>
          <p:blipFill rotWithShape="1">
            <a:blip r:embed="rId14" cstate="print">
              <a:extLst>
                <a:ext uri="{28A0092B-C50C-407E-A947-70E740481C1C}">
                  <a14:useLocalDpi xmlns:a14="http://schemas.microsoft.com/office/drawing/2010/main" val="0"/>
                </a:ext>
              </a:extLst>
            </a:blip>
            <a:srcRect l="19093" t="14006" r="18369" b="13128"/>
            <a:stretch/>
          </p:blipFill>
          <p:spPr>
            <a:xfrm>
              <a:off x="6429390" y="6301359"/>
              <a:ext cx="590565" cy="470505"/>
            </a:xfrm>
            <a:prstGeom prst="rect">
              <a:avLst/>
            </a:prstGeom>
          </p:spPr>
        </p:pic>
        <p:pic>
          <p:nvPicPr>
            <p:cNvPr id="60" name="Picture 59"/>
            <p:cNvPicPr>
              <a:picLocks noChangeAspect="1"/>
            </p:cNvPicPr>
            <p:nvPr/>
          </p:nvPicPr>
          <p:blipFill rotWithShape="1">
            <a:blip r:embed="rId15" cstate="print">
              <a:extLst>
                <a:ext uri="{28A0092B-C50C-407E-A947-70E740481C1C}">
                  <a14:useLocalDpi xmlns:a14="http://schemas.microsoft.com/office/drawing/2010/main" val="0"/>
                </a:ext>
              </a:extLst>
            </a:blip>
            <a:srcRect l="7090" r="6140"/>
            <a:stretch/>
          </p:blipFill>
          <p:spPr>
            <a:xfrm>
              <a:off x="5359446" y="6316538"/>
              <a:ext cx="871280" cy="455326"/>
            </a:xfrm>
            <a:prstGeom prst="rect">
              <a:avLst/>
            </a:prstGeom>
          </p:spPr>
        </p:pic>
        <p:sp>
          <p:nvSpPr>
            <p:cNvPr id="61" name="TextBox 60"/>
            <p:cNvSpPr txBox="1"/>
            <p:nvPr/>
          </p:nvSpPr>
          <p:spPr>
            <a:xfrm>
              <a:off x="5634479" y="6001727"/>
              <a:ext cx="958339" cy="338554"/>
            </a:xfrm>
            <a:prstGeom prst="rect">
              <a:avLst/>
            </a:prstGeom>
            <a:noFill/>
          </p:spPr>
          <p:txBody>
            <a:bodyPr wrap="none" rtlCol="0">
              <a:spAutoFit/>
            </a:bodyPr>
            <a:lstStyle/>
            <a:p>
              <a:r>
                <a:rPr lang="en-US" sz="1600" b="1" dirty="0" smtClean="0">
                  <a:ln w="0"/>
                  <a:effectLst>
                    <a:outerShdw blurRad="38100" dist="25400" dir="5400000" algn="ctr" rotWithShape="0">
                      <a:srgbClr val="6E747A">
                        <a:alpha val="43000"/>
                      </a:srgbClr>
                    </a:outerShdw>
                  </a:effectLst>
                </a:rPr>
                <a:t>Analytics</a:t>
              </a:r>
              <a:endParaRPr lang="en-US" sz="1600" b="1" dirty="0">
                <a:ln w="0"/>
                <a:effectLst>
                  <a:outerShdw blurRad="38100" dist="25400" dir="5400000" algn="ctr" rotWithShape="0">
                    <a:srgbClr val="6E747A">
                      <a:alpha val="43000"/>
                    </a:srgbClr>
                  </a:outerShdw>
                </a:effectLst>
              </a:endParaRPr>
            </a:p>
          </p:txBody>
        </p:sp>
        <p:sp>
          <p:nvSpPr>
            <p:cNvPr id="62" name="Rounded Rectangle 61"/>
            <p:cNvSpPr/>
            <p:nvPr/>
          </p:nvSpPr>
          <p:spPr>
            <a:xfrm>
              <a:off x="8823199" y="1748655"/>
              <a:ext cx="1305785" cy="394544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9056105" y="2344837"/>
              <a:ext cx="929818" cy="6273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043677" y="3099125"/>
              <a:ext cx="929818" cy="7767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9040049" y="4033752"/>
              <a:ext cx="911930" cy="7342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9040049" y="4911822"/>
              <a:ext cx="911930" cy="6585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047994" y="1760122"/>
              <a:ext cx="950068" cy="584775"/>
            </a:xfrm>
            <a:prstGeom prst="rect">
              <a:avLst/>
            </a:prstGeom>
          </p:spPr>
          <p:txBody>
            <a:bodyPr wrap="none">
              <a:spAutoFit/>
            </a:bodyPr>
            <a:lstStyle/>
            <a:p>
              <a:r>
                <a:rPr lang="en-US" sz="1600" b="1" dirty="0">
                  <a:ln w="0"/>
                  <a:effectLst>
                    <a:outerShdw blurRad="38100" dist="19050" dir="2700000" algn="tl" rotWithShape="0">
                      <a:schemeClr val="dk1">
                        <a:alpha val="40000"/>
                      </a:schemeClr>
                    </a:outerShdw>
                  </a:effectLst>
                </a:rPr>
                <a:t>Backend </a:t>
              </a:r>
            </a:p>
            <a:p>
              <a:r>
                <a:rPr lang="en-US" sz="1600" b="1" dirty="0">
                  <a:ln w="0"/>
                  <a:effectLst>
                    <a:outerShdw blurRad="38100" dist="19050" dir="2700000" algn="tl" rotWithShape="0">
                      <a:schemeClr val="dk1">
                        <a:alpha val="40000"/>
                      </a:schemeClr>
                    </a:outerShdw>
                  </a:effectLst>
                </a:rPr>
                <a:t>Systems</a:t>
              </a:r>
            </a:p>
          </p:txBody>
        </p:sp>
        <p:sp>
          <p:nvSpPr>
            <p:cNvPr id="68" name="Rectangle 67"/>
            <p:cNvSpPr/>
            <p:nvPr/>
          </p:nvSpPr>
          <p:spPr>
            <a:xfrm>
              <a:off x="9233733" y="2767158"/>
              <a:ext cx="543739"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Cloud</a:t>
              </a:r>
            </a:p>
          </p:txBody>
        </p:sp>
        <p:sp>
          <p:nvSpPr>
            <p:cNvPr id="69" name="Rectangle 68"/>
            <p:cNvSpPr/>
            <p:nvPr/>
          </p:nvSpPr>
          <p:spPr>
            <a:xfrm>
              <a:off x="9316265" y="3665497"/>
              <a:ext cx="423514"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ERP</a:t>
              </a:r>
            </a:p>
          </p:txBody>
        </p:sp>
        <p:sp>
          <p:nvSpPr>
            <p:cNvPr id="70" name="Rectangle 69"/>
            <p:cNvSpPr/>
            <p:nvPr/>
          </p:nvSpPr>
          <p:spPr>
            <a:xfrm>
              <a:off x="9252225" y="4562387"/>
              <a:ext cx="481222"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CRM</a:t>
              </a:r>
            </a:p>
          </p:txBody>
        </p:sp>
        <p:sp>
          <p:nvSpPr>
            <p:cNvPr id="71" name="Rectangle 70"/>
            <p:cNvSpPr/>
            <p:nvPr/>
          </p:nvSpPr>
          <p:spPr>
            <a:xfrm>
              <a:off x="9089237" y="5347113"/>
              <a:ext cx="874727" cy="276999"/>
            </a:xfrm>
            <a:prstGeom prst="rect">
              <a:avLst/>
            </a:prstGeom>
          </p:spPr>
          <p:txBody>
            <a:bodyPr wrap="none">
              <a:spAutoFit/>
            </a:bodyPr>
            <a:lstStyle/>
            <a:p>
              <a:r>
                <a:rPr lang="en-US" sz="1200" dirty="0">
                  <a:ln w="0"/>
                  <a:effectLst>
                    <a:outerShdw blurRad="38100" dist="25400" dir="5400000" algn="ctr" rotWithShape="0">
                      <a:srgbClr val="6E747A">
                        <a:alpha val="43000"/>
                      </a:srgbClr>
                    </a:outerShdw>
                  </a:effectLst>
                </a:rPr>
                <a:t>Mainframe</a:t>
              </a:r>
            </a:p>
          </p:txBody>
        </p:sp>
        <p:pic>
          <p:nvPicPr>
            <p:cNvPr id="72" name="Picture 7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256392" y="3159469"/>
              <a:ext cx="550987" cy="569877"/>
            </a:xfrm>
            <a:prstGeom prst="rect">
              <a:avLst/>
            </a:prstGeom>
          </p:spPr>
        </p:pic>
        <p:pic>
          <p:nvPicPr>
            <p:cNvPr id="73" name="Picture 72"/>
            <p:cNvPicPr>
              <a:picLocks noChangeAspect="1"/>
            </p:cNvPicPr>
            <p:nvPr/>
          </p:nvPicPr>
          <p:blipFill rotWithShape="1">
            <a:blip r:embed="rId17">
              <a:extLst>
                <a:ext uri="{28A0092B-C50C-407E-A947-70E740481C1C}">
                  <a14:useLocalDpi xmlns:a14="http://schemas.microsoft.com/office/drawing/2010/main" val="0"/>
                </a:ext>
              </a:extLst>
            </a:blip>
            <a:srcRect l="24725" t="18612" r="24957" b="18231"/>
            <a:stretch/>
          </p:blipFill>
          <p:spPr>
            <a:xfrm>
              <a:off x="9212514" y="2404915"/>
              <a:ext cx="619843" cy="422229"/>
            </a:xfrm>
            <a:prstGeom prst="rect">
              <a:avLst/>
            </a:prstGeom>
          </p:spPr>
        </p:pic>
        <p:pic>
          <p:nvPicPr>
            <p:cNvPr id="74" name="Picture 73"/>
            <p:cNvPicPr>
              <a:picLocks noChangeAspect="1"/>
            </p:cNvPicPr>
            <p:nvPr/>
          </p:nvPicPr>
          <p:blipFill rotWithShape="1">
            <a:blip r:embed="rId18" cstate="print">
              <a:extLst>
                <a:ext uri="{28A0092B-C50C-407E-A947-70E740481C1C}">
                  <a14:useLocalDpi xmlns:a14="http://schemas.microsoft.com/office/drawing/2010/main" val="0"/>
                </a:ext>
              </a:extLst>
            </a:blip>
            <a:srcRect l="8425" t="9152" r="7922" b="8836"/>
            <a:stretch/>
          </p:blipFill>
          <p:spPr>
            <a:xfrm>
              <a:off x="9187323" y="4089248"/>
              <a:ext cx="646092" cy="537687"/>
            </a:xfrm>
            <a:prstGeom prst="rect">
              <a:avLst/>
            </a:prstGeom>
          </p:spPr>
        </p:pic>
        <p:pic>
          <p:nvPicPr>
            <p:cNvPr id="75" name="Picture 7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72252" y="4965397"/>
              <a:ext cx="660668" cy="425651"/>
            </a:xfrm>
            <a:prstGeom prst="rect">
              <a:avLst/>
            </a:prstGeom>
          </p:spPr>
        </p:pic>
        <p:cxnSp>
          <p:nvCxnSpPr>
            <p:cNvPr id="76" name="Straight Arrow Connector 75"/>
            <p:cNvCxnSpPr/>
            <p:nvPr/>
          </p:nvCxnSpPr>
          <p:spPr>
            <a:xfrm flipV="1">
              <a:off x="1870992" y="4634542"/>
              <a:ext cx="561316" cy="28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7" name="Straight Arrow Connector 76"/>
            <p:cNvCxnSpPr/>
            <p:nvPr/>
          </p:nvCxnSpPr>
          <p:spPr>
            <a:xfrm flipV="1">
              <a:off x="8276326" y="3785801"/>
              <a:ext cx="5486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276326" y="5279253"/>
              <a:ext cx="5486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1870243" y="2875764"/>
              <a:ext cx="561316" cy="28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0" name="Rounded Rectangle 79"/>
            <p:cNvSpPr/>
            <p:nvPr/>
          </p:nvSpPr>
          <p:spPr>
            <a:xfrm>
              <a:off x="5823287" y="3878439"/>
              <a:ext cx="832683" cy="373779"/>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 </a:t>
              </a:r>
              <a:r>
                <a:rPr lang="en-US" sz="1200" dirty="0" smtClean="0">
                  <a:solidFill>
                    <a:schemeClr val="tx1"/>
                  </a:solidFill>
                </a:rPr>
                <a:t>container</a:t>
              </a:r>
              <a:endParaRPr lang="en-US" sz="1200" dirty="0">
                <a:solidFill>
                  <a:schemeClr val="tx1"/>
                </a:solidFill>
              </a:endParaRPr>
            </a:p>
          </p:txBody>
        </p:sp>
        <p:sp>
          <p:nvSpPr>
            <p:cNvPr id="81" name="Rounded Rectangle 80"/>
            <p:cNvSpPr/>
            <p:nvPr/>
          </p:nvSpPr>
          <p:spPr>
            <a:xfrm>
              <a:off x="6880003" y="3880038"/>
              <a:ext cx="832683" cy="373779"/>
            </a:xfrm>
            <a:prstGeom prst="roundRect">
              <a:avLst/>
            </a:prstGeom>
            <a:solidFill>
              <a:schemeClr val="bg1"/>
            </a:solidFill>
            <a:ln>
              <a:solidFill>
                <a:srgbClr val="22568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Docker container</a:t>
              </a:r>
            </a:p>
          </p:txBody>
        </p:sp>
      </p:grpSp>
    </p:spTree>
    <p:extLst>
      <p:ext uri="{BB962C8B-B14F-4D97-AF65-F5344CB8AC3E}">
        <p14:creationId xmlns:p14="http://schemas.microsoft.com/office/powerpoint/2010/main" val="122234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053C90-C809-412B-B9AE-B5A31B38DD4F}"/>
              </a:ext>
            </a:extLst>
          </p:cNvPr>
          <p:cNvSpPr>
            <a:spLocks noGrp="1"/>
          </p:cNvSpPr>
          <p:nvPr>
            <p:ph type="title"/>
          </p:nvPr>
        </p:nvSpPr>
        <p:spPr>
          <a:xfrm>
            <a:off x="291203" y="189907"/>
            <a:ext cx="11083532" cy="587507"/>
          </a:xfrm>
        </p:spPr>
        <p:txBody>
          <a:bodyPr>
            <a:normAutofit fontScale="90000"/>
          </a:bodyPr>
          <a:lstStyle/>
          <a:p>
            <a:r>
              <a:rPr lang="en-US" dirty="0"/>
              <a:t>Technology View</a:t>
            </a:r>
          </a:p>
        </p:txBody>
      </p:sp>
      <p:grpSp>
        <p:nvGrpSpPr>
          <p:cNvPr id="65" name="Group 64">
            <a:extLst>
              <a:ext uri="{FF2B5EF4-FFF2-40B4-BE49-F238E27FC236}">
                <a16:creationId xmlns="" xmlns:a16="http://schemas.microsoft.com/office/drawing/2014/main" id="{59E19C5D-BF12-4552-8245-5EB8C12620B6}"/>
              </a:ext>
            </a:extLst>
          </p:cNvPr>
          <p:cNvGrpSpPr/>
          <p:nvPr/>
        </p:nvGrpSpPr>
        <p:grpSpPr>
          <a:xfrm>
            <a:off x="2063441" y="1058778"/>
            <a:ext cx="7982927" cy="5681623"/>
            <a:chOff x="0" y="0"/>
            <a:chExt cx="7326264" cy="6088690"/>
          </a:xfrm>
        </p:grpSpPr>
        <p:cxnSp>
          <p:nvCxnSpPr>
            <p:cNvPr id="66" name="Straight Arrow Connector 65">
              <a:extLst>
                <a:ext uri="{FF2B5EF4-FFF2-40B4-BE49-F238E27FC236}">
                  <a16:creationId xmlns="" xmlns:a16="http://schemas.microsoft.com/office/drawing/2014/main" id="{B9CAD110-9667-4D71-BF3F-4A09C4FD95B4}"/>
                </a:ext>
              </a:extLst>
            </p:cNvPr>
            <p:cNvCxnSpPr/>
            <p:nvPr/>
          </p:nvCxnSpPr>
          <p:spPr>
            <a:xfrm flipV="1">
              <a:off x="176733" y="5609344"/>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7" name="Picture 66">
              <a:extLst>
                <a:ext uri="{FF2B5EF4-FFF2-40B4-BE49-F238E27FC236}">
                  <a16:creationId xmlns="" xmlns:a16="http://schemas.microsoft.com/office/drawing/2014/main" id="{F062BDE4-C7F2-499A-AEDC-6DE726C50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9257" y="5696260"/>
              <a:ext cx="661670" cy="313055"/>
            </a:xfrm>
            <a:prstGeom prst="rect">
              <a:avLst/>
            </a:prstGeom>
          </p:spPr>
        </p:pic>
        <p:pic>
          <p:nvPicPr>
            <p:cNvPr id="68" name="Picture 67">
              <a:extLst>
                <a:ext uri="{FF2B5EF4-FFF2-40B4-BE49-F238E27FC236}">
                  <a16:creationId xmlns="" xmlns:a16="http://schemas.microsoft.com/office/drawing/2014/main" id="{4F57A77B-4C41-47E7-B6F5-C6A9814AB9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059" y="5696260"/>
              <a:ext cx="929640" cy="392430"/>
            </a:xfrm>
            <a:prstGeom prst="rect">
              <a:avLst/>
            </a:prstGeom>
          </p:spPr>
        </p:pic>
        <p:cxnSp>
          <p:nvCxnSpPr>
            <p:cNvPr id="69" name="Straight Arrow Connector 68">
              <a:extLst>
                <a:ext uri="{FF2B5EF4-FFF2-40B4-BE49-F238E27FC236}">
                  <a16:creationId xmlns="" xmlns:a16="http://schemas.microsoft.com/office/drawing/2014/main" id="{80F7EDCA-9DAD-4A47-96E1-1193CBA0CC8C}"/>
                </a:ext>
              </a:extLst>
            </p:cNvPr>
            <p:cNvCxnSpPr/>
            <p:nvPr/>
          </p:nvCxnSpPr>
          <p:spPr>
            <a:xfrm flipV="1">
              <a:off x="130628" y="4610420"/>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 xmlns:a16="http://schemas.microsoft.com/office/drawing/2014/main" id="{A3ACFFAC-600D-446B-8CBC-3D1D19750FDC}"/>
                </a:ext>
              </a:extLst>
            </p:cNvPr>
            <p:cNvCxnSpPr/>
            <p:nvPr/>
          </p:nvCxnSpPr>
          <p:spPr>
            <a:xfrm flipV="1">
              <a:off x="107576" y="3726756"/>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 xmlns:a16="http://schemas.microsoft.com/office/drawing/2014/main" id="{0EDAC07F-5281-4B12-A355-B7F915B0A215}"/>
                </a:ext>
              </a:extLst>
            </p:cNvPr>
            <p:cNvCxnSpPr/>
            <p:nvPr/>
          </p:nvCxnSpPr>
          <p:spPr>
            <a:xfrm flipV="1">
              <a:off x="107576" y="2866144"/>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 xmlns:a16="http://schemas.microsoft.com/office/drawing/2014/main" id="{6B7BF70F-7875-40A9-910E-EE139D30CD97}"/>
                </a:ext>
              </a:extLst>
            </p:cNvPr>
            <p:cNvCxnSpPr/>
            <p:nvPr/>
          </p:nvCxnSpPr>
          <p:spPr>
            <a:xfrm flipV="1">
              <a:off x="107576" y="1967113"/>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TextBox 74">
              <a:extLst>
                <a:ext uri="{FF2B5EF4-FFF2-40B4-BE49-F238E27FC236}">
                  <a16:creationId xmlns="" xmlns:a16="http://schemas.microsoft.com/office/drawing/2014/main" id="{D64A0368-6115-47D3-9F22-891D580C8781}"/>
                </a:ext>
              </a:extLst>
            </p:cNvPr>
            <p:cNvSpPr txBox="1"/>
            <p:nvPr/>
          </p:nvSpPr>
          <p:spPr>
            <a:xfrm>
              <a:off x="1406178" y="4687260"/>
              <a:ext cx="1918970" cy="283845"/>
            </a:xfrm>
            <a:prstGeom prst="rect">
              <a:avLst/>
            </a:prstGeom>
            <a:noFill/>
          </p:spPr>
          <p:txBody>
            <a:bodyPr wrap="square" rtlCol="0">
              <a:noAutofit/>
            </a:bodyPr>
            <a:lstStyle/>
            <a:p>
              <a:pPr marL="0" marR="0">
                <a:lnSpc>
                  <a:spcPct val="115000"/>
                </a:lnSpc>
                <a:spcBef>
                  <a:spcPts val="0"/>
                </a:spcBef>
                <a:spcAft>
                  <a:spcPts val="600"/>
                </a:spcAft>
              </a:pPr>
              <a:r>
                <a:rPr lang="en-US" sz="800" b="1"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Batch Processing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Box 281">
              <a:extLst>
                <a:ext uri="{FF2B5EF4-FFF2-40B4-BE49-F238E27FC236}">
                  <a16:creationId xmlns="" xmlns:a16="http://schemas.microsoft.com/office/drawing/2014/main" id="{87D4E4CC-56A1-4FD4-A8BF-83153AAD84CD}"/>
                </a:ext>
              </a:extLst>
            </p:cNvPr>
            <p:cNvSpPr txBox="1"/>
            <p:nvPr/>
          </p:nvSpPr>
          <p:spPr>
            <a:xfrm>
              <a:off x="1144921" y="5363455"/>
              <a:ext cx="898525" cy="238125"/>
            </a:xfrm>
            <a:prstGeom prst="rect">
              <a:avLst/>
            </a:prstGeom>
            <a:noFill/>
          </p:spPr>
          <p:txBody>
            <a:bodyPr wrap="square" rtlCol="0">
              <a:noAutofit/>
            </a:bodyPr>
            <a:lstStyle/>
            <a:p>
              <a:pPr marL="0" marR="0" algn="ctr">
                <a:lnSpc>
                  <a:spcPct val="115000"/>
                </a:lnSpc>
                <a:spcBef>
                  <a:spcPts val="0"/>
                </a:spcBef>
                <a:spcAft>
                  <a:spcPts val="600"/>
                </a:spcAft>
              </a:pPr>
              <a:r>
                <a:rPr lang="en-US" sz="800"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Amazon S3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5" name="Picture 74">
              <a:extLst>
                <a:ext uri="{FF2B5EF4-FFF2-40B4-BE49-F238E27FC236}">
                  <a16:creationId xmlns="" xmlns:a16="http://schemas.microsoft.com/office/drawing/2014/main" id="{B47C6EDF-13DC-48FF-A586-C8998BE59F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9321" y="4894729"/>
              <a:ext cx="899795" cy="482600"/>
            </a:xfrm>
            <a:prstGeom prst="rect">
              <a:avLst/>
            </a:prstGeom>
          </p:spPr>
        </p:pic>
        <p:pic>
          <p:nvPicPr>
            <p:cNvPr id="76" name="Picture 75" descr="bucket.png">
              <a:extLst>
                <a:ext uri="{FF2B5EF4-FFF2-40B4-BE49-F238E27FC236}">
                  <a16:creationId xmlns="" xmlns:a16="http://schemas.microsoft.com/office/drawing/2014/main" id="{D235B49E-D536-4135-90AF-3BF351B5269E}"/>
                </a:ext>
              </a:extLst>
            </p:cNvPr>
            <p:cNvPicPr>
              <a:picLocks noChangeAspect="1"/>
            </p:cNvPicPr>
            <p:nvPr/>
          </p:nvPicPr>
          <p:blipFill>
            <a:blip r:embed="rId5" cstate="print"/>
            <a:stretch>
              <a:fillRect/>
            </a:stretch>
          </p:blipFill>
          <p:spPr>
            <a:xfrm>
              <a:off x="1121869" y="4986938"/>
              <a:ext cx="657225" cy="317500"/>
            </a:xfrm>
            <a:prstGeom prst="rect">
              <a:avLst/>
            </a:prstGeom>
          </p:spPr>
        </p:pic>
        <p:pic>
          <p:nvPicPr>
            <p:cNvPr id="77" name="Picture 76">
              <a:extLst>
                <a:ext uri="{FF2B5EF4-FFF2-40B4-BE49-F238E27FC236}">
                  <a16:creationId xmlns="" xmlns:a16="http://schemas.microsoft.com/office/drawing/2014/main" id="{A233EBC5-0F17-456A-8C34-055E45F5589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5143" y="4910097"/>
              <a:ext cx="681990" cy="529590"/>
            </a:xfrm>
            <a:prstGeom prst="rect">
              <a:avLst/>
            </a:prstGeom>
          </p:spPr>
        </p:pic>
        <p:pic>
          <p:nvPicPr>
            <p:cNvPr id="78" name="Picture 77">
              <a:extLst>
                <a:ext uri="{FF2B5EF4-FFF2-40B4-BE49-F238E27FC236}">
                  <a16:creationId xmlns="" xmlns:a16="http://schemas.microsoft.com/office/drawing/2014/main" id="{6A611A51-A6F0-47B8-94C5-5DCB448B8B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01230" y="4879361"/>
              <a:ext cx="468630" cy="422275"/>
            </a:xfrm>
            <a:prstGeom prst="rect">
              <a:avLst/>
            </a:prstGeom>
          </p:spPr>
        </p:pic>
        <p:pic>
          <p:nvPicPr>
            <p:cNvPr id="79" name="Picture 78" descr="apachespark.jpg">
              <a:extLst>
                <a:ext uri="{FF2B5EF4-FFF2-40B4-BE49-F238E27FC236}">
                  <a16:creationId xmlns="" xmlns:a16="http://schemas.microsoft.com/office/drawing/2014/main" id="{6EEF3D22-DFD1-44DE-BA8F-E61597691B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88874" y="3988013"/>
              <a:ext cx="994410" cy="375920"/>
            </a:xfrm>
            <a:prstGeom prst="rect">
              <a:avLst/>
            </a:prstGeom>
          </p:spPr>
        </p:pic>
        <p:pic>
          <p:nvPicPr>
            <p:cNvPr id="80" name="Picture 79" descr="Kafka.png">
              <a:extLst>
                <a:ext uri="{FF2B5EF4-FFF2-40B4-BE49-F238E27FC236}">
                  <a16:creationId xmlns="" xmlns:a16="http://schemas.microsoft.com/office/drawing/2014/main" id="{2752B222-BD4A-46EF-8742-4880A58248C2}"/>
                </a:ext>
              </a:extLst>
            </p:cNvPr>
            <p:cNvPicPr>
              <a:picLocks noChangeAspect="1"/>
            </p:cNvPicPr>
            <p:nvPr/>
          </p:nvPicPr>
          <p:blipFill>
            <a:blip r:embed="rId9" cstate="print"/>
            <a:stretch>
              <a:fillRect/>
            </a:stretch>
          </p:blipFill>
          <p:spPr>
            <a:xfrm>
              <a:off x="4794837" y="3980329"/>
              <a:ext cx="2385060" cy="424180"/>
            </a:xfrm>
            <a:prstGeom prst="rect">
              <a:avLst/>
            </a:prstGeom>
          </p:spPr>
        </p:pic>
        <p:pic>
          <p:nvPicPr>
            <p:cNvPr id="81" name="Picture 80">
              <a:extLst>
                <a:ext uri="{FF2B5EF4-FFF2-40B4-BE49-F238E27FC236}">
                  <a16:creationId xmlns="" xmlns:a16="http://schemas.microsoft.com/office/drawing/2014/main" id="{7E87E34F-4F8D-4DC3-8688-B669E39D221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8081" y="3911173"/>
              <a:ext cx="1013460" cy="560705"/>
            </a:xfrm>
            <a:prstGeom prst="rect">
              <a:avLst/>
            </a:prstGeom>
          </p:spPr>
        </p:pic>
        <p:pic>
          <p:nvPicPr>
            <p:cNvPr id="82" name="Picture 81">
              <a:extLst>
                <a:ext uri="{FF2B5EF4-FFF2-40B4-BE49-F238E27FC236}">
                  <a16:creationId xmlns="" xmlns:a16="http://schemas.microsoft.com/office/drawing/2014/main" id="{B881CE7F-7504-40BD-9F6D-C751CF82A5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612" y="3050561"/>
              <a:ext cx="1184275" cy="404495"/>
            </a:xfrm>
            <a:prstGeom prst="rect">
              <a:avLst/>
            </a:prstGeom>
          </p:spPr>
        </p:pic>
        <p:sp>
          <p:nvSpPr>
            <p:cNvPr id="83" name="TextBox 74">
              <a:extLst>
                <a:ext uri="{FF2B5EF4-FFF2-40B4-BE49-F238E27FC236}">
                  <a16:creationId xmlns="" xmlns:a16="http://schemas.microsoft.com/office/drawing/2014/main" id="{DB709A8A-584F-4E89-896C-ADE425468A4F}"/>
                </a:ext>
              </a:extLst>
            </p:cNvPr>
            <p:cNvSpPr txBox="1"/>
            <p:nvPr/>
          </p:nvSpPr>
          <p:spPr>
            <a:xfrm>
              <a:off x="722299" y="3419395"/>
              <a:ext cx="1106869" cy="241884"/>
            </a:xfrm>
            <a:prstGeom prst="rect">
              <a:avLst/>
            </a:prstGeom>
            <a:noFill/>
          </p:spPr>
          <p:txBody>
            <a:bodyPr wrap="square" rtlCol="0">
              <a:noAutofit/>
            </a:bodyPr>
            <a:lstStyle/>
            <a:p>
              <a:pPr marL="0" marR="0" indent="457200">
                <a:lnSpc>
                  <a:spcPct val="115000"/>
                </a:lnSpc>
                <a:spcBef>
                  <a:spcPts val="0"/>
                </a:spcBef>
                <a:spcAft>
                  <a:spcPts val="600"/>
                </a:spcAft>
              </a:pPr>
              <a:r>
                <a:rPr lang="en-US" sz="800"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Logs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4" name="Picture 83">
              <a:extLst>
                <a:ext uri="{FF2B5EF4-FFF2-40B4-BE49-F238E27FC236}">
                  <a16:creationId xmlns="" xmlns:a16="http://schemas.microsoft.com/office/drawing/2014/main" id="{1CF3B092-59F9-420F-AEB5-69657148A5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25250" y="3012141"/>
              <a:ext cx="1537335" cy="286385"/>
            </a:xfrm>
            <a:prstGeom prst="rect">
              <a:avLst/>
            </a:prstGeom>
          </p:spPr>
        </p:pic>
        <p:sp>
          <p:nvSpPr>
            <p:cNvPr id="85" name="TextBox 74">
              <a:extLst>
                <a:ext uri="{FF2B5EF4-FFF2-40B4-BE49-F238E27FC236}">
                  <a16:creationId xmlns="" xmlns:a16="http://schemas.microsoft.com/office/drawing/2014/main" id="{188BBCFF-119F-4CF0-A4EE-231A903CF900}"/>
                </a:ext>
              </a:extLst>
            </p:cNvPr>
            <p:cNvSpPr txBox="1"/>
            <p:nvPr/>
          </p:nvSpPr>
          <p:spPr>
            <a:xfrm>
              <a:off x="4748733" y="3334870"/>
              <a:ext cx="2577531" cy="274784"/>
            </a:xfrm>
            <a:prstGeom prst="rect">
              <a:avLst/>
            </a:prstGeom>
            <a:noFill/>
          </p:spPr>
          <p:txBody>
            <a:bodyPr wrap="square" rtlCol="0">
              <a:noAutofit/>
            </a:bodyPr>
            <a:lstStyle/>
            <a:p>
              <a:pPr marL="0" marR="0" indent="457200">
                <a:lnSpc>
                  <a:spcPct val="115000"/>
                </a:lnSpc>
                <a:spcBef>
                  <a:spcPts val="0"/>
                </a:spcBef>
                <a:spcAft>
                  <a:spcPts val="600"/>
                </a:spcAft>
              </a:pPr>
              <a:r>
                <a:rPr lang="en-US" sz="800"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Meta / Reference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6" name="Picture 85" descr="cassandra.jpg">
              <a:extLst>
                <a:ext uri="{FF2B5EF4-FFF2-40B4-BE49-F238E27FC236}">
                  <a16:creationId xmlns="" xmlns:a16="http://schemas.microsoft.com/office/drawing/2014/main" id="{521E55F9-8CE1-48E5-8CAE-0DEBED0A903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81728" y="3065929"/>
              <a:ext cx="1752600" cy="330835"/>
            </a:xfrm>
            <a:prstGeom prst="rect">
              <a:avLst/>
            </a:prstGeom>
          </p:spPr>
        </p:pic>
        <p:sp>
          <p:nvSpPr>
            <p:cNvPr id="87" name="TextBox 74">
              <a:extLst>
                <a:ext uri="{FF2B5EF4-FFF2-40B4-BE49-F238E27FC236}">
                  <a16:creationId xmlns="" xmlns:a16="http://schemas.microsoft.com/office/drawing/2014/main" id="{0CFA5166-636A-4D96-BFA8-719E83FF43B7}"/>
                </a:ext>
              </a:extLst>
            </p:cNvPr>
            <p:cNvSpPr txBox="1"/>
            <p:nvPr/>
          </p:nvSpPr>
          <p:spPr>
            <a:xfrm>
              <a:off x="2735516" y="3442447"/>
              <a:ext cx="2577531" cy="229100"/>
            </a:xfrm>
            <a:prstGeom prst="rect">
              <a:avLst/>
            </a:prstGeom>
            <a:noFill/>
          </p:spPr>
          <p:txBody>
            <a:bodyPr wrap="square" rtlCol="0">
              <a:noAutofit/>
            </a:bodyPr>
            <a:lstStyle/>
            <a:p>
              <a:pPr marL="0" marR="0">
                <a:lnSpc>
                  <a:spcPct val="115000"/>
                </a:lnSpc>
                <a:spcBef>
                  <a:spcPts val="0"/>
                </a:spcBef>
                <a:spcAft>
                  <a:spcPts val="600"/>
                </a:spcAft>
              </a:pPr>
              <a:r>
                <a:rPr lang="en-US" sz="800"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Transactional / Operational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8" name="Picture 87">
              <a:extLst>
                <a:ext uri="{FF2B5EF4-FFF2-40B4-BE49-F238E27FC236}">
                  <a16:creationId xmlns="" xmlns:a16="http://schemas.microsoft.com/office/drawing/2014/main" id="{F30FEA30-A1ED-4957-957B-4E26BF8E1A3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2582" y="2289842"/>
              <a:ext cx="1440180" cy="430530"/>
            </a:xfrm>
            <a:prstGeom prst="rect">
              <a:avLst/>
            </a:prstGeom>
          </p:spPr>
        </p:pic>
        <p:pic>
          <p:nvPicPr>
            <p:cNvPr id="89" name="Picture 88">
              <a:extLst>
                <a:ext uri="{FF2B5EF4-FFF2-40B4-BE49-F238E27FC236}">
                  <a16:creationId xmlns="" xmlns:a16="http://schemas.microsoft.com/office/drawing/2014/main" id="{33646299-58E8-4FD3-8121-71A78618908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41264" y="2243738"/>
              <a:ext cx="739140" cy="417195"/>
            </a:xfrm>
            <a:prstGeom prst="rect">
              <a:avLst/>
            </a:prstGeom>
          </p:spPr>
        </p:pic>
        <p:pic>
          <p:nvPicPr>
            <p:cNvPr id="90" name="Picture 89">
              <a:extLst>
                <a:ext uri="{FF2B5EF4-FFF2-40B4-BE49-F238E27FC236}">
                  <a16:creationId xmlns="" xmlns:a16="http://schemas.microsoft.com/office/drawing/2014/main" id="{52EE5645-E5F9-4FE5-8897-5237197D6A8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601660" y="2166897"/>
              <a:ext cx="1052830" cy="494030"/>
            </a:xfrm>
            <a:prstGeom prst="rect">
              <a:avLst/>
            </a:prstGeom>
          </p:spPr>
        </p:pic>
        <p:pic>
          <p:nvPicPr>
            <p:cNvPr id="91" name="Picture 90" descr="zeppelin-bl.png">
              <a:extLst>
                <a:ext uri="{FF2B5EF4-FFF2-40B4-BE49-F238E27FC236}">
                  <a16:creationId xmlns="" xmlns:a16="http://schemas.microsoft.com/office/drawing/2014/main" id="{FECEDB02-C268-4371-9F8C-2FE5711A064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58568" y="2259106"/>
              <a:ext cx="1108075" cy="459740"/>
            </a:xfrm>
            <a:prstGeom prst="rect">
              <a:avLst/>
            </a:prstGeom>
          </p:spPr>
        </p:pic>
        <p:cxnSp>
          <p:nvCxnSpPr>
            <p:cNvPr id="92" name="Straight Arrow Connector 91">
              <a:extLst>
                <a:ext uri="{FF2B5EF4-FFF2-40B4-BE49-F238E27FC236}">
                  <a16:creationId xmlns="" xmlns:a16="http://schemas.microsoft.com/office/drawing/2014/main" id="{5C5CD6E0-F3ED-417E-A3EB-D64DC333E9D4}"/>
                </a:ext>
              </a:extLst>
            </p:cNvPr>
            <p:cNvCxnSpPr/>
            <p:nvPr/>
          </p:nvCxnSpPr>
          <p:spPr>
            <a:xfrm flipV="1">
              <a:off x="138312" y="1290918"/>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3" name="Picture 92">
              <a:extLst>
                <a:ext uri="{FF2B5EF4-FFF2-40B4-BE49-F238E27FC236}">
                  <a16:creationId xmlns="" xmlns:a16="http://schemas.microsoft.com/office/drawing/2014/main" id="{8B7600D7-4AA9-471A-A9BD-B00DBB40C0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8245" y="1390810"/>
              <a:ext cx="681990" cy="529590"/>
            </a:xfrm>
            <a:prstGeom prst="rect">
              <a:avLst/>
            </a:prstGeom>
          </p:spPr>
        </p:pic>
        <p:pic>
          <p:nvPicPr>
            <p:cNvPr id="94" name="Picture 93">
              <a:extLst>
                <a:ext uri="{FF2B5EF4-FFF2-40B4-BE49-F238E27FC236}">
                  <a16:creationId xmlns="" xmlns:a16="http://schemas.microsoft.com/office/drawing/2014/main" id="{548A0FF9-78C6-4B29-AADE-57406D67A6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7385" y="1436914"/>
              <a:ext cx="668020" cy="422275"/>
            </a:xfrm>
            <a:prstGeom prst="rect">
              <a:avLst/>
            </a:prstGeom>
          </p:spPr>
        </p:pic>
        <p:pic>
          <p:nvPicPr>
            <p:cNvPr id="95" name="Picture 94">
              <a:extLst>
                <a:ext uri="{FF2B5EF4-FFF2-40B4-BE49-F238E27FC236}">
                  <a16:creationId xmlns="" xmlns:a16="http://schemas.microsoft.com/office/drawing/2014/main" id="{6E9DD872-BC4B-4DB7-89A5-0AC6AE0FFB5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75227" y="1529123"/>
              <a:ext cx="1316355" cy="335915"/>
            </a:xfrm>
            <a:prstGeom prst="rect">
              <a:avLst/>
            </a:prstGeom>
          </p:spPr>
        </p:pic>
        <p:pic>
          <p:nvPicPr>
            <p:cNvPr id="96" name="Picture 95">
              <a:extLst>
                <a:ext uri="{FF2B5EF4-FFF2-40B4-BE49-F238E27FC236}">
                  <a16:creationId xmlns="" xmlns:a16="http://schemas.microsoft.com/office/drawing/2014/main" id="{4846DBA5-AF54-434F-8172-4BC38378840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910097" y="1506070"/>
              <a:ext cx="1326515" cy="337185"/>
            </a:xfrm>
            <a:prstGeom prst="rect">
              <a:avLst/>
            </a:prstGeom>
          </p:spPr>
        </p:pic>
        <p:cxnSp>
          <p:nvCxnSpPr>
            <p:cNvPr id="97" name="Straight Arrow Connector 96">
              <a:extLst>
                <a:ext uri="{FF2B5EF4-FFF2-40B4-BE49-F238E27FC236}">
                  <a16:creationId xmlns="" xmlns:a16="http://schemas.microsoft.com/office/drawing/2014/main" id="{8B3781EA-9AB5-4F44-8919-E9892DCCD891}"/>
                </a:ext>
              </a:extLst>
            </p:cNvPr>
            <p:cNvCxnSpPr/>
            <p:nvPr/>
          </p:nvCxnSpPr>
          <p:spPr>
            <a:xfrm flipV="1">
              <a:off x="169049" y="630091"/>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8" name="Picture 97">
              <a:extLst>
                <a:ext uri="{FF2B5EF4-FFF2-40B4-BE49-F238E27FC236}">
                  <a16:creationId xmlns="" xmlns:a16="http://schemas.microsoft.com/office/drawing/2014/main" id="{B9A6AEAE-CAAA-4F30-9FDB-7697CBAAA2A5}"/>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79684" y="799139"/>
              <a:ext cx="1106170" cy="431800"/>
            </a:xfrm>
            <a:prstGeom prst="rect">
              <a:avLst/>
            </a:prstGeom>
          </p:spPr>
        </p:pic>
        <p:pic>
          <p:nvPicPr>
            <p:cNvPr id="99" name="Picture 98">
              <a:extLst>
                <a:ext uri="{FF2B5EF4-FFF2-40B4-BE49-F238E27FC236}">
                  <a16:creationId xmlns="" xmlns:a16="http://schemas.microsoft.com/office/drawing/2014/main" id="{54FD1D07-0504-46CF-B384-A875E07C3A2A}"/>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775012" y="791455"/>
              <a:ext cx="1275080" cy="404495"/>
            </a:xfrm>
            <a:prstGeom prst="rect">
              <a:avLst/>
            </a:prstGeom>
          </p:spPr>
        </p:pic>
        <p:cxnSp>
          <p:nvCxnSpPr>
            <p:cNvPr id="100" name="Straight Arrow Connector 99">
              <a:extLst>
                <a:ext uri="{FF2B5EF4-FFF2-40B4-BE49-F238E27FC236}">
                  <a16:creationId xmlns="" xmlns:a16="http://schemas.microsoft.com/office/drawing/2014/main" id="{45BD9E28-6BAE-4871-8299-62F7A76F0A09}"/>
                </a:ext>
              </a:extLst>
            </p:cNvPr>
            <p:cNvCxnSpPr/>
            <p:nvPr/>
          </p:nvCxnSpPr>
          <p:spPr>
            <a:xfrm flipV="1">
              <a:off x="107576" y="0"/>
              <a:ext cx="7135495" cy="114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1" name="Picture 100">
              <a:extLst>
                <a:ext uri="{FF2B5EF4-FFF2-40B4-BE49-F238E27FC236}">
                  <a16:creationId xmlns="" xmlns:a16="http://schemas.microsoft.com/office/drawing/2014/main" id="{87F3D3E9-E466-48A9-B150-BBD3B3330405}"/>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913324" y="84524"/>
              <a:ext cx="1083310" cy="468630"/>
            </a:xfrm>
            <a:prstGeom prst="rect">
              <a:avLst/>
            </a:prstGeom>
          </p:spPr>
        </p:pic>
        <p:pic>
          <p:nvPicPr>
            <p:cNvPr id="102" name="Picture 101">
              <a:extLst>
                <a:ext uri="{FF2B5EF4-FFF2-40B4-BE49-F238E27FC236}">
                  <a16:creationId xmlns="" xmlns:a16="http://schemas.microsoft.com/office/drawing/2014/main" id="{88C3872C-E192-4249-A496-E8498EE0C4C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334870" y="53788"/>
              <a:ext cx="1075690" cy="514350"/>
            </a:xfrm>
            <a:prstGeom prst="rect">
              <a:avLst/>
            </a:prstGeom>
          </p:spPr>
        </p:pic>
        <p:pic>
          <p:nvPicPr>
            <p:cNvPr id="103" name="Picture 102">
              <a:extLst>
                <a:ext uri="{FF2B5EF4-FFF2-40B4-BE49-F238E27FC236}">
                  <a16:creationId xmlns="" xmlns:a16="http://schemas.microsoft.com/office/drawing/2014/main" id="{BC5A132B-B246-4D91-9A5C-02CCDC41F47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017674" y="23052"/>
              <a:ext cx="860425" cy="553085"/>
            </a:xfrm>
            <a:prstGeom prst="rect">
              <a:avLst/>
            </a:prstGeom>
          </p:spPr>
        </p:pic>
        <p:sp>
          <p:nvSpPr>
            <p:cNvPr id="104" name="TextBox 74">
              <a:extLst>
                <a:ext uri="{FF2B5EF4-FFF2-40B4-BE49-F238E27FC236}">
                  <a16:creationId xmlns="" xmlns:a16="http://schemas.microsoft.com/office/drawing/2014/main" id="{1A964F59-6163-44B6-8841-14E2BEFAA4AD}"/>
                </a:ext>
              </a:extLst>
            </p:cNvPr>
            <p:cNvSpPr txBox="1"/>
            <p:nvPr/>
          </p:nvSpPr>
          <p:spPr>
            <a:xfrm>
              <a:off x="23052" y="5624713"/>
              <a:ext cx="2577531" cy="245889"/>
            </a:xfrm>
            <a:prstGeom prst="rect">
              <a:avLst/>
            </a:prstGeom>
            <a:noFill/>
          </p:spPr>
          <p:txBody>
            <a:bodyPr wrap="square" rtlCol="0">
              <a:noAutofit/>
            </a:bodyPr>
            <a:lstStyle/>
            <a:p>
              <a:pPr marL="0" marR="0">
                <a:lnSpc>
                  <a:spcPct val="115000"/>
                </a:lnSpc>
                <a:spcBef>
                  <a:spcPts val="0"/>
                </a:spcBef>
                <a:spcAft>
                  <a:spcPts val="600"/>
                </a:spcAft>
              </a:pPr>
              <a:r>
                <a:rPr lang="en-US" sz="1000" b="1"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Source Systems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5" name="TextBox 74">
              <a:extLst>
                <a:ext uri="{FF2B5EF4-FFF2-40B4-BE49-F238E27FC236}">
                  <a16:creationId xmlns="" xmlns:a16="http://schemas.microsoft.com/office/drawing/2014/main" id="{5713F32C-A339-451E-99A9-D82E06DB6285}"/>
                </a:ext>
              </a:extLst>
            </p:cNvPr>
            <p:cNvSpPr txBox="1"/>
            <p:nvPr/>
          </p:nvSpPr>
          <p:spPr>
            <a:xfrm>
              <a:off x="30736" y="4579684"/>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Data Access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6" name="TextBox 74">
              <a:extLst>
                <a:ext uri="{FF2B5EF4-FFF2-40B4-BE49-F238E27FC236}">
                  <a16:creationId xmlns="" xmlns:a16="http://schemas.microsoft.com/office/drawing/2014/main" id="{D1CDB12D-F949-4794-A597-BBA7414ECC6C}"/>
                </a:ext>
              </a:extLst>
            </p:cNvPr>
            <p:cNvSpPr txBox="1"/>
            <p:nvPr/>
          </p:nvSpPr>
          <p:spPr>
            <a:xfrm>
              <a:off x="5202091" y="4671892"/>
              <a:ext cx="1918970" cy="283845"/>
            </a:xfrm>
            <a:prstGeom prst="rect">
              <a:avLst/>
            </a:prstGeom>
            <a:noFill/>
          </p:spPr>
          <p:txBody>
            <a:bodyPr wrap="square" rtlCol="0">
              <a:noAutofit/>
            </a:bodyPr>
            <a:lstStyle/>
            <a:p>
              <a:pPr marL="0" marR="0">
                <a:lnSpc>
                  <a:spcPct val="115000"/>
                </a:lnSpc>
                <a:spcBef>
                  <a:spcPts val="0"/>
                </a:spcBef>
                <a:spcAft>
                  <a:spcPts val="600"/>
                </a:spcAft>
              </a:pPr>
              <a:r>
                <a:rPr lang="en-US" sz="800" b="1"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Real Time Data Processing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7" name="TextBox 74">
              <a:extLst>
                <a:ext uri="{FF2B5EF4-FFF2-40B4-BE49-F238E27FC236}">
                  <a16:creationId xmlns="" xmlns:a16="http://schemas.microsoft.com/office/drawing/2014/main" id="{ECFA3FB9-8F55-4B0E-A061-ACCAA89F6E42}"/>
                </a:ext>
              </a:extLst>
            </p:cNvPr>
            <p:cNvSpPr txBox="1"/>
            <p:nvPr/>
          </p:nvSpPr>
          <p:spPr>
            <a:xfrm>
              <a:off x="0" y="3734440"/>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Data Processing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8" name="TextBox 74">
              <a:extLst>
                <a:ext uri="{FF2B5EF4-FFF2-40B4-BE49-F238E27FC236}">
                  <a16:creationId xmlns="" xmlns:a16="http://schemas.microsoft.com/office/drawing/2014/main" id="{681A8E35-822A-4122-BA76-E3DC6BD60149}"/>
                </a:ext>
              </a:extLst>
            </p:cNvPr>
            <p:cNvSpPr txBox="1"/>
            <p:nvPr/>
          </p:nvSpPr>
          <p:spPr>
            <a:xfrm>
              <a:off x="15368" y="2889197"/>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Data 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9" name="TextBox 74">
              <a:extLst>
                <a:ext uri="{FF2B5EF4-FFF2-40B4-BE49-F238E27FC236}">
                  <a16:creationId xmlns="" xmlns:a16="http://schemas.microsoft.com/office/drawing/2014/main" id="{7F8EF654-3CAA-499F-8F08-FA4C2B1979AC}"/>
                </a:ext>
              </a:extLst>
            </p:cNvPr>
            <p:cNvSpPr txBox="1"/>
            <p:nvPr/>
          </p:nvSpPr>
          <p:spPr>
            <a:xfrm>
              <a:off x="30736" y="1982481"/>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Analytics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0" name="TextBox 74">
              <a:extLst>
                <a:ext uri="{FF2B5EF4-FFF2-40B4-BE49-F238E27FC236}">
                  <a16:creationId xmlns="" xmlns:a16="http://schemas.microsoft.com/office/drawing/2014/main" id="{F5220BC9-A230-4D6B-832C-C192A1E17E98}"/>
                </a:ext>
              </a:extLst>
            </p:cNvPr>
            <p:cNvSpPr txBox="1"/>
            <p:nvPr/>
          </p:nvSpPr>
          <p:spPr>
            <a:xfrm>
              <a:off x="30736" y="1321654"/>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API Layer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1" name="TextBox 74">
              <a:extLst>
                <a:ext uri="{FF2B5EF4-FFF2-40B4-BE49-F238E27FC236}">
                  <a16:creationId xmlns="" xmlns:a16="http://schemas.microsoft.com/office/drawing/2014/main" id="{4A952A4E-3EB9-4663-B6D1-BBCD27746D5E}"/>
                </a:ext>
              </a:extLst>
            </p:cNvPr>
            <p:cNvSpPr txBox="1"/>
            <p:nvPr/>
          </p:nvSpPr>
          <p:spPr>
            <a:xfrm>
              <a:off x="61472" y="676195"/>
              <a:ext cx="1328676"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UI Layer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TextBox 74">
              <a:extLst>
                <a:ext uri="{FF2B5EF4-FFF2-40B4-BE49-F238E27FC236}">
                  <a16:creationId xmlns="" xmlns:a16="http://schemas.microsoft.com/office/drawing/2014/main" id="{4E26BD08-91FA-42C6-A838-4A7F493BBAE6}"/>
                </a:ext>
              </a:extLst>
            </p:cNvPr>
            <p:cNvSpPr txBox="1"/>
            <p:nvPr/>
          </p:nvSpPr>
          <p:spPr>
            <a:xfrm>
              <a:off x="15368" y="30736"/>
              <a:ext cx="1382208" cy="261257"/>
            </a:xfrm>
            <a:prstGeom prst="rect">
              <a:avLst/>
            </a:prstGeom>
            <a:noFill/>
          </p:spPr>
          <p:txBody>
            <a:bodyPr wrap="square" rtlCol="0">
              <a:noAutofit/>
            </a:bodyPr>
            <a:lstStyle/>
            <a:p>
              <a:pPr marL="0" marR="0">
                <a:lnSpc>
                  <a:spcPct val="115000"/>
                </a:lnSpc>
                <a:spcBef>
                  <a:spcPts val="0"/>
                </a:spcBef>
                <a:spcAft>
                  <a:spcPts val="600"/>
                </a:spcAft>
              </a:pPr>
              <a:r>
                <a:rPr lang="en-US" sz="1000" b="1" kern="1200" dirty="0">
                  <a:solidFill>
                    <a:srgbClr val="002060"/>
                  </a:solidFill>
                  <a:effectLst/>
                  <a:latin typeface="Arial" panose="020B0604020202020204" pitchFamily="34" charset="0"/>
                  <a:ea typeface="Calibri" panose="020F0502020204030204" pitchFamily="34" charset="0"/>
                  <a:cs typeface="Times New Roman" panose="02020603050405020304" pitchFamily="18" charset="0"/>
                </a:rPr>
                <a:t>Management Layer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79277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a:t>
            </a:r>
            <a:endParaRPr lang="en-US" dirty="0"/>
          </a:p>
        </p:txBody>
      </p:sp>
    </p:spTree>
    <p:extLst>
      <p:ext uri="{BB962C8B-B14F-4D97-AF65-F5344CB8AC3E}">
        <p14:creationId xmlns:p14="http://schemas.microsoft.com/office/powerpoint/2010/main" val="366945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Ladbrokes</a:t>
            </a:r>
            <a:endParaRPr lang="en-US" dirty="0"/>
          </a:p>
        </p:txBody>
      </p:sp>
    </p:spTree>
    <p:extLst>
      <p:ext uri="{BB962C8B-B14F-4D97-AF65-F5344CB8AC3E}">
        <p14:creationId xmlns:p14="http://schemas.microsoft.com/office/powerpoint/2010/main" val="291842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a:t>
            </a:r>
            <a:endParaRPr lang="en-US" dirty="0"/>
          </a:p>
        </p:txBody>
      </p:sp>
    </p:spTree>
    <p:extLst>
      <p:ext uri="{BB962C8B-B14F-4D97-AF65-F5344CB8AC3E}">
        <p14:creationId xmlns:p14="http://schemas.microsoft.com/office/powerpoint/2010/main" val="282418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1B7BF70-8E9B-4B8D-9DB0-D14D60266407}"/>
              </a:ext>
            </a:extLst>
          </p:cNvPr>
          <p:cNvSpPr>
            <a:spLocks noGrp="1"/>
          </p:cNvSpPr>
          <p:nvPr>
            <p:ph type="title"/>
          </p:nvPr>
        </p:nvSpPr>
        <p:spPr>
          <a:xfrm>
            <a:off x="190500" y="287338"/>
            <a:ext cx="8229600" cy="646323"/>
          </a:xfrm>
        </p:spPr>
        <p:txBody>
          <a:bodyPr wrap="square" lIns="91430" tIns="45716" rIns="91430" bIns="45716">
            <a:spAutoFit/>
          </a:bodyPr>
          <a:lstStyle/>
          <a:p>
            <a:pPr algn="l" fontAlgn="base">
              <a:spcAft>
                <a:spcPct val="0"/>
              </a:spcAft>
              <a:defRPr/>
            </a:pPr>
            <a:r>
              <a:rPr lang="en-US" altLang="en-US" sz="4000" dirty="0">
                <a:latin typeface="+mn-lt"/>
                <a:ea typeface="+mn-ea"/>
                <a:cs typeface="+mn-cs"/>
              </a:rPr>
              <a:t>Key Business Objectives</a:t>
            </a:r>
          </a:p>
        </p:txBody>
      </p:sp>
      <p:graphicFrame>
        <p:nvGraphicFramePr>
          <p:cNvPr id="8" name="Diagram 7">
            <a:extLst>
              <a:ext uri="{FF2B5EF4-FFF2-40B4-BE49-F238E27FC236}">
                <a16:creationId xmlns="" xmlns:a16="http://schemas.microsoft.com/office/drawing/2014/main" id="{3B92E102-6FFD-43ED-8C10-6E70115EFE31}"/>
              </a:ext>
            </a:extLst>
          </p:cNvPr>
          <p:cNvGraphicFramePr/>
          <p:nvPr>
            <p:extLst>
              <p:ext uri="{D42A27DB-BD31-4B8C-83A1-F6EECF244321}">
                <p14:modId xmlns:p14="http://schemas.microsoft.com/office/powerpoint/2010/main" val="3300239001"/>
              </p:ext>
            </p:extLst>
          </p:nvPr>
        </p:nvGraphicFramePr>
        <p:xfrm>
          <a:off x="407210" y="1317186"/>
          <a:ext cx="10801500" cy="5261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13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55109" y="1322298"/>
            <a:ext cx="8850895" cy="53343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23956" y="2151799"/>
            <a:ext cx="7442493" cy="42058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533503" y="3411144"/>
            <a:ext cx="3635497" cy="183573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3786" y="3525827"/>
            <a:ext cx="1154770" cy="338554"/>
          </a:xfrm>
          <a:prstGeom prst="rect">
            <a:avLst/>
          </a:prstGeom>
          <a:noFill/>
        </p:spPr>
        <p:txBody>
          <a:bodyPr wrap="square" rtlCol="0">
            <a:spAutoFit/>
          </a:bodyPr>
          <a:lstStyle/>
          <a:p>
            <a:r>
              <a:rPr lang="en-US" sz="1600" b="1" dirty="0" smtClean="0"/>
              <a:t>API Factory</a:t>
            </a:r>
            <a:endParaRPr lang="en-US" sz="1600" b="1" dirty="0"/>
          </a:p>
        </p:txBody>
      </p:sp>
      <p:sp>
        <p:nvSpPr>
          <p:cNvPr id="8" name="TextBox 7"/>
          <p:cNvSpPr txBox="1"/>
          <p:nvPr/>
        </p:nvSpPr>
        <p:spPr>
          <a:xfrm>
            <a:off x="4515160" y="1491418"/>
            <a:ext cx="2180503" cy="369332"/>
          </a:xfrm>
          <a:prstGeom prst="rect">
            <a:avLst/>
          </a:prstGeom>
          <a:noFill/>
        </p:spPr>
        <p:txBody>
          <a:bodyPr wrap="square" rtlCol="0">
            <a:spAutoFit/>
          </a:bodyPr>
          <a:lstStyle/>
          <a:p>
            <a:r>
              <a:rPr lang="en-US" b="1" dirty="0" smtClean="0"/>
              <a:t>API {1st} Programme</a:t>
            </a:r>
            <a:endParaRPr lang="en-US" b="1" dirty="0"/>
          </a:p>
        </p:txBody>
      </p:sp>
      <p:sp>
        <p:nvSpPr>
          <p:cNvPr id="9" name="TextBox 8"/>
          <p:cNvSpPr txBox="1"/>
          <p:nvPr/>
        </p:nvSpPr>
        <p:spPr>
          <a:xfrm>
            <a:off x="4776120" y="2321826"/>
            <a:ext cx="1269403" cy="369332"/>
          </a:xfrm>
          <a:prstGeom prst="rect">
            <a:avLst/>
          </a:prstGeom>
          <a:noFill/>
        </p:spPr>
        <p:txBody>
          <a:bodyPr wrap="square" rtlCol="0">
            <a:spAutoFit/>
          </a:bodyPr>
          <a:lstStyle/>
          <a:p>
            <a:r>
              <a:rPr lang="en-US" b="1" dirty="0" smtClean="0"/>
              <a:t>API Team</a:t>
            </a:r>
            <a:endParaRPr lang="en-US" b="1" dirty="0"/>
          </a:p>
        </p:txBody>
      </p:sp>
      <p:sp>
        <p:nvSpPr>
          <p:cNvPr id="10" name="TextBox 9"/>
          <p:cNvSpPr txBox="1"/>
          <p:nvPr/>
        </p:nvSpPr>
        <p:spPr>
          <a:xfrm>
            <a:off x="4039364" y="4584367"/>
            <a:ext cx="946673" cy="276999"/>
          </a:xfrm>
          <a:prstGeom prst="rect">
            <a:avLst/>
          </a:prstGeom>
          <a:noFill/>
        </p:spPr>
        <p:txBody>
          <a:bodyPr wrap="square" rtlCol="0">
            <a:spAutoFit/>
          </a:bodyPr>
          <a:lstStyle/>
          <a:p>
            <a:r>
              <a:rPr lang="en-US" sz="1200" dirty="0" smtClean="0"/>
              <a:t>Developers</a:t>
            </a:r>
            <a:endParaRPr lang="en-US" sz="1200" dirty="0"/>
          </a:p>
        </p:txBody>
      </p:sp>
      <p:sp>
        <p:nvSpPr>
          <p:cNvPr id="11" name="TextBox 10"/>
          <p:cNvSpPr txBox="1"/>
          <p:nvPr/>
        </p:nvSpPr>
        <p:spPr>
          <a:xfrm>
            <a:off x="5980557" y="4528900"/>
            <a:ext cx="1202219" cy="461665"/>
          </a:xfrm>
          <a:prstGeom prst="rect">
            <a:avLst/>
          </a:prstGeom>
          <a:noFill/>
        </p:spPr>
        <p:txBody>
          <a:bodyPr wrap="square" rtlCol="0">
            <a:spAutoFit/>
          </a:bodyPr>
          <a:lstStyle/>
          <a:p>
            <a:r>
              <a:rPr lang="en-US" sz="1200" dirty="0" smtClean="0"/>
              <a:t> Factory  Manager</a:t>
            </a:r>
            <a:endParaRPr lang="en-US" sz="1200" dirty="0"/>
          </a:p>
        </p:txBody>
      </p:sp>
      <p:sp>
        <p:nvSpPr>
          <p:cNvPr id="12" name="TextBox 11"/>
          <p:cNvSpPr txBox="1"/>
          <p:nvPr/>
        </p:nvSpPr>
        <p:spPr>
          <a:xfrm>
            <a:off x="6651474" y="3005146"/>
            <a:ext cx="946673" cy="276999"/>
          </a:xfrm>
          <a:prstGeom prst="rect">
            <a:avLst/>
          </a:prstGeom>
          <a:noFill/>
        </p:spPr>
        <p:txBody>
          <a:bodyPr wrap="square" rtlCol="0">
            <a:spAutoFit/>
          </a:bodyPr>
          <a:lstStyle/>
          <a:p>
            <a:r>
              <a:rPr lang="en-US" sz="1200" dirty="0" smtClean="0"/>
              <a:t>API Admin</a:t>
            </a:r>
            <a:endParaRPr lang="en-US" sz="1200" dirty="0"/>
          </a:p>
        </p:txBody>
      </p:sp>
      <p:sp>
        <p:nvSpPr>
          <p:cNvPr id="13" name="TextBox 12"/>
          <p:cNvSpPr txBox="1"/>
          <p:nvPr/>
        </p:nvSpPr>
        <p:spPr>
          <a:xfrm>
            <a:off x="7329439" y="3383247"/>
            <a:ext cx="1722226" cy="276999"/>
          </a:xfrm>
          <a:prstGeom prst="rect">
            <a:avLst/>
          </a:prstGeom>
          <a:noFill/>
        </p:spPr>
        <p:txBody>
          <a:bodyPr wrap="square" rtlCol="0">
            <a:spAutoFit/>
          </a:bodyPr>
          <a:lstStyle/>
          <a:p>
            <a:r>
              <a:rPr lang="en-US" sz="1200" dirty="0" smtClean="0"/>
              <a:t>API Developer/Analyst</a:t>
            </a:r>
            <a:endParaRPr lang="en-US" sz="1200" dirty="0"/>
          </a:p>
        </p:txBody>
      </p:sp>
      <p:sp>
        <p:nvSpPr>
          <p:cNvPr id="14" name="TextBox 13"/>
          <p:cNvSpPr txBox="1"/>
          <p:nvPr/>
        </p:nvSpPr>
        <p:spPr>
          <a:xfrm>
            <a:off x="7643644" y="4030028"/>
            <a:ext cx="1677981" cy="276999"/>
          </a:xfrm>
          <a:prstGeom prst="rect">
            <a:avLst/>
          </a:prstGeom>
          <a:noFill/>
        </p:spPr>
        <p:txBody>
          <a:bodyPr wrap="square" rtlCol="0">
            <a:spAutoFit/>
          </a:bodyPr>
          <a:lstStyle/>
          <a:p>
            <a:r>
              <a:rPr lang="en-US" sz="1200" dirty="0" smtClean="0"/>
              <a:t>APP Developer</a:t>
            </a:r>
            <a:r>
              <a:rPr lang="en-US" sz="1200" dirty="0"/>
              <a:t>/Analyst</a:t>
            </a:r>
          </a:p>
        </p:txBody>
      </p:sp>
      <p:sp>
        <p:nvSpPr>
          <p:cNvPr id="15" name="TextBox 14"/>
          <p:cNvSpPr txBox="1"/>
          <p:nvPr/>
        </p:nvSpPr>
        <p:spPr>
          <a:xfrm>
            <a:off x="8212100" y="4822816"/>
            <a:ext cx="946673" cy="276999"/>
          </a:xfrm>
          <a:prstGeom prst="rect">
            <a:avLst/>
          </a:prstGeom>
          <a:noFill/>
        </p:spPr>
        <p:txBody>
          <a:bodyPr wrap="square" rtlCol="0">
            <a:spAutoFit/>
          </a:bodyPr>
          <a:lstStyle/>
          <a:p>
            <a:r>
              <a:rPr lang="en-US" sz="1200" dirty="0" smtClean="0"/>
              <a:t>Architect</a:t>
            </a:r>
            <a:endParaRPr lang="en-US" sz="1200" dirty="0"/>
          </a:p>
        </p:txBody>
      </p:sp>
      <p:sp>
        <p:nvSpPr>
          <p:cNvPr id="17" name="TextBox 16"/>
          <p:cNvSpPr txBox="1"/>
          <p:nvPr/>
        </p:nvSpPr>
        <p:spPr>
          <a:xfrm>
            <a:off x="7643644" y="5120291"/>
            <a:ext cx="946673" cy="276999"/>
          </a:xfrm>
          <a:prstGeom prst="rect">
            <a:avLst/>
          </a:prstGeom>
          <a:noFill/>
        </p:spPr>
        <p:txBody>
          <a:bodyPr wrap="square" rtlCol="0">
            <a:spAutoFit/>
          </a:bodyPr>
          <a:lstStyle/>
          <a:p>
            <a:r>
              <a:rPr lang="en-US" sz="1200" dirty="0" smtClean="0"/>
              <a:t>Tester</a:t>
            </a:r>
            <a:endParaRPr lang="en-US" sz="1200" dirty="0"/>
          </a:p>
        </p:txBody>
      </p:sp>
      <p:sp>
        <p:nvSpPr>
          <p:cNvPr id="18" name="TextBox 17"/>
          <p:cNvSpPr txBox="1"/>
          <p:nvPr/>
        </p:nvSpPr>
        <p:spPr>
          <a:xfrm>
            <a:off x="2457088" y="4934078"/>
            <a:ext cx="1226020" cy="276999"/>
          </a:xfrm>
          <a:prstGeom prst="rect">
            <a:avLst/>
          </a:prstGeom>
          <a:noFill/>
        </p:spPr>
        <p:txBody>
          <a:bodyPr wrap="square" rtlCol="0">
            <a:spAutoFit/>
          </a:bodyPr>
          <a:lstStyle/>
          <a:p>
            <a:r>
              <a:rPr lang="en-US" sz="1200" dirty="0" smtClean="0"/>
              <a:t>API Conventions</a:t>
            </a:r>
            <a:endParaRPr lang="en-US" sz="1200" dirty="0"/>
          </a:p>
        </p:txBody>
      </p:sp>
      <p:sp>
        <p:nvSpPr>
          <p:cNvPr id="19" name="TextBox 18"/>
          <p:cNvSpPr txBox="1"/>
          <p:nvPr/>
        </p:nvSpPr>
        <p:spPr>
          <a:xfrm>
            <a:off x="2104816" y="4295124"/>
            <a:ext cx="1129553" cy="276999"/>
          </a:xfrm>
          <a:prstGeom prst="rect">
            <a:avLst/>
          </a:prstGeom>
          <a:noFill/>
        </p:spPr>
        <p:txBody>
          <a:bodyPr wrap="square" rtlCol="0">
            <a:spAutoFit/>
          </a:bodyPr>
          <a:lstStyle/>
          <a:p>
            <a:r>
              <a:rPr lang="en-US" sz="1200" dirty="0" smtClean="0"/>
              <a:t>API Cookbook</a:t>
            </a:r>
            <a:endParaRPr lang="en-US" sz="1200" dirty="0"/>
          </a:p>
        </p:txBody>
      </p:sp>
      <p:sp>
        <p:nvSpPr>
          <p:cNvPr id="20" name="TextBox 19"/>
          <p:cNvSpPr txBox="1"/>
          <p:nvPr/>
        </p:nvSpPr>
        <p:spPr>
          <a:xfrm>
            <a:off x="2407798" y="3421431"/>
            <a:ext cx="1145565" cy="276999"/>
          </a:xfrm>
          <a:prstGeom prst="rect">
            <a:avLst/>
          </a:prstGeom>
          <a:noFill/>
        </p:spPr>
        <p:txBody>
          <a:bodyPr wrap="square" rtlCol="0">
            <a:spAutoFit/>
          </a:bodyPr>
          <a:lstStyle/>
          <a:p>
            <a:r>
              <a:rPr lang="en-US" sz="1200" dirty="0" smtClean="0"/>
              <a:t>Data Dictionary</a:t>
            </a:r>
            <a:endParaRPr lang="en-US" sz="1200" dirty="0"/>
          </a:p>
        </p:txBody>
      </p:sp>
      <p:sp>
        <p:nvSpPr>
          <p:cNvPr id="29" name="TextBox 28"/>
          <p:cNvSpPr txBox="1"/>
          <p:nvPr/>
        </p:nvSpPr>
        <p:spPr>
          <a:xfrm>
            <a:off x="6811477" y="5663738"/>
            <a:ext cx="1105838" cy="276999"/>
          </a:xfrm>
          <a:prstGeom prst="rect">
            <a:avLst/>
          </a:prstGeom>
          <a:noFill/>
        </p:spPr>
        <p:txBody>
          <a:bodyPr wrap="square" rtlCol="0">
            <a:spAutoFit/>
          </a:bodyPr>
          <a:lstStyle/>
          <a:p>
            <a:r>
              <a:rPr lang="en-US" sz="1200" dirty="0" smtClean="0"/>
              <a:t>Methodology</a:t>
            </a:r>
            <a:endParaRPr lang="en-US" sz="1200" dirty="0"/>
          </a:p>
        </p:txBody>
      </p:sp>
      <p:sp>
        <p:nvSpPr>
          <p:cNvPr id="30" name="TextBox 29"/>
          <p:cNvSpPr txBox="1"/>
          <p:nvPr/>
        </p:nvSpPr>
        <p:spPr>
          <a:xfrm>
            <a:off x="6011567" y="5928173"/>
            <a:ext cx="946673" cy="276999"/>
          </a:xfrm>
          <a:prstGeom prst="rect">
            <a:avLst/>
          </a:prstGeom>
          <a:noFill/>
        </p:spPr>
        <p:txBody>
          <a:bodyPr wrap="square" rtlCol="0">
            <a:spAutoFit/>
          </a:bodyPr>
          <a:lstStyle/>
          <a:p>
            <a:r>
              <a:rPr lang="en-US" sz="1200" dirty="0" smtClean="0"/>
              <a:t>Technology</a:t>
            </a:r>
            <a:endParaRPr lang="en-US" sz="1200" dirty="0"/>
          </a:p>
        </p:txBody>
      </p:sp>
      <p:sp>
        <p:nvSpPr>
          <p:cNvPr id="31" name="TextBox 30"/>
          <p:cNvSpPr txBox="1"/>
          <p:nvPr/>
        </p:nvSpPr>
        <p:spPr>
          <a:xfrm>
            <a:off x="4904572" y="5976478"/>
            <a:ext cx="946673" cy="276999"/>
          </a:xfrm>
          <a:prstGeom prst="rect">
            <a:avLst/>
          </a:prstGeom>
          <a:noFill/>
        </p:spPr>
        <p:txBody>
          <a:bodyPr wrap="square" rtlCol="0">
            <a:spAutoFit/>
          </a:bodyPr>
          <a:lstStyle/>
          <a:p>
            <a:r>
              <a:rPr lang="en-US" sz="1200" dirty="0" smtClean="0"/>
              <a:t>Analytics</a:t>
            </a:r>
            <a:endParaRPr lang="en-US" sz="1200" dirty="0"/>
          </a:p>
        </p:txBody>
      </p:sp>
      <p:sp>
        <p:nvSpPr>
          <p:cNvPr id="32" name="TextBox 31"/>
          <p:cNvSpPr txBox="1"/>
          <p:nvPr/>
        </p:nvSpPr>
        <p:spPr>
          <a:xfrm>
            <a:off x="8311246" y="2389450"/>
            <a:ext cx="946673" cy="276999"/>
          </a:xfrm>
          <a:prstGeom prst="rect">
            <a:avLst/>
          </a:prstGeom>
          <a:noFill/>
        </p:spPr>
        <p:txBody>
          <a:bodyPr wrap="square" rtlCol="0">
            <a:spAutoFit/>
          </a:bodyPr>
          <a:lstStyle/>
          <a:p>
            <a:r>
              <a:rPr lang="en-US" sz="1200" dirty="0" smtClean="0"/>
              <a:t>CIO</a:t>
            </a:r>
            <a:endParaRPr lang="en-US" sz="1200" dirty="0"/>
          </a:p>
        </p:txBody>
      </p:sp>
      <p:sp>
        <p:nvSpPr>
          <p:cNvPr id="33" name="TextBox 32"/>
          <p:cNvSpPr txBox="1"/>
          <p:nvPr/>
        </p:nvSpPr>
        <p:spPr>
          <a:xfrm>
            <a:off x="9171203" y="3102652"/>
            <a:ext cx="946673" cy="461665"/>
          </a:xfrm>
          <a:prstGeom prst="rect">
            <a:avLst/>
          </a:prstGeom>
          <a:noFill/>
        </p:spPr>
        <p:txBody>
          <a:bodyPr wrap="square" rtlCol="0">
            <a:spAutoFit/>
          </a:bodyPr>
          <a:lstStyle/>
          <a:p>
            <a:r>
              <a:rPr lang="en-US" sz="1200" dirty="0" smtClean="0"/>
              <a:t>   Chief Architect</a:t>
            </a:r>
            <a:endParaRPr lang="en-US" sz="1200"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687" y="2986272"/>
            <a:ext cx="333413" cy="394916"/>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5528" y="1979454"/>
            <a:ext cx="392838" cy="392838"/>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8423" y="4655324"/>
            <a:ext cx="485097" cy="485097"/>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3967" y="2590675"/>
            <a:ext cx="580020" cy="518837"/>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528" y="3677395"/>
            <a:ext cx="306318" cy="373972"/>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5366" y="4324948"/>
            <a:ext cx="580020" cy="518837"/>
          </a:xfrm>
          <a:prstGeom prst="rect">
            <a:avLst/>
          </a:prstGeom>
        </p:spPr>
      </p:pic>
      <p:pic>
        <p:nvPicPr>
          <p:cNvPr id="40" name="Picture 39"/>
          <p:cNvPicPr>
            <a:picLocks noChangeAspect="1"/>
          </p:cNvPicPr>
          <p:nvPr/>
        </p:nvPicPr>
        <p:blipFill>
          <a:blip r:embed="rId7"/>
          <a:stretch>
            <a:fillRect/>
          </a:stretch>
        </p:blipFill>
        <p:spPr>
          <a:xfrm>
            <a:off x="7042605" y="5120291"/>
            <a:ext cx="497120" cy="509147"/>
          </a:xfrm>
          <a:prstGeom prst="rect">
            <a:avLst/>
          </a:prstGeom>
        </p:spPr>
      </p:pic>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10001" y="5419266"/>
            <a:ext cx="602737" cy="584232"/>
          </a:xfrm>
          <a:prstGeom prst="rect">
            <a:avLst/>
          </a:prstGeom>
        </p:spPr>
      </p:pic>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9621" y="5451345"/>
            <a:ext cx="535790" cy="53579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9012" y="2628095"/>
            <a:ext cx="382153" cy="382153"/>
          </a:xfrm>
          <a:prstGeom prst="rect">
            <a:avLst/>
          </a:prstGeom>
        </p:spPr>
      </p:pic>
      <p:pic>
        <p:nvPicPr>
          <p:cNvPr id="49" name="Picture 48"/>
          <p:cNvPicPr>
            <a:picLocks noChangeAspect="1"/>
          </p:cNvPicPr>
          <p:nvPr/>
        </p:nvPicPr>
        <p:blipFill rotWithShape="1">
          <a:blip r:embed="rId10" cstate="print">
            <a:extLst>
              <a:ext uri="{28A0092B-C50C-407E-A947-70E740481C1C}">
                <a14:useLocalDpi xmlns:a14="http://schemas.microsoft.com/office/drawing/2010/main" val="0"/>
              </a:ext>
            </a:extLst>
          </a:blip>
          <a:srcRect t="11580" b="8806"/>
          <a:stretch/>
        </p:blipFill>
        <p:spPr>
          <a:xfrm>
            <a:off x="2742834" y="3065870"/>
            <a:ext cx="549346" cy="437357"/>
          </a:xfrm>
          <a:prstGeom prst="rect">
            <a:avLst/>
          </a:prstGeom>
        </p:spPr>
      </p:pic>
      <p:pic>
        <p:nvPicPr>
          <p:cNvPr id="50" name="Picture 49"/>
          <p:cNvPicPr>
            <a:picLocks noChangeAspect="1"/>
          </p:cNvPicPr>
          <p:nvPr/>
        </p:nvPicPr>
        <p:blipFill rotWithShape="1">
          <a:blip r:embed="rId11" cstate="print">
            <a:extLst>
              <a:ext uri="{28A0092B-C50C-407E-A947-70E740481C1C}">
                <a14:useLocalDpi xmlns:a14="http://schemas.microsoft.com/office/drawing/2010/main" val="0"/>
              </a:ext>
            </a:extLst>
          </a:blip>
          <a:srcRect t="11580" b="8806"/>
          <a:stretch/>
        </p:blipFill>
        <p:spPr>
          <a:xfrm>
            <a:off x="2362398" y="3989479"/>
            <a:ext cx="516209" cy="410975"/>
          </a:xfrm>
          <a:prstGeom prst="rect">
            <a:avLst/>
          </a:prstGeom>
        </p:spPr>
      </p:pic>
      <p:pic>
        <p:nvPicPr>
          <p:cNvPr id="51" name="Picture 50"/>
          <p:cNvPicPr>
            <a:picLocks noChangeAspect="1"/>
          </p:cNvPicPr>
          <p:nvPr/>
        </p:nvPicPr>
        <p:blipFill rotWithShape="1">
          <a:blip r:embed="rId12" cstate="print">
            <a:extLst>
              <a:ext uri="{28A0092B-C50C-407E-A947-70E740481C1C}">
                <a14:useLocalDpi xmlns:a14="http://schemas.microsoft.com/office/drawing/2010/main" val="0"/>
              </a:ext>
            </a:extLst>
          </a:blip>
          <a:srcRect t="11580" b="8806"/>
          <a:stretch/>
        </p:blipFill>
        <p:spPr>
          <a:xfrm>
            <a:off x="2703624" y="4614296"/>
            <a:ext cx="482828" cy="384400"/>
          </a:xfrm>
          <a:prstGeom prst="rect">
            <a:avLst/>
          </a:prstGeom>
        </p:spPr>
      </p:pic>
      <p:pic>
        <p:nvPicPr>
          <p:cNvPr id="52" name="Picture 51"/>
          <p:cNvPicPr>
            <a:picLocks noChangeAspect="1"/>
          </p:cNvPicPr>
          <p:nvPr/>
        </p:nvPicPr>
        <p:blipFill rotWithShape="1">
          <a:blip r:embed="rId13" cstate="print">
            <a:extLst>
              <a:ext uri="{28A0092B-C50C-407E-A947-70E740481C1C}">
                <a14:useLocalDpi xmlns:a14="http://schemas.microsoft.com/office/drawing/2010/main" val="0"/>
              </a:ext>
            </a:extLst>
          </a:blip>
          <a:srcRect l="33101" r="28249"/>
          <a:stretch/>
        </p:blipFill>
        <p:spPr>
          <a:xfrm>
            <a:off x="6176480" y="3897882"/>
            <a:ext cx="258763" cy="669485"/>
          </a:xfrm>
          <a:prstGeom prst="rect">
            <a:avLst/>
          </a:prstGeom>
        </p:spPr>
      </p:pic>
      <p:pic>
        <p:nvPicPr>
          <p:cNvPr id="53" name="Picture 52"/>
          <p:cNvPicPr>
            <a:picLocks noChangeAspect="1"/>
          </p:cNvPicPr>
          <p:nvPr/>
        </p:nvPicPr>
        <p:blipFill rotWithShape="1">
          <a:blip r:embed="rId14" cstate="print">
            <a:extLst>
              <a:ext uri="{28A0092B-C50C-407E-A947-70E740481C1C}">
                <a14:useLocalDpi xmlns:a14="http://schemas.microsoft.com/office/drawing/2010/main" val="0"/>
              </a:ext>
            </a:extLst>
          </a:blip>
          <a:srcRect l="25490" t="12500" r="23922" b="24559"/>
          <a:stretch/>
        </p:blipFill>
        <p:spPr>
          <a:xfrm>
            <a:off x="4219308" y="3929998"/>
            <a:ext cx="490924" cy="610801"/>
          </a:xfrm>
          <a:prstGeom prst="rect">
            <a:avLst/>
          </a:prstGeom>
        </p:spPr>
      </p:pic>
      <p:sp>
        <p:nvSpPr>
          <p:cNvPr id="3" name="Title 2"/>
          <p:cNvSpPr>
            <a:spLocks noGrp="1"/>
          </p:cNvSpPr>
          <p:nvPr>
            <p:ph type="title"/>
          </p:nvPr>
        </p:nvSpPr>
        <p:spPr>
          <a:xfrm>
            <a:off x="593445" y="118167"/>
            <a:ext cx="10515600" cy="1325563"/>
          </a:xfrm>
        </p:spPr>
        <p:txBody>
          <a:bodyPr>
            <a:normAutofit/>
          </a:bodyPr>
          <a:lstStyle/>
          <a:p>
            <a:r>
              <a:rPr lang="en-US" sz="4000" dirty="0" smtClean="0">
                <a:latin typeface="+mn-lt"/>
              </a:rPr>
              <a:t>API Governance</a:t>
            </a:r>
            <a:endParaRPr lang="en-US" sz="4000" dirty="0">
              <a:latin typeface="+mn-lt"/>
            </a:endParaRPr>
          </a:p>
        </p:txBody>
      </p:sp>
    </p:spTree>
    <p:extLst>
      <p:ext uri="{BB962C8B-B14F-4D97-AF65-F5344CB8AC3E}">
        <p14:creationId xmlns:p14="http://schemas.microsoft.com/office/powerpoint/2010/main" val="420051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886" y="83009"/>
            <a:ext cx="10515600" cy="1325563"/>
          </a:xfrm>
        </p:spPr>
        <p:txBody>
          <a:bodyPr/>
          <a:lstStyle/>
          <a:p>
            <a:r>
              <a:rPr lang="en-US" dirty="0" smtClean="0"/>
              <a:t>API Team</a:t>
            </a:r>
            <a:endParaRPr lang="en-US" dirty="0"/>
          </a:p>
        </p:txBody>
      </p:sp>
      <p:sp>
        <p:nvSpPr>
          <p:cNvPr id="6" name="Content Placeholder 5"/>
          <p:cNvSpPr>
            <a:spLocks noGrp="1"/>
          </p:cNvSpPr>
          <p:nvPr>
            <p:ph idx="1"/>
          </p:nvPr>
        </p:nvSpPr>
        <p:spPr/>
        <p:txBody>
          <a:bodyPr/>
          <a:lstStyle/>
          <a:p>
            <a:pPr marL="0" indent="0">
              <a:buNone/>
            </a:pPr>
            <a:r>
              <a:rPr lang="en-US" dirty="0" smtClean="0"/>
              <a:t>  </a:t>
            </a:r>
            <a:endParaRPr lang="en-US" dirty="0"/>
          </a:p>
        </p:txBody>
      </p:sp>
      <p:sp>
        <p:nvSpPr>
          <p:cNvPr id="8" name="Rectangle 7"/>
          <p:cNvSpPr/>
          <p:nvPr/>
        </p:nvSpPr>
        <p:spPr>
          <a:xfrm>
            <a:off x="1323073" y="1382665"/>
            <a:ext cx="2721685" cy="472260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2370208" y="1624265"/>
            <a:ext cx="251148" cy="655775"/>
          </a:xfrm>
          <a:prstGeom prst="rect">
            <a:avLst/>
          </a:prstGeom>
        </p:spPr>
      </p:pic>
      <p:sp>
        <p:nvSpPr>
          <p:cNvPr id="10" name="Rectangle 9"/>
          <p:cNvSpPr/>
          <p:nvPr/>
        </p:nvSpPr>
        <p:spPr>
          <a:xfrm>
            <a:off x="1808231" y="1821548"/>
            <a:ext cx="5334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CIO</a:t>
            </a:r>
            <a:endParaRPr lang="en-US" sz="1400" dirty="0"/>
          </a:p>
        </p:txBody>
      </p:sp>
      <p:sp>
        <p:nvSpPr>
          <p:cNvPr id="11" name="Rectangle 10"/>
          <p:cNvSpPr/>
          <p:nvPr/>
        </p:nvSpPr>
        <p:spPr>
          <a:xfrm>
            <a:off x="1430729" y="2498488"/>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Chief</a:t>
            </a:r>
          </a:p>
          <a:p>
            <a:pPr algn="ctr"/>
            <a:r>
              <a:rPr lang="en-US" sz="1400" dirty="0" smtClean="0"/>
              <a:t>Architect</a:t>
            </a:r>
            <a:endParaRPr lang="en-US" sz="1400" dirty="0"/>
          </a:p>
        </p:txBody>
      </p:sp>
      <p:pic>
        <p:nvPicPr>
          <p:cNvPr id="12" name="Picture 11"/>
          <p:cNvPicPr>
            <a:picLocks noChangeAspect="1"/>
          </p:cNvPicPr>
          <p:nvPr/>
        </p:nvPicPr>
        <p:blipFill>
          <a:blip r:embed="rId3"/>
          <a:stretch>
            <a:fillRect/>
          </a:stretch>
        </p:blipFill>
        <p:spPr>
          <a:xfrm>
            <a:off x="2341634" y="2478608"/>
            <a:ext cx="251148" cy="655775"/>
          </a:xfrm>
          <a:prstGeom prst="rect">
            <a:avLst/>
          </a:prstGeom>
        </p:spPr>
      </p:pic>
      <p:sp>
        <p:nvSpPr>
          <p:cNvPr id="13" name="Rectangle 12"/>
          <p:cNvSpPr/>
          <p:nvPr/>
        </p:nvSpPr>
        <p:spPr>
          <a:xfrm>
            <a:off x="1333729" y="3426022"/>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Integration</a:t>
            </a:r>
          </a:p>
          <a:p>
            <a:pPr algn="ctr"/>
            <a:r>
              <a:rPr lang="en-US" sz="1400" dirty="0" smtClean="0"/>
              <a:t>Architect</a:t>
            </a:r>
            <a:endParaRPr lang="en-US" sz="1400" dirty="0"/>
          </a:p>
        </p:txBody>
      </p:sp>
      <p:pic>
        <p:nvPicPr>
          <p:cNvPr id="14" name="Picture 13"/>
          <p:cNvPicPr>
            <a:picLocks noChangeAspect="1"/>
          </p:cNvPicPr>
          <p:nvPr/>
        </p:nvPicPr>
        <p:blipFill>
          <a:blip r:embed="rId3"/>
          <a:stretch>
            <a:fillRect/>
          </a:stretch>
        </p:blipFill>
        <p:spPr>
          <a:xfrm>
            <a:off x="2341634" y="3383195"/>
            <a:ext cx="251148" cy="655775"/>
          </a:xfrm>
          <a:prstGeom prst="rect">
            <a:avLst/>
          </a:prstGeom>
        </p:spPr>
      </p:pic>
      <p:pic>
        <p:nvPicPr>
          <p:cNvPr id="15" name="Picture 14"/>
          <p:cNvPicPr>
            <a:picLocks noChangeAspect="1"/>
          </p:cNvPicPr>
          <p:nvPr/>
        </p:nvPicPr>
        <p:blipFill>
          <a:blip r:embed="rId3"/>
          <a:stretch>
            <a:fillRect/>
          </a:stretch>
        </p:blipFill>
        <p:spPr>
          <a:xfrm>
            <a:off x="2341631" y="4247124"/>
            <a:ext cx="251148" cy="655775"/>
          </a:xfrm>
          <a:prstGeom prst="rect">
            <a:avLst/>
          </a:prstGeom>
        </p:spPr>
      </p:pic>
      <p:sp>
        <p:nvSpPr>
          <p:cNvPr id="16" name="Rectangle 15"/>
          <p:cNvSpPr/>
          <p:nvPr/>
        </p:nvSpPr>
        <p:spPr>
          <a:xfrm>
            <a:off x="1399889" y="4257063"/>
            <a:ext cx="941742"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Solution</a:t>
            </a:r>
          </a:p>
          <a:p>
            <a:pPr algn="ctr"/>
            <a:r>
              <a:rPr lang="en-US" sz="1400" dirty="0" smtClean="0"/>
              <a:t>Architect</a:t>
            </a:r>
            <a:endParaRPr lang="en-US" sz="1400" dirty="0"/>
          </a:p>
        </p:txBody>
      </p:sp>
      <p:sp>
        <p:nvSpPr>
          <p:cNvPr id="17" name="Rectangle 16"/>
          <p:cNvSpPr/>
          <p:nvPr/>
        </p:nvSpPr>
        <p:spPr>
          <a:xfrm>
            <a:off x="1387384" y="5164377"/>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Developer</a:t>
            </a:r>
            <a:endParaRPr lang="en-US" sz="1400" dirty="0"/>
          </a:p>
        </p:txBody>
      </p:sp>
      <p:pic>
        <p:nvPicPr>
          <p:cNvPr id="18" name="Picture 17"/>
          <p:cNvPicPr>
            <a:picLocks noChangeAspect="1"/>
          </p:cNvPicPr>
          <p:nvPr/>
        </p:nvPicPr>
        <p:blipFill>
          <a:blip r:embed="rId3"/>
          <a:stretch>
            <a:fillRect/>
          </a:stretch>
        </p:blipFill>
        <p:spPr>
          <a:xfrm>
            <a:off x="2325566" y="5246018"/>
            <a:ext cx="251148" cy="655775"/>
          </a:xfrm>
          <a:prstGeom prst="rect">
            <a:avLst/>
          </a:prstGeom>
        </p:spPr>
      </p:pic>
      <p:sp>
        <p:nvSpPr>
          <p:cNvPr id="19" name="Right Brace 18"/>
          <p:cNvSpPr/>
          <p:nvPr/>
        </p:nvSpPr>
        <p:spPr>
          <a:xfrm>
            <a:off x="2912516" y="3252965"/>
            <a:ext cx="76200" cy="164993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2697555" y="4247124"/>
            <a:ext cx="76200" cy="164993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a:off x="2683916" y="1561223"/>
            <a:ext cx="76200" cy="164993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2841955" y="2160660"/>
            <a:ext cx="1036479" cy="635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API{1</a:t>
            </a:r>
            <a:r>
              <a:rPr lang="en-US" sz="1400" baseline="30000" dirty="0" smtClean="0"/>
              <a:t>st</a:t>
            </a:r>
            <a:r>
              <a:rPr lang="en-US" sz="1400" dirty="0" smtClean="0"/>
              <a:t>}</a:t>
            </a:r>
          </a:p>
          <a:p>
            <a:pPr algn="ctr"/>
            <a:r>
              <a:rPr lang="en-US" sz="1400" dirty="0" smtClean="0"/>
              <a:t>strategy</a:t>
            </a:r>
            <a:endParaRPr lang="en-US" sz="1400" dirty="0"/>
          </a:p>
        </p:txBody>
      </p:sp>
      <p:sp>
        <p:nvSpPr>
          <p:cNvPr id="23" name="Rectangle 22"/>
          <p:cNvSpPr/>
          <p:nvPr/>
        </p:nvSpPr>
        <p:spPr>
          <a:xfrm>
            <a:off x="2842263" y="3383195"/>
            <a:ext cx="1176984" cy="1098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a:t>
            </a:r>
          </a:p>
          <a:p>
            <a:pPr algn="ctr"/>
            <a:r>
              <a:rPr lang="en-US" sz="1400" dirty="0" smtClean="0"/>
              <a:t>Conventions</a:t>
            </a:r>
          </a:p>
          <a:p>
            <a:pPr algn="ctr"/>
            <a:r>
              <a:rPr lang="en-US" sz="1400" dirty="0" smtClean="0"/>
              <a:t>Design</a:t>
            </a:r>
          </a:p>
          <a:p>
            <a:pPr algn="ctr"/>
            <a:r>
              <a:rPr lang="en-US" sz="1400" dirty="0" smtClean="0"/>
              <a:t>Authority</a:t>
            </a:r>
            <a:endParaRPr lang="en-US" sz="1400" dirty="0"/>
          </a:p>
        </p:txBody>
      </p:sp>
      <p:sp>
        <p:nvSpPr>
          <p:cNvPr id="24" name="Rectangle 23"/>
          <p:cNvSpPr/>
          <p:nvPr/>
        </p:nvSpPr>
        <p:spPr>
          <a:xfrm>
            <a:off x="2904805" y="4773904"/>
            <a:ext cx="1036479" cy="63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a:t>
            </a:r>
          </a:p>
          <a:p>
            <a:pPr algn="ctr"/>
            <a:r>
              <a:rPr lang="en-US" sz="1400" dirty="0" smtClean="0"/>
              <a:t>Cookbook</a:t>
            </a:r>
            <a:endParaRPr lang="en-US" sz="1400" dirty="0"/>
          </a:p>
        </p:txBody>
      </p:sp>
      <p:graphicFrame>
        <p:nvGraphicFramePr>
          <p:cNvPr id="25" name="Table 24"/>
          <p:cNvGraphicFramePr>
            <a:graphicFrameLocks noGrp="1"/>
          </p:cNvGraphicFramePr>
          <p:nvPr>
            <p:extLst>
              <p:ext uri="{D42A27DB-BD31-4B8C-83A1-F6EECF244321}">
                <p14:modId xmlns:p14="http://schemas.microsoft.com/office/powerpoint/2010/main" val="4225492896"/>
              </p:ext>
            </p:extLst>
          </p:nvPr>
        </p:nvGraphicFramePr>
        <p:xfrm>
          <a:off x="4363198" y="1408572"/>
          <a:ext cx="6525855" cy="4696698"/>
        </p:xfrm>
        <a:graphic>
          <a:graphicData uri="http://schemas.openxmlformats.org/drawingml/2006/table">
            <a:tbl>
              <a:tblPr firstRow="1" bandRow="1">
                <a:tableStyleId>{F5AB1C69-6EDB-4FF4-983F-18BD219EF322}</a:tableStyleId>
              </a:tblPr>
              <a:tblGrid>
                <a:gridCol w="2175285"/>
                <a:gridCol w="2175285"/>
                <a:gridCol w="2175285"/>
              </a:tblGrid>
              <a:tr h="462322">
                <a:tc>
                  <a:txBody>
                    <a:bodyPr/>
                    <a:lstStyle/>
                    <a:p>
                      <a:pPr algn="l"/>
                      <a:r>
                        <a:rPr lang="en-US" sz="1800" b="1" i="0" u="none" strike="noStrike" kern="1200" baseline="0" dirty="0" smtClean="0">
                          <a:solidFill>
                            <a:schemeClr val="lt1"/>
                          </a:solidFill>
                          <a:latin typeface="+mn-lt"/>
                          <a:ea typeface="+mn-ea"/>
                          <a:cs typeface="+mn-cs"/>
                        </a:rPr>
                        <a:t> 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Role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Comments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65607">
                <a:tc>
                  <a:txBody>
                    <a:bodyPr/>
                    <a:lstStyle/>
                    <a:p>
                      <a:r>
                        <a:rPr lang="en-US" sz="1400" b="0" i="0" u="none" strike="noStrike" kern="1200" baseline="0" dirty="0" smtClean="0">
                          <a:solidFill>
                            <a:schemeClr val="dk1"/>
                          </a:solidFill>
                          <a:latin typeface="+mn-lt"/>
                          <a:ea typeface="+mn-ea"/>
                          <a:cs typeface="+mn-cs"/>
                        </a:rPr>
                        <a:t>CIO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smtClean="0">
                          <a:solidFill>
                            <a:schemeClr val="dk1"/>
                          </a:solidFill>
                          <a:latin typeface="+mn-lt"/>
                          <a:ea typeface="+mn-ea"/>
                          <a:cs typeface="+mn-cs"/>
                        </a:rPr>
                        <a:t>Sponsor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The CIO mandates the strategic change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52568">
                <a:tc>
                  <a:txBody>
                    <a:bodyPr/>
                    <a:lstStyle/>
                    <a:p>
                      <a:r>
                        <a:rPr lang="en-US" sz="1400" b="0" i="0" u="none" strike="noStrike" kern="1200" baseline="0" dirty="0" smtClean="0">
                          <a:solidFill>
                            <a:schemeClr val="dk1"/>
                          </a:solidFill>
                          <a:latin typeface="+mn-lt"/>
                          <a:ea typeface="+mn-ea"/>
                          <a:cs typeface="+mn-cs"/>
                        </a:rPr>
                        <a:t>Chief</a:t>
                      </a:r>
                    </a:p>
                    <a:p>
                      <a:r>
                        <a:rPr lang="en-US" sz="1400" b="0" i="0" u="none" strike="noStrike" kern="1200" baseline="0" dirty="0" smtClean="0">
                          <a:solidFill>
                            <a:schemeClr val="dk1"/>
                          </a:solidFill>
                          <a:latin typeface="+mn-lt"/>
                          <a:ea typeface="+mn-ea"/>
                          <a:cs typeface="+mn-cs"/>
                        </a:rPr>
                        <a:t>Architect</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Sponsor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The Chief Architect is the evangelist for the</a:t>
                      </a:r>
                    </a:p>
                    <a:p>
                      <a:r>
                        <a:rPr lang="en-US" sz="1400" b="0" i="0" u="none" strike="noStrike" kern="1200" baseline="0" dirty="0" smtClean="0">
                          <a:solidFill>
                            <a:schemeClr val="dk1"/>
                          </a:solidFill>
                          <a:latin typeface="+mn-lt"/>
                          <a:ea typeface="+mn-ea"/>
                          <a:cs typeface="+mn-cs"/>
                        </a:rPr>
                        <a:t>API {1st} strategy.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1566">
                <a:tc>
                  <a:txBody>
                    <a:bodyPr/>
                    <a:lstStyle/>
                    <a:p>
                      <a:r>
                        <a:rPr lang="en-US" sz="1400" b="0" i="0" u="none" strike="noStrike" kern="1200" baseline="0" dirty="0" smtClean="0">
                          <a:solidFill>
                            <a:schemeClr val="dk1"/>
                          </a:solidFill>
                          <a:latin typeface="+mn-lt"/>
                          <a:ea typeface="+mn-ea"/>
                          <a:cs typeface="+mn-cs"/>
                        </a:rPr>
                        <a:t>Integration</a:t>
                      </a:r>
                    </a:p>
                    <a:p>
                      <a:r>
                        <a:rPr lang="en-US" sz="1400" b="0" i="0" u="none" strike="noStrike" kern="1200" baseline="0" dirty="0" smtClean="0">
                          <a:solidFill>
                            <a:schemeClr val="dk1"/>
                          </a:solidFill>
                          <a:latin typeface="+mn-lt"/>
                          <a:ea typeface="+mn-ea"/>
                          <a:cs typeface="+mn-cs"/>
                        </a:rPr>
                        <a:t>Architect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Design</a:t>
                      </a:r>
                    </a:p>
                    <a:p>
                      <a:r>
                        <a:rPr lang="en-US" sz="1400" b="0" i="0" u="none" strike="noStrike" kern="1200" baseline="0" dirty="0" smtClean="0">
                          <a:solidFill>
                            <a:schemeClr val="dk1"/>
                          </a:solidFill>
                          <a:latin typeface="+mn-lt"/>
                          <a:ea typeface="+mn-ea"/>
                          <a:cs typeface="+mn-cs"/>
                        </a:rPr>
                        <a:t>Authority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Responsible for the communication about</a:t>
                      </a:r>
                    </a:p>
                    <a:p>
                      <a:r>
                        <a:rPr lang="en-US" sz="1400" b="0" i="0" u="none" strike="noStrike" kern="1200" baseline="0" dirty="0" smtClean="0">
                          <a:solidFill>
                            <a:schemeClr val="dk1"/>
                          </a:solidFill>
                          <a:latin typeface="+mn-lt"/>
                          <a:ea typeface="+mn-ea"/>
                          <a:cs typeface="+mn-cs"/>
                        </a:rPr>
                        <a:t>Conventions, Cookbook, etc. within the</a:t>
                      </a:r>
                    </a:p>
                    <a:p>
                      <a:r>
                        <a:rPr lang="en-US" sz="1400" b="0" i="0" u="none" strike="noStrike" kern="1200" baseline="0" dirty="0" smtClean="0">
                          <a:solidFill>
                            <a:schemeClr val="dk1"/>
                          </a:solidFill>
                          <a:latin typeface="+mn-lt"/>
                          <a:ea typeface="+mn-ea"/>
                          <a:cs typeface="+mn-cs"/>
                        </a:rPr>
                        <a:t>organization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72067">
                <a:tc>
                  <a:txBody>
                    <a:bodyPr/>
                    <a:lstStyle/>
                    <a:p>
                      <a:r>
                        <a:rPr lang="en-US" sz="1400" b="0" i="0" u="none" strike="noStrike" kern="1200" baseline="0" dirty="0" smtClean="0">
                          <a:solidFill>
                            <a:schemeClr val="dk1"/>
                          </a:solidFill>
                          <a:latin typeface="+mn-lt"/>
                          <a:ea typeface="+mn-ea"/>
                          <a:cs typeface="+mn-cs"/>
                        </a:rPr>
                        <a:t>Solution</a:t>
                      </a:r>
                    </a:p>
                    <a:p>
                      <a:r>
                        <a:rPr lang="en-US" sz="1400" b="0" i="0" u="none" strike="noStrike" kern="1200" baseline="0" dirty="0" smtClean="0">
                          <a:solidFill>
                            <a:schemeClr val="dk1"/>
                          </a:solidFill>
                          <a:latin typeface="+mn-lt"/>
                          <a:ea typeface="+mn-ea"/>
                          <a:cs typeface="+mn-cs"/>
                        </a:rPr>
                        <a:t>Architect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Design</a:t>
                      </a:r>
                    </a:p>
                    <a:p>
                      <a:r>
                        <a:rPr lang="en-US" sz="1400" b="0" i="0" u="none" strike="noStrike" kern="1200" baseline="0" dirty="0" smtClean="0">
                          <a:solidFill>
                            <a:schemeClr val="dk1"/>
                          </a:solidFill>
                          <a:latin typeface="+mn-lt"/>
                          <a:ea typeface="+mn-ea"/>
                          <a:cs typeface="+mn-cs"/>
                        </a:rPr>
                        <a:t>Authority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Responsible for the exception handling and</a:t>
                      </a:r>
                    </a:p>
                    <a:p>
                      <a:r>
                        <a:rPr lang="en-US" sz="1400" b="0" i="0" u="none" strike="noStrike" kern="1200" baseline="0" dirty="0" smtClean="0">
                          <a:solidFill>
                            <a:schemeClr val="dk1"/>
                          </a:solidFill>
                          <a:latin typeface="+mn-lt"/>
                          <a:ea typeface="+mn-ea"/>
                          <a:cs typeface="+mn-cs"/>
                        </a:rPr>
                        <a:t>creation of new conventions / patterns.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52568">
                <a:tc>
                  <a:txBody>
                    <a:bodyPr/>
                    <a:lstStyle/>
                    <a:p>
                      <a:r>
                        <a:rPr lang="en-US" sz="1400" b="0" i="0" u="none" strike="noStrike" kern="1200" baseline="0" dirty="0" smtClean="0">
                          <a:solidFill>
                            <a:schemeClr val="dk1"/>
                          </a:solidFill>
                          <a:latin typeface="+mn-lt"/>
                          <a:ea typeface="+mn-ea"/>
                          <a:cs typeface="+mn-cs"/>
                        </a:rPr>
                        <a:t>Developer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API Team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smtClean="0">
                          <a:solidFill>
                            <a:schemeClr val="dk1"/>
                          </a:solidFill>
                          <a:latin typeface="+mn-lt"/>
                          <a:ea typeface="+mn-ea"/>
                          <a:cs typeface="+mn-cs"/>
                        </a:rPr>
                        <a:t>Hands-on assistance to the Back-End teams</a:t>
                      </a:r>
                    </a:p>
                    <a:p>
                      <a:r>
                        <a:rPr lang="en-US" sz="1400" b="0" i="0" u="none" strike="noStrike" kern="1200" baseline="0" dirty="0" smtClean="0">
                          <a:solidFill>
                            <a:schemeClr val="dk1"/>
                          </a:solidFill>
                          <a:latin typeface="+mn-lt"/>
                          <a:ea typeface="+mn-ea"/>
                          <a:cs typeface="+mn-cs"/>
                        </a:rPr>
                        <a:t>for creating good API’s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86954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Lifecycle/Processes</a:t>
            </a:r>
            <a:endParaRPr lang="en-US" dirty="0"/>
          </a:p>
        </p:txBody>
      </p:sp>
      <p:pic>
        <p:nvPicPr>
          <p:cNvPr id="4" name="Picture 3"/>
          <p:cNvPicPr>
            <a:picLocks noChangeAspect="1"/>
          </p:cNvPicPr>
          <p:nvPr/>
        </p:nvPicPr>
        <p:blipFill rotWithShape="1">
          <a:blip r:embed="rId3"/>
          <a:srcRect l="17037" t="4600" r="17170" b="5703"/>
          <a:stretch/>
        </p:blipFill>
        <p:spPr>
          <a:xfrm>
            <a:off x="3719382" y="1394126"/>
            <a:ext cx="4547288" cy="4533507"/>
          </a:xfrm>
          <a:prstGeom prst="rect">
            <a:avLst/>
          </a:prstGeom>
        </p:spPr>
      </p:pic>
    </p:spTree>
    <p:extLst>
      <p:ext uri="{BB962C8B-B14F-4D97-AF65-F5344CB8AC3E}">
        <p14:creationId xmlns:p14="http://schemas.microsoft.com/office/powerpoint/2010/main" val="176035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Technical Artifacts</a:t>
            </a:r>
            <a:endParaRPr lang="en-US" dirty="0"/>
          </a:p>
        </p:txBody>
      </p:sp>
      <p:grpSp>
        <p:nvGrpSpPr>
          <p:cNvPr id="3" name="Group 2"/>
          <p:cNvGrpSpPr/>
          <p:nvPr/>
        </p:nvGrpSpPr>
        <p:grpSpPr>
          <a:xfrm>
            <a:off x="2760232" y="1491916"/>
            <a:ext cx="6576273" cy="5081680"/>
            <a:chOff x="2727959" y="1494193"/>
            <a:chExt cx="6671535" cy="5100918"/>
          </a:xfrm>
        </p:grpSpPr>
        <p:sp>
          <p:nvSpPr>
            <p:cNvPr id="4" name="Rounded Rectangle 3"/>
            <p:cNvSpPr/>
            <p:nvPr/>
          </p:nvSpPr>
          <p:spPr>
            <a:xfrm>
              <a:off x="2727959" y="1494193"/>
              <a:ext cx="1626197" cy="9144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Dictionary</a:t>
              </a:r>
              <a:endParaRPr lang="en-US" dirty="0"/>
            </a:p>
          </p:txBody>
        </p:sp>
        <p:sp>
          <p:nvSpPr>
            <p:cNvPr id="5" name="Rounded Rectangle 4"/>
            <p:cNvSpPr/>
            <p:nvPr/>
          </p:nvSpPr>
          <p:spPr>
            <a:xfrm>
              <a:off x="5250628" y="1494193"/>
              <a:ext cx="1626197" cy="9144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Cookbook</a:t>
              </a:r>
              <a:endParaRPr lang="en-US" dirty="0"/>
            </a:p>
          </p:txBody>
        </p:sp>
        <p:sp>
          <p:nvSpPr>
            <p:cNvPr id="6" name="Rounded Rectangle 5"/>
            <p:cNvSpPr/>
            <p:nvPr/>
          </p:nvSpPr>
          <p:spPr>
            <a:xfrm>
              <a:off x="7773297" y="1494193"/>
              <a:ext cx="1626197" cy="9144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Conventions</a:t>
              </a:r>
              <a:endParaRPr lang="en-US" dirty="0"/>
            </a:p>
          </p:txBody>
        </p:sp>
        <p:sp>
          <p:nvSpPr>
            <p:cNvPr id="7" name="Rounded Rectangle 6"/>
            <p:cNvSpPr/>
            <p:nvPr/>
          </p:nvSpPr>
          <p:spPr>
            <a:xfrm>
              <a:off x="7773297" y="3473601"/>
              <a:ext cx="1626197"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Describes API Specific conventions</a:t>
              </a:r>
              <a:endParaRPr lang="en-US" sz="1400" dirty="0">
                <a:solidFill>
                  <a:schemeClr val="tx1"/>
                </a:solidFill>
              </a:endParaRPr>
            </a:p>
          </p:txBody>
        </p:sp>
        <p:sp>
          <p:nvSpPr>
            <p:cNvPr id="8" name="Rounded Rectangle 7"/>
            <p:cNvSpPr/>
            <p:nvPr/>
          </p:nvSpPr>
          <p:spPr>
            <a:xfrm>
              <a:off x="5250628" y="3414433"/>
              <a:ext cx="1626197"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Describes API Management</a:t>
              </a:r>
              <a:endParaRPr lang="en-US" sz="1400" dirty="0">
                <a:solidFill>
                  <a:schemeClr val="tx1"/>
                </a:solidFill>
              </a:endParaRPr>
            </a:p>
          </p:txBody>
        </p:sp>
        <p:sp>
          <p:nvSpPr>
            <p:cNvPr id="9" name="Rounded Rectangle 8"/>
            <p:cNvSpPr/>
            <p:nvPr/>
          </p:nvSpPr>
          <p:spPr>
            <a:xfrm>
              <a:off x="2732441" y="3414433"/>
              <a:ext cx="1626197"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Describes Specific Resources</a:t>
              </a:r>
              <a:endParaRPr lang="en-US" sz="1400" dirty="0">
                <a:solidFill>
                  <a:schemeClr val="tx1"/>
                </a:solidFill>
              </a:endParaRPr>
            </a:p>
          </p:txBody>
        </p:sp>
        <p:sp>
          <p:nvSpPr>
            <p:cNvPr id="10" name="Rounded Rectangle 9"/>
            <p:cNvSpPr/>
            <p:nvPr/>
          </p:nvSpPr>
          <p:spPr>
            <a:xfrm>
              <a:off x="5250627" y="5680711"/>
              <a:ext cx="1626197" cy="9144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cxnSp>
          <p:nvCxnSpPr>
            <p:cNvPr id="11" name="Straight Connector 10"/>
            <p:cNvCxnSpPr>
              <a:stCxn id="5" idx="2"/>
              <a:endCxn id="8" idx="0"/>
            </p:cNvCxnSpPr>
            <p:nvPr/>
          </p:nvCxnSpPr>
          <p:spPr>
            <a:xfrm>
              <a:off x="6063727" y="2408593"/>
              <a:ext cx="0" cy="10058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9" idx="0"/>
            </p:cNvCxnSpPr>
            <p:nvPr/>
          </p:nvCxnSpPr>
          <p:spPr>
            <a:xfrm>
              <a:off x="3541058" y="2408593"/>
              <a:ext cx="4482" cy="10058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0" idx="0"/>
            </p:cNvCxnSpPr>
            <p:nvPr/>
          </p:nvCxnSpPr>
          <p:spPr>
            <a:xfrm>
              <a:off x="3529402" y="4328833"/>
              <a:ext cx="2534324" cy="135187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10" idx="0"/>
            </p:cNvCxnSpPr>
            <p:nvPr/>
          </p:nvCxnSpPr>
          <p:spPr>
            <a:xfrm flipH="1">
              <a:off x="6063726" y="4328833"/>
              <a:ext cx="1" cy="135187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0"/>
            </p:cNvCxnSpPr>
            <p:nvPr/>
          </p:nvCxnSpPr>
          <p:spPr>
            <a:xfrm>
              <a:off x="8581914" y="2408593"/>
              <a:ext cx="4482" cy="106500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0" idx="0"/>
            </p:cNvCxnSpPr>
            <p:nvPr/>
          </p:nvCxnSpPr>
          <p:spPr>
            <a:xfrm flipH="1">
              <a:off x="6063726" y="4388001"/>
              <a:ext cx="2563456" cy="129271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20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85" y="160957"/>
            <a:ext cx="10515600" cy="1325563"/>
          </a:xfrm>
        </p:spPr>
        <p:txBody>
          <a:bodyPr/>
          <a:lstStyle/>
          <a:p>
            <a:r>
              <a:rPr lang="en-US" dirty="0" smtClean="0"/>
              <a:t>Data Dictionary</a:t>
            </a:r>
            <a:endParaRPr lang="en-US" dirty="0"/>
          </a:p>
        </p:txBody>
      </p:sp>
      <p:grpSp>
        <p:nvGrpSpPr>
          <p:cNvPr id="3" name="Group 2"/>
          <p:cNvGrpSpPr/>
          <p:nvPr/>
        </p:nvGrpSpPr>
        <p:grpSpPr>
          <a:xfrm>
            <a:off x="816885" y="1486520"/>
            <a:ext cx="10829736" cy="4955346"/>
            <a:chOff x="1377109" y="750947"/>
            <a:chExt cx="10829736" cy="4955346"/>
          </a:xfrm>
        </p:grpSpPr>
        <p:pic>
          <p:nvPicPr>
            <p:cNvPr id="4" name="Picture 3"/>
            <p:cNvPicPr>
              <a:picLocks noChangeAspect="1"/>
            </p:cNvPicPr>
            <p:nvPr/>
          </p:nvPicPr>
          <p:blipFill rotWithShape="1">
            <a:blip r:embed="rId3"/>
            <a:srcRect t="-1" r="13854" b="30484"/>
            <a:stretch/>
          </p:blipFill>
          <p:spPr>
            <a:xfrm>
              <a:off x="8077484" y="997628"/>
              <a:ext cx="344626" cy="185399"/>
            </a:xfrm>
            <a:prstGeom prst="rect">
              <a:avLst/>
            </a:prstGeom>
          </p:spPr>
        </p:pic>
        <p:cxnSp>
          <p:nvCxnSpPr>
            <p:cNvPr id="5" name="Elbow Connector 4"/>
            <p:cNvCxnSpPr/>
            <p:nvPr/>
          </p:nvCxnSpPr>
          <p:spPr>
            <a:xfrm rot="5400000" flipH="1" flipV="1">
              <a:off x="4027073" y="1378043"/>
              <a:ext cx="4570549" cy="3912366"/>
            </a:xfrm>
            <a:prstGeom prst="bentConnector5">
              <a:avLst>
                <a:gd name="adj1" fmla="val -5002"/>
                <a:gd name="adj2" fmla="val 26682"/>
                <a:gd name="adj3" fmla="val 105944"/>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rotWithShape="1">
            <a:blip r:embed="rId4"/>
            <a:srcRect t="7514" r="85747"/>
            <a:stretch/>
          </p:blipFill>
          <p:spPr>
            <a:xfrm rot="10800000">
              <a:off x="9307008" y="2478406"/>
              <a:ext cx="135032" cy="369990"/>
            </a:xfrm>
            <a:prstGeom prst="rect">
              <a:avLst/>
            </a:prstGeom>
            <a:solidFill>
              <a:srgbClr val="66FF66"/>
            </a:solidFill>
          </p:spPr>
        </p:pic>
        <p:pic>
          <p:nvPicPr>
            <p:cNvPr id="7" name="Picture 6"/>
            <p:cNvPicPr>
              <a:picLocks noChangeAspect="1"/>
            </p:cNvPicPr>
            <p:nvPr/>
          </p:nvPicPr>
          <p:blipFill>
            <a:blip r:embed="rId4"/>
            <a:stretch>
              <a:fillRect/>
            </a:stretch>
          </p:blipFill>
          <p:spPr>
            <a:xfrm rot="10800000">
              <a:off x="10548649" y="2511978"/>
              <a:ext cx="843422" cy="400050"/>
            </a:xfrm>
            <a:prstGeom prst="rect">
              <a:avLst/>
            </a:prstGeom>
          </p:spPr>
        </p:pic>
        <p:pic>
          <p:nvPicPr>
            <p:cNvPr id="8" name="Picture 7"/>
            <p:cNvPicPr>
              <a:picLocks noChangeAspect="1"/>
            </p:cNvPicPr>
            <p:nvPr/>
          </p:nvPicPr>
          <p:blipFill>
            <a:blip r:embed="rId4"/>
            <a:stretch>
              <a:fillRect/>
            </a:stretch>
          </p:blipFill>
          <p:spPr>
            <a:xfrm rot="16200000">
              <a:off x="7871713" y="3321257"/>
              <a:ext cx="843422" cy="400050"/>
            </a:xfrm>
            <a:prstGeom prst="rect">
              <a:avLst/>
            </a:prstGeom>
          </p:spPr>
        </p:pic>
        <p:pic>
          <p:nvPicPr>
            <p:cNvPr id="9" name="Picture 8"/>
            <p:cNvPicPr>
              <a:picLocks noChangeAspect="1"/>
            </p:cNvPicPr>
            <p:nvPr/>
          </p:nvPicPr>
          <p:blipFill>
            <a:blip r:embed="rId4"/>
            <a:stretch>
              <a:fillRect/>
            </a:stretch>
          </p:blipFill>
          <p:spPr>
            <a:xfrm rot="16200000">
              <a:off x="7855224" y="2251615"/>
              <a:ext cx="843422" cy="400050"/>
            </a:xfrm>
            <a:prstGeom prst="rect">
              <a:avLst/>
            </a:prstGeom>
          </p:spPr>
        </p:pic>
        <p:pic>
          <p:nvPicPr>
            <p:cNvPr id="10" name="Picture 9"/>
            <p:cNvPicPr>
              <a:picLocks noChangeAspect="1"/>
            </p:cNvPicPr>
            <p:nvPr/>
          </p:nvPicPr>
          <p:blipFill>
            <a:blip r:embed="rId4"/>
            <a:stretch>
              <a:fillRect/>
            </a:stretch>
          </p:blipFill>
          <p:spPr>
            <a:xfrm rot="10800000">
              <a:off x="8616102" y="1494231"/>
              <a:ext cx="843422" cy="400050"/>
            </a:xfrm>
            <a:prstGeom prst="rect">
              <a:avLst/>
            </a:prstGeom>
          </p:spPr>
        </p:pic>
        <p:pic>
          <p:nvPicPr>
            <p:cNvPr id="11" name="Picture 10"/>
            <p:cNvPicPr>
              <a:picLocks noChangeAspect="1"/>
            </p:cNvPicPr>
            <p:nvPr/>
          </p:nvPicPr>
          <p:blipFill>
            <a:blip r:embed="rId4"/>
            <a:stretch>
              <a:fillRect/>
            </a:stretch>
          </p:blipFill>
          <p:spPr>
            <a:xfrm>
              <a:off x="7212546" y="1525752"/>
              <a:ext cx="843422" cy="400050"/>
            </a:xfrm>
            <a:prstGeom prst="rect">
              <a:avLst/>
            </a:prstGeom>
          </p:spPr>
        </p:pic>
        <p:pic>
          <p:nvPicPr>
            <p:cNvPr id="12" name="Picture 11"/>
            <p:cNvPicPr>
              <a:picLocks noChangeAspect="1"/>
            </p:cNvPicPr>
            <p:nvPr/>
          </p:nvPicPr>
          <p:blipFill>
            <a:blip r:embed="rId4"/>
            <a:stretch>
              <a:fillRect/>
            </a:stretch>
          </p:blipFill>
          <p:spPr>
            <a:xfrm>
              <a:off x="3040482" y="2278381"/>
              <a:ext cx="1266825" cy="400050"/>
            </a:xfrm>
            <a:prstGeom prst="rect">
              <a:avLst/>
            </a:prstGeom>
          </p:spPr>
        </p:pic>
        <p:pic>
          <p:nvPicPr>
            <p:cNvPr id="13" name="Picture 12"/>
            <p:cNvPicPr>
              <a:picLocks noChangeAspect="1"/>
            </p:cNvPicPr>
            <p:nvPr/>
          </p:nvPicPr>
          <p:blipFill>
            <a:blip r:embed="rId4"/>
            <a:stretch>
              <a:fillRect/>
            </a:stretch>
          </p:blipFill>
          <p:spPr>
            <a:xfrm>
              <a:off x="2992998" y="1078962"/>
              <a:ext cx="843422" cy="400050"/>
            </a:xfrm>
            <a:prstGeom prst="rect">
              <a:avLst/>
            </a:prstGeom>
          </p:spPr>
        </p:pic>
        <p:sp>
          <p:nvSpPr>
            <p:cNvPr id="14" name="Rectangle 13"/>
            <p:cNvSpPr/>
            <p:nvPr/>
          </p:nvSpPr>
          <p:spPr>
            <a:xfrm>
              <a:off x="1568177" y="1017961"/>
              <a:ext cx="1430767" cy="1038627"/>
            </a:xfrm>
            <a:prstGeom prst="rect">
              <a:avLst/>
            </a:prstGeom>
            <a:solidFill>
              <a:srgbClr val="7CAF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659378" y="1239302"/>
              <a:ext cx="1247887" cy="2922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9378" y="1628154"/>
              <a:ext cx="1247887" cy="2922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7109" y="2223799"/>
              <a:ext cx="1668754" cy="1829444"/>
            </a:xfrm>
            <a:prstGeom prst="rect">
              <a:avLst/>
            </a:prstGeom>
            <a:solidFill>
              <a:srgbClr val="7CAF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528091" y="3088943"/>
              <a:ext cx="1372275" cy="327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28091" y="3553101"/>
              <a:ext cx="1372275" cy="327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04156" y="756076"/>
              <a:ext cx="1704012" cy="4950217"/>
            </a:xfrm>
            <a:prstGeom prst="rect">
              <a:avLst/>
            </a:prstGeom>
            <a:solidFill>
              <a:srgbClr val="7CAF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624374" y="1019837"/>
              <a:ext cx="1437052" cy="300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24374" y="1463415"/>
              <a:ext cx="1437052" cy="70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25406" y="1795931"/>
              <a:ext cx="1236650" cy="28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4374" y="2377240"/>
              <a:ext cx="1437052" cy="1243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725406" y="2709756"/>
              <a:ext cx="1236650" cy="74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09745" y="2998773"/>
              <a:ext cx="1081226" cy="356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46829" y="3824684"/>
              <a:ext cx="1437052" cy="17047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726345" y="4157201"/>
              <a:ext cx="1236650" cy="74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10684" y="4446218"/>
              <a:ext cx="1081226" cy="356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46922" y="5049436"/>
              <a:ext cx="1236650" cy="374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57324" y="998321"/>
              <a:ext cx="928459" cy="261610"/>
            </a:xfrm>
            <a:prstGeom prst="rect">
              <a:avLst/>
            </a:prstGeom>
          </p:spPr>
          <p:txBody>
            <a:bodyPr wrap="none">
              <a:spAutoFit/>
            </a:bodyPr>
            <a:lstStyle/>
            <a:p>
              <a:r>
                <a:rPr lang="en-US" sz="1100" b="0" i="0" u="none" strike="noStrike" baseline="0" dirty="0" smtClean="0">
                  <a:latin typeface="Helvetica" panose="020B0604020202020204" pitchFamily="34" charset="0"/>
                </a:rPr>
                <a:t>preferences</a:t>
              </a:r>
              <a:endParaRPr lang="en-US" sz="3200" dirty="0"/>
            </a:p>
          </p:txBody>
        </p:sp>
        <p:sp>
          <p:nvSpPr>
            <p:cNvPr id="32" name="Rectangle 31"/>
            <p:cNvSpPr/>
            <p:nvPr/>
          </p:nvSpPr>
          <p:spPr>
            <a:xfrm>
              <a:off x="1902030" y="1265425"/>
              <a:ext cx="638316" cy="261610"/>
            </a:xfrm>
            <a:prstGeom prst="rect">
              <a:avLst/>
            </a:prstGeom>
          </p:spPr>
          <p:txBody>
            <a:bodyPr wrap="none">
              <a:spAutoFit/>
            </a:bodyPr>
            <a:lstStyle/>
            <a:p>
              <a:r>
                <a:rPr lang="en-US" sz="1100" b="0" i="0" u="none" strike="noStrike" baseline="0" dirty="0" smtClean="0">
                  <a:latin typeface="Helvetica" panose="020B0604020202020204" pitchFamily="34" charset="0"/>
                </a:rPr>
                <a:t>contact</a:t>
              </a:r>
              <a:endParaRPr lang="en-US" sz="3200" dirty="0"/>
            </a:p>
          </p:txBody>
        </p:sp>
        <p:sp>
          <p:nvSpPr>
            <p:cNvPr id="33" name="Rectangle 32"/>
            <p:cNvSpPr/>
            <p:nvPr/>
          </p:nvSpPr>
          <p:spPr>
            <a:xfrm>
              <a:off x="1887113" y="1621006"/>
              <a:ext cx="724878" cy="261610"/>
            </a:xfrm>
            <a:prstGeom prst="rect">
              <a:avLst/>
            </a:prstGeom>
          </p:spPr>
          <p:txBody>
            <a:bodyPr wrap="none">
              <a:spAutoFit/>
            </a:bodyPr>
            <a:lstStyle/>
            <a:p>
              <a:r>
                <a:rPr lang="en-US" sz="1100" b="0" i="0" u="none" strike="noStrike" baseline="0" dirty="0" smtClean="0">
                  <a:latin typeface="Helvetica" panose="020B0604020202020204" pitchFamily="34" charset="0"/>
                </a:rPr>
                <a:t>payment</a:t>
              </a:r>
              <a:endParaRPr lang="en-US" sz="3200" dirty="0"/>
            </a:p>
          </p:txBody>
        </p:sp>
        <p:sp>
          <p:nvSpPr>
            <p:cNvPr id="34" name="Rectangle 33"/>
            <p:cNvSpPr/>
            <p:nvPr/>
          </p:nvSpPr>
          <p:spPr>
            <a:xfrm>
              <a:off x="5656212" y="1207028"/>
              <a:ext cx="1564930" cy="1170212"/>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23585" y="1539544"/>
              <a:ext cx="1423770" cy="7388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15940" y="1152960"/>
              <a:ext cx="1430767" cy="1299784"/>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707141" y="1610970"/>
              <a:ext cx="1247887" cy="292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07141" y="2032096"/>
              <a:ext cx="1247887" cy="292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701551" y="1680987"/>
              <a:ext cx="1488318" cy="461665"/>
            </a:xfrm>
            <a:prstGeom prst="rect">
              <a:avLst/>
            </a:prstGeom>
          </p:spPr>
          <p:txBody>
            <a:bodyPr wrap="square">
              <a:spAutoFit/>
            </a:bodyPr>
            <a:lstStyle/>
            <a:p>
              <a:r>
                <a:rPr lang="en-US" sz="1200" dirty="0"/>
                <a:t>paymentPlanDetails</a:t>
              </a:r>
            </a:p>
            <a:p>
              <a:r>
                <a:rPr lang="en-US" sz="1200" dirty="0"/>
                <a:t>(measuringDevice)</a:t>
              </a:r>
              <a:endParaRPr lang="en-US" sz="3600" dirty="0"/>
            </a:p>
          </p:txBody>
        </p:sp>
        <p:sp>
          <p:nvSpPr>
            <p:cNvPr id="40" name="Rectangle 39"/>
            <p:cNvSpPr/>
            <p:nvPr/>
          </p:nvSpPr>
          <p:spPr>
            <a:xfrm>
              <a:off x="5880312" y="1189551"/>
              <a:ext cx="1079142" cy="261610"/>
            </a:xfrm>
            <a:prstGeom prst="rect">
              <a:avLst/>
            </a:prstGeom>
          </p:spPr>
          <p:txBody>
            <a:bodyPr wrap="none">
              <a:spAutoFit/>
            </a:bodyPr>
            <a:lstStyle/>
            <a:p>
              <a:r>
                <a:rPr lang="en-US" sz="1100" b="0" i="0" u="none" strike="noStrike" baseline="0" dirty="0" smtClean="0">
                  <a:latin typeface="Helvetica" panose="020B0604020202020204" pitchFamily="34" charset="0"/>
                </a:rPr>
                <a:t>paymentPlans</a:t>
              </a:r>
              <a:endParaRPr lang="en-US" sz="3200" dirty="0"/>
            </a:p>
          </p:txBody>
        </p:sp>
        <p:sp>
          <p:nvSpPr>
            <p:cNvPr id="41" name="Rectangle 40"/>
            <p:cNvSpPr/>
            <p:nvPr/>
          </p:nvSpPr>
          <p:spPr>
            <a:xfrm>
              <a:off x="7894066" y="1135744"/>
              <a:ext cx="748923" cy="261610"/>
            </a:xfrm>
            <a:prstGeom prst="rect">
              <a:avLst/>
            </a:prstGeom>
          </p:spPr>
          <p:txBody>
            <a:bodyPr wrap="none">
              <a:spAutoFit/>
            </a:bodyPr>
            <a:lstStyle/>
            <a:p>
              <a:r>
                <a:rPr lang="en-US" sz="1100" b="0" i="0" u="none" strike="noStrike" baseline="0" dirty="0" smtClean="0">
                  <a:latin typeface="Helvetica" panose="020B0604020202020204" pitchFamily="34" charset="0"/>
                </a:rPr>
                <a:t>accounts</a:t>
              </a:r>
              <a:endParaRPr lang="en-US" sz="2800" dirty="0"/>
            </a:p>
          </p:txBody>
        </p:sp>
        <p:sp>
          <p:nvSpPr>
            <p:cNvPr id="42" name="Rectangle 41"/>
            <p:cNvSpPr/>
            <p:nvPr/>
          </p:nvSpPr>
          <p:spPr>
            <a:xfrm>
              <a:off x="7938384" y="1621006"/>
              <a:ext cx="686406" cy="261610"/>
            </a:xfrm>
            <a:prstGeom prst="rect">
              <a:avLst/>
            </a:prstGeom>
          </p:spPr>
          <p:txBody>
            <a:bodyPr wrap="none">
              <a:spAutoFit/>
            </a:bodyPr>
            <a:lstStyle/>
            <a:p>
              <a:r>
                <a:rPr lang="en-US" sz="1100" b="0" i="0" u="none" strike="noStrike" baseline="0" dirty="0" smtClean="0">
                  <a:latin typeface="Helvetica" panose="020B0604020202020204" pitchFamily="34" charset="0"/>
                </a:rPr>
                <a:t>address</a:t>
              </a:r>
              <a:endParaRPr lang="en-US" sz="2800" dirty="0"/>
            </a:p>
          </p:txBody>
        </p:sp>
        <p:sp>
          <p:nvSpPr>
            <p:cNvPr id="43" name="Rectangle 42"/>
            <p:cNvSpPr/>
            <p:nvPr/>
          </p:nvSpPr>
          <p:spPr>
            <a:xfrm>
              <a:off x="7830786" y="2032096"/>
              <a:ext cx="1000595" cy="261610"/>
            </a:xfrm>
            <a:prstGeom prst="rect">
              <a:avLst/>
            </a:prstGeom>
          </p:spPr>
          <p:txBody>
            <a:bodyPr wrap="none">
              <a:spAutoFit/>
            </a:bodyPr>
            <a:lstStyle/>
            <a:p>
              <a:r>
                <a:rPr lang="en-US" sz="1100" b="0" i="0" u="none" strike="noStrike" baseline="0" dirty="0" smtClean="0">
                  <a:latin typeface="Helvetica" panose="020B0604020202020204" pitchFamily="34" charset="0"/>
                </a:rPr>
                <a:t>bankAccount</a:t>
              </a:r>
              <a:endParaRPr lang="en-US" sz="1100" dirty="0"/>
            </a:p>
          </p:txBody>
        </p:sp>
        <p:sp>
          <p:nvSpPr>
            <p:cNvPr id="44" name="Rectangle 43"/>
            <p:cNvSpPr/>
            <p:nvPr/>
          </p:nvSpPr>
          <p:spPr>
            <a:xfrm>
              <a:off x="7647190" y="2873292"/>
              <a:ext cx="1430767" cy="572818"/>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614138" y="3942993"/>
              <a:ext cx="1430767" cy="572818"/>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56255" y="1320713"/>
              <a:ext cx="1647369" cy="4385580"/>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9582784" y="2377240"/>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582784" y="3170718"/>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582784" y="3906812"/>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9574834" y="4681937"/>
              <a:ext cx="1372275" cy="4452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1387369" y="2377239"/>
              <a:ext cx="771385" cy="593365"/>
            </a:xfrm>
            <a:prstGeom prst="rect">
              <a:avLst/>
            </a:prstGeom>
            <a:solidFill>
              <a:srgbClr val="B8B8B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830786" y="2993477"/>
              <a:ext cx="976549" cy="261610"/>
            </a:xfrm>
            <a:prstGeom prst="rect">
              <a:avLst/>
            </a:prstGeom>
          </p:spPr>
          <p:txBody>
            <a:bodyPr wrap="none">
              <a:spAutoFit/>
            </a:bodyPr>
            <a:lstStyle/>
            <a:p>
              <a:r>
                <a:rPr lang="en-US" sz="1100" b="1" dirty="0" smtClean="0">
                  <a:latin typeface="Helvetica" panose="020B0604020202020204" pitchFamily="34" charset="0"/>
                </a:rPr>
                <a:t>a</a:t>
              </a:r>
              <a:r>
                <a:rPr lang="en-US" sz="1100" b="1" i="0" u="none" strike="noStrike" baseline="0" dirty="0" smtClean="0">
                  <a:latin typeface="Helvetica" panose="020B0604020202020204" pitchFamily="34" charset="0"/>
                </a:rPr>
                <a:t>greements</a:t>
              </a:r>
              <a:endParaRPr lang="en-US" sz="3200" b="1" dirty="0"/>
            </a:p>
          </p:txBody>
        </p:sp>
        <p:sp>
          <p:nvSpPr>
            <p:cNvPr id="53" name="Rectangle 52"/>
            <p:cNvSpPr/>
            <p:nvPr/>
          </p:nvSpPr>
          <p:spPr>
            <a:xfrm>
              <a:off x="7923306" y="4053243"/>
              <a:ext cx="788999" cy="261610"/>
            </a:xfrm>
            <a:prstGeom prst="rect">
              <a:avLst/>
            </a:prstGeom>
          </p:spPr>
          <p:txBody>
            <a:bodyPr wrap="none">
              <a:spAutoFit/>
            </a:bodyPr>
            <a:lstStyle/>
            <a:p>
              <a:r>
                <a:rPr lang="en-US" sz="1100" b="1" i="0" u="none" strike="noStrike" baseline="0" dirty="0" smtClean="0">
                  <a:latin typeface="Helvetica" panose="020B0604020202020204" pitchFamily="34" charset="0"/>
                </a:rPr>
                <a:t>products</a:t>
              </a:r>
              <a:endParaRPr lang="en-US" sz="3200" b="1" dirty="0"/>
            </a:p>
          </p:txBody>
        </p:sp>
        <p:sp>
          <p:nvSpPr>
            <p:cNvPr id="54" name="Rectangle 53"/>
            <p:cNvSpPr/>
            <p:nvPr/>
          </p:nvSpPr>
          <p:spPr>
            <a:xfrm>
              <a:off x="9898130" y="1353738"/>
              <a:ext cx="702436" cy="261610"/>
            </a:xfrm>
            <a:prstGeom prst="rect">
              <a:avLst/>
            </a:prstGeom>
          </p:spPr>
          <p:txBody>
            <a:bodyPr wrap="none">
              <a:spAutoFit/>
            </a:bodyPr>
            <a:lstStyle/>
            <a:p>
              <a:r>
                <a:rPr lang="en-US" sz="1100" dirty="0" smtClean="0">
                  <a:latin typeface="Helvetica" panose="020B0604020202020204" pitchFamily="34" charset="0"/>
                </a:rPr>
                <a:t>I</a:t>
              </a:r>
              <a:r>
                <a:rPr lang="en-US" sz="1100" b="0" i="0" u="none" strike="noStrike" baseline="0" dirty="0" smtClean="0">
                  <a:latin typeface="Helvetica" panose="020B0604020202020204" pitchFamily="34" charset="0"/>
                </a:rPr>
                <a:t>nvoices</a:t>
              </a:r>
              <a:endParaRPr lang="en-US" sz="3200" dirty="0"/>
            </a:p>
          </p:txBody>
        </p:sp>
        <p:sp>
          <p:nvSpPr>
            <p:cNvPr id="55" name="Rectangle 54"/>
            <p:cNvSpPr/>
            <p:nvPr/>
          </p:nvSpPr>
          <p:spPr>
            <a:xfrm>
              <a:off x="9490480" y="1848410"/>
              <a:ext cx="1578915" cy="2988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0" i="0" u="none" strike="noStrike" baseline="0" dirty="0" smtClean="0">
                  <a:solidFill>
                    <a:schemeClr val="tx1"/>
                  </a:solidFill>
                  <a:latin typeface="Helvetica" panose="020B0604020202020204" pitchFamily="34" charset="0"/>
                </a:rPr>
                <a:t>type: &lt;OneTimeCost&gt;</a:t>
              </a:r>
              <a:endParaRPr lang="en-US" sz="1100" dirty="0">
                <a:solidFill>
                  <a:schemeClr val="tx1"/>
                </a:solidFill>
              </a:endParaRPr>
            </a:p>
          </p:txBody>
        </p:sp>
        <p:sp>
          <p:nvSpPr>
            <p:cNvPr id="56" name="Rectangle 55"/>
            <p:cNvSpPr/>
            <p:nvPr/>
          </p:nvSpPr>
          <p:spPr>
            <a:xfrm>
              <a:off x="9952851" y="2469070"/>
              <a:ext cx="476412" cy="261610"/>
            </a:xfrm>
            <a:prstGeom prst="rect">
              <a:avLst/>
            </a:prstGeom>
          </p:spPr>
          <p:txBody>
            <a:bodyPr wrap="none">
              <a:spAutoFit/>
            </a:bodyPr>
            <a:lstStyle/>
            <a:p>
              <a:r>
                <a:rPr lang="en-US" sz="1100" b="0" i="0" u="none" strike="noStrike" baseline="0" dirty="0" smtClean="0">
                  <a:latin typeface="Helvetica" panose="020B0604020202020204" pitchFamily="34" charset="0"/>
                </a:rPr>
                <a:t>lines</a:t>
              </a:r>
              <a:endParaRPr lang="en-US" sz="3200" dirty="0"/>
            </a:p>
          </p:txBody>
        </p:sp>
        <p:sp>
          <p:nvSpPr>
            <p:cNvPr id="57" name="Rectangle 56"/>
            <p:cNvSpPr/>
            <p:nvPr/>
          </p:nvSpPr>
          <p:spPr>
            <a:xfrm>
              <a:off x="9843045" y="3224679"/>
              <a:ext cx="838691" cy="261610"/>
            </a:xfrm>
            <a:prstGeom prst="rect">
              <a:avLst/>
            </a:prstGeom>
          </p:spPr>
          <p:txBody>
            <a:bodyPr wrap="none">
              <a:spAutoFit/>
            </a:bodyPr>
            <a:lstStyle/>
            <a:p>
              <a:r>
                <a:rPr lang="en-US" sz="1100" b="0" i="0" u="none" strike="noStrike" baseline="0" dirty="0" smtClean="0">
                  <a:latin typeface="Helvetica" panose="020B0604020202020204" pitchFamily="34" charset="0"/>
                </a:rPr>
                <a:t>lineDetails</a:t>
              </a:r>
              <a:endParaRPr lang="en-US" sz="3200" dirty="0"/>
            </a:p>
          </p:txBody>
        </p:sp>
        <p:sp>
          <p:nvSpPr>
            <p:cNvPr id="58" name="Rectangle 57"/>
            <p:cNvSpPr/>
            <p:nvPr/>
          </p:nvSpPr>
          <p:spPr>
            <a:xfrm>
              <a:off x="9724363" y="3996642"/>
              <a:ext cx="1090363" cy="261610"/>
            </a:xfrm>
            <a:prstGeom prst="rect">
              <a:avLst/>
            </a:prstGeom>
          </p:spPr>
          <p:txBody>
            <a:bodyPr wrap="none">
              <a:spAutoFit/>
            </a:bodyPr>
            <a:lstStyle/>
            <a:p>
              <a:r>
                <a:rPr lang="en-US" sz="1100" b="0" i="0" u="none" strike="noStrike" baseline="0" dirty="0" smtClean="0">
                  <a:latin typeface="Helvetica" panose="020B0604020202020204" pitchFamily="34" charset="0"/>
                </a:rPr>
                <a:t>lineSubDetails</a:t>
              </a:r>
              <a:endParaRPr lang="en-US" sz="3200" dirty="0"/>
            </a:p>
          </p:txBody>
        </p:sp>
        <p:sp>
          <p:nvSpPr>
            <p:cNvPr id="59" name="Rectangle 58"/>
            <p:cNvSpPr/>
            <p:nvPr/>
          </p:nvSpPr>
          <p:spPr>
            <a:xfrm>
              <a:off x="9906363" y="4767577"/>
              <a:ext cx="569387" cy="261610"/>
            </a:xfrm>
            <a:prstGeom prst="rect">
              <a:avLst/>
            </a:prstGeom>
          </p:spPr>
          <p:txBody>
            <a:bodyPr wrap="none">
              <a:spAutoFit/>
            </a:bodyPr>
            <a:lstStyle/>
            <a:p>
              <a:r>
                <a:rPr lang="en-US" sz="1100" b="0" i="0" u="none" strike="noStrike" baseline="0" dirty="0" smtClean="0">
                  <a:latin typeface="Helvetica" panose="020B0604020202020204" pitchFamily="34" charset="0"/>
                </a:rPr>
                <a:t>usage</a:t>
              </a:r>
              <a:endParaRPr lang="en-US" sz="3200" dirty="0"/>
            </a:p>
          </p:txBody>
        </p:sp>
        <p:sp>
          <p:nvSpPr>
            <p:cNvPr id="60" name="Rectangle 59"/>
            <p:cNvSpPr/>
            <p:nvPr/>
          </p:nvSpPr>
          <p:spPr>
            <a:xfrm>
              <a:off x="11363344" y="2543116"/>
              <a:ext cx="843501" cy="261610"/>
            </a:xfrm>
            <a:prstGeom prst="rect">
              <a:avLst/>
            </a:prstGeom>
          </p:spPr>
          <p:txBody>
            <a:bodyPr wrap="none">
              <a:spAutoFit/>
            </a:bodyPr>
            <a:lstStyle/>
            <a:p>
              <a:r>
                <a:rPr lang="en-US" sz="1100" b="1" i="0" u="none" strike="noStrike" baseline="0" dirty="0" smtClean="0">
                  <a:latin typeface="Helvetica" panose="020B0604020202020204" pitchFamily="34" charset="0"/>
                </a:rPr>
                <a:t>payments</a:t>
              </a:r>
              <a:endParaRPr lang="en-US" sz="3200" b="1" dirty="0"/>
            </a:p>
          </p:txBody>
        </p:sp>
        <p:cxnSp>
          <p:nvCxnSpPr>
            <p:cNvPr id="61" name="Elbow Connector 60"/>
            <p:cNvCxnSpPr/>
            <p:nvPr/>
          </p:nvCxnSpPr>
          <p:spPr>
            <a:xfrm rot="10800000" flipV="1">
              <a:off x="9055664" y="2684916"/>
              <a:ext cx="262102" cy="507317"/>
            </a:xfrm>
            <a:prstGeom prst="bentConnector3">
              <a:avLst/>
            </a:prstGeom>
            <a:ln w="12700">
              <a:prstDash val="dash"/>
            </a:ln>
          </p:spPr>
          <p:style>
            <a:lnRef idx="3">
              <a:schemeClr val="dk1"/>
            </a:lnRef>
            <a:fillRef idx="0">
              <a:schemeClr val="dk1"/>
            </a:fillRef>
            <a:effectRef idx="2">
              <a:schemeClr val="dk1"/>
            </a:effectRef>
            <a:fontRef idx="minor">
              <a:schemeClr val="tx1"/>
            </a:fontRef>
          </p:style>
        </p:cxnSp>
        <p:sp>
          <p:nvSpPr>
            <p:cNvPr id="62" name="Rectangle 61"/>
            <p:cNvSpPr/>
            <p:nvPr/>
          </p:nvSpPr>
          <p:spPr>
            <a:xfrm>
              <a:off x="1901138" y="2223799"/>
              <a:ext cx="583814" cy="261610"/>
            </a:xfrm>
            <a:prstGeom prst="rect">
              <a:avLst/>
            </a:prstGeom>
          </p:spPr>
          <p:txBody>
            <a:bodyPr wrap="none">
              <a:spAutoFit/>
            </a:bodyPr>
            <a:lstStyle/>
            <a:p>
              <a:r>
                <a:rPr lang="en-US" sz="1100" b="0" i="0" u="none" strike="noStrike" baseline="0" dirty="0" smtClean="0">
                  <a:latin typeface="Helvetica" panose="020B0604020202020204" pitchFamily="34" charset="0"/>
                </a:rPr>
                <a:t>orders</a:t>
              </a:r>
              <a:endParaRPr lang="en-US" sz="3200" dirty="0"/>
            </a:p>
          </p:txBody>
        </p:sp>
        <p:sp>
          <p:nvSpPr>
            <p:cNvPr id="63" name="Rectangle 62"/>
            <p:cNvSpPr/>
            <p:nvPr/>
          </p:nvSpPr>
          <p:spPr>
            <a:xfrm>
              <a:off x="1854092" y="2397770"/>
              <a:ext cx="676788" cy="261610"/>
            </a:xfrm>
            <a:prstGeom prst="rect">
              <a:avLst/>
            </a:prstGeom>
          </p:spPr>
          <p:txBody>
            <a:bodyPr wrap="none">
              <a:spAutoFit/>
            </a:bodyPr>
            <a:lstStyle/>
            <a:p>
              <a:r>
                <a:rPr lang="en-US" sz="1100" b="0" i="0" u="none" strike="noStrike" baseline="0" dirty="0" smtClean="0">
                  <a:latin typeface="Helvetica" panose="020B0604020202020204" pitchFamily="34" charset="0"/>
                </a:rPr>
                <a:t>(orders)</a:t>
              </a:r>
              <a:endParaRPr lang="en-US" sz="3200" dirty="0"/>
            </a:p>
          </p:txBody>
        </p:sp>
        <p:sp>
          <p:nvSpPr>
            <p:cNvPr id="64" name="Rectangle 63"/>
            <p:cNvSpPr/>
            <p:nvPr/>
          </p:nvSpPr>
          <p:spPr>
            <a:xfrm>
              <a:off x="1425440" y="2647112"/>
              <a:ext cx="1578915" cy="29883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panose="020B0604020202020204" pitchFamily="34" charset="0"/>
                  <a:cs typeface="Helvetica" panose="020B0604020202020204" pitchFamily="34" charset="0"/>
                </a:rPr>
                <a:t>type: &lt;serviceOrder&gt;</a:t>
              </a:r>
            </a:p>
          </p:txBody>
        </p:sp>
        <p:sp>
          <p:nvSpPr>
            <p:cNvPr id="65" name="Rectangle 64"/>
            <p:cNvSpPr/>
            <p:nvPr/>
          </p:nvSpPr>
          <p:spPr>
            <a:xfrm>
              <a:off x="1801730" y="3097162"/>
              <a:ext cx="805029" cy="261610"/>
            </a:xfrm>
            <a:prstGeom prst="rect">
              <a:avLst/>
            </a:prstGeom>
          </p:spPr>
          <p:txBody>
            <a:bodyPr wrap="none">
              <a:spAutoFit/>
            </a:bodyPr>
            <a:lstStyle/>
            <a:p>
              <a:r>
                <a:rPr lang="en-US" sz="1100" b="0" i="0" u="none" strike="noStrike" baseline="0" dirty="0" smtClean="0">
                  <a:latin typeface="Helvetica" panose="020B0604020202020204" pitchFamily="34" charset="0"/>
                </a:rPr>
                <a:t>orderlines</a:t>
              </a:r>
              <a:endParaRPr lang="en-US" sz="3200" dirty="0"/>
            </a:p>
          </p:txBody>
        </p:sp>
        <p:sp>
          <p:nvSpPr>
            <p:cNvPr id="66" name="Rectangle 65"/>
            <p:cNvSpPr/>
            <p:nvPr/>
          </p:nvSpPr>
          <p:spPr>
            <a:xfrm>
              <a:off x="1827975" y="3583223"/>
              <a:ext cx="686406" cy="261610"/>
            </a:xfrm>
            <a:prstGeom prst="rect">
              <a:avLst/>
            </a:prstGeom>
          </p:spPr>
          <p:txBody>
            <a:bodyPr wrap="none">
              <a:spAutoFit/>
            </a:bodyPr>
            <a:lstStyle/>
            <a:p>
              <a:r>
                <a:rPr lang="en-US" sz="1100" b="0" i="0" u="none" strike="noStrike" baseline="0" dirty="0" smtClean="0">
                  <a:latin typeface="Helvetica" panose="020B0604020202020204" pitchFamily="34" charset="0"/>
                </a:rPr>
                <a:t>address</a:t>
              </a:r>
              <a:endParaRPr lang="en-US" sz="3200" dirty="0"/>
            </a:p>
          </p:txBody>
        </p:sp>
        <p:sp>
          <p:nvSpPr>
            <p:cNvPr id="67" name="Rectangle 66"/>
            <p:cNvSpPr/>
            <p:nvPr/>
          </p:nvSpPr>
          <p:spPr>
            <a:xfrm>
              <a:off x="3901112" y="750947"/>
              <a:ext cx="883575" cy="261610"/>
            </a:xfrm>
            <a:prstGeom prst="rect">
              <a:avLst/>
            </a:prstGeom>
          </p:spPr>
          <p:txBody>
            <a:bodyPr wrap="none">
              <a:spAutoFit/>
            </a:bodyPr>
            <a:lstStyle/>
            <a:p>
              <a:r>
                <a:rPr lang="en-US" sz="1100" b="0" i="0" u="none" strike="noStrike" baseline="0" dirty="0" smtClean="0">
                  <a:latin typeface="Helvetica" panose="020B0604020202020204" pitchFamily="34" charset="0"/>
                </a:rPr>
                <a:t>Employees</a:t>
              </a:r>
              <a:endParaRPr lang="en-US" sz="3200" dirty="0"/>
            </a:p>
          </p:txBody>
        </p:sp>
        <p:sp>
          <p:nvSpPr>
            <p:cNvPr id="68" name="Rectangle 67"/>
            <p:cNvSpPr/>
            <p:nvPr/>
          </p:nvSpPr>
          <p:spPr>
            <a:xfrm>
              <a:off x="3832850" y="1051100"/>
              <a:ext cx="1000595" cy="261610"/>
            </a:xfrm>
            <a:prstGeom prst="rect">
              <a:avLst/>
            </a:prstGeom>
          </p:spPr>
          <p:txBody>
            <a:bodyPr wrap="none">
              <a:spAutoFit/>
            </a:bodyPr>
            <a:lstStyle/>
            <a:p>
              <a:r>
                <a:rPr lang="en-US" sz="1100" b="0" i="0" u="none" strike="noStrike" baseline="0" dirty="0" smtClean="0">
                  <a:latin typeface="Helvetica" panose="020B0604020202020204" pitchFamily="34" charset="0"/>
                </a:rPr>
                <a:t>bankAccount</a:t>
              </a:r>
              <a:endParaRPr lang="en-US" sz="3200" dirty="0"/>
            </a:p>
          </p:txBody>
        </p:sp>
        <p:sp>
          <p:nvSpPr>
            <p:cNvPr id="69" name="Rectangle 68"/>
            <p:cNvSpPr/>
            <p:nvPr/>
          </p:nvSpPr>
          <p:spPr>
            <a:xfrm>
              <a:off x="3967122" y="1492664"/>
              <a:ext cx="638316" cy="261610"/>
            </a:xfrm>
            <a:prstGeom prst="rect">
              <a:avLst/>
            </a:prstGeom>
          </p:spPr>
          <p:txBody>
            <a:bodyPr wrap="none">
              <a:spAutoFit/>
            </a:bodyPr>
            <a:lstStyle/>
            <a:p>
              <a:r>
                <a:rPr lang="en-US" sz="1100" b="0" i="0" u="none" strike="noStrike" baseline="0" dirty="0" smtClean="0">
                  <a:latin typeface="Helvetica" panose="020B0604020202020204" pitchFamily="34" charset="0"/>
                </a:rPr>
                <a:t>contact</a:t>
              </a:r>
              <a:endParaRPr lang="en-US" sz="3200" dirty="0"/>
            </a:p>
          </p:txBody>
        </p:sp>
        <p:sp>
          <p:nvSpPr>
            <p:cNvPr id="70" name="Rectangle 69"/>
            <p:cNvSpPr/>
            <p:nvPr/>
          </p:nvSpPr>
          <p:spPr>
            <a:xfrm>
              <a:off x="3962064" y="1804761"/>
              <a:ext cx="686406" cy="261610"/>
            </a:xfrm>
            <a:prstGeom prst="rect">
              <a:avLst/>
            </a:prstGeom>
          </p:spPr>
          <p:txBody>
            <a:bodyPr wrap="none">
              <a:spAutoFit/>
            </a:bodyPr>
            <a:lstStyle/>
            <a:p>
              <a:r>
                <a:rPr lang="en-US" sz="1100" b="0" i="0" u="none" strike="noStrike" baseline="0" dirty="0" smtClean="0">
                  <a:latin typeface="Helvetica" panose="020B0604020202020204" pitchFamily="34" charset="0"/>
                </a:rPr>
                <a:t>address</a:t>
              </a:r>
              <a:endParaRPr lang="en-US" sz="3200" dirty="0"/>
            </a:p>
          </p:txBody>
        </p:sp>
        <p:sp>
          <p:nvSpPr>
            <p:cNvPr id="71" name="Rectangle 70"/>
            <p:cNvSpPr/>
            <p:nvPr/>
          </p:nvSpPr>
          <p:spPr>
            <a:xfrm>
              <a:off x="3972038" y="2372403"/>
              <a:ext cx="615874" cy="261610"/>
            </a:xfrm>
            <a:prstGeom prst="rect">
              <a:avLst/>
            </a:prstGeom>
          </p:spPr>
          <p:txBody>
            <a:bodyPr wrap="none">
              <a:spAutoFit/>
            </a:bodyPr>
            <a:lstStyle/>
            <a:p>
              <a:r>
                <a:rPr lang="en-US" sz="1100" b="0" i="0" u="none" strike="noStrike" baseline="0" dirty="0" smtClean="0">
                  <a:latin typeface="Helvetica" panose="020B0604020202020204" pitchFamily="34" charset="0"/>
                </a:rPr>
                <a:t>person</a:t>
              </a:r>
              <a:endParaRPr lang="en-US" sz="3200" dirty="0"/>
            </a:p>
          </p:txBody>
        </p:sp>
        <p:sp>
          <p:nvSpPr>
            <p:cNvPr id="72" name="Rectangle 71"/>
            <p:cNvSpPr/>
            <p:nvPr/>
          </p:nvSpPr>
          <p:spPr>
            <a:xfrm>
              <a:off x="3956973" y="2709238"/>
              <a:ext cx="686406" cy="261610"/>
            </a:xfrm>
            <a:prstGeom prst="rect">
              <a:avLst/>
            </a:prstGeom>
          </p:spPr>
          <p:txBody>
            <a:bodyPr wrap="none">
              <a:spAutoFit/>
            </a:bodyPr>
            <a:lstStyle/>
            <a:p>
              <a:r>
                <a:rPr lang="en-US" sz="1100" b="0" i="0" u="none" strike="noStrike" baseline="0" dirty="0" smtClean="0">
                  <a:latin typeface="Helvetica" panose="020B0604020202020204" pitchFamily="34" charset="0"/>
                </a:rPr>
                <a:t>address</a:t>
              </a:r>
              <a:endParaRPr lang="en-US" sz="3200" dirty="0"/>
            </a:p>
          </p:txBody>
        </p:sp>
        <p:sp>
          <p:nvSpPr>
            <p:cNvPr id="73" name="Rectangle 72"/>
            <p:cNvSpPr/>
            <p:nvPr/>
          </p:nvSpPr>
          <p:spPr>
            <a:xfrm>
              <a:off x="3953655" y="3052558"/>
              <a:ext cx="671979" cy="261610"/>
            </a:xfrm>
            <a:prstGeom prst="rect">
              <a:avLst/>
            </a:prstGeom>
          </p:spPr>
          <p:txBody>
            <a:bodyPr wrap="none">
              <a:spAutoFit/>
            </a:bodyPr>
            <a:lstStyle/>
            <a:p>
              <a:r>
                <a:rPr lang="en-US" sz="1100" b="0" i="0" u="none" strike="noStrike" baseline="0" dirty="0" smtClean="0">
                  <a:latin typeface="Helvetica" panose="020B0604020202020204" pitchFamily="34" charset="0"/>
                </a:rPr>
                <a:t>location</a:t>
              </a:r>
              <a:endParaRPr lang="en-US" sz="3200" dirty="0"/>
            </a:p>
          </p:txBody>
        </p:sp>
        <p:sp>
          <p:nvSpPr>
            <p:cNvPr id="74" name="Rectangle 73"/>
            <p:cNvSpPr/>
            <p:nvPr/>
          </p:nvSpPr>
          <p:spPr>
            <a:xfrm>
              <a:off x="3894231" y="3826046"/>
              <a:ext cx="954107" cy="261610"/>
            </a:xfrm>
            <a:prstGeom prst="rect">
              <a:avLst/>
            </a:prstGeom>
          </p:spPr>
          <p:txBody>
            <a:bodyPr wrap="none">
              <a:spAutoFit/>
            </a:bodyPr>
            <a:lstStyle/>
            <a:p>
              <a:r>
                <a:rPr lang="en-US" sz="1100" b="0" i="0" u="none" strike="noStrike" baseline="0" dirty="0" smtClean="0">
                  <a:latin typeface="Helvetica" panose="020B0604020202020204" pitchFamily="34" charset="0"/>
                </a:rPr>
                <a:t>organization</a:t>
              </a:r>
              <a:endParaRPr lang="en-US" sz="3200" dirty="0"/>
            </a:p>
          </p:txBody>
        </p:sp>
        <p:sp>
          <p:nvSpPr>
            <p:cNvPr id="75" name="Rectangle 74"/>
            <p:cNvSpPr/>
            <p:nvPr/>
          </p:nvSpPr>
          <p:spPr>
            <a:xfrm>
              <a:off x="3894231" y="4182044"/>
              <a:ext cx="686406" cy="261610"/>
            </a:xfrm>
            <a:prstGeom prst="rect">
              <a:avLst/>
            </a:prstGeom>
          </p:spPr>
          <p:txBody>
            <a:bodyPr wrap="none">
              <a:spAutoFit/>
            </a:bodyPr>
            <a:lstStyle/>
            <a:p>
              <a:r>
                <a:rPr lang="en-US" sz="1100" b="0" i="0" u="none" strike="noStrike" baseline="0" dirty="0" smtClean="0">
                  <a:latin typeface="Helvetica" panose="020B0604020202020204" pitchFamily="34" charset="0"/>
                </a:rPr>
                <a:t>address</a:t>
              </a:r>
              <a:endParaRPr lang="en-US" sz="3200" dirty="0"/>
            </a:p>
          </p:txBody>
        </p:sp>
        <p:sp>
          <p:nvSpPr>
            <p:cNvPr id="76" name="Rectangle 75"/>
            <p:cNvSpPr/>
            <p:nvPr/>
          </p:nvSpPr>
          <p:spPr>
            <a:xfrm>
              <a:off x="3888714" y="4505967"/>
              <a:ext cx="671979" cy="261610"/>
            </a:xfrm>
            <a:prstGeom prst="rect">
              <a:avLst/>
            </a:prstGeom>
          </p:spPr>
          <p:txBody>
            <a:bodyPr wrap="none">
              <a:spAutoFit/>
            </a:bodyPr>
            <a:lstStyle/>
            <a:p>
              <a:r>
                <a:rPr lang="en-US" sz="1100" b="0" i="0" u="none" strike="noStrike" baseline="0" dirty="0" smtClean="0">
                  <a:latin typeface="Helvetica" panose="020B0604020202020204" pitchFamily="34" charset="0"/>
                </a:rPr>
                <a:t>location</a:t>
              </a:r>
              <a:endParaRPr lang="en-US" sz="3200" dirty="0"/>
            </a:p>
          </p:txBody>
        </p:sp>
        <p:sp>
          <p:nvSpPr>
            <p:cNvPr id="77" name="Rectangle 76"/>
            <p:cNvSpPr/>
            <p:nvPr/>
          </p:nvSpPr>
          <p:spPr>
            <a:xfrm>
              <a:off x="3881101" y="5062784"/>
              <a:ext cx="851515" cy="261610"/>
            </a:xfrm>
            <a:prstGeom prst="rect">
              <a:avLst/>
            </a:prstGeom>
          </p:spPr>
          <p:txBody>
            <a:bodyPr wrap="none">
              <a:spAutoFit/>
            </a:bodyPr>
            <a:lstStyle/>
            <a:p>
              <a:r>
                <a:rPr lang="en-US" sz="1100" b="0" i="0" u="none" strike="noStrike" baseline="0" dirty="0" smtClean="0">
                  <a:latin typeface="Helvetica" panose="020B0604020202020204" pitchFamily="34" charset="0"/>
                </a:rPr>
                <a:t>legal Form</a:t>
              </a:r>
              <a:endParaRPr lang="en-US" sz="3200" dirty="0"/>
            </a:p>
          </p:txBody>
        </p:sp>
        <p:sp>
          <p:nvSpPr>
            <p:cNvPr id="78" name="Rectangle 77"/>
            <p:cNvSpPr/>
            <p:nvPr/>
          </p:nvSpPr>
          <p:spPr>
            <a:xfrm>
              <a:off x="6156167" y="781123"/>
              <a:ext cx="1471878" cy="261610"/>
            </a:xfrm>
            <a:prstGeom prst="rect">
              <a:avLst/>
            </a:prstGeom>
          </p:spPr>
          <p:txBody>
            <a:bodyPr wrap="none">
              <a:spAutoFit/>
            </a:bodyPr>
            <a:lstStyle/>
            <a:p>
              <a:r>
                <a:rPr lang="en-US" sz="1100" b="0" i="0" u="none" strike="noStrike" baseline="0" dirty="0" smtClean="0">
                  <a:latin typeface="Helvetica" panose="020B0604020202020204" pitchFamily="34" charset="0"/>
                </a:rPr>
                <a:t>absorbing Employee</a:t>
              </a:r>
              <a:endParaRPr lang="en-US" sz="3200" dirty="0"/>
            </a:p>
          </p:txBody>
        </p:sp>
      </p:grpSp>
    </p:spTree>
    <p:extLst>
      <p:ext uri="{BB962C8B-B14F-4D97-AF65-F5344CB8AC3E}">
        <p14:creationId xmlns:p14="http://schemas.microsoft.com/office/powerpoint/2010/main" val="304882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Cookbook</a:t>
            </a:r>
            <a:endParaRPr lang="en-US" dirty="0"/>
          </a:p>
        </p:txBody>
      </p:sp>
      <p:sp>
        <p:nvSpPr>
          <p:cNvPr id="3" name="Content Placeholder 2"/>
          <p:cNvSpPr>
            <a:spLocks noGrp="1"/>
          </p:cNvSpPr>
          <p:nvPr>
            <p:ph sz="half" idx="1"/>
          </p:nvPr>
        </p:nvSpPr>
        <p:spPr/>
        <p:txBody>
          <a:bodyPr>
            <a:normAutofit fontScale="55000" lnSpcReduction="20000"/>
          </a:bodyPr>
          <a:lstStyle/>
          <a:p>
            <a:pPr>
              <a:buClr>
                <a:schemeClr val="tx1"/>
              </a:buClr>
            </a:pPr>
            <a:r>
              <a:rPr lang="en-US" sz="2900" dirty="0">
                <a:solidFill>
                  <a:srgbClr val="0070C0"/>
                </a:solidFill>
              </a:rPr>
              <a:t>Introduction </a:t>
            </a:r>
          </a:p>
          <a:p>
            <a:pPr>
              <a:buClr>
                <a:schemeClr val="tx1"/>
              </a:buClr>
            </a:pPr>
            <a:r>
              <a:rPr lang="en-US" sz="2900" dirty="0">
                <a:solidFill>
                  <a:srgbClr val="0070C0"/>
                </a:solidFill>
              </a:rPr>
              <a:t>Structure and Flows</a:t>
            </a:r>
          </a:p>
          <a:p>
            <a:pPr lvl="1">
              <a:buClr>
                <a:schemeClr val="tx1"/>
              </a:buClr>
            </a:pPr>
            <a:r>
              <a:rPr lang="en-US" sz="2500" dirty="0">
                <a:solidFill>
                  <a:srgbClr val="0070C0"/>
                </a:solidFill>
              </a:rPr>
              <a:t>Proxy Request quadrant </a:t>
            </a:r>
          </a:p>
          <a:p>
            <a:pPr lvl="1">
              <a:buClr>
                <a:schemeClr val="tx1"/>
              </a:buClr>
            </a:pPr>
            <a:r>
              <a:rPr lang="en-US" sz="2500" dirty="0">
                <a:solidFill>
                  <a:srgbClr val="0070C0"/>
                </a:solidFill>
              </a:rPr>
              <a:t>Target Request Quadrant</a:t>
            </a:r>
          </a:p>
          <a:p>
            <a:pPr lvl="1">
              <a:buClr>
                <a:schemeClr val="tx1"/>
              </a:buClr>
            </a:pPr>
            <a:r>
              <a:rPr lang="en-US" sz="2500" dirty="0">
                <a:solidFill>
                  <a:srgbClr val="0070C0"/>
                </a:solidFill>
              </a:rPr>
              <a:t>Target Response Quadrant</a:t>
            </a:r>
          </a:p>
          <a:p>
            <a:pPr lvl="1">
              <a:buClr>
                <a:schemeClr val="tx1"/>
              </a:buClr>
            </a:pPr>
            <a:r>
              <a:rPr lang="en-US" sz="2500" dirty="0">
                <a:solidFill>
                  <a:srgbClr val="0070C0"/>
                </a:solidFill>
              </a:rPr>
              <a:t>Proxy Response Quadrant</a:t>
            </a:r>
          </a:p>
          <a:p>
            <a:pPr>
              <a:buClr>
                <a:schemeClr val="tx1"/>
              </a:buClr>
            </a:pPr>
            <a:r>
              <a:rPr lang="en-US" sz="2900" dirty="0">
                <a:solidFill>
                  <a:srgbClr val="0070C0"/>
                </a:solidFill>
              </a:rPr>
              <a:t>Flows</a:t>
            </a:r>
          </a:p>
          <a:p>
            <a:pPr lvl="1">
              <a:buClr>
                <a:schemeClr val="tx1"/>
              </a:buClr>
            </a:pPr>
            <a:r>
              <a:rPr lang="en-US" sz="2500" dirty="0">
                <a:solidFill>
                  <a:srgbClr val="0070C0"/>
                </a:solidFill>
              </a:rPr>
              <a:t>Conditional Flows</a:t>
            </a:r>
          </a:p>
          <a:p>
            <a:pPr lvl="1">
              <a:buClr>
                <a:schemeClr val="tx1"/>
              </a:buClr>
            </a:pPr>
            <a:r>
              <a:rPr lang="en-US" sz="2500" dirty="0">
                <a:solidFill>
                  <a:srgbClr val="0070C0"/>
                </a:solidFill>
              </a:rPr>
              <a:t>Special flows</a:t>
            </a:r>
          </a:p>
          <a:p>
            <a:pPr>
              <a:buClr>
                <a:schemeClr val="tx1"/>
              </a:buClr>
            </a:pPr>
            <a:r>
              <a:rPr lang="en-US" sz="2900" dirty="0">
                <a:solidFill>
                  <a:srgbClr val="0070C0"/>
                </a:solidFill>
              </a:rPr>
              <a:t>Relations in SAM</a:t>
            </a:r>
          </a:p>
          <a:p>
            <a:pPr>
              <a:buClr>
                <a:schemeClr val="tx1"/>
              </a:buClr>
            </a:pPr>
            <a:r>
              <a:rPr lang="en-US" sz="2900" dirty="0">
                <a:solidFill>
                  <a:srgbClr val="0070C0"/>
                </a:solidFill>
              </a:rPr>
              <a:t>The API product </a:t>
            </a:r>
          </a:p>
          <a:p>
            <a:pPr>
              <a:buClr>
                <a:schemeClr val="tx1"/>
              </a:buClr>
            </a:pPr>
            <a:r>
              <a:rPr lang="en-US" sz="2900" dirty="0">
                <a:solidFill>
                  <a:srgbClr val="0070C0"/>
                </a:solidFill>
              </a:rPr>
              <a:t>The developer </a:t>
            </a:r>
          </a:p>
          <a:p>
            <a:pPr>
              <a:buClr>
                <a:schemeClr val="tx1"/>
              </a:buClr>
            </a:pPr>
            <a:r>
              <a:rPr lang="en-US" sz="2900" dirty="0">
                <a:solidFill>
                  <a:srgbClr val="0070C0"/>
                </a:solidFill>
              </a:rPr>
              <a:t>The developer application </a:t>
            </a:r>
          </a:p>
          <a:p>
            <a:pPr>
              <a:buClr>
                <a:schemeClr val="tx1"/>
              </a:buClr>
            </a:pPr>
            <a:r>
              <a:rPr lang="en-US" sz="2900" dirty="0">
                <a:solidFill>
                  <a:srgbClr val="0070C0"/>
                </a:solidFill>
              </a:rPr>
              <a:t>SAM Naming conventions </a:t>
            </a:r>
          </a:p>
          <a:p>
            <a:pPr lvl="1">
              <a:buClr>
                <a:schemeClr val="tx1"/>
              </a:buClr>
            </a:pPr>
            <a:r>
              <a:rPr lang="en-US" sz="2500" dirty="0">
                <a:solidFill>
                  <a:srgbClr val="0070C0"/>
                </a:solidFill>
              </a:rPr>
              <a:t>API policies</a:t>
            </a:r>
          </a:p>
          <a:p>
            <a:pPr lvl="1">
              <a:buClr>
                <a:schemeClr val="tx1"/>
              </a:buClr>
            </a:pPr>
            <a:r>
              <a:rPr lang="en-US" sz="2500" dirty="0">
                <a:solidFill>
                  <a:srgbClr val="0070C0"/>
                </a:solidFill>
              </a:rPr>
              <a:t>Products</a:t>
            </a:r>
          </a:p>
          <a:p>
            <a:endParaRPr lang="en-US" dirty="0"/>
          </a:p>
        </p:txBody>
      </p:sp>
      <p:sp>
        <p:nvSpPr>
          <p:cNvPr id="4" name="Content Placeholder 3"/>
          <p:cNvSpPr>
            <a:spLocks noGrp="1"/>
          </p:cNvSpPr>
          <p:nvPr>
            <p:ph sz="half" idx="2"/>
          </p:nvPr>
        </p:nvSpPr>
        <p:spPr/>
        <p:txBody>
          <a:bodyPr>
            <a:normAutofit fontScale="55000" lnSpcReduction="20000"/>
          </a:bodyPr>
          <a:lstStyle/>
          <a:p>
            <a:pPr>
              <a:buClr>
                <a:schemeClr val="tx1"/>
              </a:buClr>
            </a:pPr>
            <a:r>
              <a:rPr lang="en-US" sz="2900" dirty="0">
                <a:solidFill>
                  <a:srgbClr val="0070C0"/>
                </a:solidFill>
              </a:rPr>
              <a:t>Developer application</a:t>
            </a:r>
          </a:p>
          <a:p>
            <a:pPr>
              <a:buClr>
                <a:schemeClr val="tx1"/>
              </a:buClr>
            </a:pPr>
            <a:r>
              <a:rPr lang="en-US" sz="2900" dirty="0">
                <a:solidFill>
                  <a:srgbClr val="0070C0"/>
                </a:solidFill>
              </a:rPr>
              <a:t>Test application </a:t>
            </a:r>
          </a:p>
          <a:p>
            <a:pPr>
              <a:buClr>
                <a:schemeClr val="tx1"/>
              </a:buClr>
            </a:pPr>
            <a:r>
              <a:rPr lang="en-US" sz="2900" dirty="0">
                <a:solidFill>
                  <a:srgbClr val="0070C0"/>
                </a:solidFill>
              </a:rPr>
              <a:t>Products</a:t>
            </a:r>
          </a:p>
          <a:p>
            <a:pPr>
              <a:buClr>
                <a:schemeClr val="tx1"/>
              </a:buClr>
            </a:pPr>
            <a:r>
              <a:rPr lang="en-US" sz="2900" dirty="0">
                <a:solidFill>
                  <a:srgbClr val="0070C0"/>
                </a:solidFill>
              </a:rPr>
              <a:t>Developer application</a:t>
            </a:r>
          </a:p>
          <a:p>
            <a:pPr>
              <a:buClr>
                <a:schemeClr val="tx1"/>
              </a:buClr>
            </a:pPr>
            <a:r>
              <a:rPr lang="en-US" sz="2900" dirty="0">
                <a:solidFill>
                  <a:srgbClr val="0070C0"/>
                </a:solidFill>
              </a:rPr>
              <a:t>Test application </a:t>
            </a:r>
          </a:p>
          <a:p>
            <a:pPr>
              <a:buClr>
                <a:schemeClr val="tx1"/>
              </a:buClr>
            </a:pPr>
            <a:r>
              <a:rPr lang="en-US" sz="2900" dirty="0">
                <a:solidFill>
                  <a:srgbClr val="0070C0"/>
                </a:solidFill>
              </a:rPr>
              <a:t>API Provider</a:t>
            </a:r>
          </a:p>
          <a:p>
            <a:pPr>
              <a:buClr>
                <a:schemeClr val="tx1"/>
              </a:buClr>
            </a:pPr>
            <a:r>
              <a:rPr lang="en-US" sz="2900" dirty="0">
                <a:solidFill>
                  <a:srgbClr val="0070C0"/>
                </a:solidFill>
              </a:rPr>
              <a:t>Key-value maps</a:t>
            </a:r>
          </a:p>
          <a:p>
            <a:pPr>
              <a:buClr>
                <a:schemeClr val="tx1"/>
              </a:buClr>
            </a:pPr>
            <a:r>
              <a:rPr lang="en-US" sz="2900" dirty="0">
                <a:solidFill>
                  <a:srgbClr val="0070C0"/>
                </a:solidFill>
              </a:rPr>
              <a:t>Policies</a:t>
            </a:r>
          </a:p>
          <a:p>
            <a:pPr lvl="1">
              <a:buClr>
                <a:schemeClr val="tx1"/>
              </a:buClr>
            </a:pPr>
            <a:r>
              <a:rPr lang="en-US" sz="2500" dirty="0">
                <a:solidFill>
                  <a:srgbClr val="0070C0"/>
                </a:solidFill>
              </a:rPr>
              <a:t>Security Policies </a:t>
            </a:r>
          </a:p>
          <a:p>
            <a:pPr lvl="1">
              <a:buClr>
                <a:schemeClr val="tx1"/>
              </a:buClr>
            </a:pPr>
            <a:r>
              <a:rPr lang="en-US" sz="2500" dirty="0">
                <a:solidFill>
                  <a:srgbClr val="0070C0"/>
                </a:solidFill>
              </a:rPr>
              <a:t>Traffic Management Policies</a:t>
            </a:r>
          </a:p>
          <a:p>
            <a:pPr lvl="1">
              <a:buClr>
                <a:schemeClr val="tx1"/>
              </a:buClr>
            </a:pPr>
            <a:r>
              <a:rPr lang="en-US" sz="2500" dirty="0">
                <a:solidFill>
                  <a:srgbClr val="0070C0"/>
                </a:solidFill>
              </a:rPr>
              <a:t>Mediation Policies</a:t>
            </a:r>
          </a:p>
          <a:p>
            <a:pPr lvl="1">
              <a:buClr>
                <a:schemeClr val="tx1"/>
              </a:buClr>
            </a:pPr>
            <a:r>
              <a:rPr lang="en-US" sz="2500" dirty="0">
                <a:solidFill>
                  <a:srgbClr val="0070C0"/>
                </a:solidFill>
              </a:rPr>
              <a:t>Extension Policies</a:t>
            </a:r>
          </a:p>
          <a:p>
            <a:pPr>
              <a:buClr>
                <a:schemeClr val="tx1"/>
              </a:buClr>
            </a:pPr>
            <a:r>
              <a:rPr lang="en-US" sz="2900" dirty="0">
                <a:solidFill>
                  <a:srgbClr val="0070C0"/>
                </a:solidFill>
              </a:rPr>
              <a:t>Message Logging</a:t>
            </a:r>
          </a:p>
          <a:p>
            <a:pPr>
              <a:buClr>
                <a:schemeClr val="tx1"/>
              </a:buClr>
            </a:pPr>
            <a:r>
              <a:rPr lang="en-US" sz="2900" dirty="0">
                <a:solidFill>
                  <a:srgbClr val="0070C0"/>
                </a:solidFill>
              </a:rPr>
              <a:t>Error Handling</a:t>
            </a:r>
          </a:p>
          <a:p>
            <a:pPr>
              <a:buClr>
                <a:schemeClr val="tx1"/>
              </a:buClr>
            </a:pPr>
            <a:r>
              <a:rPr lang="en-US" sz="2900" dirty="0">
                <a:solidFill>
                  <a:srgbClr val="0070C0"/>
                </a:solidFill>
              </a:rPr>
              <a:t>Swagger / Specification</a:t>
            </a:r>
          </a:p>
          <a:p>
            <a:pPr marL="0" indent="0">
              <a:buNone/>
            </a:pPr>
            <a:endParaRPr lang="en-US" dirty="0"/>
          </a:p>
        </p:txBody>
      </p:sp>
    </p:spTree>
    <p:extLst>
      <p:ext uri="{BB962C8B-B14F-4D97-AF65-F5344CB8AC3E}">
        <p14:creationId xmlns:p14="http://schemas.microsoft.com/office/powerpoint/2010/main" val="39480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Conventions</a:t>
            </a:r>
            <a:endParaRPr lang="en-US" dirty="0"/>
          </a:p>
        </p:txBody>
      </p:sp>
    </p:spTree>
    <p:extLst>
      <p:ext uri="{BB962C8B-B14F-4D97-AF65-F5344CB8AC3E}">
        <p14:creationId xmlns:p14="http://schemas.microsoft.com/office/powerpoint/2010/main" val="293258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4584</TotalTime>
  <Words>699</Words>
  <Application>Microsoft Office PowerPoint</Application>
  <PresentationFormat>Widescreen</PresentationFormat>
  <Paragraphs>247</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Corbel-Bold</vt:lpstr>
      <vt:lpstr>Helvetica</vt:lpstr>
      <vt:lpstr>Times New Roman</vt:lpstr>
      <vt:lpstr>Verdana</vt:lpstr>
      <vt:lpstr>Office Theme</vt:lpstr>
      <vt:lpstr> Open Source Based API Integration</vt:lpstr>
      <vt:lpstr>Key Business Objectives</vt:lpstr>
      <vt:lpstr>API Governance</vt:lpstr>
      <vt:lpstr>API Team</vt:lpstr>
      <vt:lpstr>Lifecycle/Processes</vt:lpstr>
      <vt:lpstr>Governance Technical Artifacts</vt:lpstr>
      <vt:lpstr>Data Dictionary</vt:lpstr>
      <vt:lpstr>API Cookbook</vt:lpstr>
      <vt:lpstr>API Conventions</vt:lpstr>
      <vt:lpstr>Frameworks &amp; Accelerators</vt:lpstr>
      <vt:lpstr>Technology View</vt:lpstr>
      <vt:lpstr>Coop</vt:lpstr>
      <vt:lpstr>Ladbrokes</vt:lpstr>
      <vt:lpstr>Canon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Based API Integration</dc:title>
  <dc:creator>patcha, jahnavi priya</dc:creator>
  <cp:lastModifiedBy>N, Sandhya</cp:lastModifiedBy>
  <cp:revision>46</cp:revision>
  <dcterms:created xsi:type="dcterms:W3CDTF">2019-10-04T05:14:32Z</dcterms:created>
  <dcterms:modified xsi:type="dcterms:W3CDTF">2019-10-07T09:41:26Z</dcterms:modified>
</cp:coreProperties>
</file>