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0" d="100"/>
          <a:sy n="80" d="100"/>
        </p:scale>
        <p:origin x="4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4355-55EF-40D6-871E-AEEC6FD9C5A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831C11-209A-48E3-ABBB-5D503D53669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2400" dirty="0" smtClean="0"/>
            <a:t>API Lifecycle</a:t>
          </a:r>
          <a:endParaRPr lang="en-IN" sz="2400" dirty="0"/>
        </a:p>
      </dgm:t>
    </dgm:pt>
    <dgm:pt modelId="{CAE0BD9D-2202-4680-97D5-5456B35E9944}" type="parTrans" cxnId="{E040B783-9B66-4DB9-ABAB-B95F32F79BDA}">
      <dgm:prSet/>
      <dgm:spPr/>
      <dgm:t>
        <a:bodyPr/>
        <a:lstStyle/>
        <a:p>
          <a:endParaRPr lang="en-IN"/>
        </a:p>
      </dgm:t>
    </dgm:pt>
    <dgm:pt modelId="{855CD526-D027-481F-A272-48539AE35F75}" type="sibTrans" cxnId="{E040B783-9B66-4DB9-ABAB-B95F32F79BDA}">
      <dgm:prSet/>
      <dgm:spPr/>
      <dgm:t>
        <a:bodyPr/>
        <a:lstStyle/>
        <a:p>
          <a:endParaRPr lang="en-IN"/>
        </a:p>
      </dgm:t>
    </dgm:pt>
    <dgm:pt modelId="{043E557C-2EDB-4377-AC92-8627F5575376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2400" dirty="0" smtClean="0"/>
            <a:t>API</a:t>
          </a:r>
          <a:r>
            <a:rPr lang="en-US" sz="2700" dirty="0" smtClean="0"/>
            <a:t> </a:t>
          </a:r>
          <a:r>
            <a:rPr lang="en-US" sz="2400" dirty="0" smtClean="0"/>
            <a:t>governance</a:t>
          </a:r>
          <a:endParaRPr lang="en-IN" sz="2400" dirty="0"/>
        </a:p>
      </dgm:t>
    </dgm:pt>
    <dgm:pt modelId="{98B6C83A-5E6E-45B1-A187-854E9F0ABFD6}" type="parTrans" cxnId="{C8916575-A8E7-4FC5-A5AF-2FBFA9A7CA34}">
      <dgm:prSet/>
      <dgm:spPr/>
      <dgm:t>
        <a:bodyPr/>
        <a:lstStyle/>
        <a:p>
          <a:endParaRPr lang="en-US"/>
        </a:p>
      </dgm:t>
    </dgm:pt>
    <dgm:pt modelId="{C040D391-A1E8-4A53-A200-C6DE575E9CA8}" type="sibTrans" cxnId="{C8916575-A8E7-4FC5-A5AF-2FBFA9A7CA34}">
      <dgm:prSet custLinFactNeighborX="-5214" custLinFactNeighborY="894"/>
      <dgm:spPr>
        <a:prstGeom prst="stripedRightArrow">
          <a:avLst/>
        </a:prstGeom>
      </dgm:spPr>
      <dgm:t>
        <a:bodyPr/>
        <a:lstStyle/>
        <a:p>
          <a:endParaRPr lang="en-US"/>
        </a:p>
      </dgm:t>
    </dgm:pt>
    <dgm:pt modelId="{F0032D08-2EE3-4456-9717-DE7AB2DC4317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2400" dirty="0" smtClean="0"/>
            <a:t>Accelerators</a:t>
          </a:r>
          <a:r>
            <a:rPr lang="en-US" sz="2000" dirty="0" smtClean="0"/>
            <a:t> &amp; </a:t>
          </a:r>
          <a:r>
            <a:rPr lang="en-US" sz="2400" dirty="0" smtClean="0"/>
            <a:t>Frameworks</a:t>
          </a:r>
          <a:endParaRPr lang="en-IN" sz="2400" dirty="0"/>
        </a:p>
      </dgm:t>
    </dgm:pt>
    <dgm:pt modelId="{69D9EA7F-81D2-48C5-921A-455218146E1B}" type="parTrans" cxnId="{E1A8AD68-E5F4-4BBE-83F2-7903EF9CC32C}">
      <dgm:prSet/>
      <dgm:spPr/>
      <dgm:t>
        <a:bodyPr/>
        <a:lstStyle/>
        <a:p>
          <a:endParaRPr lang="en-US"/>
        </a:p>
      </dgm:t>
    </dgm:pt>
    <dgm:pt modelId="{379DFA3A-C492-46A6-8D8B-F7D108683C38}" type="sibTrans" cxnId="{E1A8AD68-E5F4-4BBE-83F2-7903EF9CC32C}">
      <dgm:prSet custLinFactNeighborX="-5214" custLinFactNeighborY="894"/>
      <dgm:spPr>
        <a:prstGeom prst="stripedRightArrow">
          <a:avLst/>
        </a:prstGeom>
      </dgm:spPr>
      <dgm:t>
        <a:bodyPr/>
        <a:lstStyle/>
        <a:p>
          <a:endParaRPr lang="en-US"/>
        </a:p>
      </dgm:t>
    </dgm:pt>
    <dgm:pt modelId="{C72B837E-FD11-4CD0-9951-9D3CC4F889B7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2400" dirty="0" smtClean="0"/>
            <a:t>Reference</a:t>
          </a:r>
          <a:r>
            <a:rPr lang="en-US" sz="2000" dirty="0" smtClean="0"/>
            <a:t> </a:t>
          </a:r>
        </a:p>
        <a:p>
          <a:r>
            <a:rPr lang="en-US" sz="2400" dirty="0" smtClean="0"/>
            <a:t>architectures</a:t>
          </a:r>
          <a:endParaRPr lang="en-IN" sz="2400" dirty="0"/>
        </a:p>
      </dgm:t>
    </dgm:pt>
    <dgm:pt modelId="{FA781959-14EF-4C53-AAE7-E8A5C8F60D4F}" type="parTrans" cxnId="{70A786B0-8763-4742-8F29-ECF5D0AAE18E}">
      <dgm:prSet/>
      <dgm:spPr/>
      <dgm:t>
        <a:bodyPr/>
        <a:lstStyle/>
        <a:p>
          <a:endParaRPr lang="en-US"/>
        </a:p>
      </dgm:t>
    </dgm:pt>
    <dgm:pt modelId="{FC184933-1DD7-4481-AFDE-415A06C824BC}" type="sibTrans" cxnId="{70A786B0-8763-4742-8F29-ECF5D0AAE18E}">
      <dgm:prSet custLinFactNeighborX="-5214" custLinFactNeighborY="894"/>
      <dgm:spPr>
        <a:prstGeom prst="stripedRightArrow">
          <a:avLst/>
        </a:prstGeom>
      </dgm:spPr>
      <dgm:t>
        <a:bodyPr/>
        <a:lstStyle/>
        <a:p>
          <a:endParaRPr lang="en-US"/>
        </a:p>
      </dgm:t>
    </dgm:pt>
    <dgm:pt modelId="{1050C4DE-B9E9-4121-AE54-3C53B8B70938}" type="pres">
      <dgm:prSet presAssocID="{2E154355-55EF-40D6-871E-AEEC6FD9C5A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D7196B-0DD8-4ECD-9E2E-9ADD37206BC2}" type="pres">
      <dgm:prSet presAssocID="{2E154355-55EF-40D6-871E-AEEC6FD9C5A2}" presName="cycle" presStyleCnt="0"/>
      <dgm:spPr/>
    </dgm:pt>
    <dgm:pt modelId="{2B7B99B6-97F9-4555-A77B-DC7F31ED6E08}" type="pres">
      <dgm:prSet presAssocID="{65831C11-209A-48E3-ABBB-5D503D53669F}" presName="nodeFirstNode" presStyleLbl="node1" presStyleIdx="0" presStyleCnt="4" custScaleX="72644" custScaleY="46380" custRadScaleRad="90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2F7D2-3BA9-41EE-BE24-7823FEE22ABD}" type="pres">
      <dgm:prSet presAssocID="{855CD526-D027-481F-A272-48539AE35F75}" presName="sibTransFirstNode" presStyleLbl="bgShp" presStyleIdx="0" presStyleCnt="1" custLinFactNeighborX="-5214" custLinFactNeighborY="894"/>
      <dgm:spPr>
        <a:prstGeom prst="stripedRightArrow">
          <a:avLst/>
        </a:prstGeom>
      </dgm:spPr>
      <dgm:t>
        <a:bodyPr/>
        <a:lstStyle/>
        <a:p>
          <a:endParaRPr lang="en-US"/>
        </a:p>
      </dgm:t>
    </dgm:pt>
    <dgm:pt modelId="{9F1BA069-60B1-46C5-BCD0-CBE9764967D4}" type="pres">
      <dgm:prSet presAssocID="{F0032D08-2EE3-4456-9717-DE7AB2DC4317}" presName="nodeFollowingNodes" presStyleLbl="node1" presStyleIdx="1" presStyleCnt="4" custScaleX="72644" custScaleY="46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6CFC3-90A8-426D-9044-DA65AE336D40}" type="pres">
      <dgm:prSet presAssocID="{C72B837E-FD11-4CD0-9951-9D3CC4F889B7}" presName="nodeFollowingNodes" presStyleLbl="node1" presStyleIdx="2" presStyleCnt="4" custScaleX="72644" custScaleY="46380" custRadScaleRad="121653" custRadScaleInc="-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549A5-0F3D-457B-B91C-3E1E2AA910F2}" type="pres">
      <dgm:prSet presAssocID="{043E557C-2EDB-4377-AC92-8627F5575376}" presName="nodeFollowingNodes" presStyleLbl="node1" presStyleIdx="3" presStyleCnt="4" custScaleX="72644" custScaleY="46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CEDA89-2DF8-40F8-A5B0-F0F47BA6BD50}" type="presOf" srcId="{65831C11-209A-48E3-ABBB-5D503D53669F}" destId="{2B7B99B6-97F9-4555-A77B-DC7F31ED6E08}" srcOrd="0" destOrd="0" presId="urn:microsoft.com/office/officeart/2005/8/layout/cycle3"/>
    <dgm:cxn modelId="{70A786B0-8763-4742-8F29-ECF5D0AAE18E}" srcId="{2E154355-55EF-40D6-871E-AEEC6FD9C5A2}" destId="{C72B837E-FD11-4CD0-9951-9D3CC4F889B7}" srcOrd="2" destOrd="0" parTransId="{FA781959-14EF-4C53-AAE7-E8A5C8F60D4F}" sibTransId="{FC184933-1DD7-4481-AFDE-415A06C824BC}"/>
    <dgm:cxn modelId="{B014A7F3-4BE2-4F88-BAD9-91AC78BDB351}" type="presOf" srcId="{C72B837E-FD11-4CD0-9951-9D3CC4F889B7}" destId="{E816CFC3-90A8-426D-9044-DA65AE336D40}" srcOrd="0" destOrd="0" presId="urn:microsoft.com/office/officeart/2005/8/layout/cycle3"/>
    <dgm:cxn modelId="{11C4A07C-FCE7-4DC7-A3DD-8F5F88BEF36D}" type="presOf" srcId="{043E557C-2EDB-4377-AC92-8627F5575376}" destId="{D10549A5-0F3D-457B-B91C-3E1E2AA910F2}" srcOrd="0" destOrd="0" presId="urn:microsoft.com/office/officeart/2005/8/layout/cycle3"/>
    <dgm:cxn modelId="{F1ED5B6A-6388-478C-A13B-63769A7163D7}" type="presOf" srcId="{F0032D08-2EE3-4456-9717-DE7AB2DC4317}" destId="{9F1BA069-60B1-46C5-BCD0-CBE9764967D4}" srcOrd="0" destOrd="0" presId="urn:microsoft.com/office/officeart/2005/8/layout/cycle3"/>
    <dgm:cxn modelId="{C8916575-A8E7-4FC5-A5AF-2FBFA9A7CA34}" srcId="{2E154355-55EF-40D6-871E-AEEC6FD9C5A2}" destId="{043E557C-2EDB-4377-AC92-8627F5575376}" srcOrd="3" destOrd="0" parTransId="{98B6C83A-5E6E-45B1-A187-854E9F0ABFD6}" sibTransId="{C040D391-A1E8-4A53-A200-C6DE575E9CA8}"/>
    <dgm:cxn modelId="{E040B783-9B66-4DB9-ABAB-B95F32F79BDA}" srcId="{2E154355-55EF-40D6-871E-AEEC6FD9C5A2}" destId="{65831C11-209A-48E3-ABBB-5D503D53669F}" srcOrd="0" destOrd="0" parTransId="{CAE0BD9D-2202-4680-97D5-5456B35E9944}" sibTransId="{855CD526-D027-481F-A272-48539AE35F75}"/>
    <dgm:cxn modelId="{8B18D863-EFAC-4FE0-AFF9-8D60B9F2AEDA}" type="presOf" srcId="{855CD526-D027-481F-A272-48539AE35F75}" destId="{4312F7D2-3BA9-41EE-BE24-7823FEE22ABD}" srcOrd="0" destOrd="0" presId="urn:microsoft.com/office/officeart/2005/8/layout/cycle3"/>
    <dgm:cxn modelId="{E1A8AD68-E5F4-4BBE-83F2-7903EF9CC32C}" srcId="{2E154355-55EF-40D6-871E-AEEC6FD9C5A2}" destId="{F0032D08-2EE3-4456-9717-DE7AB2DC4317}" srcOrd="1" destOrd="0" parTransId="{69D9EA7F-81D2-48C5-921A-455218146E1B}" sibTransId="{379DFA3A-C492-46A6-8D8B-F7D108683C38}"/>
    <dgm:cxn modelId="{54875FAD-8246-4B4C-ADC8-62F4FEAB5296}" type="presOf" srcId="{2E154355-55EF-40D6-871E-AEEC6FD9C5A2}" destId="{1050C4DE-B9E9-4121-AE54-3C53B8B70938}" srcOrd="0" destOrd="0" presId="urn:microsoft.com/office/officeart/2005/8/layout/cycle3"/>
    <dgm:cxn modelId="{9770BE20-7EEB-49AE-9906-24BACDA53B18}" type="presParOf" srcId="{1050C4DE-B9E9-4121-AE54-3C53B8B70938}" destId="{B9D7196B-0DD8-4ECD-9E2E-9ADD37206BC2}" srcOrd="0" destOrd="0" presId="urn:microsoft.com/office/officeart/2005/8/layout/cycle3"/>
    <dgm:cxn modelId="{FEDEF592-CBC4-4B55-A7B9-BFB0BBBDA5EE}" type="presParOf" srcId="{B9D7196B-0DD8-4ECD-9E2E-9ADD37206BC2}" destId="{2B7B99B6-97F9-4555-A77B-DC7F31ED6E08}" srcOrd="0" destOrd="0" presId="urn:microsoft.com/office/officeart/2005/8/layout/cycle3"/>
    <dgm:cxn modelId="{609458E7-03F7-4898-A8F5-A983D9FE51E1}" type="presParOf" srcId="{B9D7196B-0DD8-4ECD-9E2E-9ADD37206BC2}" destId="{4312F7D2-3BA9-41EE-BE24-7823FEE22ABD}" srcOrd="1" destOrd="0" presId="urn:microsoft.com/office/officeart/2005/8/layout/cycle3"/>
    <dgm:cxn modelId="{E188F821-66E7-491C-AA6F-D83B71F3B471}" type="presParOf" srcId="{B9D7196B-0DD8-4ECD-9E2E-9ADD37206BC2}" destId="{9F1BA069-60B1-46C5-BCD0-CBE9764967D4}" srcOrd="2" destOrd="0" presId="urn:microsoft.com/office/officeart/2005/8/layout/cycle3"/>
    <dgm:cxn modelId="{3A29604A-D0EB-4A6D-8518-23D2CA2B886B}" type="presParOf" srcId="{B9D7196B-0DD8-4ECD-9E2E-9ADD37206BC2}" destId="{E816CFC3-90A8-426D-9044-DA65AE336D40}" srcOrd="3" destOrd="0" presId="urn:microsoft.com/office/officeart/2005/8/layout/cycle3"/>
    <dgm:cxn modelId="{15B09029-5232-4DE8-9D8C-49ACB981FA8D}" type="presParOf" srcId="{B9D7196B-0DD8-4ECD-9E2E-9ADD37206BC2}" destId="{D10549A5-0F3D-457B-B91C-3E1E2AA910F2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2F7D2-3BA9-41EE-BE24-7823FEE22ABD}">
      <dsp:nvSpPr>
        <dsp:cNvPr id="0" name=""/>
        <dsp:cNvSpPr/>
      </dsp:nvSpPr>
      <dsp:spPr>
        <a:xfrm>
          <a:off x="1205429" y="467364"/>
          <a:ext cx="5177256" cy="5177256"/>
        </a:xfrm>
        <a:prstGeom prst="strip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B99B6-97F9-4555-A77B-DC7F31ED6E08}">
      <dsp:nvSpPr>
        <dsp:cNvPr id="0" name=""/>
        <dsp:cNvSpPr/>
      </dsp:nvSpPr>
      <dsp:spPr>
        <a:xfrm>
          <a:off x="2830050" y="624866"/>
          <a:ext cx="2467898" cy="787822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API Lifecycle</a:t>
          </a:r>
          <a:endParaRPr lang="en-IN" sz="2400" kern="1200" dirty="0"/>
        </a:p>
      </dsp:txBody>
      <dsp:txXfrm>
        <a:off x="2868508" y="663324"/>
        <a:ext cx="2390982" cy="710906"/>
      </dsp:txXfrm>
    </dsp:sp>
    <dsp:sp modelId="{9F1BA069-60B1-46C5-BCD0-CBE9764967D4}">
      <dsp:nvSpPr>
        <dsp:cNvPr id="0" name=""/>
        <dsp:cNvSpPr/>
      </dsp:nvSpPr>
      <dsp:spPr>
        <a:xfrm>
          <a:off x="4689029" y="2315422"/>
          <a:ext cx="2467898" cy="787822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Accelerators</a:t>
          </a:r>
          <a:r>
            <a:rPr lang="en-US" sz="2000" kern="1200" dirty="0" smtClean="0"/>
            <a:t> &amp; </a:t>
          </a:r>
          <a:r>
            <a:rPr lang="en-US" sz="2400" kern="1200" dirty="0" smtClean="0"/>
            <a:t>Frameworks</a:t>
          </a:r>
          <a:endParaRPr lang="en-IN" sz="2400" kern="1200" dirty="0"/>
        </a:p>
      </dsp:txBody>
      <dsp:txXfrm>
        <a:off x="4727487" y="2353880"/>
        <a:ext cx="2390982" cy="710906"/>
      </dsp:txXfrm>
    </dsp:sp>
    <dsp:sp modelId="{E816CFC3-90A8-426D-9044-DA65AE336D40}">
      <dsp:nvSpPr>
        <dsp:cNvPr id="0" name=""/>
        <dsp:cNvSpPr/>
      </dsp:nvSpPr>
      <dsp:spPr>
        <a:xfrm>
          <a:off x="2852700" y="4576812"/>
          <a:ext cx="2467898" cy="787822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Reference</a:t>
          </a:r>
          <a:r>
            <a:rPr lang="en-US" sz="2000" kern="1200" dirty="0" smtClean="0"/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architectures</a:t>
          </a:r>
          <a:endParaRPr lang="en-IN" sz="2400" kern="1200" dirty="0"/>
        </a:p>
      </dsp:txBody>
      <dsp:txXfrm>
        <a:off x="2891158" y="4615270"/>
        <a:ext cx="2390982" cy="710906"/>
      </dsp:txXfrm>
    </dsp:sp>
    <dsp:sp modelId="{D10549A5-0F3D-457B-B91C-3E1E2AA910F2}">
      <dsp:nvSpPr>
        <dsp:cNvPr id="0" name=""/>
        <dsp:cNvSpPr/>
      </dsp:nvSpPr>
      <dsp:spPr>
        <a:xfrm>
          <a:off x="971071" y="2315422"/>
          <a:ext cx="2467898" cy="787822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API</a:t>
          </a:r>
          <a:r>
            <a:rPr lang="en-US" sz="2700" kern="1200" dirty="0" smtClean="0"/>
            <a:t> </a:t>
          </a:r>
          <a:r>
            <a:rPr lang="en-US" sz="2400" kern="1200" dirty="0" smtClean="0"/>
            <a:t>governance</a:t>
          </a:r>
          <a:endParaRPr lang="en-IN" sz="2400" kern="1200" dirty="0"/>
        </a:p>
      </dsp:txBody>
      <dsp:txXfrm>
        <a:off x="1009529" y="2353880"/>
        <a:ext cx="2390982" cy="710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8917D-0A2B-4389-A7EF-3E67AB20F43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91175-9D71-4A02-8B47-0EA90BB4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Self-service APIs will make on-boarding a new API consumer easy; internal and external developers will understand how the API works, be able to register themselves, get security credentials, register the app and start using the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930C5-D985-48F2-B995-D51F650D7A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8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8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89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20CB-CF59-495E-874D-90CE0FA7E04C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0204-2F4A-467F-82EF-D32900F4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694" y="568100"/>
            <a:ext cx="2721685" cy="47226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29" y="809700"/>
            <a:ext cx="251148" cy="6557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53852" y="1006983"/>
            <a:ext cx="5334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CIO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276350" y="1683923"/>
            <a:ext cx="1036479" cy="63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Chief</a:t>
            </a:r>
          </a:p>
          <a:p>
            <a:pPr algn="ctr"/>
            <a:r>
              <a:rPr lang="en-US" sz="1400" dirty="0" smtClean="0"/>
              <a:t>Architect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55" y="1664043"/>
            <a:ext cx="251148" cy="6557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79350" y="2611457"/>
            <a:ext cx="1036479" cy="63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Integration</a:t>
            </a:r>
          </a:p>
          <a:p>
            <a:pPr algn="ctr"/>
            <a:r>
              <a:rPr lang="en-US" sz="1400" dirty="0" smtClean="0"/>
              <a:t>Architect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55" y="2568630"/>
            <a:ext cx="251148" cy="6557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52" y="3432559"/>
            <a:ext cx="251148" cy="6557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45510" y="3442498"/>
            <a:ext cx="941742" cy="63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Solution</a:t>
            </a:r>
          </a:p>
          <a:p>
            <a:pPr algn="ctr"/>
            <a:r>
              <a:rPr lang="en-US" sz="1400" dirty="0" smtClean="0"/>
              <a:t>Architect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233005" y="4349812"/>
            <a:ext cx="1036479" cy="63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Developer</a:t>
            </a:r>
            <a:endParaRPr lang="en-US" sz="1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87" y="4431453"/>
            <a:ext cx="251148" cy="655775"/>
          </a:xfrm>
          <a:prstGeom prst="rect">
            <a:avLst/>
          </a:prstGeom>
        </p:spPr>
      </p:pic>
      <p:sp>
        <p:nvSpPr>
          <p:cNvPr id="30" name="Right Brace 29"/>
          <p:cNvSpPr/>
          <p:nvPr/>
        </p:nvSpPr>
        <p:spPr>
          <a:xfrm>
            <a:off x="2758137" y="2438400"/>
            <a:ext cx="76200" cy="164993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2543176" y="3432559"/>
            <a:ext cx="76200" cy="164993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>
            <a:off x="2529537" y="746658"/>
            <a:ext cx="76200" cy="164993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87576" y="1346095"/>
            <a:ext cx="1036479" cy="635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API{1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}</a:t>
            </a:r>
          </a:p>
          <a:p>
            <a:pPr algn="ctr"/>
            <a:r>
              <a:rPr lang="en-US" sz="1400" dirty="0" smtClean="0"/>
              <a:t>strategy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687884" y="2568630"/>
            <a:ext cx="1176984" cy="1098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</a:t>
            </a:r>
          </a:p>
          <a:p>
            <a:pPr algn="ctr"/>
            <a:r>
              <a:rPr lang="en-US" sz="1400" dirty="0" smtClean="0"/>
              <a:t>Conventions</a:t>
            </a:r>
          </a:p>
          <a:p>
            <a:pPr algn="ctr"/>
            <a:r>
              <a:rPr lang="en-US" sz="1400" dirty="0" smtClean="0"/>
              <a:t>Design</a:t>
            </a:r>
          </a:p>
          <a:p>
            <a:pPr algn="ctr"/>
            <a:r>
              <a:rPr lang="en-US" sz="1400" dirty="0" smtClean="0"/>
              <a:t>Authority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750426" y="3959339"/>
            <a:ext cx="1036479" cy="63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</a:t>
            </a:r>
          </a:p>
          <a:p>
            <a:pPr algn="ctr"/>
            <a:r>
              <a:rPr lang="en-US" sz="1400" dirty="0" smtClean="0"/>
              <a:t>Cookbook</a:t>
            </a:r>
            <a:endParaRPr lang="en-US" sz="14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82307"/>
              </p:ext>
            </p:extLst>
          </p:nvPr>
        </p:nvGraphicFramePr>
        <p:xfrm>
          <a:off x="4208819" y="594007"/>
          <a:ext cx="6525855" cy="46966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5285"/>
                <a:gridCol w="2175285"/>
                <a:gridCol w="2175285"/>
              </a:tblGrid>
              <a:tr h="462322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6560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Sponsor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CIO mandates the strategic change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2568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Chief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Sponsor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Chief Architect is the evangelist for the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{1st} strategy.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91566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Responsible for the communication about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Conventions, Cookbook, etc. within the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7206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Responsible for the exception handling and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creation of new conventions / patterns.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2568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Team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Hands-on assistance to the Back-End teams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creating good API’s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8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3F0836-68AD-4358-A33F-89D43ED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API as a Self Service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2383D384-B557-4EDC-9E9C-81BD08FD2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887187"/>
              </p:ext>
            </p:extLst>
          </p:nvPr>
        </p:nvGraphicFramePr>
        <p:xfrm>
          <a:off x="1345346" y="8790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29CDE35-38EC-4475-9E39-DD9F3CBF6122}"/>
              </a:ext>
            </a:extLst>
          </p:cNvPr>
          <p:cNvSpPr/>
          <p:nvPr/>
        </p:nvSpPr>
        <p:spPr>
          <a:xfrm>
            <a:off x="257908" y="1327029"/>
            <a:ext cx="1628765" cy="452278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The </a:t>
            </a:r>
            <a:r>
              <a:rPr lang="en-US" sz="1600" dirty="0"/>
              <a:t>Key building Block of open source based </a:t>
            </a:r>
            <a:r>
              <a:rPr lang="en-US" sz="1600" dirty="0" smtClean="0"/>
              <a:t>API integration</a:t>
            </a:r>
            <a:endParaRPr lang="en-IN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A1E4CB9D-8802-42A3-A04E-F39761BD6CBF}"/>
              </a:ext>
            </a:extLst>
          </p:cNvPr>
          <p:cNvSpPr/>
          <p:nvPr/>
        </p:nvSpPr>
        <p:spPr>
          <a:xfrm>
            <a:off x="8716108" y="973015"/>
            <a:ext cx="720000" cy="5040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C1E5944B-D5E1-4472-93A3-077D20276EF9}"/>
              </a:ext>
            </a:extLst>
          </p:cNvPr>
          <p:cNvSpPr/>
          <p:nvPr/>
        </p:nvSpPr>
        <p:spPr>
          <a:xfrm>
            <a:off x="9734167" y="973015"/>
            <a:ext cx="720000" cy="5040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40E7F19D-92C8-435B-A122-8CAC19DE1599}"/>
              </a:ext>
            </a:extLst>
          </p:cNvPr>
          <p:cNvSpPr/>
          <p:nvPr/>
        </p:nvSpPr>
        <p:spPr>
          <a:xfrm>
            <a:off x="10714988" y="973015"/>
            <a:ext cx="720000" cy="5040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E01B559A-4750-4F5F-8480-F5F65CFACBDC}"/>
              </a:ext>
            </a:extLst>
          </p:cNvPr>
          <p:cNvSpPr/>
          <p:nvPr/>
        </p:nvSpPr>
        <p:spPr>
          <a:xfrm>
            <a:off x="8030308" y="6230815"/>
            <a:ext cx="4191000" cy="57652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14124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8865</TotalTime>
  <Words>164</Words>
  <Application>Microsoft Office PowerPoint</Application>
  <PresentationFormat>Widescreen</PresentationFormat>
  <Paragraphs>57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API as a Self Service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Sandhya</dc:creator>
  <cp:lastModifiedBy>N, Sandhya</cp:lastModifiedBy>
  <cp:revision>14</cp:revision>
  <dcterms:created xsi:type="dcterms:W3CDTF">2019-10-04T09:19:54Z</dcterms:created>
  <dcterms:modified xsi:type="dcterms:W3CDTF">2019-10-10T13:05:52Z</dcterms:modified>
</cp:coreProperties>
</file>