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 id="2147483670" r:id="rId2"/>
    <p:sldMasterId id="2147483690" r:id="rId3"/>
    <p:sldMasterId id="2147483680" r:id="rId4"/>
  </p:sldMasterIdLst>
  <p:notesMasterIdLst>
    <p:notesMasterId r:id="rId39"/>
  </p:notesMasterIdLst>
  <p:sldIdLst>
    <p:sldId id="626" r:id="rId5"/>
    <p:sldId id="682" r:id="rId6"/>
    <p:sldId id="680" r:id="rId7"/>
    <p:sldId id="720" r:id="rId8"/>
    <p:sldId id="683" r:id="rId9"/>
    <p:sldId id="687" r:id="rId10"/>
    <p:sldId id="686" r:id="rId11"/>
    <p:sldId id="688" r:id="rId12"/>
    <p:sldId id="691" r:id="rId13"/>
    <p:sldId id="692" r:id="rId14"/>
    <p:sldId id="693" r:id="rId15"/>
    <p:sldId id="694" r:id="rId16"/>
    <p:sldId id="695" r:id="rId17"/>
    <p:sldId id="696" r:id="rId18"/>
    <p:sldId id="697" r:id="rId19"/>
    <p:sldId id="698" r:id="rId20"/>
    <p:sldId id="699" r:id="rId21"/>
    <p:sldId id="700" r:id="rId22"/>
    <p:sldId id="701" r:id="rId23"/>
    <p:sldId id="702" r:id="rId24"/>
    <p:sldId id="703" r:id="rId25"/>
    <p:sldId id="704" r:id="rId26"/>
    <p:sldId id="705" r:id="rId27"/>
    <p:sldId id="706" r:id="rId28"/>
    <p:sldId id="707" r:id="rId29"/>
    <p:sldId id="709" r:id="rId30"/>
    <p:sldId id="715" r:id="rId31"/>
    <p:sldId id="716" r:id="rId32"/>
    <p:sldId id="717" r:id="rId33"/>
    <p:sldId id="718" r:id="rId34"/>
    <p:sldId id="719" r:id="rId35"/>
    <p:sldId id="712" r:id="rId36"/>
    <p:sldId id="713" r:id="rId37"/>
    <p:sldId id="7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343065-C9CB-4A56-AB70-2235CBF98552}">
          <p14:sldIdLst>
            <p14:sldId id="626"/>
            <p14:sldId id="682"/>
            <p14:sldId id="680"/>
            <p14:sldId id="720"/>
            <p14:sldId id="683"/>
            <p14:sldId id="687"/>
            <p14:sldId id="686"/>
            <p14:sldId id="688"/>
            <p14:sldId id="691"/>
            <p14:sldId id="692"/>
            <p14:sldId id="693"/>
            <p14:sldId id="694"/>
            <p14:sldId id="695"/>
            <p14:sldId id="696"/>
            <p14:sldId id="697"/>
            <p14:sldId id="698"/>
            <p14:sldId id="699"/>
            <p14:sldId id="700"/>
            <p14:sldId id="701"/>
            <p14:sldId id="702"/>
            <p14:sldId id="703"/>
            <p14:sldId id="704"/>
            <p14:sldId id="705"/>
            <p14:sldId id="706"/>
            <p14:sldId id="707"/>
            <p14:sldId id="709"/>
            <p14:sldId id="715"/>
            <p14:sldId id="716"/>
            <p14:sldId id="717"/>
            <p14:sldId id="718"/>
            <p14:sldId id="719"/>
            <p14:sldId id="712"/>
            <p14:sldId id="713"/>
            <p14:sldId id="7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8389" autoAdjust="0"/>
  </p:normalViewPr>
  <p:slideViewPr>
    <p:cSldViewPr snapToGrid="0">
      <p:cViewPr>
        <p:scale>
          <a:sx n="80" d="100"/>
          <a:sy n="80" d="100"/>
        </p:scale>
        <p:origin x="57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78C785-D59C-4AED-AC4A-E07531305E43}" type="datetimeFigureOut">
              <a:rPr lang="en-US" smtClean="0"/>
              <a:t>8/12/2019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7BE18-75B7-478E-8E23-51220A845CE3}" type="slidenum">
              <a:rPr lang="en-US" smtClean="0"/>
              <a:t>‹#›</a:t>
            </a:fld>
            <a:endParaRPr lang="en-US" dirty="0"/>
          </a:p>
        </p:txBody>
      </p:sp>
    </p:spTree>
    <p:extLst>
      <p:ext uri="{BB962C8B-B14F-4D97-AF65-F5344CB8AC3E}">
        <p14:creationId xmlns:p14="http://schemas.microsoft.com/office/powerpoint/2010/main" val="219694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1</a:t>
            </a:fld>
            <a:endParaRPr lang="en-US" dirty="0"/>
          </a:p>
        </p:txBody>
      </p:sp>
    </p:spTree>
    <p:extLst>
      <p:ext uri="{BB962C8B-B14F-4D97-AF65-F5344CB8AC3E}">
        <p14:creationId xmlns:p14="http://schemas.microsoft.com/office/powerpoint/2010/main" val="1479108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Policies are applied to an API Proxy to customize its behavior. These are preprocessing steps which </a:t>
            </a:r>
          </a:p>
          <a:p>
            <a:r>
              <a:rPr lang="en-US" sz="1200" kern="1200" dirty="0">
                <a:solidFill>
                  <a:schemeClr val="tx1"/>
                </a:solidFill>
                <a:effectLst/>
                <a:latin typeface="+mn-lt"/>
                <a:ea typeface="+mn-ea"/>
                <a:cs typeface="+mn-cs"/>
              </a:rPr>
              <a:t>are run on the SAP API Management layer and not on backend services.</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11</a:t>
            </a:fld>
            <a:endParaRPr lang="en-US" dirty="0"/>
          </a:p>
        </p:txBody>
      </p:sp>
    </p:spTree>
    <p:extLst>
      <p:ext uri="{BB962C8B-B14F-4D97-AF65-F5344CB8AC3E}">
        <p14:creationId xmlns:p14="http://schemas.microsoft.com/office/powerpoint/2010/main" val="27728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a:t>
            </a:r>
            <a:r>
              <a:rPr lang="en-US" sz="1200" b="0" i="0" kern="1200" baseline="0" dirty="0">
                <a:solidFill>
                  <a:schemeClr val="tx1"/>
                </a:solidFill>
                <a:effectLst/>
                <a:latin typeface="+mn-lt"/>
                <a:ea typeface="+mn-ea"/>
                <a:cs typeface="+mn-cs"/>
              </a:rPr>
              <a:t> flow of policy is represented above.</a:t>
            </a:r>
          </a:p>
          <a:p>
            <a:r>
              <a:rPr lang="en-US" sz="1200" kern="1200" dirty="0">
                <a:solidFill>
                  <a:schemeClr val="tx1"/>
                </a:solidFill>
                <a:effectLst/>
                <a:latin typeface="+mn-lt"/>
                <a:ea typeface="+mn-ea"/>
                <a:cs typeface="+mn-cs"/>
              </a:rPr>
              <a:t>Policies can be broadly classified into following four categories:</a:t>
            </a:r>
          </a:p>
          <a:p>
            <a:pPr lvl="0"/>
            <a:r>
              <a:rPr lang="en-US" sz="1200" b="0" u="sng" kern="1200" dirty="0">
                <a:solidFill>
                  <a:schemeClr val="tx1"/>
                </a:solidFill>
                <a:effectLst/>
                <a:latin typeface="+mn-lt"/>
                <a:ea typeface="+mn-ea"/>
                <a:cs typeface="+mn-cs"/>
              </a:rPr>
              <a:t>Traffic Management Policies</a:t>
            </a:r>
            <a:r>
              <a:rPr lang="en-US" sz="1200" kern="1200" dirty="0">
                <a:solidFill>
                  <a:schemeClr val="tx1"/>
                </a:solidFill>
                <a:effectLst/>
                <a:latin typeface="+mn-lt"/>
                <a:ea typeface="+mn-ea"/>
                <a:cs typeface="+mn-cs"/>
              </a:rPr>
              <a:t>: The traffic management policies let us configure cache, control traffic quotas and spikes, set concurrent rate limits</a:t>
            </a:r>
          </a:p>
          <a:p>
            <a:pPr lvl="0"/>
            <a:r>
              <a:rPr lang="en-US" sz="1200" b="0" u="sng" kern="1200" dirty="0">
                <a:solidFill>
                  <a:schemeClr val="tx1"/>
                </a:solidFill>
                <a:effectLst/>
                <a:latin typeface="+mn-lt"/>
                <a:ea typeface="+mn-ea"/>
                <a:cs typeface="+mn-cs"/>
              </a:rPr>
              <a:t>Mediation Policies</a:t>
            </a:r>
            <a:r>
              <a:rPr lang="en-US" sz="1200" kern="1200" dirty="0">
                <a:solidFill>
                  <a:schemeClr val="tx1"/>
                </a:solidFill>
                <a:effectLst/>
                <a:latin typeface="+mn-lt"/>
                <a:ea typeface="+mn-ea"/>
                <a:cs typeface="+mn-cs"/>
              </a:rPr>
              <a:t>: These policies let us perform message transformation, parsing, validation and raise faults and alerts.</a:t>
            </a:r>
          </a:p>
          <a:p>
            <a:pPr lvl="0"/>
            <a:r>
              <a:rPr lang="en-US" sz="1200" b="0" u="sng" kern="1200" dirty="0">
                <a:solidFill>
                  <a:schemeClr val="tx1"/>
                </a:solidFill>
                <a:effectLst/>
                <a:latin typeface="+mn-lt"/>
                <a:ea typeface="+mn-ea"/>
                <a:cs typeface="+mn-cs"/>
              </a:rPr>
              <a:t>Security Policies</a:t>
            </a:r>
            <a:r>
              <a:rPr lang="en-US" sz="1200" kern="1200" dirty="0">
                <a:solidFill>
                  <a:schemeClr val="tx1"/>
                </a:solidFill>
                <a:effectLst/>
                <a:latin typeface="+mn-lt"/>
                <a:ea typeface="+mn-ea"/>
                <a:cs typeface="+mn-cs"/>
              </a:rPr>
              <a:t>: These policies controls the security related aspects for API Proxies</a:t>
            </a:r>
          </a:p>
          <a:p>
            <a:pPr lvl="0"/>
            <a:r>
              <a:rPr lang="en-US" sz="1200" b="0" u="sng" kern="1200" dirty="0">
                <a:solidFill>
                  <a:schemeClr val="tx1"/>
                </a:solidFill>
                <a:effectLst/>
                <a:latin typeface="+mn-lt"/>
                <a:ea typeface="+mn-ea"/>
                <a:cs typeface="+mn-cs"/>
              </a:rPr>
              <a:t>Custom Policies</a:t>
            </a:r>
            <a:r>
              <a:rPr lang="en-US" sz="1200" kern="1200" dirty="0">
                <a:solidFill>
                  <a:schemeClr val="tx1"/>
                </a:solidFill>
                <a:effectLst/>
                <a:latin typeface="+mn-lt"/>
                <a:ea typeface="+mn-ea"/>
                <a:cs typeface="+mn-cs"/>
              </a:rPr>
              <a:t>: These policies let us provide custom policy functionality, with support for features as service callout, message data collection, and calling Java, JavaScript and created Python behavior.</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367BE18-75B7-478E-8E23-51220A845CE3}" type="slidenum">
              <a:rPr lang="en-US" smtClean="0"/>
              <a:t>12</a:t>
            </a:fld>
            <a:endParaRPr lang="en-US" dirty="0"/>
          </a:p>
        </p:txBody>
      </p:sp>
    </p:spTree>
    <p:extLst>
      <p:ext uri="{BB962C8B-B14F-4D97-AF65-F5344CB8AC3E}">
        <p14:creationId xmlns:p14="http://schemas.microsoft.com/office/powerpoint/2010/main" val="2842010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Product is a bundle of APIs. It contains metadata specific to your business for monitoring or analytics.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Instead of publishing APIs individually, it is easier to bundle related APIs together as a Product and publish it.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product is a vehicle that lets the Application developer know which APIs are exposed on the API Management portal.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After including the required APIs to a Product, the Product is published to the Catalog, where the Product is available for Application developers to browse through.</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13</a:t>
            </a:fld>
            <a:endParaRPr lang="en-US" dirty="0"/>
          </a:p>
        </p:txBody>
      </p:sp>
    </p:spTree>
    <p:extLst>
      <p:ext uri="{BB962C8B-B14F-4D97-AF65-F5344CB8AC3E}">
        <p14:creationId xmlns:p14="http://schemas.microsoft.com/office/powerpoint/2010/main" val="2374854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API Management provides an API Test Console, which enables you to test your APIs. Testing an API is essential to understand the runtime behavior of the APIs.</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14</a:t>
            </a:fld>
            <a:endParaRPr lang="en-US" dirty="0"/>
          </a:p>
        </p:txBody>
      </p:sp>
    </p:spTree>
    <p:extLst>
      <p:ext uri="{BB962C8B-B14F-4D97-AF65-F5344CB8AC3E}">
        <p14:creationId xmlns:p14="http://schemas.microsoft.com/office/powerpoint/2010/main" val="270574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test console allows you to explore the resources associated with an API and execute the operations.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Use the API Test Console to test the runtime behavior of APIs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API Test Console allows you to test OData and REST-based services.</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15</a:t>
            </a:fld>
            <a:endParaRPr lang="en-US" dirty="0"/>
          </a:p>
        </p:txBody>
      </p:sp>
    </p:spTree>
    <p:extLst>
      <p:ext uri="{BB962C8B-B14F-4D97-AF65-F5344CB8AC3E}">
        <p14:creationId xmlns:p14="http://schemas.microsoft.com/office/powerpoint/2010/main" val="973509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Debug an API proxy to troubleshoot and monitor them in API Management, by probing the details of each step through the API proxy flow.</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16</a:t>
            </a:fld>
            <a:endParaRPr lang="en-US" dirty="0"/>
          </a:p>
        </p:txBody>
      </p:sp>
    </p:spTree>
    <p:extLst>
      <p:ext uri="{BB962C8B-B14F-4D97-AF65-F5344CB8AC3E}">
        <p14:creationId xmlns:p14="http://schemas.microsoft.com/office/powerpoint/2010/main" val="1151898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you start the debug, the API records details of each step in the processing pipeline. While the debug session is running, messages and contextual data are captured from live traffic.</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debugger enables you to detect and diagnose errors in your application.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allows you to control the execution of your program by setting breakpoints, suspending threads, stepping through the code, and examining the contents of the variables</a:t>
            </a:r>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17</a:t>
            </a:fld>
            <a:endParaRPr lang="en-US" dirty="0"/>
          </a:p>
        </p:txBody>
      </p:sp>
    </p:spTree>
    <p:extLst>
      <p:ext uri="{BB962C8B-B14F-4D97-AF65-F5344CB8AC3E}">
        <p14:creationId xmlns:p14="http://schemas.microsoft.com/office/powerpoint/2010/main" val="2941214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API Management provides comprehensive analytics capabilities to understand the various patterns of API consumption and performance. </a:t>
            </a:r>
          </a:p>
          <a:p>
            <a:pPr marL="0" indent="0">
              <a:buFont typeface="Arial" panose="020B0604020202020204" pitchFamily="34" charset="0"/>
              <a:buNone/>
            </a:pPr>
            <a:r>
              <a:rPr lang="en-US" sz="1200" kern="1200" dirty="0">
                <a:solidFill>
                  <a:schemeClr val="tx1"/>
                </a:solidFill>
                <a:effectLst/>
                <a:latin typeface="+mn-lt"/>
                <a:ea typeface="+mn-ea"/>
                <a:cs typeface="+mn-cs"/>
              </a:rPr>
              <a:t>There are two variants of Analytics dashboard available for analyzing API reports in API Management: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 </a:t>
            </a:r>
            <a:r>
              <a:rPr lang="en-US" sz="1200" b="0" u="sng" kern="1200" dirty="0">
                <a:solidFill>
                  <a:schemeClr val="tx1"/>
                </a:solidFill>
                <a:effectLst/>
                <a:latin typeface="+mn-lt"/>
                <a:ea typeface="+mn-ea"/>
                <a:cs typeface="+mn-cs"/>
              </a:rPr>
              <a:t>API Analytics</a:t>
            </a:r>
            <a:r>
              <a:rPr lang="en-US" sz="1200" kern="1200" dirty="0">
                <a:solidFill>
                  <a:schemeClr val="tx1"/>
                </a:solidFill>
                <a:effectLst/>
                <a:latin typeface="+mn-lt"/>
                <a:ea typeface="+mn-ea"/>
                <a:cs typeface="+mn-cs"/>
              </a:rPr>
              <a:t>: The analytics dashboard provides a comprehensive view of analytical charts and KPIs relevant to the performance of the APIs. </a:t>
            </a:r>
          </a:p>
          <a:p>
            <a:pPr marL="171450" lvl="0" indent="-171450">
              <a:buFont typeface="Arial" panose="020B0604020202020204" pitchFamily="34" charset="0"/>
              <a:buChar char="•"/>
            </a:pPr>
            <a:r>
              <a:rPr lang="en-US" sz="1200" b="0" u="none" kern="1200" dirty="0">
                <a:solidFill>
                  <a:schemeClr val="tx1"/>
                </a:solidFill>
                <a:effectLst/>
                <a:latin typeface="+mn-lt"/>
                <a:ea typeface="+mn-ea"/>
                <a:cs typeface="+mn-cs"/>
              </a:rPr>
              <a:t> </a:t>
            </a:r>
            <a:r>
              <a:rPr lang="en-US" sz="1200" b="0" u="sng" kern="1200" dirty="0">
                <a:solidFill>
                  <a:schemeClr val="tx1"/>
                </a:solidFill>
                <a:effectLst/>
                <a:latin typeface="+mn-lt"/>
                <a:ea typeface="+mn-ea"/>
                <a:cs typeface="+mn-cs"/>
              </a:rPr>
              <a:t>Advanced API Analytics</a:t>
            </a:r>
            <a:r>
              <a:rPr lang="en-US" sz="1200" kern="1200" dirty="0">
                <a:solidFill>
                  <a:schemeClr val="tx1"/>
                </a:solidFill>
                <a:effectLst/>
                <a:latin typeface="+mn-lt"/>
                <a:ea typeface="+mn-ea"/>
                <a:cs typeface="+mn-cs"/>
              </a:rPr>
              <a:t>: Advanced API Analytics brings to you the all new analytics dashboard, providing powerful tools and in-depth reports for analyzing your API usage and performance.</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18</a:t>
            </a:fld>
            <a:endParaRPr lang="en-US" dirty="0"/>
          </a:p>
        </p:txBody>
      </p:sp>
    </p:spTree>
    <p:extLst>
      <p:ext uri="{BB962C8B-B14F-4D97-AF65-F5344CB8AC3E}">
        <p14:creationId xmlns:p14="http://schemas.microsoft.com/office/powerpoint/2010/main" val="2318834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API Analytics server uses the runtime data of the APIs to analyze the information.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runtime data is gathered, analyzed, and displayed as charts, headers, and key performance indicators (KPIs).</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19</a:t>
            </a:fld>
            <a:endParaRPr lang="en-US" dirty="0"/>
          </a:p>
        </p:txBody>
      </p:sp>
    </p:spTree>
    <p:extLst>
      <p:ext uri="{BB962C8B-B14F-4D97-AF65-F5344CB8AC3E}">
        <p14:creationId xmlns:p14="http://schemas.microsoft.com/office/powerpoint/2010/main" val="57590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Developer portal offers capabilities to onboard application developers, explore and test APIs, create and subscribe to Applications.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application that provides a common platform for Application developers to consume APIs.</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20</a:t>
            </a:fld>
            <a:endParaRPr lang="en-US" dirty="0"/>
          </a:p>
        </p:txBody>
      </p:sp>
    </p:spTree>
    <p:extLst>
      <p:ext uri="{BB962C8B-B14F-4D97-AF65-F5344CB8AC3E}">
        <p14:creationId xmlns:p14="http://schemas.microsoft.com/office/powerpoint/2010/main" val="2224647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2</a:t>
            </a:fld>
            <a:endParaRPr lang="en-US" dirty="0"/>
          </a:p>
        </p:txBody>
      </p:sp>
    </p:spTree>
    <p:extLst>
      <p:ext uri="{BB962C8B-B14F-4D97-AF65-F5344CB8AC3E}">
        <p14:creationId xmlns:p14="http://schemas.microsoft.com/office/powerpoint/2010/main" val="67662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access the Developer portal functionalities, the user has to be On boarded as application developer.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Then he/she has to configure the developer portal.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Products which are created in API Portal has to be consumed in Dev portal, for this the product has to be subscribed to an application.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a new application and consume that application for the API Key and Secrete.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These applications can be tested through the test console in Dev portal. </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21</a:t>
            </a:fld>
            <a:endParaRPr lang="en-US" dirty="0"/>
          </a:p>
        </p:txBody>
      </p:sp>
    </p:spTree>
    <p:extLst>
      <p:ext uri="{BB962C8B-B14F-4D97-AF65-F5344CB8AC3E}">
        <p14:creationId xmlns:p14="http://schemas.microsoft.com/office/powerpoint/2010/main" val="449662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consume the APIs, an Application developer must subscribe to an Application.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is by subscribing to an Application that you return to the developer the key required to access the APIs.</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22</a:t>
            </a:fld>
            <a:endParaRPr lang="en-US" dirty="0"/>
          </a:p>
        </p:txBody>
      </p:sp>
    </p:spTree>
    <p:extLst>
      <p:ext uri="{BB962C8B-B14F-4D97-AF65-F5344CB8AC3E}">
        <p14:creationId xmlns:p14="http://schemas.microsoft.com/office/powerpoint/2010/main" val="1976315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Application is a discreet representation of the actual developer’s application. It provides the developer with an API key to pass-in with every request to the API.</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Application developer can create on or more applications to consume APIs.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On the API Product, you have the option to create a new subscription or add the product to an existing subscription. Having a subscription (application) is a prerequisite to consume the APIs productively.</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23</a:t>
            </a:fld>
            <a:endParaRPr lang="en-US" dirty="0"/>
          </a:p>
        </p:txBody>
      </p:sp>
    </p:spTree>
    <p:extLst>
      <p:ext uri="{BB962C8B-B14F-4D97-AF65-F5344CB8AC3E}">
        <p14:creationId xmlns:p14="http://schemas.microsoft.com/office/powerpoint/2010/main" val="1227256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a:t>
            </a:r>
            <a:r>
              <a:rPr lang="en-US" sz="1200" kern="1200" baseline="0" dirty="0">
                <a:solidFill>
                  <a:schemeClr val="tx1"/>
                </a:solidFill>
                <a:effectLst/>
                <a:latin typeface="+mn-lt"/>
                <a:ea typeface="+mn-ea"/>
                <a:cs typeface="+mn-cs"/>
              </a:rPr>
              <a:t> is </a:t>
            </a:r>
            <a:r>
              <a:rPr lang="en-US" sz="1200" kern="1200" dirty="0">
                <a:solidFill>
                  <a:schemeClr val="tx1"/>
                </a:solidFill>
                <a:effectLst/>
                <a:latin typeface="+mn-lt"/>
                <a:ea typeface="+mn-ea"/>
                <a:cs typeface="+mn-cs"/>
              </a:rPr>
              <a:t>‘My Workspace’ where an application developers ca</a:t>
            </a:r>
            <a:r>
              <a:rPr lang="en-US" sz="1200" kern="1200" baseline="0" dirty="0">
                <a:solidFill>
                  <a:schemeClr val="tx1"/>
                </a:solidFill>
                <a:effectLst/>
                <a:latin typeface="+mn-lt"/>
                <a:ea typeface="+mn-ea"/>
                <a:cs typeface="+mn-cs"/>
              </a:rPr>
              <a:t>n see </a:t>
            </a:r>
            <a:r>
              <a:rPr lang="en-US" sz="1200" kern="1200" dirty="0">
                <a:solidFill>
                  <a:schemeClr val="tx1"/>
                </a:solidFill>
                <a:effectLst/>
                <a:latin typeface="+mn-lt"/>
                <a:ea typeface="+mn-ea"/>
                <a:cs typeface="+mn-cs"/>
              </a:rPr>
              <a:t>all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subscriptions (applications) and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analytics for the APIs you have consumed.</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24</a:t>
            </a:fld>
            <a:endParaRPr lang="en-US" dirty="0"/>
          </a:p>
        </p:txBody>
      </p:sp>
    </p:spTree>
    <p:extLst>
      <p:ext uri="{BB962C8B-B14F-4D97-AF65-F5344CB8AC3E}">
        <p14:creationId xmlns:p14="http://schemas.microsoft.com/office/powerpoint/2010/main" val="2423717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consume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Click on the applications  which reveals the Application key &amp; secret and allows you to regenerate the same. </a:t>
            </a:r>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25</a:t>
            </a:fld>
            <a:endParaRPr lang="en-US" dirty="0"/>
          </a:p>
        </p:txBody>
      </p:sp>
    </p:spTree>
    <p:extLst>
      <p:ext uri="{BB962C8B-B14F-4D97-AF65-F5344CB8AC3E}">
        <p14:creationId xmlns:p14="http://schemas.microsoft.com/office/powerpoint/2010/main" val="286292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26</a:t>
            </a:fld>
            <a:endParaRPr lang="en-US" dirty="0"/>
          </a:p>
        </p:txBody>
      </p:sp>
    </p:spTree>
    <p:extLst>
      <p:ext uri="{BB962C8B-B14F-4D97-AF65-F5344CB8AC3E}">
        <p14:creationId xmlns:p14="http://schemas.microsoft.com/office/powerpoint/2010/main" val="1442872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Spike Arrest is described a way to generally protect against traffic spikes rather than a way to limit traffic to a specific number of requests. Your APIs and backend can handle a certain amount of traffic, and the Spike Arrest policy helps you smooth traffic to the general amounts you want.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prevent spike-like behavior, Spike Arrest smooth’s the number of full requests allowed by dividing your settings into smaller intervals: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Per-minute rates get smoothed into full requests allowed in intervals of seconds.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For example, 30pm gets smoothed like this: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60 seconds (1 minute) / 30pm = 2-second intervals, or 1 request allowed every 2 seconds. A second request inside of 2 seconds will fail. Also, a 31st request within a minute will fail.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Per-second rates get smoothed into full requests allowed in intervals of milliseconds.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For example, 10ps gets smoothed like this: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1000 milliseconds (1 second) / 10ps = 100-millisecond intervals, or 1 request allowed every 100 milliseconds. A second request inside of 100ms will fail. Also, an 11th request within a second will fail.</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27</a:t>
            </a:fld>
            <a:endParaRPr lang="en-US" dirty="0"/>
          </a:p>
        </p:txBody>
      </p:sp>
    </p:spTree>
    <p:extLst>
      <p:ext uri="{BB962C8B-B14F-4D97-AF65-F5344CB8AC3E}">
        <p14:creationId xmlns:p14="http://schemas.microsoft.com/office/powerpoint/2010/main" val="4104543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Specify match rules for the two permitted actions (ALLOW or DENY).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Specify the IP address (Source Address element) for each match rule. Also, configure a mask for each IP address. You allow or deny access based on a mask value on the IP address.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Mention the order in which the rules are to be executed.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system executes the first matching rule in the defined order, and then subsequent matching rules are skipped. If the same rule is configured with both ALLOW and DENY actions, the rule that is defined first is executed and the subsequent rule is skipped.</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28</a:t>
            </a:fld>
            <a:endParaRPr lang="en-US" dirty="0"/>
          </a:p>
        </p:txBody>
      </p:sp>
    </p:spTree>
    <p:extLst>
      <p:ext uri="{BB962C8B-B14F-4D97-AF65-F5344CB8AC3E}">
        <p14:creationId xmlns:p14="http://schemas.microsoft.com/office/powerpoint/2010/main" val="3520980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Basic authentication policy in SAP API Management system allows to protect the proxies. It validates the user credentials upon which grants access to user.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can be applied pre-flow or post flow of the process. Here user sends a request to proxy and response to enter the client credentials. It validates the credentials and authorizes the user.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29</a:t>
            </a:fld>
            <a:endParaRPr lang="en-US" dirty="0"/>
          </a:p>
        </p:txBody>
      </p:sp>
    </p:spTree>
    <p:extLst>
      <p:ext uri="{BB962C8B-B14F-4D97-AF65-F5344CB8AC3E}">
        <p14:creationId xmlns:p14="http://schemas.microsoft.com/office/powerpoint/2010/main" val="2667750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policy will prevent unauthorized users from call the API, only users with valid app key will be able to access API</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API Management automatically generates API keys on behalf of applications. It enables API providers to view and approve API keys. By applying a policy of the type Verify API Key, you can enforce verification of API keys at runtime. This ensures that no application can access a protected API without a valid key.</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only setting required for the Verify API Key is the expected location of the API key. This policy can be attached to request or response stream of the proxy endpoint or target endpoint</a:t>
            </a:r>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30</a:t>
            </a:fld>
            <a:endParaRPr lang="en-US" dirty="0"/>
          </a:p>
        </p:txBody>
      </p:sp>
    </p:spTree>
    <p:extLst>
      <p:ext uri="{BB962C8B-B14F-4D97-AF65-F5344CB8AC3E}">
        <p14:creationId xmlns:p14="http://schemas.microsoft.com/office/powerpoint/2010/main" val="1344610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3</a:t>
            </a:fld>
            <a:endParaRPr lang="en-US" dirty="0"/>
          </a:p>
        </p:txBody>
      </p:sp>
    </p:spTree>
    <p:extLst>
      <p:ext uri="{BB962C8B-B14F-4D97-AF65-F5344CB8AC3E}">
        <p14:creationId xmlns:p14="http://schemas.microsoft.com/office/powerpoint/2010/main" val="1895693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a:solidFill>
                  <a:schemeClr val="tx1"/>
                </a:solidFill>
                <a:effectLst/>
                <a:latin typeface="+mn-lt"/>
                <a:ea typeface="+mn-ea"/>
                <a:cs typeface="+mn-cs"/>
              </a:rPr>
              <a:t>OAuth is an open standard for access delegation, commonly used as a way for Internet users to grant websites or applications access to their information on other websites but without giving them the passwords.</a:t>
            </a:r>
          </a:p>
          <a:p>
            <a:pPr marL="0" indent="0">
              <a:buFont typeface="Arial" panose="020B0604020202020204" pitchFamily="34" charset="0"/>
              <a:buNone/>
            </a:pPr>
            <a:r>
              <a:rPr lang="en-US" sz="1200" kern="1200" dirty="0">
                <a:solidFill>
                  <a:schemeClr val="tx1"/>
                </a:solidFill>
                <a:effectLst/>
                <a:latin typeface="+mn-lt"/>
                <a:ea typeface="+mn-ea"/>
                <a:cs typeface="+mn-cs"/>
              </a:rPr>
              <a:t>SAP API Management</a:t>
            </a:r>
            <a:r>
              <a:rPr lang="en-US" sz="1200" kern="1200" baseline="0" dirty="0">
                <a:solidFill>
                  <a:schemeClr val="tx1"/>
                </a:solidFill>
                <a:effectLst/>
                <a:latin typeface="+mn-lt"/>
                <a:ea typeface="+mn-ea"/>
                <a:cs typeface="+mn-cs"/>
              </a:rPr>
              <a:t> platform supports 3 OAuth grant types. They are:</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Client credentials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Authorization code</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Implicit</a:t>
            </a:r>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31</a:t>
            </a:fld>
            <a:endParaRPr lang="en-US" dirty="0"/>
          </a:p>
        </p:txBody>
      </p:sp>
    </p:spTree>
    <p:extLst>
      <p:ext uri="{BB962C8B-B14F-4D97-AF65-F5344CB8AC3E}">
        <p14:creationId xmlns:p14="http://schemas.microsoft.com/office/powerpoint/2010/main" val="596893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the Client Credentials Flow, there is no user. It is a flow that is strictly for server-to-server communication. A server needs to access an API as itself. Therefore, there is no browser involved, and a private client is needed. To get an Access Token, the client simply passes its credentials to the OAuth server and receives the token.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No Refresh Token is issued in this flow since the client can retrieve a new Access Token using its credentials anyway.</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32</a:t>
            </a:fld>
            <a:endParaRPr lang="en-US" dirty="0"/>
          </a:p>
        </p:txBody>
      </p:sp>
    </p:spTree>
    <p:extLst>
      <p:ext uri="{BB962C8B-B14F-4D97-AF65-F5344CB8AC3E}">
        <p14:creationId xmlns:p14="http://schemas.microsoft.com/office/powerpoint/2010/main" val="3654454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application requests authorization to access service resources from the user. If the user authorized the request, the application receives an authorization grant.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application requests an access token from the authorization server (API) by presenting authentication of its own identity, and the authorization grant.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the application identity is authenticated and the authorization grant is valid, the authorization server (API) issues an access token to the application. Authorization is complete.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application requests the resource from the resource server (API) and presents the access token for authentication.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the access token is valid, the resource server (API) serves the resource to the application.</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33</a:t>
            </a:fld>
            <a:endParaRPr lang="en-US" dirty="0"/>
          </a:p>
        </p:txBody>
      </p:sp>
    </p:spTree>
    <p:extLst>
      <p:ext uri="{BB962C8B-B14F-4D97-AF65-F5344CB8AC3E}">
        <p14:creationId xmlns:p14="http://schemas.microsoft.com/office/powerpoint/2010/main" val="1621320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Implicit flow is made for public clients that cannot authenticate themselves. So the trust here instead lies in a parameter called </a:t>
            </a:r>
            <a:r>
              <a:rPr lang="en-US" sz="1200" kern="1200" dirty="0" err="1">
                <a:solidFill>
                  <a:schemeClr val="tx1"/>
                </a:solidFill>
                <a:effectLst/>
                <a:latin typeface="+mn-lt"/>
                <a:ea typeface="+mn-ea"/>
                <a:cs typeface="+mn-cs"/>
              </a:rPr>
              <a:t>redirect_URI</a:t>
            </a:r>
            <a:r>
              <a:rPr lang="en-US" sz="1200" kern="1200" dirty="0">
                <a:solidFill>
                  <a:schemeClr val="tx1"/>
                </a:solidFill>
                <a:effectLst/>
                <a:latin typeface="+mn-lt"/>
                <a:ea typeface="+mn-ea"/>
                <a:cs typeface="+mn-cs"/>
              </a:rPr>
              <a:t>. The OAuth server needs to have registered a URL for the client, where the response will be sent. The response will only be sent there, so if a malicious application fools a user into initiating a delegation process, the response will always go back to the real application.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Since this is for public clients, a Refresh Token won’t be issued. That means that new Access Tokens can only be received by involving the user.</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34</a:t>
            </a:fld>
            <a:endParaRPr lang="en-US" dirty="0"/>
          </a:p>
        </p:txBody>
      </p:sp>
    </p:spTree>
    <p:extLst>
      <p:ext uri="{BB962C8B-B14F-4D97-AF65-F5344CB8AC3E}">
        <p14:creationId xmlns:p14="http://schemas.microsoft.com/office/powerpoint/2010/main" val="3452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shown in the above diagram, SAP API Management has got three key components. API portal, Developer portal and Gateway system.</a:t>
            </a:r>
          </a:p>
          <a:p>
            <a:r>
              <a:rPr lang="en-US" sz="1200" b="1" kern="1200" dirty="0">
                <a:solidFill>
                  <a:schemeClr val="tx1"/>
                </a:solidFill>
                <a:effectLst/>
                <a:latin typeface="+mn-lt"/>
                <a:ea typeface="+mn-ea"/>
                <a:cs typeface="+mn-cs"/>
              </a:rPr>
              <a:t>Components</a:t>
            </a:r>
            <a:r>
              <a:rPr lang="en-US" sz="1200" kern="1200" dirty="0">
                <a:solidFill>
                  <a:schemeClr val="tx1"/>
                </a:solidFill>
                <a:effectLst/>
                <a:latin typeface="+mn-lt"/>
                <a:ea typeface="+mn-ea"/>
                <a:cs typeface="+mn-cs"/>
              </a:rPr>
              <a:t>: </a:t>
            </a:r>
          </a:p>
          <a:p>
            <a:r>
              <a:rPr lang="en-US" sz="1200" u="sng" kern="1200" dirty="0">
                <a:solidFill>
                  <a:schemeClr val="tx1"/>
                </a:solidFill>
                <a:effectLst/>
                <a:latin typeface="+mn-lt"/>
                <a:ea typeface="+mn-ea"/>
                <a:cs typeface="+mn-cs"/>
              </a:rPr>
              <a:t>API Portal</a:t>
            </a:r>
            <a:r>
              <a:rPr lang="en-US" sz="1200" kern="1200" dirty="0">
                <a:solidFill>
                  <a:schemeClr val="tx1"/>
                </a:solidFill>
                <a:effectLst/>
                <a:latin typeface="+mn-lt"/>
                <a:ea typeface="+mn-ea"/>
                <a:cs typeface="+mn-cs"/>
              </a:rPr>
              <a:t>: Is used to design, develop, configure and deploy the API proxies</a:t>
            </a:r>
          </a:p>
          <a:p>
            <a:r>
              <a:rPr lang="en-US" sz="1200" u="sng" kern="1200" dirty="0">
                <a:solidFill>
                  <a:schemeClr val="tx1"/>
                </a:solidFill>
                <a:effectLst/>
                <a:latin typeface="+mn-lt"/>
                <a:ea typeface="+mn-ea"/>
                <a:cs typeface="+mn-cs"/>
              </a:rPr>
              <a:t>Developer Portal</a:t>
            </a:r>
            <a:r>
              <a:rPr lang="en-US" sz="1200" kern="1200" dirty="0">
                <a:solidFill>
                  <a:schemeClr val="tx1"/>
                </a:solidFill>
                <a:effectLst/>
                <a:latin typeface="+mn-lt"/>
                <a:ea typeface="+mn-ea"/>
                <a:cs typeface="+mn-cs"/>
              </a:rPr>
              <a:t>: Is used by the Application developers to register and consume already deployed API proxies</a:t>
            </a:r>
          </a:p>
          <a:p>
            <a:r>
              <a:rPr lang="en-US" sz="1200" u="sng" kern="1200" dirty="0">
                <a:solidFill>
                  <a:schemeClr val="tx1"/>
                </a:solidFill>
                <a:effectLst/>
                <a:latin typeface="+mn-lt"/>
                <a:ea typeface="+mn-ea"/>
                <a:cs typeface="+mn-cs"/>
              </a:rPr>
              <a:t>Gateway</a:t>
            </a:r>
            <a:r>
              <a:rPr lang="en-US" sz="1200" kern="1200" dirty="0">
                <a:solidFill>
                  <a:schemeClr val="tx1"/>
                </a:solidFill>
                <a:effectLst/>
                <a:latin typeface="+mn-lt"/>
                <a:ea typeface="+mn-ea"/>
                <a:cs typeface="+mn-cs"/>
              </a:rPr>
              <a:t>: The physical server that is used to deploy the APIs</a:t>
            </a:r>
          </a:p>
          <a:p>
            <a:r>
              <a:rPr lang="en-US" sz="1200" b="1" kern="1200" dirty="0">
                <a:solidFill>
                  <a:schemeClr val="tx1"/>
                </a:solidFill>
                <a:effectLst/>
                <a:latin typeface="+mn-lt"/>
                <a:ea typeface="+mn-ea"/>
                <a:cs typeface="+mn-cs"/>
              </a:rPr>
              <a:t>Roles</a:t>
            </a:r>
            <a:r>
              <a:rPr lang="en-US" sz="1200" kern="1200" dirty="0">
                <a:solidFill>
                  <a:schemeClr val="tx1"/>
                </a:solidFill>
                <a:effectLst/>
                <a:latin typeface="+mn-lt"/>
                <a:ea typeface="+mn-ea"/>
                <a:cs typeface="+mn-cs"/>
              </a:rPr>
              <a:t>:</a:t>
            </a:r>
          </a:p>
          <a:p>
            <a:r>
              <a:rPr lang="en-US" sz="1200" u="sng" kern="1200" dirty="0">
                <a:solidFill>
                  <a:schemeClr val="tx1"/>
                </a:solidFill>
                <a:effectLst/>
                <a:latin typeface="+mn-lt"/>
                <a:ea typeface="+mn-ea"/>
                <a:cs typeface="+mn-cs"/>
              </a:rPr>
              <a:t>API Developer</a:t>
            </a:r>
            <a:r>
              <a:rPr lang="en-US" sz="1200" kern="1200" dirty="0">
                <a:solidFill>
                  <a:schemeClr val="tx1"/>
                </a:solidFill>
                <a:effectLst/>
                <a:latin typeface="+mn-lt"/>
                <a:ea typeface="+mn-ea"/>
                <a:cs typeface="+mn-cs"/>
              </a:rPr>
              <a:t>: Access the API Portal to design and implement the API proxies.</a:t>
            </a:r>
          </a:p>
          <a:p>
            <a:r>
              <a:rPr lang="en-US" sz="1200" u="sng" kern="1200" dirty="0">
                <a:solidFill>
                  <a:schemeClr val="tx1"/>
                </a:solidFill>
                <a:effectLst/>
                <a:latin typeface="+mn-lt"/>
                <a:ea typeface="+mn-ea"/>
                <a:cs typeface="+mn-cs"/>
              </a:rPr>
              <a:t>Application Developer</a:t>
            </a:r>
            <a:r>
              <a:rPr lang="en-US" sz="1200" kern="1200" dirty="0">
                <a:solidFill>
                  <a:schemeClr val="tx1"/>
                </a:solidFill>
                <a:effectLst/>
                <a:latin typeface="+mn-lt"/>
                <a:ea typeface="+mn-ea"/>
                <a:cs typeface="+mn-cs"/>
              </a:rPr>
              <a:t>: Access the Developer portal to register and consume the API proxies.</a:t>
            </a:r>
          </a:p>
          <a:p>
            <a:r>
              <a:rPr lang="en-US" sz="1200" u="sng" kern="1200" dirty="0">
                <a:solidFill>
                  <a:schemeClr val="tx1"/>
                </a:solidFill>
                <a:effectLst/>
                <a:latin typeface="+mn-lt"/>
                <a:ea typeface="+mn-ea"/>
                <a:cs typeface="+mn-cs"/>
              </a:rPr>
              <a:t>API Admin</a:t>
            </a:r>
            <a:r>
              <a:rPr lang="en-US" sz="1200" kern="1200" dirty="0">
                <a:solidFill>
                  <a:schemeClr val="tx1"/>
                </a:solidFill>
                <a:effectLst/>
                <a:latin typeface="+mn-lt"/>
                <a:ea typeface="+mn-ea"/>
                <a:cs typeface="+mn-cs"/>
              </a:rPr>
              <a:t>: Have the privileges to manage, analyze and monetize the API proxies in API Portal.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367BE18-75B7-478E-8E23-51220A845CE3}" type="slidenum">
              <a:rPr lang="en-US" smtClean="0"/>
              <a:t>5</a:t>
            </a:fld>
            <a:endParaRPr lang="en-US" dirty="0"/>
          </a:p>
        </p:txBody>
      </p:sp>
    </p:spTree>
    <p:extLst>
      <p:ext uri="{BB962C8B-B14F-4D97-AF65-F5344CB8AC3E}">
        <p14:creationId xmlns:p14="http://schemas.microsoft.com/office/powerpoint/2010/main" val="3218372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Enterprise-grade API security, traffic management, and monitoring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Real-time analytics from SAP Cloud Platform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API platform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Analytics services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Developer services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Co-innovation opportunities</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6</a:t>
            </a:fld>
            <a:endParaRPr lang="en-US" dirty="0"/>
          </a:p>
        </p:txBody>
      </p:sp>
    </p:spTree>
    <p:extLst>
      <p:ext uri="{BB962C8B-B14F-4D97-AF65-F5344CB8AC3E}">
        <p14:creationId xmlns:p14="http://schemas.microsoft.com/office/powerpoint/2010/main" val="3852131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application that provides a common platform for API designers to define and publish APIs.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Offers capabilities to configure systems, build and publish APIs, analyze and test APIs.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Provides powerful analytical tools to track your API usage.</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7</a:t>
            </a:fld>
            <a:endParaRPr lang="en-US" dirty="0"/>
          </a:p>
        </p:txBody>
      </p:sp>
    </p:spTree>
    <p:extLst>
      <p:ext uri="{BB962C8B-B14F-4D97-AF65-F5344CB8AC3E}">
        <p14:creationId xmlns:p14="http://schemas.microsoft.com/office/powerpoint/2010/main" val="1503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API Portal is used to build and publish any API Proxy. We can create an API Proxy in 3 ways like using an API Provider, URL, etc. which will be explained in further sessions.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On creation of an API, it can be protected by applying security policies to it.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These API’s can be published to the users by adding them to an API Product which will be consumed in Dev portal.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Testing of these API Proxies can be done through the test console present in API Portal.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diagnose and analyze the API flow be can debug the API’s.</a:t>
            </a: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8</a:t>
            </a:fld>
            <a:endParaRPr lang="en-US" dirty="0"/>
          </a:p>
        </p:txBody>
      </p:sp>
    </p:spTree>
    <p:extLst>
      <p:ext uri="{BB962C8B-B14F-4D97-AF65-F5344CB8AC3E}">
        <p14:creationId xmlns:p14="http://schemas.microsoft.com/office/powerpoint/2010/main" val="33208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API is exposed in API Management as an API Proxy. An API Proxy is a discrete representation of an API. The</a:t>
            </a:r>
            <a:r>
              <a:rPr lang="en-US" sz="1200" b="1" kern="1200" dirty="0">
                <a:solidFill>
                  <a:schemeClr val="tx1"/>
                </a:solidFill>
                <a:effectLst/>
                <a:latin typeface="+mn-lt"/>
                <a:ea typeface="+mn-ea"/>
                <a:cs typeface="+mn-cs"/>
              </a:rPr>
              <a:t> API</a:t>
            </a:r>
            <a:r>
              <a:rPr lang="en-US" sz="1200" kern="1200" dirty="0">
                <a:solidFill>
                  <a:schemeClr val="tx1"/>
                </a:solidFill>
                <a:effectLst/>
                <a:latin typeface="+mn-lt"/>
                <a:ea typeface="+mn-ea"/>
                <a:cs typeface="+mn-cs"/>
              </a:rPr>
              <a:t> which contains the logic to connect to the target system.</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is implemented as a set of configuration files, policies, and code snippets that rely on the resource information provided by API Management.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API Proxy decouples an API from any backend changes. This provides flexibility to application developers to continue calling the same API.</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9</a:t>
            </a:fld>
            <a:endParaRPr lang="en-US" dirty="0"/>
          </a:p>
        </p:txBody>
      </p:sp>
    </p:spTree>
    <p:extLst>
      <p:ext uri="{BB962C8B-B14F-4D97-AF65-F5344CB8AC3E}">
        <p14:creationId xmlns:p14="http://schemas.microsoft.com/office/powerpoint/2010/main" val="1204468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rPr>
              <a:t>API/Designer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From designer: Creating proxy using designers, and designers like swagger.</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Importing: Sap supports .json and .zip files to import a file.</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rPr>
              <a:t>Creating using API Portal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Provider: The API Provider is used to abstract the connection to the backend / target system.</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Proxy: The API Proxy is the actual API which contains the logic to connect to the target system. Here you can model the flow, add security policies, transform the incoming message or look for content injections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URL:   Enter the OData service URL in the URL field.  For example: </a:t>
            </a:r>
            <a:r>
              <a:rPr lang="en-US" sz="1200" u="none" strike="noStrike" kern="1200" dirty="0">
                <a:solidFill>
                  <a:schemeClr val="tx1"/>
                </a:solidFill>
                <a:effectLst/>
                <a:latin typeface="+mn-lt"/>
                <a:ea typeface="+mn-ea"/>
                <a:cs typeface="+mn-cs"/>
                <a:hlinkClick r:id="rId3" invalidUrl="http:///"/>
              </a:rPr>
              <a:t>http://</a:t>
            </a:r>
            <a:r>
              <a:rPr lang="en-US" sz="1200" kern="1200" dirty="0">
                <a:solidFill>
                  <a:schemeClr val="tx1"/>
                </a:solidFill>
                <a:effectLst/>
                <a:latin typeface="+mn-lt"/>
                <a:ea typeface="+mn-ea"/>
                <a:cs typeface="+mn-cs"/>
              </a:rPr>
              <a:t>&lt;host&gt;:&lt;port&gt;/SFlight</a:t>
            </a:r>
          </a:p>
          <a:p>
            <a:pPr marL="0" lvl="0" indent="0">
              <a:buFont typeface="Arial" panose="020B0604020202020204" pitchFamily="34" charset="0"/>
              <a:buNone/>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t>10</a:t>
            </a:fld>
            <a:endParaRPr lang="en-US" dirty="0"/>
          </a:p>
        </p:txBody>
      </p:sp>
    </p:spTree>
    <p:extLst>
      <p:ext uri="{BB962C8B-B14F-4D97-AF65-F5344CB8AC3E}">
        <p14:creationId xmlns:p14="http://schemas.microsoft.com/office/powerpoint/2010/main" val="40709723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12.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image" Target="../media/image1.emf"/><Relationship Id="rId11" Type="http://schemas.openxmlformats.org/officeDocument/2006/relationships/image" Target="../media/image10.png"/><Relationship Id="rId5" Type="http://schemas.openxmlformats.org/officeDocument/2006/relationships/oleObject" Target="../embeddings/oleObject2.bin"/><Relationship Id="rId10" Type="http://schemas.openxmlformats.org/officeDocument/2006/relationships/image" Target="../media/image9.png"/><Relationship Id="rId4" Type="http://schemas.openxmlformats.org/officeDocument/2006/relationships/slideMaster" Target="../slideMasters/slideMaster1.xml"/><Relationship Id="rId9" Type="http://schemas.openxmlformats.org/officeDocument/2006/relationships/hyperlink" Target="http://www.capgemini.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16.png"/><Relationship Id="rId2" Type="http://schemas.openxmlformats.org/officeDocument/2006/relationships/tags" Target="../tags/tag55.xml"/><Relationship Id="rId1" Type="http://schemas.openxmlformats.org/officeDocument/2006/relationships/vmlDrawing" Target="../drawings/vmlDrawing14.v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6.png"/><Relationship Id="rId2" Type="http://schemas.openxmlformats.org/officeDocument/2006/relationships/tags" Target="../tags/tag56.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0.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61.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image" Target="../media/image7.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oleObject" Target="../embeddings/oleObject4.bin"/><Relationship Id="rId5" Type="http://schemas.openxmlformats.org/officeDocument/2006/relationships/tags" Target="../tags/tag24.xml"/><Relationship Id="rId10" Type="http://schemas.openxmlformats.org/officeDocument/2006/relationships/image" Target="../media/image13.jpeg"/><Relationship Id="rId4" Type="http://schemas.openxmlformats.org/officeDocument/2006/relationships/tags" Target="../tags/tag23.xml"/><Relationship Id="rId9" Type="http://schemas.openxmlformats.org/officeDocument/2006/relationships/image" Target="../media/image12.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2.xml"/><Relationship Id="rId4" Type="http://schemas.openxmlformats.org/officeDocument/2006/relationships/tags" Target="../tags/tag3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2.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7.xml"/><Relationship Id="rId7" Type="http://schemas.openxmlformats.org/officeDocument/2006/relationships/oleObject" Target="../embeddings/oleObject8.bin"/><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slideMaster" Target="../slideMasters/slideMaster2.xml"/><Relationship Id="rId5" Type="http://schemas.openxmlformats.org/officeDocument/2006/relationships/tags" Target="../tags/tag39.xml"/><Relationship Id="rId4" Type="http://schemas.openxmlformats.org/officeDocument/2006/relationships/tags" Target="../tags/tag38.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vmlDrawing" Target="../drawings/vmlDrawing9.v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image" Target="../media/image1.emf"/><Relationship Id="rId4" Type="http://schemas.openxmlformats.org/officeDocument/2006/relationships/tags" Target="../tags/tag42.xml"/><Relationship Id="rId9"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3" y="4"/>
          <a:ext cx="180998" cy="143985"/>
        </p:xfrm>
        <a:graphic>
          <a:graphicData uri="http://schemas.openxmlformats.org/presentationml/2006/ole">
            <mc:AlternateContent xmlns:mc="http://schemas.openxmlformats.org/markup-compatibility/2006">
              <mc:Choice xmlns:v="urn:schemas-microsoft-com:vml" Requires="v">
                <p:oleObj spid="_x0000_s2773" name="think-cell Slide" r:id="rId5" imgW="360" imgH="360" progId="">
                  <p:embed/>
                </p:oleObj>
              </mc:Choice>
              <mc:Fallback>
                <p:oleObj name="think-cell Slide" r:id="rId5" imgW="360" imgH="360" progId="">
                  <p:embed/>
                  <p:pic>
                    <p:nvPicPr>
                      <p:cNvPr id="337" name="Object 33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 y="4"/>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5" name="Rectangle 9"/>
          <p:cNvSpPr>
            <a:spLocks noChangeArrowheads="1"/>
          </p:cNvSpPr>
          <p:nvPr userDrawn="1">
            <p:custDataLst>
              <p:tags r:id="rId3"/>
            </p:custDataLst>
          </p:nvPr>
        </p:nvSpPr>
        <p:spPr bwMode="gray">
          <a:xfrm>
            <a:off x="1375954" y="3733800"/>
            <a:ext cx="4737999" cy="226002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spcAft>
                <a:spcPts val="600"/>
              </a:spcAft>
              <a:defRPr/>
            </a:pPr>
            <a:r>
              <a:rPr lang="en-US" sz="1800" b="1" dirty="0">
                <a:solidFill>
                  <a:prstClr val="white"/>
                </a:solidFill>
                <a:latin typeface="Arial"/>
                <a:cs typeface="Arial"/>
              </a:rPr>
              <a:t>About Capgemini</a:t>
            </a:r>
            <a:endParaRPr lang="en-US" sz="1000" dirty="0">
              <a:solidFill>
                <a:prstClr val="white"/>
              </a:solidFill>
              <a:latin typeface="Arial" pitchFamily="34" charset="0"/>
              <a:cs typeface="Arial" pitchFamily="34" charset="0"/>
            </a:endParaRPr>
          </a:p>
          <a:p>
            <a:pPr marL="0" indent="0" algn="just">
              <a:spcAft>
                <a:spcPts val="600"/>
              </a:spcAft>
            </a:pPr>
            <a:endParaRPr lang="en-US" sz="900" dirty="0">
              <a:solidFill>
                <a:schemeClr val="bg1"/>
              </a:solidFill>
              <a:latin typeface="Arial" pitchFamily="34" charset="0"/>
              <a:cs typeface="Arial" pitchFamily="34" charset="0"/>
            </a:endParaRPr>
          </a:p>
          <a:p>
            <a:pPr marL="0" indent="0" algn="just">
              <a:spcAft>
                <a:spcPts val="600"/>
              </a:spcAft>
            </a:pPr>
            <a:r>
              <a:rPr lang="en-US" sz="900" dirty="0">
                <a:solidFill>
                  <a:schemeClr val="bg1"/>
                </a:solidFill>
                <a:latin typeface="Arial" pitchFamily="34" charset="0"/>
                <a:cs typeface="Arial" pitchFamily="34" charset="0"/>
              </a:rPr>
              <a:t>With more than 180,000 people in over 40 countries, we are one of the world's foremost providers of consulting, technology and outsourcing services. The Group reported 2015 global revenues of EUR 11.9 billion.</a:t>
            </a:r>
          </a:p>
          <a:p>
            <a:pPr marL="0" indent="0" algn="just">
              <a:spcAft>
                <a:spcPts val="600"/>
              </a:spcAft>
            </a:pPr>
            <a:r>
              <a:rPr lang="en-US" sz="9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organisation, Capgemini has developed its own way of working, the </a:t>
            </a:r>
            <a:r>
              <a:rPr lang="en-US" sz="900" dirty="0">
                <a:solidFill>
                  <a:schemeClr val="bg1"/>
                </a:solidFill>
                <a:latin typeface="Arial" pitchFamily="34" charset="0"/>
                <a:cs typeface="Arial" pitchFamily="34" charset="0"/>
                <a:hlinkClick r:id="rId7"/>
              </a:rPr>
              <a:t>Collaborative Business Experience</a:t>
            </a:r>
            <a:r>
              <a:rPr lang="en-US" sz="900" baseline="30000" dirty="0">
                <a:solidFill>
                  <a:schemeClr val="bg1"/>
                </a:solidFill>
                <a:latin typeface="Arial" pitchFamily="34" charset="0"/>
                <a:cs typeface="Arial" pitchFamily="34" charset="0"/>
                <a:hlinkClick r:id="rId7"/>
              </a:rPr>
              <a:t>TM</a:t>
            </a:r>
            <a:r>
              <a:rPr lang="en-US" sz="900" dirty="0">
                <a:solidFill>
                  <a:schemeClr val="bg1"/>
                </a:solidFill>
                <a:latin typeface="Arial" pitchFamily="34" charset="0"/>
                <a:cs typeface="Arial" pitchFamily="34" charset="0"/>
              </a:rPr>
              <a:t>, and draws on </a:t>
            </a:r>
            <a:r>
              <a:rPr lang="en-US" sz="900" dirty="0">
                <a:solidFill>
                  <a:schemeClr val="bg1"/>
                </a:solidFill>
                <a:latin typeface="Arial" pitchFamily="34" charset="0"/>
                <a:cs typeface="Arial" pitchFamily="34" charset="0"/>
                <a:hlinkClick r:id="rId8"/>
              </a:rPr>
              <a:t>Rightshore</a:t>
            </a:r>
            <a:r>
              <a:rPr lang="en-US" sz="900" baseline="30000" dirty="0">
                <a:solidFill>
                  <a:schemeClr val="bg1"/>
                </a:solidFill>
                <a:latin typeface="Arial" pitchFamily="34" charset="0"/>
                <a:cs typeface="Arial" pitchFamily="34" charset="0"/>
                <a:hlinkClick r:id="rId8"/>
              </a:rPr>
              <a:t>®</a:t>
            </a:r>
            <a:r>
              <a:rPr lang="en-US" sz="900" dirty="0">
                <a:solidFill>
                  <a:schemeClr val="bg1"/>
                </a:solidFill>
                <a:latin typeface="Arial" pitchFamily="34" charset="0"/>
                <a:cs typeface="Arial" pitchFamily="34" charset="0"/>
              </a:rPr>
              <a:t>, its worldwide delivery model. </a:t>
            </a:r>
            <a:br>
              <a:rPr lang="en-US" sz="900" dirty="0">
                <a:solidFill>
                  <a:schemeClr val="bg1"/>
                </a:solidFill>
                <a:latin typeface="Arial" pitchFamily="34" charset="0"/>
                <a:cs typeface="Arial" pitchFamily="34" charset="0"/>
              </a:rPr>
            </a:br>
            <a:r>
              <a:rPr lang="en-US" sz="900" dirty="0">
                <a:solidFill>
                  <a:schemeClr val="bg1"/>
                </a:solidFill>
                <a:latin typeface="Arial" pitchFamily="34" charset="0"/>
                <a:cs typeface="Arial" pitchFamily="34" charset="0"/>
              </a:rPr>
              <a:t>Learn more about us at </a:t>
            </a:r>
            <a:r>
              <a:rPr lang="en-US" sz="900" dirty="0">
                <a:solidFill>
                  <a:schemeClr val="bg1"/>
                </a:solidFill>
                <a:latin typeface="Arial" pitchFamily="34" charset="0"/>
                <a:cs typeface="Arial" pitchFamily="34" charset="0"/>
                <a:hlinkClick r:id="rId9"/>
              </a:rPr>
              <a:t>www.capgemini.com</a:t>
            </a:r>
            <a:r>
              <a:rPr lang="en-US" sz="900" dirty="0">
                <a:solidFill>
                  <a:schemeClr val="bg1"/>
                </a:solidFill>
                <a:latin typeface="Arial" pitchFamily="34" charset="0"/>
                <a:cs typeface="Arial" pitchFamily="34" charset="0"/>
              </a:rPr>
              <a:t>.</a:t>
            </a:r>
          </a:p>
          <a:p>
            <a:pPr marL="0" indent="0" algn="just">
              <a:spcAft>
                <a:spcPts val="600"/>
              </a:spcAft>
            </a:pPr>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1067972" y="3346777"/>
            <a:ext cx="639473" cy="522508"/>
          </a:xfrm>
          <a:prstGeom prst="rect">
            <a:avLst/>
          </a:prstGeom>
        </p:spPr>
      </p:pic>
      <p:pic>
        <p:nvPicPr>
          <p:cNvPr id="339" name="Image 8" descr="Locations_Map_2013.png"/>
          <p:cNvPicPr>
            <a:picLocks noChangeAspect="1"/>
          </p:cNvPicPr>
          <p:nvPr userDrawn="1"/>
        </p:nvPicPr>
        <p:blipFill>
          <a:blip r:embed="rId11" cstate="print"/>
          <a:srcRect/>
          <a:stretch>
            <a:fillRect/>
          </a:stretch>
        </p:blipFill>
        <p:spPr bwMode="auto">
          <a:xfrm>
            <a:off x="7180395" y="3381181"/>
            <a:ext cx="4427415" cy="1873250"/>
          </a:xfrm>
          <a:prstGeom prst="rect">
            <a:avLst/>
          </a:prstGeom>
          <a:noFill/>
          <a:ln w="9525">
            <a:noFill/>
            <a:miter lim="800000"/>
            <a:headEnd/>
            <a:tailEnd/>
          </a:ln>
        </p:spPr>
      </p:pic>
    </p:spTree>
    <p:extLst>
      <p:ext uri="{BB962C8B-B14F-4D97-AF65-F5344CB8AC3E}">
        <p14:creationId xmlns:p14="http://schemas.microsoft.com/office/powerpoint/2010/main" val="286407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198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80338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spid="_x0000_s1300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1479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5C709-E1C7-4181-88FD-9D9EBCCD7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F20ACE4-7FFE-43B7-8751-6F4BF87DC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C5C7A44-FAFB-4B12-B1CF-6326D2BB14CF}"/>
              </a:ext>
            </a:extLst>
          </p:cNvPr>
          <p:cNvSpPr>
            <a:spLocks noGrp="1"/>
          </p:cNvSpPr>
          <p:nvPr>
            <p:ph type="dt" sz="half" idx="10"/>
          </p:nvPr>
        </p:nvSpPr>
        <p:spPr/>
        <p:txBody>
          <a:bodyPr/>
          <a:lstStyle/>
          <a:p>
            <a:fld id="{74B56EFF-7A9B-4656-BED0-0874FB3C6EF7}" type="datetimeFigureOut">
              <a:rPr lang="en-US" smtClean="0"/>
              <a:t>8/12/2019</a:t>
            </a:fld>
            <a:endParaRPr lang="en-US" dirty="0"/>
          </a:p>
        </p:txBody>
      </p:sp>
      <p:sp>
        <p:nvSpPr>
          <p:cNvPr id="5" name="Footer Placeholder 4">
            <a:extLst>
              <a:ext uri="{FF2B5EF4-FFF2-40B4-BE49-F238E27FC236}">
                <a16:creationId xmlns:a16="http://schemas.microsoft.com/office/drawing/2014/main" xmlns="" id="{84B4E564-BEC8-41AF-AE0C-4D17FD5DC2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921C3A7-4F15-4D1F-8AC5-3AF0050865DB}"/>
              </a:ext>
            </a:extLst>
          </p:cNvPr>
          <p:cNvSpPr>
            <a:spLocks noGrp="1"/>
          </p:cNvSpPr>
          <p:nvPr>
            <p:ph type="sldNum" sz="quarter" idx="12"/>
          </p:nvPr>
        </p:nvSpPr>
        <p:spPr/>
        <p:txBody>
          <a:bodyPr/>
          <a:lstStyle/>
          <a:p>
            <a:fld id="{0056136D-CD85-4F82-B370-4ABBF153093E}" type="slidenum">
              <a:rPr lang="en-US" smtClean="0"/>
              <a:t>‹#›</a:t>
            </a:fld>
            <a:endParaRPr lang="en-US" dirty="0"/>
          </a:p>
        </p:txBody>
      </p:sp>
    </p:spTree>
    <p:extLst>
      <p:ext uri="{BB962C8B-B14F-4D97-AF65-F5344CB8AC3E}">
        <p14:creationId xmlns:p14="http://schemas.microsoft.com/office/powerpoint/2010/main" val="85360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D5E9D-F65B-4C46-9C7F-4B7D97954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913C498-2EA9-45D4-8A5F-5B06C0BDA5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E35145F-5195-4E03-B9C7-5C5952CE6894}"/>
              </a:ext>
            </a:extLst>
          </p:cNvPr>
          <p:cNvSpPr>
            <a:spLocks noGrp="1"/>
          </p:cNvSpPr>
          <p:nvPr>
            <p:ph type="dt" sz="half" idx="10"/>
          </p:nvPr>
        </p:nvSpPr>
        <p:spPr/>
        <p:txBody>
          <a:bodyPr/>
          <a:lstStyle/>
          <a:p>
            <a:fld id="{74B56EFF-7A9B-4656-BED0-0874FB3C6EF7}" type="datetimeFigureOut">
              <a:rPr lang="en-US" smtClean="0"/>
              <a:t>8/12/2019</a:t>
            </a:fld>
            <a:endParaRPr lang="en-US" dirty="0"/>
          </a:p>
        </p:txBody>
      </p:sp>
      <p:sp>
        <p:nvSpPr>
          <p:cNvPr id="5" name="Footer Placeholder 4">
            <a:extLst>
              <a:ext uri="{FF2B5EF4-FFF2-40B4-BE49-F238E27FC236}">
                <a16:creationId xmlns:a16="http://schemas.microsoft.com/office/drawing/2014/main" xmlns="" id="{36FC3B37-C99A-4B18-B000-6C66B17D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4212C13-02F9-4E2F-A919-E085B95ED5D6}"/>
              </a:ext>
            </a:extLst>
          </p:cNvPr>
          <p:cNvSpPr>
            <a:spLocks noGrp="1"/>
          </p:cNvSpPr>
          <p:nvPr>
            <p:ph type="sldNum" sz="quarter" idx="12"/>
          </p:nvPr>
        </p:nvSpPr>
        <p:spPr/>
        <p:txBody>
          <a:bodyPr/>
          <a:lstStyle/>
          <a:p>
            <a:fld id="{0056136D-CD85-4F82-B370-4ABBF153093E}" type="slidenum">
              <a:rPr lang="en-US" smtClean="0"/>
              <a:t>‹#›</a:t>
            </a:fld>
            <a:endParaRPr lang="en-US" dirty="0"/>
          </a:p>
        </p:txBody>
      </p:sp>
    </p:spTree>
    <p:extLst>
      <p:ext uri="{BB962C8B-B14F-4D97-AF65-F5344CB8AC3E}">
        <p14:creationId xmlns:p14="http://schemas.microsoft.com/office/powerpoint/2010/main" val="1448311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4DB78-47BD-42E5-86D3-8CB44AACDF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6140517-6715-4010-B061-0893ACCFFA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CA37C20-957A-4427-B8D7-EE892CB7938F}"/>
              </a:ext>
            </a:extLst>
          </p:cNvPr>
          <p:cNvSpPr>
            <a:spLocks noGrp="1"/>
          </p:cNvSpPr>
          <p:nvPr>
            <p:ph type="dt" sz="half" idx="10"/>
          </p:nvPr>
        </p:nvSpPr>
        <p:spPr/>
        <p:txBody>
          <a:bodyPr/>
          <a:lstStyle/>
          <a:p>
            <a:fld id="{74B56EFF-7A9B-4656-BED0-0874FB3C6EF7}" type="datetimeFigureOut">
              <a:rPr lang="en-US" smtClean="0"/>
              <a:t>8/12/2019</a:t>
            </a:fld>
            <a:endParaRPr lang="en-US" dirty="0"/>
          </a:p>
        </p:txBody>
      </p:sp>
      <p:sp>
        <p:nvSpPr>
          <p:cNvPr id="5" name="Footer Placeholder 4">
            <a:extLst>
              <a:ext uri="{FF2B5EF4-FFF2-40B4-BE49-F238E27FC236}">
                <a16:creationId xmlns:a16="http://schemas.microsoft.com/office/drawing/2014/main" xmlns="" id="{E0C49CDA-7636-411A-BB4D-9B7DE61D7E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F8DC1C6-7A11-4784-82E6-D6E009222D27}"/>
              </a:ext>
            </a:extLst>
          </p:cNvPr>
          <p:cNvSpPr>
            <a:spLocks noGrp="1"/>
          </p:cNvSpPr>
          <p:nvPr>
            <p:ph type="sldNum" sz="quarter" idx="12"/>
          </p:nvPr>
        </p:nvSpPr>
        <p:spPr/>
        <p:txBody>
          <a:bodyPr/>
          <a:lstStyle/>
          <a:p>
            <a:fld id="{0056136D-CD85-4F82-B370-4ABBF153093E}" type="slidenum">
              <a:rPr lang="en-US" smtClean="0"/>
              <a:t>‹#›</a:t>
            </a:fld>
            <a:endParaRPr lang="en-US" dirty="0"/>
          </a:p>
        </p:txBody>
      </p:sp>
    </p:spTree>
    <p:extLst>
      <p:ext uri="{BB962C8B-B14F-4D97-AF65-F5344CB8AC3E}">
        <p14:creationId xmlns:p14="http://schemas.microsoft.com/office/powerpoint/2010/main" val="3878451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0B3BF-8C8E-43A6-977F-F7715AF4F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556F1E1-4204-4EBB-AC2D-380C04CAF2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C1072E5-2FFC-4ADB-B474-AC1B7DD55B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2B0CBF7-FD93-4635-981E-C4F8ADA691E5}"/>
              </a:ext>
            </a:extLst>
          </p:cNvPr>
          <p:cNvSpPr>
            <a:spLocks noGrp="1"/>
          </p:cNvSpPr>
          <p:nvPr>
            <p:ph type="dt" sz="half" idx="10"/>
          </p:nvPr>
        </p:nvSpPr>
        <p:spPr/>
        <p:txBody>
          <a:bodyPr/>
          <a:lstStyle/>
          <a:p>
            <a:fld id="{74B56EFF-7A9B-4656-BED0-0874FB3C6EF7}" type="datetimeFigureOut">
              <a:rPr lang="en-US" smtClean="0"/>
              <a:t>8/12/2019</a:t>
            </a:fld>
            <a:endParaRPr lang="en-US" dirty="0"/>
          </a:p>
        </p:txBody>
      </p:sp>
      <p:sp>
        <p:nvSpPr>
          <p:cNvPr id="6" name="Footer Placeholder 5">
            <a:extLst>
              <a:ext uri="{FF2B5EF4-FFF2-40B4-BE49-F238E27FC236}">
                <a16:creationId xmlns:a16="http://schemas.microsoft.com/office/drawing/2014/main" xmlns="" id="{57436651-23BA-4F6B-8B40-ED73A64002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66D7ABB-6E74-445C-A22D-51B88C3975CE}"/>
              </a:ext>
            </a:extLst>
          </p:cNvPr>
          <p:cNvSpPr>
            <a:spLocks noGrp="1"/>
          </p:cNvSpPr>
          <p:nvPr>
            <p:ph type="sldNum" sz="quarter" idx="12"/>
          </p:nvPr>
        </p:nvSpPr>
        <p:spPr/>
        <p:txBody>
          <a:bodyPr/>
          <a:lstStyle/>
          <a:p>
            <a:fld id="{0056136D-CD85-4F82-B370-4ABBF153093E}" type="slidenum">
              <a:rPr lang="en-US" smtClean="0"/>
              <a:t>‹#›</a:t>
            </a:fld>
            <a:endParaRPr lang="en-US" dirty="0"/>
          </a:p>
        </p:txBody>
      </p:sp>
    </p:spTree>
    <p:extLst>
      <p:ext uri="{BB962C8B-B14F-4D97-AF65-F5344CB8AC3E}">
        <p14:creationId xmlns:p14="http://schemas.microsoft.com/office/powerpoint/2010/main" val="2235036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88EE8-9BDC-44BB-B93B-09752B123E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70210E3-756A-4713-9E00-B9D4DDF543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D0337F2-A4EA-42A9-A04C-42A9610808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4D949FE-4A3F-44AB-A7D7-33F7F1FED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5C8AAB9-C73B-4466-86BE-6F704F4200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8EB73FC-0D9A-4B54-B791-A304B9B18810}"/>
              </a:ext>
            </a:extLst>
          </p:cNvPr>
          <p:cNvSpPr>
            <a:spLocks noGrp="1"/>
          </p:cNvSpPr>
          <p:nvPr>
            <p:ph type="dt" sz="half" idx="10"/>
          </p:nvPr>
        </p:nvSpPr>
        <p:spPr/>
        <p:txBody>
          <a:bodyPr/>
          <a:lstStyle/>
          <a:p>
            <a:fld id="{74B56EFF-7A9B-4656-BED0-0874FB3C6EF7}" type="datetimeFigureOut">
              <a:rPr lang="en-US" smtClean="0"/>
              <a:t>8/12/2019</a:t>
            </a:fld>
            <a:endParaRPr lang="en-US" dirty="0"/>
          </a:p>
        </p:txBody>
      </p:sp>
      <p:sp>
        <p:nvSpPr>
          <p:cNvPr id="8" name="Footer Placeholder 7">
            <a:extLst>
              <a:ext uri="{FF2B5EF4-FFF2-40B4-BE49-F238E27FC236}">
                <a16:creationId xmlns:a16="http://schemas.microsoft.com/office/drawing/2014/main" xmlns="" id="{50271143-8714-43B5-880C-D7EF42AA90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622B9296-E455-477C-B22E-7AA698086036}"/>
              </a:ext>
            </a:extLst>
          </p:cNvPr>
          <p:cNvSpPr>
            <a:spLocks noGrp="1"/>
          </p:cNvSpPr>
          <p:nvPr>
            <p:ph type="sldNum" sz="quarter" idx="12"/>
          </p:nvPr>
        </p:nvSpPr>
        <p:spPr/>
        <p:txBody>
          <a:bodyPr/>
          <a:lstStyle/>
          <a:p>
            <a:fld id="{0056136D-CD85-4F82-B370-4ABBF153093E}" type="slidenum">
              <a:rPr lang="en-US" smtClean="0"/>
              <a:t>‹#›</a:t>
            </a:fld>
            <a:endParaRPr lang="en-US" dirty="0"/>
          </a:p>
        </p:txBody>
      </p:sp>
    </p:spTree>
    <p:extLst>
      <p:ext uri="{BB962C8B-B14F-4D97-AF65-F5344CB8AC3E}">
        <p14:creationId xmlns:p14="http://schemas.microsoft.com/office/powerpoint/2010/main" val="1942697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EEE37-E590-40A5-8D88-F719FE08D0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6CB6832-7BF7-480D-9124-16F758AEF321}"/>
              </a:ext>
            </a:extLst>
          </p:cNvPr>
          <p:cNvSpPr>
            <a:spLocks noGrp="1"/>
          </p:cNvSpPr>
          <p:nvPr>
            <p:ph type="dt" sz="half" idx="10"/>
          </p:nvPr>
        </p:nvSpPr>
        <p:spPr/>
        <p:txBody>
          <a:bodyPr/>
          <a:lstStyle/>
          <a:p>
            <a:fld id="{74B56EFF-7A9B-4656-BED0-0874FB3C6EF7}" type="datetimeFigureOut">
              <a:rPr lang="en-US" smtClean="0"/>
              <a:t>8/12/2019</a:t>
            </a:fld>
            <a:endParaRPr lang="en-US" dirty="0"/>
          </a:p>
        </p:txBody>
      </p:sp>
      <p:sp>
        <p:nvSpPr>
          <p:cNvPr id="4" name="Footer Placeholder 3">
            <a:extLst>
              <a:ext uri="{FF2B5EF4-FFF2-40B4-BE49-F238E27FC236}">
                <a16:creationId xmlns:a16="http://schemas.microsoft.com/office/drawing/2014/main" xmlns="" id="{164831D3-E0A5-4CD7-9F80-DA6ADDEE19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FFA2C2F0-0D37-4FB6-BF7F-8AE40360B278}"/>
              </a:ext>
            </a:extLst>
          </p:cNvPr>
          <p:cNvSpPr>
            <a:spLocks noGrp="1"/>
          </p:cNvSpPr>
          <p:nvPr>
            <p:ph type="sldNum" sz="quarter" idx="12"/>
          </p:nvPr>
        </p:nvSpPr>
        <p:spPr/>
        <p:txBody>
          <a:bodyPr/>
          <a:lstStyle/>
          <a:p>
            <a:fld id="{0056136D-CD85-4F82-B370-4ABBF153093E}" type="slidenum">
              <a:rPr lang="en-US" smtClean="0"/>
              <a:t>‹#›</a:t>
            </a:fld>
            <a:endParaRPr lang="en-US" dirty="0"/>
          </a:p>
        </p:txBody>
      </p:sp>
    </p:spTree>
    <p:extLst>
      <p:ext uri="{BB962C8B-B14F-4D97-AF65-F5344CB8AC3E}">
        <p14:creationId xmlns:p14="http://schemas.microsoft.com/office/powerpoint/2010/main" val="866151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6FC93DF-D2B3-477A-9A40-FA88D9500686}"/>
              </a:ext>
            </a:extLst>
          </p:cNvPr>
          <p:cNvSpPr>
            <a:spLocks noGrp="1"/>
          </p:cNvSpPr>
          <p:nvPr>
            <p:ph type="dt" sz="half" idx="10"/>
          </p:nvPr>
        </p:nvSpPr>
        <p:spPr/>
        <p:txBody>
          <a:bodyPr/>
          <a:lstStyle/>
          <a:p>
            <a:fld id="{74B56EFF-7A9B-4656-BED0-0874FB3C6EF7}" type="datetimeFigureOut">
              <a:rPr lang="en-US" smtClean="0"/>
              <a:t>8/12/2019</a:t>
            </a:fld>
            <a:endParaRPr lang="en-US" dirty="0"/>
          </a:p>
        </p:txBody>
      </p:sp>
      <p:sp>
        <p:nvSpPr>
          <p:cNvPr id="3" name="Footer Placeholder 2">
            <a:extLst>
              <a:ext uri="{FF2B5EF4-FFF2-40B4-BE49-F238E27FC236}">
                <a16:creationId xmlns:a16="http://schemas.microsoft.com/office/drawing/2014/main" xmlns="" id="{A96FC198-B875-4B07-9DBA-FD6935F780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5725336F-6A11-46C0-9ADD-5BEFA2AC11C5}"/>
              </a:ext>
            </a:extLst>
          </p:cNvPr>
          <p:cNvSpPr>
            <a:spLocks noGrp="1"/>
          </p:cNvSpPr>
          <p:nvPr>
            <p:ph type="sldNum" sz="quarter" idx="12"/>
          </p:nvPr>
        </p:nvSpPr>
        <p:spPr/>
        <p:txBody>
          <a:bodyPr/>
          <a:lstStyle/>
          <a:p>
            <a:fld id="{0056136D-CD85-4F82-B370-4ABBF153093E}" type="slidenum">
              <a:rPr lang="en-US" smtClean="0"/>
              <a:t>‹#›</a:t>
            </a:fld>
            <a:endParaRPr lang="en-US" dirty="0"/>
          </a:p>
        </p:txBody>
      </p:sp>
    </p:spTree>
    <p:extLst>
      <p:ext uri="{BB962C8B-B14F-4D97-AF65-F5344CB8AC3E}">
        <p14:creationId xmlns:p14="http://schemas.microsoft.com/office/powerpoint/2010/main" val="243959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4C251-0817-4834-A65E-1FFB57CC4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1C2A25F-069B-4E18-B73B-C62AC056E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CEE3FD-4C88-4EA4-9F50-66F5F3FAC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26A5375-FFDC-4722-A2A6-8D02C345A9DD}"/>
              </a:ext>
            </a:extLst>
          </p:cNvPr>
          <p:cNvSpPr>
            <a:spLocks noGrp="1"/>
          </p:cNvSpPr>
          <p:nvPr>
            <p:ph type="dt" sz="half" idx="10"/>
          </p:nvPr>
        </p:nvSpPr>
        <p:spPr/>
        <p:txBody>
          <a:bodyPr/>
          <a:lstStyle/>
          <a:p>
            <a:fld id="{74B56EFF-7A9B-4656-BED0-0874FB3C6EF7}" type="datetimeFigureOut">
              <a:rPr lang="en-US" smtClean="0"/>
              <a:t>8/12/2019</a:t>
            </a:fld>
            <a:endParaRPr lang="en-US" dirty="0"/>
          </a:p>
        </p:txBody>
      </p:sp>
      <p:sp>
        <p:nvSpPr>
          <p:cNvPr id="6" name="Footer Placeholder 5">
            <a:extLst>
              <a:ext uri="{FF2B5EF4-FFF2-40B4-BE49-F238E27FC236}">
                <a16:creationId xmlns:a16="http://schemas.microsoft.com/office/drawing/2014/main" xmlns="" id="{02088AB0-9F92-4AD3-AFA7-F9E04BDEB5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7E2C948-D7F9-4C31-A7B1-8E5059B39921}"/>
              </a:ext>
            </a:extLst>
          </p:cNvPr>
          <p:cNvSpPr>
            <a:spLocks noGrp="1"/>
          </p:cNvSpPr>
          <p:nvPr>
            <p:ph type="sldNum" sz="quarter" idx="12"/>
          </p:nvPr>
        </p:nvSpPr>
        <p:spPr/>
        <p:txBody>
          <a:bodyPr/>
          <a:lstStyle/>
          <a:p>
            <a:fld id="{0056136D-CD85-4F82-B370-4ABBF153093E}" type="slidenum">
              <a:rPr lang="en-US" smtClean="0"/>
              <a:t>‹#›</a:t>
            </a:fld>
            <a:endParaRPr lang="en-US" dirty="0"/>
          </a:p>
        </p:txBody>
      </p:sp>
    </p:spTree>
    <p:extLst>
      <p:ext uri="{BB962C8B-B14F-4D97-AF65-F5344CB8AC3E}">
        <p14:creationId xmlns:p14="http://schemas.microsoft.com/office/powerpoint/2010/main" val="343113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6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1DC63-2601-4151-B25F-F80C6DB25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FF58710-5414-4A4B-9836-0D7DE39C8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FA131F80-F9F7-49B9-B83A-8DD649469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C1DC601-20FD-433A-AFDF-C56578A6AE32}"/>
              </a:ext>
            </a:extLst>
          </p:cNvPr>
          <p:cNvSpPr>
            <a:spLocks noGrp="1"/>
          </p:cNvSpPr>
          <p:nvPr>
            <p:ph type="dt" sz="half" idx="10"/>
          </p:nvPr>
        </p:nvSpPr>
        <p:spPr/>
        <p:txBody>
          <a:bodyPr/>
          <a:lstStyle/>
          <a:p>
            <a:fld id="{74B56EFF-7A9B-4656-BED0-0874FB3C6EF7}" type="datetimeFigureOut">
              <a:rPr lang="en-US" smtClean="0"/>
              <a:t>8/12/2019</a:t>
            </a:fld>
            <a:endParaRPr lang="en-US" dirty="0"/>
          </a:p>
        </p:txBody>
      </p:sp>
      <p:sp>
        <p:nvSpPr>
          <p:cNvPr id="6" name="Footer Placeholder 5">
            <a:extLst>
              <a:ext uri="{FF2B5EF4-FFF2-40B4-BE49-F238E27FC236}">
                <a16:creationId xmlns:a16="http://schemas.microsoft.com/office/drawing/2014/main" xmlns="" id="{43FA5670-2E62-430D-9187-9EC7D02A8E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5549BE5-2127-45B9-8DCD-9DB007896A53}"/>
              </a:ext>
            </a:extLst>
          </p:cNvPr>
          <p:cNvSpPr>
            <a:spLocks noGrp="1"/>
          </p:cNvSpPr>
          <p:nvPr>
            <p:ph type="sldNum" sz="quarter" idx="12"/>
          </p:nvPr>
        </p:nvSpPr>
        <p:spPr/>
        <p:txBody>
          <a:bodyPr/>
          <a:lstStyle/>
          <a:p>
            <a:fld id="{0056136D-CD85-4F82-B370-4ABBF153093E}" type="slidenum">
              <a:rPr lang="en-US" smtClean="0"/>
              <a:t>‹#›</a:t>
            </a:fld>
            <a:endParaRPr lang="en-US" dirty="0"/>
          </a:p>
        </p:txBody>
      </p:sp>
    </p:spTree>
    <p:extLst>
      <p:ext uri="{BB962C8B-B14F-4D97-AF65-F5344CB8AC3E}">
        <p14:creationId xmlns:p14="http://schemas.microsoft.com/office/powerpoint/2010/main" val="416183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E56583-7C03-4A02-AE48-DD8EB8AE05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20138C8-E324-409E-BF69-726EE2782C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6DE882-207E-4372-A06F-2C264FC72976}"/>
              </a:ext>
            </a:extLst>
          </p:cNvPr>
          <p:cNvSpPr>
            <a:spLocks noGrp="1"/>
          </p:cNvSpPr>
          <p:nvPr>
            <p:ph type="dt" sz="half" idx="10"/>
          </p:nvPr>
        </p:nvSpPr>
        <p:spPr/>
        <p:txBody>
          <a:bodyPr/>
          <a:lstStyle/>
          <a:p>
            <a:fld id="{74B56EFF-7A9B-4656-BED0-0874FB3C6EF7}" type="datetimeFigureOut">
              <a:rPr lang="en-US" smtClean="0"/>
              <a:t>8/12/2019</a:t>
            </a:fld>
            <a:endParaRPr lang="en-US" dirty="0"/>
          </a:p>
        </p:txBody>
      </p:sp>
      <p:sp>
        <p:nvSpPr>
          <p:cNvPr id="5" name="Footer Placeholder 4">
            <a:extLst>
              <a:ext uri="{FF2B5EF4-FFF2-40B4-BE49-F238E27FC236}">
                <a16:creationId xmlns:a16="http://schemas.microsoft.com/office/drawing/2014/main" xmlns="" id="{68EFE17E-C28A-4AF9-997C-4CC1D71E8C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FBEE0D6-698D-484B-8845-FE7E5A2FD762}"/>
              </a:ext>
            </a:extLst>
          </p:cNvPr>
          <p:cNvSpPr>
            <a:spLocks noGrp="1"/>
          </p:cNvSpPr>
          <p:nvPr>
            <p:ph type="sldNum" sz="quarter" idx="12"/>
          </p:nvPr>
        </p:nvSpPr>
        <p:spPr/>
        <p:txBody>
          <a:bodyPr/>
          <a:lstStyle/>
          <a:p>
            <a:fld id="{0056136D-CD85-4F82-B370-4ABBF153093E}" type="slidenum">
              <a:rPr lang="en-US" smtClean="0"/>
              <a:t>‹#›</a:t>
            </a:fld>
            <a:endParaRPr lang="en-US" dirty="0"/>
          </a:p>
        </p:txBody>
      </p:sp>
    </p:spTree>
    <p:extLst>
      <p:ext uri="{BB962C8B-B14F-4D97-AF65-F5344CB8AC3E}">
        <p14:creationId xmlns:p14="http://schemas.microsoft.com/office/powerpoint/2010/main" val="3670768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FE2770E-15EE-4BE8-A809-56474D25F3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369CDB5-5734-45AA-8530-C3A31EA5F6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1E035A9-2DC6-4834-825C-C6BF04E2B466}"/>
              </a:ext>
            </a:extLst>
          </p:cNvPr>
          <p:cNvSpPr>
            <a:spLocks noGrp="1"/>
          </p:cNvSpPr>
          <p:nvPr>
            <p:ph type="dt" sz="half" idx="10"/>
          </p:nvPr>
        </p:nvSpPr>
        <p:spPr/>
        <p:txBody>
          <a:bodyPr/>
          <a:lstStyle/>
          <a:p>
            <a:fld id="{74B56EFF-7A9B-4656-BED0-0874FB3C6EF7}" type="datetimeFigureOut">
              <a:rPr lang="en-US" smtClean="0"/>
              <a:t>8/12/2019</a:t>
            </a:fld>
            <a:endParaRPr lang="en-US" dirty="0"/>
          </a:p>
        </p:txBody>
      </p:sp>
      <p:sp>
        <p:nvSpPr>
          <p:cNvPr id="5" name="Footer Placeholder 4">
            <a:extLst>
              <a:ext uri="{FF2B5EF4-FFF2-40B4-BE49-F238E27FC236}">
                <a16:creationId xmlns:a16="http://schemas.microsoft.com/office/drawing/2014/main" xmlns="" id="{0AFBD06D-0598-4FF0-A743-A0E15BDD7E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C4718F9-748F-4C4F-B5FD-3952E8437ECD}"/>
              </a:ext>
            </a:extLst>
          </p:cNvPr>
          <p:cNvSpPr>
            <a:spLocks noGrp="1"/>
          </p:cNvSpPr>
          <p:nvPr>
            <p:ph type="sldNum" sz="quarter" idx="12"/>
          </p:nvPr>
        </p:nvSpPr>
        <p:spPr/>
        <p:txBody>
          <a:bodyPr/>
          <a:lstStyle/>
          <a:p>
            <a:fld id="{0056136D-CD85-4F82-B370-4ABBF153093E}" type="slidenum">
              <a:rPr lang="en-US" smtClean="0"/>
              <a:t>‹#›</a:t>
            </a:fld>
            <a:endParaRPr lang="en-US" dirty="0"/>
          </a:p>
        </p:txBody>
      </p:sp>
    </p:spTree>
    <p:extLst>
      <p:ext uri="{BB962C8B-B14F-4D97-AF65-F5344CB8AC3E}">
        <p14:creationId xmlns:p14="http://schemas.microsoft.com/office/powerpoint/2010/main" val="17577390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roServicesPresentation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FF062-F6D4-4B05-9685-39CBDDBCE688}"/>
              </a:ext>
            </a:extLst>
          </p:cNvPr>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dirty="0"/>
              <a:t>Click to edit Master title style</a:t>
            </a:r>
          </a:p>
        </p:txBody>
      </p:sp>
      <p:pic>
        <p:nvPicPr>
          <p:cNvPr id="7" name="Graphic 6">
            <a:extLst>
              <a:ext uri="{FF2B5EF4-FFF2-40B4-BE49-F238E27FC236}">
                <a16:creationId xmlns:a16="http://schemas.microsoft.com/office/drawing/2014/main" xmlns="" id="{91169A26-116D-4462-AA24-51B4664BAFA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4402" y="6239387"/>
            <a:ext cx="1628775" cy="361950"/>
          </a:xfrm>
          <a:prstGeom prst="rect">
            <a:avLst/>
          </a:prstGeom>
        </p:spPr>
      </p:pic>
    </p:spTree>
    <p:extLst>
      <p:ext uri="{BB962C8B-B14F-4D97-AF65-F5344CB8AC3E}">
        <p14:creationId xmlns:p14="http://schemas.microsoft.com/office/powerpoint/2010/main" val="935819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 y="0"/>
          <a:ext cx="195385" cy="158750"/>
        </p:xfrm>
        <a:graphic>
          <a:graphicData uri="http://schemas.openxmlformats.org/presentationml/2006/ole">
            <mc:AlternateContent xmlns:mc="http://schemas.openxmlformats.org/markup-compatibility/2006">
              <mc:Choice xmlns:v="urn:schemas-microsoft-com:vml" Requires="v">
                <p:oleObj spid="_x0000_s15057"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297529" tIns="33059" rIns="165294" bIns="33059" rtlCol="0" anchor="ctr">
            <a:noAutofit/>
          </a:bodyPr>
          <a:lstStyle>
            <a:lvl1pPr>
              <a:defRPr lang="en-GB"/>
            </a:lvl1pPr>
          </a:lstStyle>
          <a:p>
            <a:pPr lvl="0"/>
            <a:r>
              <a:rPr lang="en-US" dirty="0"/>
              <a:t>Click to edit Master title style</a:t>
            </a:r>
            <a:endParaRPr lang="en-GB" dirty="0"/>
          </a:p>
        </p:txBody>
      </p:sp>
    </p:spTree>
    <p:extLst>
      <p:ext uri="{BB962C8B-B14F-4D97-AF65-F5344CB8AC3E}">
        <p14:creationId xmlns:p14="http://schemas.microsoft.com/office/powerpoint/2010/main" val="40225046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 y="0"/>
          <a:ext cx="195385" cy="158750"/>
        </p:xfrm>
        <a:graphic>
          <a:graphicData uri="http://schemas.openxmlformats.org/presentationml/2006/ole">
            <mc:AlternateContent xmlns:mc="http://schemas.openxmlformats.org/markup-compatibility/2006">
              <mc:Choice xmlns:v="urn:schemas-microsoft-com:vml" Requires="v">
                <p:oleObj spid="_x0000_s16081"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Rectangle 72"/>
          <p:cNvSpPr/>
          <p:nvPr userDrawn="1"/>
        </p:nvSpPr>
        <p:spPr>
          <a:xfrm>
            <a:off x="0" y="9525"/>
            <a:ext cx="12192000" cy="6842612"/>
          </a:xfrm>
          <a:prstGeom prst="rect">
            <a:avLst/>
          </a:prstGeom>
          <a:solidFill>
            <a:srgbClr val="5FB2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25" dirty="0"/>
          </a:p>
        </p:txBody>
      </p:sp>
      <p:pic>
        <p:nvPicPr>
          <p:cNvPr id="74" name="Picture 1"/>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t="19875" r="5389" b="12281"/>
          <a:stretch/>
        </p:blipFill>
        <p:spPr bwMode="auto">
          <a:xfrm>
            <a:off x="1141709" y="267235"/>
            <a:ext cx="9151811" cy="4297422"/>
          </a:xfrm>
          <a:prstGeom prst="rect">
            <a:avLst/>
          </a:prstGeom>
          <a:noFill/>
          <a:ln w="9525">
            <a:noFill/>
            <a:miter lim="800000"/>
            <a:headEnd/>
            <a:tailEnd/>
          </a:ln>
        </p:spPr>
      </p:pic>
      <p:sp>
        <p:nvSpPr>
          <p:cNvPr id="76" name="Rectangle 75"/>
          <p:cNvSpPr/>
          <p:nvPr userDrawn="1"/>
        </p:nvSpPr>
        <p:spPr>
          <a:xfrm>
            <a:off x="3" y="4800602"/>
            <a:ext cx="12191997" cy="2067173"/>
          </a:xfrm>
          <a:prstGeom prst="rect">
            <a:avLst/>
          </a:prstGeom>
          <a:solidFill>
            <a:srgbClr val="0098C7">
              <a:lumMod val="75000"/>
            </a:srgbClr>
          </a:solidFill>
          <a:ln w="25400" cap="flat" cmpd="sng" algn="ctr">
            <a:noFill/>
            <a:prstDash val="solid"/>
          </a:ln>
          <a:effectLst/>
        </p:spPr>
        <p:txBody>
          <a:bodyPr rtlCol="0" anchor="ctr"/>
          <a:lstStyle/>
          <a:p>
            <a:pPr marL="0" marR="0" lvl="0" indent="0" algn="ctr" defTabSz="685983"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srgbClr val="998C85">
                  <a:lumMod val="50000"/>
                </a:srgbClr>
              </a:solidFill>
              <a:effectLst/>
              <a:uLnTx/>
              <a:uFillTx/>
              <a:latin typeface="Arial"/>
              <a:ea typeface="+mn-ea"/>
              <a:cs typeface="+mn-cs"/>
              <a:sym typeface="Calibri"/>
            </a:endParaRPr>
          </a:p>
        </p:txBody>
      </p:sp>
      <p:grpSp>
        <p:nvGrpSpPr>
          <p:cNvPr id="2" name="Group 1"/>
          <p:cNvGrpSpPr/>
          <p:nvPr userDrawn="1"/>
        </p:nvGrpSpPr>
        <p:grpSpPr>
          <a:xfrm>
            <a:off x="8612368" y="5922821"/>
            <a:ext cx="3366647" cy="870336"/>
            <a:chOff x="7124640" y="5559644"/>
            <a:chExt cx="4605702" cy="1190963"/>
          </a:xfrm>
        </p:grpSpPr>
        <p:grpSp>
          <p:nvGrpSpPr>
            <p:cNvPr id="77" name="Group 9"/>
            <p:cNvGrpSpPr>
              <a:grpSpLocks noChangeAspect="1"/>
            </p:cNvGrpSpPr>
            <p:nvPr userDrawn="1"/>
          </p:nvGrpSpPr>
          <p:grpSpPr>
            <a:xfrm>
              <a:off x="7275647" y="5620607"/>
              <a:ext cx="655551" cy="742814"/>
              <a:chOff x="4094163" y="2887663"/>
              <a:chExt cx="954087" cy="1081087"/>
            </a:xfrm>
            <a:solidFill>
              <a:srgbClr val="0098C7">
                <a:lumMod val="60000"/>
                <a:lumOff val="40000"/>
              </a:srgbClr>
            </a:solidFill>
          </p:grpSpPr>
          <p:sp>
            <p:nvSpPr>
              <p:cNvPr id="78" name="Freeform 6"/>
              <p:cNvSpPr>
                <a:spLocks noEditPoints="1"/>
              </p:cNvSpPr>
              <p:nvPr/>
            </p:nvSpPr>
            <p:spPr bwMode="auto">
              <a:xfrm>
                <a:off x="4478338" y="3119438"/>
                <a:ext cx="185737" cy="184150"/>
              </a:xfrm>
              <a:custGeom>
                <a:avLst/>
                <a:gdLst>
                  <a:gd name="T0" fmla="*/ 341 w 683"/>
                  <a:gd name="T1" fmla="*/ 569 h 683"/>
                  <a:gd name="T2" fmla="*/ 114 w 683"/>
                  <a:gd name="T3" fmla="*/ 341 h 683"/>
                  <a:gd name="T4" fmla="*/ 341 w 683"/>
                  <a:gd name="T5" fmla="*/ 114 h 683"/>
                  <a:gd name="T6" fmla="*/ 569 w 683"/>
                  <a:gd name="T7" fmla="*/ 341 h 683"/>
                  <a:gd name="T8" fmla="*/ 341 w 683"/>
                  <a:gd name="T9" fmla="*/ 569 h 683"/>
                  <a:gd name="T10" fmla="*/ 341 w 683"/>
                  <a:gd name="T11" fmla="*/ 0 h 683"/>
                  <a:gd name="T12" fmla="*/ 0 w 683"/>
                  <a:gd name="T13" fmla="*/ 341 h 683"/>
                  <a:gd name="T14" fmla="*/ 341 w 683"/>
                  <a:gd name="T15" fmla="*/ 683 h 683"/>
                  <a:gd name="T16" fmla="*/ 683 w 683"/>
                  <a:gd name="T17" fmla="*/ 341 h 683"/>
                  <a:gd name="T18" fmla="*/ 341 w 683"/>
                  <a:gd name="T19"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683">
                    <a:moveTo>
                      <a:pt x="341" y="569"/>
                    </a:moveTo>
                    <a:cubicBezTo>
                      <a:pt x="216" y="569"/>
                      <a:pt x="114" y="467"/>
                      <a:pt x="114" y="341"/>
                    </a:cubicBezTo>
                    <a:cubicBezTo>
                      <a:pt x="114" y="216"/>
                      <a:pt x="216" y="114"/>
                      <a:pt x="341" y="114"/>
                    </a:cubicBezTo>
                    <a:cubicBezTo>
                      <a:pt x="467" y="114"/>
                      <a:pt x="569" y="216"/>
                      <a:pt x="569" y="341"/>
                    </a:cubicBezTo>
                    <a:cubicBezTo>
                      <a:pt x="569" y="467"/>
                      <a:pt x="467" y="569"/>
                      <a:pt x="341" y="569"/>
                    </a:cubicBezTo>
                    <a:close/>
                    <a:moveTo>
                      <a:pt x="341" y="0"/>
                    </a:moveTo>
                    <a:cubicBezTo>
                      <a:pt x="153" y="0"/>
                      <a:pt x="0" y="153"/>
                      <a:pt x="0" y="341"/>
                    </a:cubicBezTo>
                    <a:cubicBezTo>
                      <a:pt x="0" y="530"/>
                      <a:pt x="153" y="683"/>
                      <a:pt x="341" y="683"/>
                    </a:cubicBezTo>
                    <a:cubicBezTo>
                      <a:pt x="530" y="683"/>
                      <a:pt x="683" y="530"/>
                      <a:pt x="683" y="341"/>
                    </a:cubicBezTo>
                    <a:cubicBezTo>
                      <a:pt x="683" y="153"/>
                      <a:pt x="530" y="0"/>
                      <a:pt x="341" y="0"/>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79" name="Freeform 7"/>
              <p:cNvSpPr>
                <a:spLocks noEditPoints="1"/>
              </p:cNvSpPr>
              <p:nvPr/>
            </p:nvSpPr>
            <p:spPr bwMode="auto">
              <a:xfrm>
                <a:off x="4094163" y="2887663"/>
                <a:ext cx="954087" cy="1081087"/>
              </a:xfrm>
              <a:custGeom>
                <a:avLst/>
                <a:gdLst>
                  <a:gd name="T0" fmla="*/ 2828 w 3528"/>
                  <a:gd name="T1" fmla="*/ 1366 h 3998"/>
                  <a:gd name="T2" fmla="*/ 3358 w 3528"/>
                  <a:gd name="T3" fmla="*/ 2675 h 3998"/>
                  <a:gd name="T4" fmla="*/ 2390 w 3528"/>
                  <a:gd name="T5" fmla="*/ 2561 h 3998"/>
                  <a:gd name="T6" fmla="*/ 3358 w 3528"/>
                  <a:gd name="T7" fmla="*/ 2675 h 3998"/>
                  <a:gd name="T8" fmla="*/ 3187 w 3528"/>
                  <a:gd name="T9" fmla="*/ 1252 h 3998"/>
                  <a:gd name="T10" fmla="*/ 2390 w 3528"/>
                  <a:gd name="T11" fmla="*/ 1309 h 3998"/>
                  <a:gd name="T12" fmla="*/ 2218 w 3528"/>
                  <a:gd name="T13" fmla="*/ 1432 h 3998"/>
                  <a:gd name="T14" fmla="*/ 2127 w 3528"/>
                  <a:gd name="T15" fmla="*/ 1718 h 3998"/>
                  <a:gd name="T16" fmla="*/ 1918 w 3528"/>
                  <a:gd name="T17" fmla="*/ 1684 h 3998"/>
                  <a:gd name="T18" fmla="*/ 1650 w 3528"/>
                  <a:gd name="T19" fmla="*/ 1821 h 3998"/>
                  <a:gd name="T20" fmla="*/ 1528 w 3528"/>
                  <a:gd name="T21" fmla="*/ 1649 h 3998"/>
                  <a:gd name="T22" fmla="*/ 1241 w 3528"/>
                  <a:gd name="T23" fmla="*/ 1557 h 3998"/>
                  <a:gd name="T24" fmla="*/ 1276 w 3528"/>
                  <a:gd name="T25" fmla="*/ 1349 h 3998"/>
                  <a:gd name="T26" fmla="*/ 1138 w 3528"/>
                  <a:gd name="T27" fmla="*/ 1081 h 3998"/>
                  <a:gd name="T28" fmla="*/ 1310 w 3528"/>
                  <a:gd name="T29" fmla="*/ 959 h 3998"/>
                  <a:gd name="T30" fmla="*/ 1402 w 3528"/>
                  <a:gd name="T31" fmla="*/ 672 h 3998"/>
                  <a:gd name="T32" fmla="*/ 1611 w 3528"/>
                  <a:gd name="T33" fmla="*/ 707 h 3998"/>
                  <a:gd name="T34" fmla="*/ 1878 w 3528"/>
                  <a:gd name="T35" fmla="*/ 569 h 3998"/>
                  <a:gd name="T36" fmla="*/ 2001 w 3528"/>
                  <a:gd name="T37" fmla="*/ 741 h 3998"/>
                  <a:gd name="T38" fmla="*/ 2287 w 3528"/>
                  <a:gd name="T39" fmla="*/ 833 h 3998"/>
                  <a:gd name="T40" fmla="*/ 2253 w 3528"/>
                  <a:gd name="T41" fmla="*/ 1042 h 3998"/>
                  <a:gd name="T42" fmla="*/ 2390 w 3528"/>
                  <a:gd name="T43" fmla="*/ 1309 h 3998"/>
                  <a:gd name="T44" fmla="*/ 1650 w 3528"/>
                  <a:gd name="T45" fmla="*/ 1935 h 3998"/>
                  <a:gd name="T46" fmla="*/ 2390 w 3528"/>
                  <a:gd name="T47" fmla="*/ 3827 h 3998"/>
                  <a:gd name="T48" fmla="*/ 1138 w 3528"/>
                  <a:gd name="T49" fmla="*/ 3827 h 3998"/>
                  <a:gd name="T50" fmla="*/ 2390 w 3528"/>
                  <a:gd name="T51" fmla="*/ 3827 h 3998"/>
                  <a:gd name="T52" fmla="*/ 1024 w 3528"/>
                  <a:gd name="T53" fmla="*/ 1138 h 3998"/>
                  <a:gd name="T54" fmla="*/ 1113 w 3528"/>
                  <a:gd name="T55" fmla="*/ 2447 h 3998"/>
                  <a:gd name="T56" fmla="*/ 701 w 3528"/>
                  <a:gd name="T57" fmla="*/ 1366 h 3998"/>
                  <a:gd name="T58" fmla="*/ 171 w 3528"/>
                  <a:gd name="T59" fmla="*/ 2675 h 3998"/>
                  <a:gd name="T60" fmla="*/ 1138 w 3528"/>
                  <a:gd name="T61" fmla="*/ 2561 h 3998"/>
                  <a:gd name="T62" fmla="*/ 228 w 3528"/>
                  <a:gd name="T63" fmla="*/ 1160 h 3998"/>
                  <a:gd name="T64" fmla="*/ 228 w 3528"/>
                  <a:gd name="T65" fmla="*/ 1160 h 3998"/>
                  <a:gd name="T66" fmla="*/ 1821 w 3528"/>
                  <a:gd name="T67" fmla="*/ 455 h 3998"/>
                  <a:gd name="T68" fmla="*/ 1799 w 3528"/>
                  <a:gd name="T69" fmla="*/ 228 h 3998"/>
                  <a:gd name="T70" fmla="*/ 1799 w 3528"/>
                  <a:gd name="T71" fmla="*/ 228 h 3998"/>
                  <a:gd name="T72" fmla="*/ 3406 w 3528"/>
                  <a:gd name="T73" fmla="*/ 1195 h 3998"/>
                  <a:gd name="T74" fmla="*/ 3528 w 3528"/>
                  <a:gd name="T75" fmla="*/ 1116 h 3998"/>
                  <a:gd name="T76" fmla="*/ 2504 w 3528"/>
                  <a:gd name="T77" fmla="*/ 968 h 3998"/>
                  <a:gd name="T78" fmla="*/ 2448 w 3528"/>
                  <a:gd name="T79" fmla="*/ 833 h 3998"/>
                  <a:gd name="T80" fmla="*/ 1992 w 3528"/>
                  <a:gd name="T81" fmla="*/ 612 h 3998"/>
                  <a:gd name="T82" fmla="*/ 1935 w 3528"/>
                  <a:gd name="T83" fmla="*/ 275 h 3998"/>
                  <a:gd name="T84" fmla="*/ 1594 w 3528"/>
                  <a:gd name="T85" fmla="*/ 275 h 3998"/>
                  <a:gd name="T86" fmla="*/ 1537 w 3528"/>
                  <a:gd name="T87" fmla="*/ 612 h 3998"/>
                  <a:gd name="T88" fmla="*/ 1080 w 3528"/>
                  <a:gd name="T89" fmla="*/ 833 h 3998"/>
                  <a:gd name="T90" fmla="*/ 1024 w 3528"/>
                  <a:gd name="T91" fmla="*/ 968 h 3998"/>
                  <a:gd name="T92" fmla="*/ 0 w 3528"/>
                  <a:gd name="T93" fmla="*/ 1116 h 3998"/>
                  <a:gd name="T94" fmla="*/ 430 w 3528"/>
                  <a:gd name="T95" fmla="*/ 1366 h 3998"/>
                  <a:gd name="T96" fmla="*/ 171 w 3528"/>
                  <a:gd name="T97" fmla="*/ 2789 h 3998"/>
                  <a:gd name="T98" fmla="*/ 1252 w 3528"/>
                  <a:gd name="T99" fmla="*/ 2494 h 3998"/>
                  <a:gd name="T100" fmla="*/ 1024 w 3528"/>
                  <a:gd name="T101" fmla="*/ 1423 h 3998"/>
                  <a:gd name="T102" fmla="*/ 1080 w 3528"/>
                  <a:gd name="T103" fmla="*/ 1557 h 3998"/>
                  <a:gd name="T104" fmla="*/ 1537 w 3528"/>
                  <a:gd name="T105" fmla="*/ 1778 h 3998"/>
                  <a:gd name="T106" fmla="*/ 1024 w 3528"/>
                  <a:gd name="T107" fmla="*/ 3827 h 3998"/>
                  <a:gd name="T108" fmla="*/ 2504 w 3528"/>
                  <a:gd name="T109" fmla="*/ 3827 h 3998"/>
                  <a:gd name="T110" fmla="*/ 1992 w 3528"/>
                  <a:gd name="T111" fmla="*/ 1778 h 3998"/>
                  <a:gd name="T112" fmla="*/ 2448 w 3528"/>
                  <a:gd name="T113" fmla="*/ 1557 h 3998"/>
                  <a:gd name="T114" fmla="*/ 2504 w 3528"/>
                  <a:gd name="T115" fmla="*/ 1423 h 3998"/>
                  <a:gd name="T116" fmla="*/ 2276 w 3528"/>
                  <a:gd name="T117" fmla="*/ 2494 h 3998"/>
                  <a:gd name="T118" fmla="*/ 3358 w 3528"/>
                  <a:gd name="T119" fmla="*/ 2789 h 3998"/>
                  <a:gd name="T120" fmla="*/ 3099 w 3528"/>
                  <a:gd name="T121" fmla="*/ 1366 h 3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28" h="3998">
                    <a:moveTo>
                      <a:pt x="3389" y="2447"/>
                    </a:moveTo>
                    <a:lnTo>
                      <a:pt x="2416" y="2447"/>
                    </a:lnTo>
                    <a:lnTo>
                      <a:pt x="2828" y="1366"/>
                    </a:lnTo>
                    <a:lnTo>
                      <a:pt x="2977" y="1366"/>
                    </a:lnTo>
                    <a:lnTo>
                      <a:pt x="3389" y="2447"/>
                    </a:lnTo>
                    <a:close/>
                    <a:moveTo>
                      <a:pt x="3358" y="2675"/>
                    </a:moveTo>
                    <a:lnTo>
                      <a:pt x="2447" y="2675"/>
                    </a:lnTo>
                    <a:cubicBezTo>
                      <a:pt x="2416" y="2675"/>
                      <a:pt x="2390" y="2649"/>
                      <a:pt x="2390" y="2618"/>
                    </a:cubicBezTo>
                    <a:lnTo>
                      <a:pt x="2390" y="2561"/>
                    </a:lnTo>
                    <a:lnTo>
                      <a:pt x="3415" y="2561"/>
                    </a:lnTo>
                    <a:lnTo>
                      <a:pt x="3415" y="2618"/>
                    </a:lnTo>
                    <a:cubicBezTo>
                      <a:pt x="3415" y="2649"/>
                      <a:pt x="3389" y="2675"/>
                      <a:pt x="3358" y="2675"/>
                    </a:cubicBezTo>
                    <a:close/>
                    <a:moveTo>
                      <a:pt x="2504" y="1138"/>
                    </a:moveTo>
                    <a:lnTo>
                      <a:pt x="3187" y="1138"/>
                    </a:lnTo>
                    <a:lnTo>
                      <a:pt x="3187" y="1252"/>
                    </a:lnTo>
                    <a:lnTo>
                      <a:pt x="2504" y="1252"/>
                    </a:lnTo>
                    <a:lnTo>
                      <a:pt x="2504" y="1138"/>
                    </a:lnTo>
                    <a:close/>
                    <a:moveTo>
                      <a:pt x="2390" y="1309"/>
                    </a:moveTo>
                    <a:lnTo>
                      <a:pt x="2266" y="1309"/>
                    </a:lnTo>
                    <a:lnTo>
                      <a:pt x="2253" y="1349"/>
                    </a:lnTo>
                    <a:cubicBezTo>
                      <a:pt x="2244" y="1376"/>
                      <a:pt x="2233" y="1404"/>
                      <a:pt x="2218" y="1432"/>
                    </a:cubicBezTo>
                    <a:lnTo>
                      <a:pt x="2199" y="1469"/>
                    </a:lnTo>
                    <a:lnTo>
                      <a:pt x="2287" y="1557"/>
                    </a:lnTo>
                    <a:lnTo>
                      <a:pt x="2127" y="1718"/>
                    </a:lnTo>
                    <a:lnTo>
                      <a:pt x="2038" y="1630"/>
                    </a:lnTo>
                    <a:lnTo>
                      <a:pt x="2001" y="1649"/>
                    </a:lnTo>
                    <a:cubicBezTo>
                      <a:pt x="1973" y="1664"/>
                      <a:pt x="1945" y="1675"/>
                      <a:pt x="1918" y="1684"/>
                    </a:cubicBezTo>
                    <a:lnTo>
                      <a:pt x="1878" y="1696"/>
                    </a:lnTo>
                    <a:lnTo>
                      <a:pt x="1878" y="1821"/>
                    </a:lnTo>
                    <a:lnTo>
                      <a:pt x="1650" y="1821"/>
                    </a:lnTo>
                    <a:lnTo>
                      <a:pt x="1650" y="1696"/>
                    </a:lnTo>
                    <a:lnTo>
                      <a:pt x="1611" y="1684"/>
                    </a:lnTo>
                    <a:cubicBezTo>
                      <a:pt x="1583" y="1675"/>
                      <a:pt x="1555" y="1664"/>
                      <a:pt x="1528" y="1649"/>
                    </a:cubicBezTo>
                    <a:lnTo>
                      <a:pt x="1491" y="1630"/>
                    </a:lnTo>
                    <a:lnTo>
                      <a:pt x="1402" y="1718"/>
                    </a:lnTo>
                    <a:lnTo>
                      <a:pt x="1241" y="1557"/>
                    </a:lnTo>
                    <a:lnTo>
                      <a:pt x="1330" y="1469"/>
                    </a:lnTo>
                    <a:lnTo>
                      <a:pt x="1310" y="1432"/>
                    </a:lnTo>
                    <a:cubicBezTo>
                      <a:pt x="1296" y="1404"/>
                      <a:pt x="1284" y="1376"/>
                      <a:pt x="1276" y="1349"/>
                    </a:cubicBezTo>
                    <a:lnTo>
                      <a:pt x="1263" y="1309"/>
                    </a:lnTo>
                    <a:lnTo>
                      <a:pt x="1138" y="1309"/>
                    </a:lnTo>
                    <a:lnTo>
                      <a:pt x="1138" y="1081"/>
                    </a:lnTo>
                    <a:lnTo>
                      <a:pt x="1263" y="1081"/>
                    </a:lnTo>
                    <a:lnTo>
                      <a:pt x="1276" y="1042"/>
                    </a:lnTo>
                    <a:cubicBezTo>
                      <a:pt x="1284" y="1014"/>
                      <a:pt x="1296" y="986"/>
                      <a:pt x="1310" y="959"/>
                    </a:cubicBezTo>
                    <a:lnTo>
                      <a:pt x="1330" y="921"/>
                    </a:lnTo>
                    <a:lnTo>
                      <a:pt x="1241" y="833"/>
                    </a:lnTo>
                    <a:lnTo>
                      <a:pt x="1402" y="672"/>
                    </a:lnTo>
                    <a:lnTo>
                      <a:pt x="1491" y="761"/>
                    </a:lnTo>
                    <a:lnTo>
                      <a:pt x="1528" y="741"/>
                    </a:lnTo>
                    <a:cubicBezTo>
                      <a:pt x="1555" y="727"/>
                      <a:pt x="1583" y="715"/>
                      <a:pt x="1611" y="707"/>
                    </a:cubicBezTo>
                    <a:lnTo>
                      <a:pt x="1650" y="694"/>
                    </a:lnTo>
                    <a:lnTo>
                      <a:pt x="1650" y="569"/>
                    </a:lnTo>
                    <a:lnTo>
                      <a:pt x="1878" y="569"/>
                    </a:lnTo>
                    <a:lnTo>
                      <a:pt x="1878" y="694"/>
                    </a:lnTo>
                    <a:lnTo>
                      <a:pt x="1918" y="707"/>
                    </a:lnTo>
                    <a:cubicBezTo>
                      <a:pt x="1945" y="715"/>
                      <a:pt x="1973" y="727"/>
                      <a:pt x="2001" y="741"/>
                    </a:cubicBezTo>
                    <a:lnTo>
                      <a:pt x="2038" y="761"/>
                    </a:lnTo>
                    <a:lnTo>
                      <a:pt x="2127" y="672"/>
                    </a:lnTo>
                    <a:lnTo>
                      <a:pt x="2287" y="833"/>
                    </a:lnTo>
                    <a:lnTo>
                      <a:pt x="2199" y="921"/>
                    </a:lnTo>
                    <a:lnTo>
                      <a:pt x="2218" y="959"/>
                    </a:lnTo>
                    <a:cubicBezTo>
                      <a:pt x="2233" y="986"/>
                      <a:pt x="2244" y="1014"/>
                      <a:pt x="2253" y="1042"/>
                    </a:cubicBezTo>
                    <a:lnTo>
                      <a:pt x="2266" y="1081"/>
                    </a:lnTo>
                    <a:lnTo>
                      <a:pt x="2390" y="1081"/>
                    </a:lnTo>
                    <a:lnTo>
                      <a:pt x="2390" y="1309"/>
                    </a:lnTo>
                    <a:close/>
                    <a:moveTo>
                      <a:pt x="1878" y="3656"/>
                    </a:moveTo>
                    <a:lnTo>
                      <a:pt x="1650" y="3656"/>
                    </a:lnTo>
                    <a:lnTo>
                      <a:pt x="1650" y="1935"/>
                    </a:lnTo>
                    <a:lnTo>
                      <a:pt x="1878" y="1935"/>
                    </a:lnTo>
                    <a:lnTo>
                      <a:pt x="1878" y="3656"/>
                    </a:lnTo>
                    <a:close/>
                    <a:moveTo>
                      <a:pt x="2390" y="3827"/>
                    </a:moveTo>
                    <a:lnTo>
                      <a:pt x="2390" y="3884"/>
                    </a:lnTo>
                    <a:lnTo>
                      <a:pt x="1138" y="3884"/>
                    </a:lnTo>
                    <a:lnTo>
                      <a:pt x="1138" y="3827"/>
                    </a:lnTo>
                    <a:cubicBezTo>
                      <a:pt x="1138" y="3796"/>
                      <a:pt x="1164" y="3770"/>
                      <a:pt x="1195" y="3770"/>
                    </a:cubicBezTo>
                    <a:lnTo>
                      <a:pt x="2333" y="3770"/>
                    </a:lnTo>
                    <a:cubicBezTo>
                      <a:pt x="2365" y="3770"/>
                      <a:pt x="2390" y="3796"/>
                      <a:pt x="2390" y="3827"/>
                    </a:cubicBezTo>
                    <a:close/>
                    <a:moveTo>
                      <a:pt x="342" y="1252"/>
                    </a:moveTo>
                    <a:lnTo>
                      <a:pt x="342" y="1138"/>
                    </a:lnTo>
                    <a:lnTo>
                      <a:pt x="1024" y="1138"/>
                    </a:lnTo>
                    <a:lnTo>
                      <a:pt x="1024" y="1252"/>
                    </a:lnTo>
                    <a:lnTo>
                      <a:pt x="342" y="1252"/>
                    </a:lnTo>
                    <a:close/>
                    <a:moveTo>
                      <a:pt x="1113" y="2447"/>
                    </a:moveTo>
                    <a:lnTo>
                      <a:pt x="140" y="2447"/>
                    </a:lnTo>
                    <a:lnTo>
                      <a:pt x="552" y="1366"/>
                    </a:lnTo>
                    <a:lnTo>
                      <a:pt x="701" y="1366"/>
                    </a:lnTo>
                    <a:lnTo>
                      <a:pt x="1113" y="2447"/>
                    </a:lnTo>
                    <a:close/>
                    <a:moveTo>
                      <a:pt x="1081" y="2675"/>
                    </a:moveTo>
                    <a:lnTo>
                      <a:pt x="171" y="2675"/>
                    </a:lnTo>
                    <a:cubicBezTo>
                      <a:pt x="139" y="2675"/>
                      <a:pt x="114" y="2649"/>
                      <a:pt x="114" y="2618"/>
                    </a:cubicBezTo>
                    <a:lnTo>
                      <a:pt x="114" y="2561"/>
                    </a:lnTo>
                    <a:lnTo>
                      <a:pt x="1138" y="2561"/>
                    </a:lnTo>
                    <a:lnTo>
                      <a:pt x="1138" y="2618"/>
                    </a:lnTo>
                    <a:cubicBezTo>
                      <a:pt x="1138" y="2649"/>
                      <a:pt x="1113" y="2675"/>
                      <a:pt x="1081" y="2675"/>
                    </a:cubicBezTo>
                    <a:close/>
                    <a:moveTo>
                      <a:pt x="228" y="1160"/>
                    </a:moveTo>
                    <a:lnTo>
                      <a:pt x="228" y="1230"/>
                    </a:lnTo>
                    <a:lnTo>
                      <a:pt x="123" y="1195"/>
                    </a:lnTo>
                    <a:lnTo>
                      <a:pt x="228" y="1160"/>
                    </a:lnTo>
                    <a:close/>
                    <a:moveTo>
                      <a:pt x="1707" y="342"/>
                    </a:moveTo>
                    <a:lnTo>
                      <a:pt x="1821" y="342"/>
                    </a:lnTo>
                    <a:lnTo>
                      <a:pt x="1821" y="455"/>
                    </a:lnTo>
                    <a:lnTo>
                      <a:pt x="1707" y="455"/>
                    </a:lnTo>
                    <a:lnTo>
                      <a:pt x="1707" y="342"/>
                    </a:lnTo>
                    <a:close/>
                    <a:moveTo>
                      <a:pt x="1799" y="228"/>
                    </a:moveTo>
                    <a:lnTo>
                      <a:pt x="1729" y="228"/>
                    </a:lnTo>
                    <a:lnTo>
                      <a:pt x="1764" y="123"/>
                    </a:lnTo>
                    <a:lnTo>
                      <a:pt x="1799" y="228"/>
                    </a:lnTo>
                    <a:close/>
                    <a:moveTo>
                      <a:pt x="3301" y="1230"/>
                    </a:moveTo>
                    <a:lnTo>
                      <a:pt x="3301" y="1160"/>
                    </a:lnTo>
                    <a:lnTo>
                      <a:pt x="3406" y="1195"/>
                    </a:lnTo>
                    <a:lnTo>
                      <a:pt x="3301" y="1230"/>
                    </a:lnTo>
                    <a:close/>
                    <a:moveTo>
                      <a:pt x="3528" y="1274"/>
                    </a:moveTo>
                    <a:lnTo>
                      <a:pt x="3528" y="1116"/>
                    </a:lnTo>
                    <a:lnTo>
                      <a:pt x="3253" y="1024"/>
                    </a:lnTo>
                    <a:lnTo>
                      <a:pt x="2504" y="1024"/>
                    </a:lnTo>
                    <a:lnTo>
                      <a:pt x="2504" y="968"/>
                    </a:lnTo>
                    <a:lnTo>
                      <a:pt x="2347" y="968"/>
                    </a:lnTo>
                    <a:cubicBezTo>
                      <a:pt x="2344" y="960"/>
                      <a:pt x="2341" y="952"/>
                      <a:pt x="2338" y="944"/>
                    </a:cubicBezTo>
                    <a:lnTo>
                      <a:pt x="2448" y="833"/>
                    </a:lnTo>
                    <a:lnTo>
                      <a:pt x="2127" y="511"/>
                    </a:lnTo>
                    <a:lnTo>
                      <a:pt x="2016" y="622"/>
                    </a:lnTo>
                    <a:cubicBezTo>
                      <a:pt x="2008" y="618"/>
                      <a:pt x="2000" y="615"/>
                      <a:pt x="1992" y="612"/>
                    </a:cubicBezTo>
                    <a:lnTo>
                      <a:pt x="1992" y="455"/>
                    </a:lnTo>
                    <a:lnTo>
                      <a:pt x="1935" y="455"/>
                    </a:lnTo>
                    <a:lnTo>
                      <a:pt x="1935" y="275"/>
                    </a:lnTo>
                    <a:lnTo>
                      <a:pt x="1843" y="0"/>
                    </a:lnTo>
                    <a:lnTo>
                      <a:pt x="1685" y="0"/>
                    </a:lnTo>
                    <a:lnTo>
                      <a:pt x="1594" y="275"/>
                    </a:lnTo>
                    <a:lnTo>
                      <a:pt x="1594" y="455"/>
                    </a:lnTo>
                    <a:lnTo>
                      <a:pt x="1537" y="455"/>
                    </a:lnTo>
                    <a:lnTo>
                      <a:pt x="1537" y="612"/>
                    </a:lnTo>
                    <a:cubicBezTo>
                      <a:pt x="1529" y="615"/>
                      <a:pt x="1521" y="618"/>
                      <a:pt x="1513" y="622"/>
                    </a:cubicBezTo>
                    <a:lnTo>
                      <a:pt x="1402" y="511"/>
                    </a:lnTo>
                    <a:lnTo>
                      <a:pt x="1080" y="833"/>
                    </a:lnTo>
                    <a:lnTo>
                      <a:pt x="1191" y="944"/>
                    </a:lnTo>
                    <a:cubicBezTo>
                      <a:pt x="1188" y="952"/>
                      <a:pt x="1184" y="960"/>
                      <a:pt x="1181" y="968"/>
                    </a:cubicBezTo>
                    <a:lnTo>
                      <a:pt x="1024" y="968"/>
                    </a:lnTo>
                    <a:lnTo>
                      <a:pt x="1024" y="1024"/>
                    </a:lnTo>
                    <a:lnTo>
                      <a:pt x="275" y="1024"/>
                    </a:lnTo>
                    <a:lnTo>
                      <a:pt x="0" y="1116"/>
                    </a:lnTo>
                    <a:lnTo>
                      <a:pt x="0" y="1274"/>
                    </a:lnTo>
                    <a:lnTo>
                      <a:pt x="275" y="1366"/>
                    </a:lnTo>
                    <a:lnTo>
                      <a:pt x="430" y="1366"/>
                    </a:lnTo>
                    <a:lnTo>
                      <a:pt x="0" y="2494"/>
                    </a:lnTo>
                    <a:lnTo>
                      <a:pt x="0" y="2618"/>
                    </a:lnTo>
                    <a:cubicBezTo>
                      <a:pt x="0" y="2712"/>
                      <a:pt x="77" y="2789"/>
                      <a:pt x="171" y="2789"/>
                    </a:cubicBezTo>
                    <a:lnTo>
                      <a:pt x="1081" y="2789"/>
                    </a:lnTo>
                    <a:cubicBezTo>
                      <a:pt x="1176" y="2789"/>
                      <a:pt x="1252" y="2712"/>
                      <a:pt x="1252" y="2618"/>
                    </a:cubicBezTo>
                    <a:lnTo>
                      <a:pt x="1252" y="2494"/>
                    </a:lnTo>
                    <a:lnTo>
                      <a:pt x="823" y="1366"/>
                    </a:lnTo>
                    <a:lnTo>
                      <a:pt x="1024" y="1366"/>
                    </a:lnTo>
                    <a:lnTo>
                      <a:pt x="1024" y="1423"/>
                    </a:lnTo>
                    <a:lnTo>
                      <a:pt x="1181" y="1423"/>
                    </a:lnTo>
                    <a:cubicBezTo>
                      <a:pt x="1184" y="1431"/>
                      <a:pt x="1188" y="1439"/>
                      <a:pt x="1191" y="1447"/>
                    </a:cubicBezTo>
                    <a:lnTo>
                      <a:pt x="1080" y="1557"/>
                    </a:lnTo>
                    <a:lnTo>
                      <a:pt x="1402" y="1879"/>
                    </a:lnTo>
                    <a:lnTo>
                      <a:pt x="1513" y="1768"/>
                    </a:lnTo>
                    <a:cubicBezTo>
                      <a:pt x="1521" y="1772"/>
                      <a:pt x="1529" y="1775"/>
                      <a:pt x="1537" y="1778"/>
                    </a:cubicBezTo>
                    <a:lnTo>
                      <a:pt x="1537" y="3656"/>
                    </a:lnTo>
                    <a:lnTo>
                      <a:pt x="1195" y="3656"/>
                    </a:lnTo>
                    <a:cubicBezTo>
                      <a:pt x="1101" y="3656"/>
                      <a:pt x="1024" y="3733"/>
                      <a:pt x="1024" y="3827"/>
                    </a:cubicBezTo>
                    <a:lnTo>
                      <a:pt x="1024" y="3998"/>
                    </a:lnTo>
                    <a:lnTo>
                      <a:pt x="2504" y="3998"/>
                    </a:lnTo>
                    <a:lnTo>
                      <a:pt x="2504" y="3827"/>
                    </a:lnTo>
                    <a:cubicBezTo>
                      <a:pt x="2504" y="3733"/>
                      <a:pt x="2428" y="3656"/>
                      <a:pt x="2333" y="3656"/>
                    </a:cubicBezTo>
                    <a:lnTo>
                      <a:pt x="1992" y="3656"/>
                    </a:lnTo>
                    <a:lnTo>
                      <a:pt x="1992" y="1778"/>
                    </a:lnTo>
                    <a:cubicBezTo>
                      <a:pt x="2000" y="1775"/>
                      <a:pt x="2008" y="1772"/>
                      <a:pt x="2016" y="1768"/>
                    </a:cubicBezTo>
                    <a:lnTo>
                      <a:pt x="2127" y="1879"/>
                    </a:lnTo>
                    <a:lnTo>
                      <a:pt x="2448" y="1557"/>
                    </a:lnTo>
                    <a:lnTo>
                      <a:pt x="2338" y="1447"/>
                    </a:lnTo>
                    <a:cubicBezTo>
                      <a:pt x="2341" y="1439"/>
                      <a:pt x="2344" y="1431"/>
                      <a:pt x="2347" y="1423"/>
                    </a:cubicBezTo>
                    <a:lnTo>
                      <a:pt x="2504" y="1423"/>
                    </a:lnTo>
                    <a:lnTo>
                      <a:pt x="2504" y="1366"/>
                    </a:lnTo>
                    <a:lnTo>
                      <a:pt x="2706" y="1366"/>
                    </a:lnTo>
                    <a:lnTo>
                      <a:pt x="2276" y="2494"/>
                    </a:lnTo>
                    <a:lnTo>
                      <a:pt x="2276" y="2618"/>
                    </a:lnTo>
                    <a:cubicBezTo>
                      <a:pt x="2276" y="2712"/>
                      <a:pt x="2353" y="2789"/>
                      <a:pt x="2447" y="2789"/>
                    </a:cubicBezTo>
                    <a:lnTo>
                      <a:pt x="3358" y="2789"/>
                    </a:lnTo>
                    <a:cubicBezTo>
                      <a:pt x="3452" y="2789"/>
                      <a:pt x="3528" y="2712"/>
                      <a:pt x="3528" y="2618"/>
                    </a:cubicBezTo>
                    <a:lnTo>
                      <a:pt x="3528" y="2494"/>
                    </a:lnTo>
                    <a:lnTo>
                      <a:pt x="3099" y="1366"/>
                    </a:lnTo>
                    <a:lnTo>
                      <a:pt x="3253" y="1366"/>
                    </a:lnTo>
                    <a:lnTo>
                      <a:pt x="3528" y="12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grpSp>
        <p:grpSp>
          <p:nvGrpSpPr>
            <p:cNvPr id="80" name="Group 15"/>
            <p:cNvGrpSpPr>
              <a:grpSpLocks noChangeAspect="1"/>
            </p:cNvGrpSpPr>
            <p:nvPr userDrawn="1"/>
          </p:nvGrpSpPr>
          <p:grpSpPr>
            <a:xfrm>
              <a:off x="8649451" y="5559644"/>
              <a:ext cx="542263" cy="803776"/>
              <a:chOff x="4121150" y="1646238"/>
              <a:chExt cx="1655763" cy="2454274"/>
            </a:xfrm>
            <a:solidFill>
              <a:srgbClr val="0098C7">
                <a:lumMod val="60000"/>
                <a:lumOff val="40000"/>
              </a:srgbClr>
            </a:solidFill>
          </p:grpSpPr>
          <p:sp>
            <p:nvSpPr>
              <p:cNvPr id="81" name="Freeform 12"/>
              <p:cNvSpPr>
                <a:spLocks/>
              </p:cNvSpPr>
              <p:nvPr/>
            </p:nvSpPr>
            <p:spPr bwMode="auto">
              <a:xfrm>
                <a:off x="5322888" y="2268538"/>
                <a:ext cx="454025" cy="792162"/>
              </a:xfrm>
              <a:custGeom>
                <a:avLst/>
                <a:gdLst>
                  <a:gd name="T0" fmla="*/ 861 w 932"/>
                  <a:gd name="T1" fmla="*/ 1624 h 1624"/>
                  <a:gd name="T2" fmla="*/ 860 w 932"/>
                  <a:gd name="T3" fmla="*/ 1624 h 1624"/>
                  <a:gd name="T4" fmla="*/ 688 w 932"/>
                  <a:gd name="T5" fmla="*/ 1621 h 1624"/>
                  <a:gd name="T6" fmla="*/ 646 w 932"/>
                  <a:gd name="T7" fmla="*/ 1581 h 1624"/>
                  <a:gd name="T8" fmla="*/ 611 w 932"/>
                  <a:gd name="T9" fmla="*/ 986 h 1624"/>
                  <a:gd name="T10" fmla="*/ 559 w 932"/>
                  <a:gd name="T11" fmla="*/ 826 h 1624"/>
                  <a:gd name="T12" fmla="*/ 559 w 932"/>
                  <a:gd name="T13" fmla="*/ 1394 h 1624"/>
                  <a:gd name="T14" fmla="*/ 516 w 932"/>
                  <a:gd name="T15" fmla="*/ 1437 h 1624"/>
                  <a:gd name="T16" fmla="*/ 474 w 932"/>
                  <a:gd name="T17" fmla="*/ 1394 h 1624"/>
                  <a:gd name="T18" fmla="*/ 474 w 932"/>
                  <a:gd name="T19" fmla="*/ 558 h 1624"/>
                  <a:gd name="T20" fmla="*/ 510 w 932"/>
                  <a:gd name="T21" fmla="*/ 515 h 1624"/>
                  <a:gd name="T22" fmla="*/ 557 w 932"/>
                  <a:gd name="T23" fmla="*/ 544 h 1624"/>
                  <a:gd name="T24" fmla="*/ 694 w 932"/>
                  <a:gd name="T25" fmla="*/ 965 h 1624"/>
                  <a:gd name="T26" fmla="*/ 696 w 932"/>
                  <a:gd name="T27" fmla="*/ 976 h 1624"/>
                  <a:gd name="T28" fmla="*/ 729 w 932"/>
                  <a:gd name="T29" fmla="*/ 1537 h 1624"/>
                  <a:gd name="T30" fmla="*/ 820 w 932"/>
                  <a:gd name="T31" fmla="*/ 1538 h 1624"/>
                  <a:gd name="T32" fmla="*/ 847 w 932"/>
                  <a:gd name="T33" fmla="*/ 888 h 1624"/>
                  <a:gd name="T34" fmla="*/ 743 w 932"/>
                  <a:gd name="T35" fmla="*/ 275 h 1624"/>
                  <a:gd name="T36" fmla="*/ 377 w 932"/>
                  <a:gd name="T37" fmla="*/ 92 h 1624"/>
                  <a:gd name="T38" fmla="*/ 69 w 932"/>
                  <a:gd name="T39" fmla="*/ 258 h 1624"/>
                  <a:gd name="T40" fmla="*/ 11 w 932"/>
                  <a:gd name="T41" fmla="*/ 240 h 1624"/>
                  <a:gd name="T42" fmla="*/ 29 w 932"/>
                  <a:gd name="T43" fmla="*/ 182 h 1624"/>
                  <a:gd name="T44" fmla="*/ 357 w 932"/>
                  <a:gd name="T45" fmla="*/ 7 h 1624"/>
                  <a:gd name="T46" fmla="*/ 396 w 932"/>
                  <a:gd name="T47" fmla="*/ 6 h 1624"/>
                  <a:gd name="T48" fmla="*/ 801 w 932"/>
                  <a:gd name="T49" fmla="*/ 209 h 1624"/>
                  <a:gd name="T50" fmla="*/ 824 w 932"/>
                  <a:gd name="T51" fmla="*/ 240 h 1624"/>
                  <a:gd name="T52" fmla="*/ 932 w 932"/>
                  <a:gd name="T53" fmla="*/ 878 h 1624"/>
                  <a:gd name="T54" fmla="*/ 932 w 932"/>
                  <a:gd name="T55" fmla="*/ 887 h 1624"/>
                  <a:gd name="T56" fmla="*/ 903 w 932"/>
                  <a:gd name="T57" fmla="*/ 1583 h 1624"/>
                  <a:gd name="T58" fmla="*/ 861 w 932"/>
                  <a:gd name="T59" fmla="*/ 1624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2" h="1624">
                    <a:moveTo>
                      <a:pt x="861" y="1624"/>
                    </a:moveTo>
                    <a:cubicBezTo>
                      <a:pt x="860" y="1624"/>
                      <a:pt x="860" y="1624"/>
                      <a:pt x="860" y="1624"/>
                    </a:cubicBezTo>
                    <a:lnTo>
                      <a:pt x="688" y="1621"/>
                    </a:lnTo>
                    <a:cubicBezTo>
                      <a:pt x="666" y="1621"/>
                      <a:pt x="647" y="1603"/>
                      <a:pt x="646" y="1581"/>
                    </a:cubicBezTo>
                    <a:lnTo>
                      <a:pt x="611" y="986"/>
                    </a:lnTo>
                    <a:lnTo>
                      <a:pt x="559" y="826"/>
                    </a:lnTo>
                    <a:lnTo>
                      <a:pt x="559" y="1394"/>
                    </a:lnTo>
                    <a:cubicBezTo>
                      <a:pt x="559" y="1418"/>
                      <a:pt x="540" y="1437"/>
                      <a:pt x="516" y="1437"/>
                    </a:cubicBezTo>
                    <a:cubicBezTo>
                      <a:pt x="493" y="1437"/>
                      <a:pt x="474" y="1418"/>
                      <a:pt x="474" y="1394"/>
                    </a:cubicBezTo>
                    <a:lnTo>
                      <a:pt x="474" y="558"/>
                    </a:lnTo>
                    <a:cubicBezTo>
                      <a:pt x="474" y="537"/>
                      <a:pt x="489" y="519"/>
                      <a:pt x="510" y="515"/>
                    </a:cubicBezTo>
                    <a:cubicBezTo>
                      <a:pt x="530" y="512"/>
                      <a:pt x="551" y="524"/>
                      <a:pt x="557" y="544"/>
                    </a:cubicBezTo>
                    <a:lnTo>
                      <a:pt x="694" y="965"/>
                    </a:lnTo>
                    <a:cubicBezTo>
                      <a:pt x="695" y="968"/>
                      <a:pt x="696" y="972"/>
                      <a:pt x="696" y="976"/>
                    </a:cubicBezTo>
                    <a:lnTo>
                      <a:pt x="729" y="1537"/>
                    </a:lnTo>
                    <a:lnTo>
                      <a:pt x="820" y="1538"/>
                    </a:lnTo>
                    <a:lnTo>
                      <a:pt x="847" y="888"/>
                    </a:lnTo>
                    <a:lnTo>
                      <a:pt x="743" y="275"/>
                    </a:lnTo>
                    <a:lnTo>
                      <a:pt x="377" y="92"/>
                    </a:lnTo>
                    <a:lnTo>
                      <a:pt x="69" y="258"/>
                    </a:lnTo>
                    <a:cubicBezTo>
                      <a:pt x="48" y="269"/>
                      <a:pt x="22" y="261"/>
                      <a:pt x="11" y="240"/>
                    </a:cubicBezTo>
                    <a:cubicBezTo>
                      <a:pt x="0" y="219"/>
                      <a:pt x="8" y="193"/>
                      <a:pt x="29" y="182"/>
                    </a:cubicBezTo>
                    <a:lnTo>
                      <a:pt x="357" y="7"/>
                    </a:lnTo>
                    <a:cubicBezTo>
                      <a:pt x="369" y="0"/>
                      <a:pt x="383" y="0"/>
                      <a:pt x="396" y="6"/>
                    </a:cubicBezTo>
                    <a:lnTo>
                      <a:pt x="801" y="209"/>
                    </a:lnTo>
                    <a:cubicBezTo>
                      <a:pt x="813" y="215"/>
                      <a:pt x="821" y="226"/>
                      <a:pt x="824" y="240"/>
                    </a:cubicBezTo>
                    <a:lnTo>
                      <a:pt x="932" y="878"/>
                    </a:lnTo>
                    <a:cubicBezTo>
                      <a:pt x="932" y="881"/>
                      <a:pt x="932" y="884"/>
                      <a:pt x="932" y="887"/>
                    </a:cubicBezTo>
                    <a:lnTo>
                      <a:pt x="903" y="1583"/>
                    </a:lnTo>
                    <a:cubicBezTo>
                      <a:pt x="902" y="1606"/>
                      <a:pt x="883" y="1624"/>
                      <a:pt x="861" y="1624"/>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2" name="Freeform 13"/>
              <p:cNvSpPr>
                <a:spLocks/>
              </p:cNvSpPr>
              <p:nvPr/>
            </p:nvSpPr>
            <p:spPr bwMode="auto">
              <a:xfrm>
                <a:off x="4679950" y="2268538"/>
                <a:ext cx="690563" cy="701675"/>
              </a:xfrm>
              <a:custGeom>
                <a:avLst/>
                <a:gdLst>
                  <a:gd name="T0" fmla="*/ 890 w 1417"/>
                  <a:gd name="T1" fmla="*/ 1437 h 1437"/>
                  <a:gd name="T2" fmla="*/ 847 w 1417"/>
                  <a:gd name="T3" fmla="*/ 1394 h 1437"/>
                  <a:gd name="T4" fmla="*/ 847 w 1417"/>
                  <a:gd name="T5" fmla="*/ 788 h 1437"/>
                  <a:gd name="T6" fmla="*/ 745 w 1417"/>
                  <a:gd name="T7" fmla="*/ 1055 h 1437"/>
                  <a:gd name="T8" fmla="*/ 715 w 1417"/>
                  <a:gd name="T9" fmla="*/ 1081 h 1437"/>
                  <a:gd name="T10" fmla="*/ 677 w 1417"/>
                  <a:gd name="T11" fmla="*/ 1072 h 1437"/>
                  <a:gd name="T12" fmla="*/ 14 w 1417"/>
                  <a:gd name="T13" fmla="*/ 497 h 1437"/>
                  <a:gd name="T14" fmla="*/ 0 w 1417"/>
                  <a:gd name="T15" fmla="*/ 465 h 1437"/>
                  <a:gd name="T16" fmla="*/ 14 w 1417"/>
                  <a:gd name="T17" fmla="*/ 433 h 1437"/>
                  <a:gd name="T18" fmla="*/ 154 w 1417"/>
                  <a:gd name="T19" fmla="*/ 311 h 1437"/>
                  <a:gd name="T20" fmla="*/ 207 w 1417"/>
                  <a:gd name="T21" fmla="*/ 309 h 1437"/>
                  <a:gd name="T22" fmla="*/ 526 w 1417"/>
                  <a:gd name="T23" fmla="*/ 542 h 1437"/>
                  <a:gd name="T24" fmla="*/ 583 w 1417"/>
                  <a:gd name="T25" fmla="*/ 239 h 1437"/>
                  <a:gd name="T26" fmla="*/ 606 w 1417"/>
                  <a:gd name="T27" fmla="*/ 209 h 1437"/>
                  <a:gd name="T28" fmla="*/ 1010 w 1417"/>
                  <a:gd name="T29" fmla="*/ 6 h 1437"/>
                  <a:gd name="T30" fmla="*/ 1049 w 1417"/>
                  <a:gd name="T31" fmla="*/ 7 h 1437"/>
                  <a:gd name="T32" fmla="*/ 1387 w 1417"/>
                  <a:gd name="T33" fmla="*/ 182 h 1437"/>
                  <a:gd name="T34" fmla="*/ 1406 w 1417"/>
                  <a:gd name="T35" fmla="*/ 240 h 1437"/>
                  <a:gd name="T36" fmla="*/ 1348 w 1417"/>
                  <a:gd name="T37" fmla="*/ 258 h 1437"/>
                  <a:gd name="T38" fmla="*/ 1029 w 1417"/>
                  <a:gd name="T39" fmla="*/ 92 h 1437"/>
                  <a:gd name="T40" fmla="*/ 663 w 1417"/>
                  <a:gd name="T41" fmla="*/ 276 h 1437"/>
                  <a:gd name="T42" fmla="*/ 597 w 1417"/>
                  <a:gd name="T43" fmla="*/ 624 h 1437"/>
                  <a:gd name="T44" fmla="*/ 571 w 1417"/>
                  <a:gd name="T45" fmla="*/ 656 h 1437"/>
                  <a:gd name="T46" fmla="*/ 530 w 1417"/>
                  <a:gd name="T47" fmla="*/ 651 h 1437"/>
                  <a:gd name="T48" fmla="*/ 184 w 1417"/>
                  <a:gd name="T49" fmla="*/ 398 h 1437"/>
                  <a:gd name="T50" fmla="*/ 107 w 1417"/>
                  <a:gd name="T51" fmla="*/ 465 h 1437"/>
                  <a:gd name="T52" fmla="*/ 687 w 1417"/>
                  <a:gd name="T53" fmla="*/ 968 h 1437"/>
                  <a:gd name="T54" fmla="*/ 850 w 1417"/>
                  <a:gd name="T55" fmla="*/ 542 h 1437"/>
                  <a:gd name="T56" fmla="*/ 897 w 1417"/>
                  <a:gd name="T57" fmla="*/ 516 h 1437"/>
                  <a:gd name="T58" fmla="*/ 932 w 1417"/>
                  <a:gd name="T59" fmla="*/ 558 h 1437"/>
                  <a:gd name="T60" fmla="*/ 932 w 1417"/>
                  <a:gd name="T61" fmla="*/ 1394 h 1437"/>
                  <a:gd name="T62" fmla="*/ 890 w 1417"/>
                  <a:gd name="T63" fmla="*/ 1437 h 1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7" h="1437">
                    <a:moveTo>
                      <a:pt x="890" y="1437"/>
                    </a:moveTo>
                    <a:cubicBezTo>
                      <a:pt x="866" y="1437"/>
                      <a:pt x="847" y="1418"/>
                      <a:pt x="847" y="1394"/>
                    </a:cubicBezTo>
                    <a:lnTo>
                      <a:pt x="847" y="788"/>
                    </a:lnTo>
                    <a:lnTo>
                      <a:pt x="745" y="1055"/>
                    </a:lnTo>
                    <a:cubicBezTo>
                      <a:pt x="740" y="1068"/>
                      <a:pt x="729" y="1078"/>
                      <a:pt x="715" y="1081"/>
                    </a:cubicBezTo>
                    <a:cubicBezTo>
                      <a:pt x="702" y="1085"/>
                      <a:pt x="688" y="1081"/>
                      <a:pt x="677" y="1072"/>
                    </a:cubicBezTo>
                    <a:lnTo>
                      <a:pt x="14" y="497"/>
                    </a:lnTo>
                    <a:cubicBezTo>
                      <a:pt x="5" y="489"/>
                      <a:pt x="0" y="477"/>
                      <a:pt x="0" y="465"/>
                    </a:cubicBezTo>
                    <a:cubicBezTo>
                      <a:pt x="0" y="453"/>
                      <a:pt x="5" y="441"/>
                      <a:pt x="14" y="433"/>
                    </a:cubicBezTo>
                    <a:lnTo>
                      <a:pt x="154" y="311"/>
                    </a:lnTo>
                    <a:cubicBezTo>
                      <a:pt x="169" y="298"/>
                      <a:pt x="191" y="297"/>
                      <a:pt x="207" y="309"/>
                    </a:cubicBezTo>
                    <a:lnTo>
                      <a:pt x="526" y="542"/>
                    </a:lnTo>
                    <a:lnTo>
                      <a:pt x="583" y="239"/>
                    </a:lnTo>
                    <a:cubicBezTo>
                      <a:pt x="585" y="226"/>
                      <a:pt x="594" y="215"/>
                      <a:pt x="606" y="209"/>
                    </a:cubicBezTo>
                    <a:lnTo>
                      <a:pt x="1010" y="6"/>
                    </a:lnTo>
                    <a:cubicBezTo>
                      <a:pt x="1023" y="0"/>
                      <a:pt x="1037" y="0"/>
                      <a:pt x="1049" y="7"/>
                    </a:cubicBezTo>
                    <a:lnTo>
                      <a:pt x="1387" y="182"/>
                    </a:lnTo>
                    <a:cubicBezTo>
                      <a:pt x="1408" y="193"/>
                      <a:pt x="1417" y="219"/>
                      <a:pt x="1406" y="240"/>
                    </a:cubicBezTo>
                    <a:cubicBezTo>
                      <a:pt x="1395" y="260"/>
                      <a:pt x="1369" y="269"/>
                      <a:pt x="1348" y="258"/>
                    </a:cubicBezTo>
                    <a:lnTo>
                      <a:pt x="1029" y="92"/>
                    </a:lnTo>
                    <a:lnTo>
                      <a:pt x="663" y="276"/>
                    </a:lnTo>
                    <a:lnTo>
                      <a:pt x="597" y="624"/>
                    </a:lnTo>
                    <a:cubicBezTo>
                      <a:pt x="595" y="639"/>
                      <a:pt x="585" y="651"/>
                      <a:pt x="571" y="656"/>
                    </a:cubicBezTo>
                    <a:cubicBezTo>
                      <a:pt x="557" y="662"/>
                      <a:pt x="542" y="659"/>
                      <a:pt x="530" y="651"/>
                    </a:cubicBezTo>
                    <a:lnTo>
                      <a:pt x="184" y="398"/>
                    </a:lnTo>
                    <a:lnTo>
                      <a:pt x="107" y="465"/>
                    </a:lnTo>
                    <a:lnTo>
                      <a:pt x="687" y="968"/>
                    </a:lnTo>
                    <a:lnTo>
                      <a:pt x="850" y="542"/>
                    </a:lnTo>
                    <a:cubicBezTo>
                      <a:pt x="857" y="523"/>
                      <a:pt x="877" y="512"/>
                      <a:pt x="897" y="516"/>
                    </a:cubicBezTo>
                    <a:cubicBezTo>
                      <a:pt x="918" y="519"/>
                      <a:pt x="932" y="537"/>
                      <a:pt x="932" y="558"/>
                    </a:cubicBezTo>
                    <a:lnTo>
                      <a:pt x="932" y="1394"/>
                    </a:lnTo>
                    <a:cubicBezTo>
                      <a:pt x="932" y="1418"/>
                      <a:pt x="913" y="1437"/>
                      <a:pt x="890" y="1437"/>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3" name="Freeform 14"/>
              <p:cNvSpPr>
                <a:spLocks/>
              </p:cNvSpPr>
              <p:nvPr/>
            </p:nvSpPr>
            <p:spPr bwMode="auto">
              <a:xfrm>
                <a:off x="5324475" y="2981325"/>
                <a:ext cx="276225" cy="960437"/>
              </a:xfrm>
              <a:custGeom>
                <a:avLst/>
                <a:gdLst>
                  <a:gd name="T0" fmla="*/ 522 w 565"/>
                  <a:gd name="T1" fmla="*/ 1969 h 1969"/>
                  <a:gd name="T2" fmla="*/ 225 w 565"/>
                  <a:gd name="T3" fmla="*/ 1969 h 1969"/>
                  <a:gd name="T4" fmla="*/ 183 w 565"/>
                  <a:gd name="T5" fmla="*/ 1932 h 1969"/>
                  <a:gd name="T6" fmla="*/ 4 w 565"/>
                  <a:gd name="T7" fmla="*/ 550 h 1969"/>
                  <a:gd name="T8" fmla="*/ 40 w 565"/>
                  <a:gd name="T9" fmla="*/ 502 h 1969"/>
                  <a:gd name="T10" fmla="*/ 88 w 565"/>
                  <a:gd name="T11" fmla="*/ 539 h 1969"/>
                  <a:gd name="T12" fmla="*/ 262 w 565"/>
                  <a:gd name="T13" fmla="*/ 1884 h 1969"/>
                  <a:gd name="T14" fmla="*/ 479 w 565"/>
                  <a:gd name="T15" fmla="*/ 1884 h 1969"/>
                  <a:gd name="T16" fmla="*/ 471 w 565"/>
                  <a:gd name="T17" fmla="*/ 1058 h 1969"/>
                  <a:gd name="T18" fmla="*/ 400 w 565"/>
                  <a:gd name="T19" fmla="*/ 85 h 1969"/>
                  <a:gd name="T20" fmla="*/ 46 w 565"/>
                  <a:gd name="T21" fmla="*/ 85 h 1969"/>
                  <a:gd name="T22" fmla="*/ 3 w 565"/>
                  <a:gd name="T23" fmla="*/ 43 h 1969"/>
                  <a:gd name="T24" fmla="*/ 46 w 565"/>
                  <a:gd name="T25" fmla="*/ 0 h 1969"/>
                  <a:gd name="T26" fmla="*/ 439 w 565"/>
                  <a:gd name="T27" fmla="*/ 0 h 1969"/>
                  <a:gd name="T28" fmla="*/ 482 w 565"/>
                  <a:gd name="T29" fmla="*/ 39 h 1969"/>
                  <a:gd name="T30" fmla="*/ 557 w 565"/>
                  <a:gd name="T31" fmla="*/ 1055 h 1969"/>
                  <a:gd name="T32" fmla="*/ 565 w 565"/>
                  <a:gd name="T33" fmla="*/ 1926 h 1969"/>
                  <a:gd name="T34" fmla="*/ 553 w 565"/>
                  <a:gd name="T35" fmla="*/ 1957 h 1969"/>
                  <a:gd name="T36" fmla="*/ 522 w 565"/>
                  <a:gd name="T37" fmla="*/ 1969 h 1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5" h="1969">
                    <a:moveTo>
                      <a:pt x="522" y="1969"/>
                    </a:moveTo>
                    <a:lnTo>
                      <a:pt x="225" y="1969"/>
                    </a:lnTo>
                    <a:cubicBezTo>
                      <a:pt x="203" y="1969"/>
                      <a:pt x="185" y="1953"/>
                      <a:pt x="183" y="1932"/>
                    </a:cubicBezTo>
                    <a:lnTo>
                      <a:pt x="4" y="550"/>
                    </a:lnTo>
                    <a:cubicBezTo>
                      <a:pt x="0" y="526"/>
                      <a:pt x="17" y="505"/>
                      <a:pt x="40" y="502"/>
                    </a:cubicBezTo>
                    <a:cubicBezTo>
                      <a:pt x="63" y="499"/>
                      <a:pt x="85" y="515"/>
                      <a:pt x="88" y="539"/>
                    </a:cubicBezTo>
                    <a:lnTo>
                      <a:pt x="262" y="1884"/>
                    </a:lnTo>
                    <a:lnTo>
                      <a:pt x="479" y="1884"/>
                    </a:lnTo>
                    <a:lnTo>
                      <a:pt x="471" y="1058"/>
                    </a:lnTo>
                    <a:lnTo>
                      <a:pt x="400" y="85"/>
                    </a:lnTo>
                    <a:lnTo>
                      <a:pt x="46" y="85"/>
                    </a:lnTo>
                    <a:cubicBezTo>
                      <a:pt x="22" y="85"/>
                      <a:pt x="3" y="66"/>
                      <a:pt x="3" y="43"/>
                    </a:cubicBezTo>
                    <a:cubicBezTo>
                      <a:pt x="3" y="19"/>
                      <a:pt x="22" y="0"/>
                      <a:pt x="46" y="0"/>
                    </a:cubicBezTo>
                    <a:lnTo>
                      <a:pt x="439" y="0"/>
                    </a:lnTo>
                    <a:cubicBezTo>
                      <a:pt x="462" y="0"/>
                      <a:pt x="480" y="17"/>
                      <a:pt x="482" y="39"/>
                    </a:cubicBezTo>
                    <a:lnTo>
                      <a:pt x="557" y="1055"/>
                    </a:lnTo>
                    <a:lnTo>
                      <a:pt x="565" y="1926"/>
                    </a:lnTo>
                    <a:cubicBezTo>
                      <a:pt x="565" y="1938"/>
                      <a:pt x="561" y="1949"/>
                      <a:pt x="553" y="1957"/>
                    </a:cubicBezTo>
                    <a:cubicBezTo>
                      <a:pt x="545" y="1965"/>
                      <a:pt x="534" y="1969"/>
                      <a:pt x="522" y="196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4" name="Freeform 15"/>
              <p:cNvSpPr>
                <a:spLocks/>
              </p:cNvSpPr>
              <p:nvPr/>
            </p:nvSpPr>
            <p:spPr bwMode="auto">
              <a:xfrm>
                <a:off x="5441950" y="3956050"/>
                <a:ext cx="234950" cy="144462"/>
              </a:xfrm>
              <a:custGeom>
                <a:avLst/>
                <a:gdLst>
                  <a:gd name="T0" fmla="*/ 435 w 481"/>
                  <a:gd name="T1" fmla="*/ 296 h 296"/>
                  <a:gd name="T2" fmla="*/ 198 w 481"/>
                  <a:gd name="T3" fmla="*/ 296 h 296"/>
                  <a:gd name="T4" fmla="*/ 176 w 481"/>
                  <a:gd name="T5" fmla="*/ 290 h 296"/>
                  <a:gd name="T6" fmla="*/ 20 w 481"/>
                  <a:gd name="T7" fmla="*/ 196 h 296"/>
                  <a:gd name="T8" fmla="*/ 0 w 481"/>
                  <a:gd name="T9" fmla="*/ 159 h 296"/>
                  <a:gd name="T10" fmla="*/ 0 w 481"/>
                  <a:gd name="T11" fmla="*/ 47 h 296"/>
                  <a:gd name="T12" fmla="*/ 42 w 481"/>
                  <a:gd name="T13" fmla="*/ 4 h 296"/>
                  <a:gd name="T14" fmla="*/ 85 w 481"/>
                  <a:gd name="T15" fmla="*/ 47 h 296"/>
                  <a:gd name="T16" fmla="*/ 85 w 481"/>
                  <a:gd name="T17" fmla="*/ 135 h 296"/>
                  <a:gd name="T18" fmla="*/ 210 w 481"/>
                  <a:gd name="T19" fmla="*/ 210 h 296"/>
                  <a:gd name="T20" fmla="*/ 349 w 481"/>
                  <a:gd name="T21" fmla="*/ 210 h 296"/>
                  <a:gd name="T22" fmla="*/ 246 w 481"/>
                  <a:gd name="T23" fmla="*/ 74 h 296"/>
                  <a:gd name="T24" fmla="*/ 254 w 481"/>
                  <a:gd name="T25" fmla="*/ 15 h 296"/>
                  <a:gd name="T26" fmla="*/ 314 w 481"/>
                  <a:gd name="T27" fmla="*/ 23 h 296"/>
                  <a:gd name="T28" fmla="*/ 469 w 481"/>
                  <a:gd name="T29" fmla="*/ 227 h 296"/>
                  <a:gd name="T30" fmla="*/ 474 w 481"/>
                  <a:gd name="T31" fmla="*/ 272 h 296"/>
                  <a:gd name="T32" fmla="*/ 435 w 481"/>
                  <a:gd name="T33"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1" h="296">
                    <a:moveTo>
                      <a:pt x="435" y="296"/>
                    </a:moveTo>
                    <a:lnTo>
                      <a:pt x="198" y="296"/>
                    </a:lnTo>
                    <a:cubicBezTo>
                      <a:pt x="190" y="296"/>
                      <a:pt x="183" y="294"/>
                      <a:pt x="176" y="290"/>
                    </a:cubicBezTo>
                    <a:lnTo>
                      <a:pt x="20" y="196"/>
                    </a:lnTo>
                    <a:cubicBezTo>
                      <a:pt x="8" y="188"/>
                      <a:pt x="0" y="174"/>
                      <a:pt x="0" y="159"/>
                    </a:cubicBezTo>
                    <a:lnTo>
                      <a:pt x="0" y="47"/>
                    </a:lnTo>
                    <a:cubicBezTo>
                      <a:pt x="0" y="23"/>
                      <a:pt x="19" y="4"/>
                      <a:pt x="42" y="4"/>
                    </a:cubicBezTo>
                    <a:cubicBezTo>
                      <a:pt x="66" y="4"/>
                      <a:pt x="85" y="23"/>
                      <a:pt x="85" y="47"/>
                    </a:cubicBezTo>
                    <a:lnTo>
                      <a:pt x="85" y="135"/>
                    </a:lnTo>
                    <a:lnTo>
                      <a:pt x="210" y="210"/>
                    </a:lnTo>
                    <a:lnTo>
                      <a:pt x="349" y="210"/>
                    </a:lnTo>
                    <a:lnTo>
                      <a:pt x="246" y="74"/>
                    </a:lnTo>
                    <a:cubicBezTo>
                      <a:pt x="231" y="56"/>
                      <a:pt x="235" y="29"/>
                      <a:pt x="254" y="15"/>
                    </a:cubicBezTo>
                    <a:cubicBezTo>
                      <a:pt x="272" y="0"/>
                      <a:pt x="299" y="4"/>
                      <a:pt x="314" y="23"/>
                    </a:cubicBezTo>
                    <a:lnTo>
                      <a:pt x="469" y="227"/>
                    </a:lnTo>
                    <a:cubicBezTo>
                      <a:pt x="479" y="240"/>
                      <a:pt x="481" y="257"/>
                      <a:pt x="474" y="272"/>
                    </a:cubicBezTo>
                    <a:cubicBezTo>
                      <a:pt x="466" y="286"/>
                      <a:pt x="452" y="296"/>
                      <a:pt x="435" y="296"/>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5" name="Freeform 16"/>
              <p:cNvSpPr>
                <a:spLocks/>
              </p:cNvSpPr>
              <p:nvPr/>
            </p:nvSpPr>
            <p:spPr bwMode="auto">
              <a:xfrm>
                <a:off x="5622925" y="3070225"/>
                <a:ext cx="141288" cy="109537"/>
              </a:xfrm>
              <a:custGeom>
                <a:avLst/>
                <a:gdLst>
                  <a:gd name="T0" fmla="*/ 202 w 291"/>
                  <a:gd name="T1" fmla="*/ 225 h 225"/>
                  <a:gd name="T2" fmla="*/ 93 w 291"/>
                  <a:gd name="T3" fmla="*/ 225 h 225"/>
                  <a:gd name="T4" fmla="*/ 58 w 291"/>
                  <a:gd name="T5" fmla="*/ 206 h 225"/>
                  <a:gd name="T6" fmla="*/ 10 w 291"/>
                  <a:gd name="T7" fmla="*/ 135 h 225"/>
                  <a:gd name="T8" fmla="*/ 11 w 291"/>
                  <a:gd name="T9" fmla="*/ 87 h 225"/>
                  <a:gd name="T10" fmla="*/ 55 w 291"/>
                  <a:gd name="T11" fmla="*/ 24 h 225"/>
                  <a:gd name="T12" fmla="*/ 114 w 291"/>
                  <a:gd name="T13" fmla="*/ 14 h 225"/>
                  <a:gd name="T14" fmla="*/ 124 w 291"/>
                  <a:gd name="T15" fmla="*/ 74 h 225"/>
                  <a:gd name="T16" fmla="*/ 97 w 291"/>
                  <a:gd name="T17" fmla="*/ 112 h 225"/>
                  <a:gd name="T18" fmla="*/ 116 w 291"/>
                  <a:gd name="T19" fmla="*/ 140 h 225"/>
                  <a:gd name="T20" fmla="*/ 181 w 291"/>
                  <a:gd name="T21" fmla="*/ 140 h 225"/>
                  <a:gd name="T22" fmla="*/ 206 w 291"/>
                  <a:gd name="T23" fmla="*/ 108 h 225"/>
                  <a:gd name="T24" fmla="*/ 206 w 291"/>
                  <a:gd name="T25" fmla="*/ 50 h 225"/>
                  <a:gd name="T26" fmla="*/ 248 w 291"/>
                  <a:gd name="T27" fmla="*/ 7 h 225"/>
                  <a:gd name="T28" fmla="*/ 291 w 291"/>
                  <a:gd name="T29" fmla="*/ 50 h 225"/>
                  <a:gd name="T30" fmla="*/ 291 w 291"/>
                  <a:gd name="T31" fmla="*/ 122 h 225"/>
                  <a:gd name="T32" fmla="*/ 282 w 291"/>
                  <a:gd name="T33" fmla="*/ 149 h 225"/>
                  <a:gd name="T34" fmla="*/ 236 w 291"/>
                  <a:gd name="T35" fmla="*/ 209 h 225"/>
                  <a:gd name="T36" fmla="*/ 202 w 291"/>
                  <a:gd name="T37"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25">
                    <a:moveTo>
                      <a:pt x="202" y="225"/>
                    </a:moveTo>
                    <a:lnTo>
                      <a:pt x="93" y="225"/>
                    </a:lnTo>
                    <a:cubicBezTo>
                      <a:pt x="79" y="225"/>
                      <a:pt x="66" y="218"/>
                      <a:pt x="58" y="206"/>
                    </a:cubicBezTo>
                    <a:lnTo>
                      <a:pt x="10" y="135"/>
                    </a:lnTo>
                    <a:cubicBezTo>
                      <a:pt x="0" y="121"/>
                      <a:pt x="0" y="101"/>
                      <a:pt x="11" y="87"/>
                    </a:cubicBezTo>
                    <a:lnTo>
                      <a:pt x="55" y="24"/>
                    </a:lnTo>
                    <a:cubicBezTo>
                      <a:pt x="68" y="5"/>
                      <a:pt x="95" y="0"/>
                      <a:pt x="114" y="14"/>
                    </a:cubicBezTo>
                    <a:cubicBezTo>
                      <a:pt x="133" y="28"/>
                      <a:pt x="138" y="54"/>
                      <a:pt x="124" y="74"/>
                    </a:cubicBezTo>
                    <a:lnTo>
                      <a:pt x="97" y="112"/>
                    </a:lnTo>
                    <a:lnTo>
                      <a:pt x="116" y="140"/>
                    </a:lnTo>
                    <a:lnTo>
                      <a:pt x="181" y="140"/>
                    </a:lnTo>
                    <a:lnTo>
                      <a:pt x="206" y="108"/>
                    </a:lnTo>
                    <a:lnTo>
                      <a:pt x="206" y="50"/>
                    </a:lnTo>
                    <a:cubicBezTo>
                      <a:pt x="206" y="26"/>
                      <a:pt x="225" y="7"/>
                      <a:pt x="248" y="7"/>
                    </a:cubicBezTo>
                    <a:cubicBezTo>
                      <a:pt x="272" y="7"/>
                      <a:pt x="291" y="26"/>
                      <a:pt x="291" y="50"/>
                    </a:cubicBezTo>
                    <a:lnTo>
                      <a:pt x="291" y="122"/>
                    </a:lnTo>
                    <a:cubicBezTo>
                      <a:pt x="291" y="132"/>
                      <a:pt x="288" y="141"/>
                      <a:pt x="282" y="149"/>
                    </a:cubicBezTo>
                    <a:lnTo>
                      <a:pt x="236" y="209"/>
                    </a:lnTo>
                    <a:cubicBezTo>
                      <a:pt x="228" y="219"/>
                      <a:pt x="215" y="225"/>
                      <a:pt x="202" y="22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6" name="Freeform 17"/>
              <p:cNvSpPr>
                <a:spLocks/>
              </p:cNvSpPr>
              <p:nvPr/>
            </p:nvSpPr>
            <p:spPr bwMode="auto">
              <a:xfrm>
                <a:off x="4592638" y="2328863"/>
                <a:ext cx="141288" cy="150812"/>
              </a:xfrm>
              <a:custGeom>
                <a:avLst/>
                <a:gdLst>
                  <a:gd name="T0" fmla="*/ 132 w 291"/>
                  <a:gd name="T1" fmla="*/ 310 h 310"/>
                  <a:gd name="T2" fmla="*/ 102 w 291"/>
                  <a:gd name="T3" fmla="*/ 298 h 310"/>
                  <a:gd name="T4" fmla="*/ 49 w 291"/>
                  <a:gd name="T5" fmla="*/ 246 h 310"/>
                  <a:gd name="T6" fmla="*/ 39 w 291"/>
                  <a:gd name="T7" fmla="*/ 230 h 310"/>
                  <a:gd name="T8" fmla="*/ 5 w 291"/>
                  <a:gd name="T9" fmla="*/ 134 h 310"/>
                  <a:gd name="T10" fmla="*/ 16 w 291"/>
                  <a:gd name="T11" fmla="*/ 89 h 310"/>
                  <a:gd name="T12" fmla="*/ 93 w 291"/>
                  <a:gd name="T13" fmla="*/ 15 h 310"/>
                  <a:gd name="T14" fmla="*/ 137 w 291"/>
                  <a:gd name="T15" fmla="*/ 5 h 310"/>
                  <a:gd name="T16" fmla="*/ 245 w 291"/>
                  <a:gd name="T17" fmla="*/ 44 h 310"/>
                  <a:gd name="T18" fmla="*/ 273 w 291"/>
                  <a:gd name="T19" fmla="*/ 76 h 310"/>
                  <a:gd name="T20" fmla="*/ 287 w 291"/>
                  <a:gd name="T21" fmla="*/ 151 h 310"/>
                  <a:gd name="T22" fmla="*/ 253 w 291"/>
                  <a:gd name="T23" fmla="*/ 200 h 310"/>
                  <a:gd name="T24" fmla="*/ 203 w 291"/>
                  <a:gd name="T25" fmla="*/ 166 h 310"/>
                  <a:gd name="T26" fmla="*/ 193 w 291"/>
                  <a:gd name="T27" fmla="*/ 116 h 310"/>
                  <a:gd name="T28" fmla="*/ 133 w 291"/>
                  <a:gd name="T29" fmla="*/ 94 h 310"/>
                  <a:gd name="T30" fmla="*/ 95 w 291"/>
                  <a:gd name="T31" fmla="*/ 132 h 310"/>
                  <a:gd name="T32" fmla="*/ 116 w 291"/>
                  <a:gd name="T33" fmla="*/ 192 h 310"/>
                  <a:gd name="T34" fmla="*/ 161 w 291"/>
                  <a:gd name="T35" fmla="*/ 237 h 310"/>
                  <a:gd name="T36" fmla="*/ 162 w 291"/>
                  <a:gd name="T37" fmla="*/ 297 h 310"/>
                  <a:gd name="T38" fmla="*/ 132 w 291"/>
                  <a:gd name="T3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1" h="310">
                    <a:moveTo>
                      <a:pt x="132" y="310"/>
                    </a:moveTo>
                    <a:cubicBezTo>
                      <a:pt x="121" y="310"/>
                      <a:pt x="110" y="306"/>
                      <a:pt x="102" y="298"/>
                    </a:cubicBezTo>
                    <a:lnTo>
                      <a:pt x="49" y="246"/>
                    </a:lnTo>
                    <a:cubicBezTo>
                      <a:pt x="45" y="242"/>
                      <a:pt x="41" y="236"/>
                      <a:pt x="39" y="230"/>
                    </a:cubicBezTo>
                    <a:lnTo>
                      <a:pt x="5" y="134"/>
                    </a:lnTo>
                    <a:cubicBezTo>
                      <a:pt x="0" y="119"/>
                      <a:pt x="4" y="101"/>
                      <a:pt x="16" y="89"/>
                    </a:cubicBezTo>
                    <a:lnTo>
                      <a:pt x="93" y="15"/>
                    </a:lnTo>
                    <a:cubicBezTo>
                      <a:pt x="104" y="3"/>
                      <a:pt x="121" y="0"/>
                      <a:pt x="137" y="5"/>
                    </a:cubicBezTo>
                    <a:lnTo>
                      <a:pt x="245" y="44"/>
                    </a:lnTo>
                    <a:cubicBezTo>
                      <a:pt x="259" y="49"/>
                      <a:pt x="270" y="61"/>
                      <a:pt x="273" y="76"/>
                    </a:cubicBezTo>
                    <a:lnTo>
                      <a:pt x="287" y="151"/>
                    </a:lnTo>
                    <a:cubicBezTo>
                      <a:pt x="291" y="174"/>
                      <a:pt x="276" y="196"/>
                      <a:pt x="253" y="200"/>
                    </a:cubicBezTo>
                    <a:cubicBezTo>
                      <a:pt x="230" y="205"/>
                      <a:pt x="207" y="189"/>
                      <a:pt x="203" y="166"/>
                    </a:cubicBezTo>
                    <a:lnTo>
                      <a:pt x="193" y="116"/>
                    </a:lnTo>
                    <a:lnTo>
                      <a:pt x="133" y="94"/>
                    </a:lnTo>
                    <a:lnTo>
                      <a:pt x="95" y="132"/>
                    </a:lnTo>
                    <a:lnTo>
                      <a:pt x="116" y="192"/>
                    </a:lnTo>
                    <a:lnTo>
                      <a:pt x="161" y="237"/>
                    </a:lnTo>
                    <a:cubicBezTo>
                      <a:pt x="178" y="253"/>
                      <a:pt x="179" y="280"/>
                      <a:pt x="162" y="297"/>
                    </a:cubicBezTo>
                    <a:cubicBezTo>
                      <a:pt x="154" y="305"/>
                      <a:pt x="143" y="310"/>
                      <a:pt x="132" y="310"/>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7" name="Freeform 18"/>
              <p:cNvSpPr>
                <a:spLocks/>
              </p:cNvSpPr>
              <p:nvPr/>
            </p:nvSpPr>
            <p:spPr bwMode="auto">
              <a:xfrm>
                <a:off x="5081588" y="2981325"/>
                <a:ext cx="274638" cy="960437"/>
              </a:xfrm>
              <a:custGeom>
                <a:avLst/>
                <a:gdLst>
                  <a:gd name="T0" fmla="*/ 340 w 565"/>
                  <a:gd name="T1" fmla="*/ 1969 h 1969"/>
                  <a:gd name="T2" fmla="*/ 43 w 565"/>
                  <a:gd name="T3" fmla="*/ 1969 h 1969"/>
                  <a:gd name="T4" fmla="*/ 12 w 565"/>
                  <a:gd name="T5" fmla="*/ 1956 h 1969"/>
                  <a:gd name="T6" fmla="*/ 0 w 565"/>
                  <a:gd name="T7" fmla="*/ 1925 h 1969"/>
                  <a:gd name="T8" fmla="*/ 23 w 565"/>
                  <a:gd name="T9" fmla="*/ 1097 h 1969"/>
                  <a:gd name="T10" fmla="*/ 97 w 565"/>
                  <a:gd name="T11" fmla="*/ 40 h 1969"/>
                  <a:gd name="T12" fmla="*/ 139 w 565"/>
                  <a:gd name="T13" fmla="*/ 0 h 1969"/>
                  <a:gd name="T14" fmla="*/ 519 w 565"/>
                  <a:gd name="T15" fmla="*/ 0 h 1969"/>
                  <a:gd name="T16" fmla="*/ 562 w 565"/>
                  <a:gd name="T17" fmla="*/ 43 h 1969"/>
                  <a:gd name="T18" fmla="*/ 519 w 565"/>
                  <a:gd name="T19" fmla="*/ 85 h 1969"/>
                  <a:gd name="T20" fmla="*/ 179 w 565"/>
                  <a:gd name="T21" fmla="*/ 85 h 1969"/>
                  <a:gd name="T22" fmla="*/ 108 w 565"/>
                  <a:gd name="T23" fmla="*/ 1101 h 1969"/>
                  <a:gd name="T24" fmla="*/ 87 w 565"/>
                  <a:gd name="T25" fmla="*/ 1884 h 1969"/>
                  <a:gd name="T26" fmla="*/ 303 w 565"/>
                  <a:gd name="T27" fmla="*/ 1884 h 1969"/>
                  <a:gd name="T28" fmla="*/ 477 w 565"/>
                  <a:gd name="T29" fmla="*/ 539 h 1969"/>
                  <a:gd name="T30" fmla="*/ 525 w 565"/>
                  <a:gd name="T31" fmla="*/ 502 h 1969"/>
                  <a:gd name="T32" fmla="*/ 562 w 565"/>
                  <a:gd name="T33" fmla="*/ 550 h 1969"/>
                  <a:gd name="T34" fmla="*/ 382 w 565"/>
                  <a:gd name="T35" fmla="*/ 1932 h 1969"/>
                  <a:gd name="T36" fmla="*/ 340 w 565"/>
                  <a:gd name="T37" fmla="*/ 1969 h 1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5" h="1969">
                    <a:moveTo>
                      <a:pt x="340" y="1969"/>
                    </a:moveTo>
                    <a:lnTo>
                      <a:pt x="43" y="1969"/>
                    </a:lnTo>
                    <a:cubicBezTo>
                      <a:pt x="31" y="1969"/>
                      <a:pt x="20" y="1965"/>
                      <a:pt x="12" y="1956"/>
                    </a:cubicBezTo>
                    <a:cubicBezTo>
                      <a:pt x="4" y="1948"/>
                      <a:pt x="0" y="1937"/>
                      <a:pt x="0" y="1925"/>
                    </a:cubicBezTo>
                    <a:lnTo>
                      <a:pt x="23" y="1097"/>
                    </a:lnTo>
                    <a:lnTo>
                      <a:pt x="97" y="40"/>
                    </a:lnTo>
                    <a:cubicBezTo>
                      <a:pt x="98" y="17"/>
                      <a:pt x="117" y="0"/>
                      <a:pt x="139" y="0"/>
                    </a:cubicBezTo>
                    <a:lnTo>
                      <a:pt x="519" y="0"/>
                    </a:lnTo>
                    <a:cubicBezTo>
                      <a:pt x="543" y="0"/>
                      <a:pt x="562" y="19"/>
                      <a:pt x="562" y="43"/>
                    </a:cubicBezTo>
                    <a:cubicBezTo>
                      <a:pt x="562" y="66"/>
                      <a:pt x="543" y="85"/>
                      <a:pt x="519" y="85"/>
                    </a:cubicBezTo>
                    <a:lnTo>
                      <a:pt x="179" y="85"/>
                    </a:lnTo>
                    <a:lnTo>
                      <a:pt x="108" y="1101"/>
                    </a:lnTo>
                    <a:lnTo>
                      <a:pt x="87" y="1884"/>
                    </a:lnTo>
                    <a:lnTo>
                      <a:pt x="303" y="1884"/>
                    </a:lnTo>
                    <a:lnTo>
                      <a:pt x="477" y="539"/>
                    </a:lnTo>
                    <a:cubicBezTo>
                      <a:pt x="480" y="515"/>
                      <a:pt x="502" y="499"/>
                      <a:pt x="525" y="502"/>
                    </a:cubicBezTo>
                    <a:cubicBezTo>
                      <a:pt x="548" y="505"/>
                      <a:pt x="565" y="526"/>
                      <a:pt x="562" y="550"/>
                    </a:cubicBezTo>
                    <a:lnTo>
                      <a:pt x="382" y="1932"/>
                    </a:lnTo>
                    <a:cubicBezTo>
                      <a:pt x="380" y="1953"/>
                      <a:pt x="362" y="1969"/>
                      <a:pt x="340" y="196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8" name="Freeform 19"/>
              <p:cNvSpPr>
                <a:spLocks/>
              </p:cNvSpPr>
              <p:nvPr/>
            </p:nvSpPr>
            <p:spPr bwMode="auto">
              <a:xfrm>
                <a:off x="5003800" y="3956050"/>
                <a:ext cx="234950" cy="144462"/>
              </a:xfrm>
              <a:custGeom>
                <a:avLst/>
                <a:gdLst>
                  <a:gd name="T0" fmla="*/ 283 w 482"/>
                  <a:gd name="T1" fmla="*/ 296 h 296"/>
                  <a:gd name="T2" fmla="*/ 46 w 482"/>
                  <a:gd name="T3" fmla="*/ 296 h 296"/>
                  <a:gd name="T4" fmla="*/ 8 w 482"/>
                  <a:gd name="T5" fmla="*/ 272 h 296"/>
                  <a:gd name="T6" fmla="*/ 12 w 482"/>
                  <a:gd name="T7" fmla="*/ 227 h 296"/>
                  <a:gd name="T8" fmla="*/ 168 w 482"/>
                  <a:gd name="T9" fmla="*/ 23 h 296"/>
                  <a:gd name="T10" fmla="*/ 228 w 482"/>
                  <a:gd name="T11" fmla="*/ 15 h 296"/>
                  <a:gd name="T12" fmla="*/ 236 w 482"/>
                  <a:gd name="T13" fmla="*/ 74 h 296"/>
                  <a:gd name="T14" fmla="*/ 132 w 482"/>
                  <a:gd name="T15" fmla="*/ 210 h 296"/>
                  <a:gd name="T16" fmla="*/ 271 w 482"/>
                  <a:gd name="T17" fmla="*/ 210 h 296"/>
                  <a:gd name="T18" fmla="*/ 396 w 482"/>
                  <a:gd name="T19" fmla="*/ 135 h 296"/>
                  <a:gd name="T20" fmla="*/ 396 w 482"/>
                  <a:gd name="T21" fmla="*/ 47 h 296"/>
                  <a:gd name="T22" fmla="*/ 439 w 482"/>
                  <a:gd name="T23" fmla="*/ 4 h 296"/>
                  <a:gd name="T24" fmla="*/ 482 w 482"/>
                  <a:gd name="T25" fmla="*/ 47 h 296"/>
                  <a:gd name="T26" fmla="*/ 482 w 482"/>
                  <a:gd name="T27" fmla="*/ 159 h 296"/>
                  <a:gd name="T28" fmla="*/ 461 w 482"/>
                  <a:gd name="T29" fmla="*/ 196 h 296"/>
                  <a:gd name="T30" fmla="*/ 305 w 482"/>
                  <a:gd name="T31" fmla="*/ 290 h 296"/>
                  <a:gd name="T32" fmla="*/ 283 w 482"/>
                  <a:gd name="T33"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2" h="296">
                    <a:moveTo>
                      <a:pt x="283" y="296"/>
                    </a:moveTo>
                    <a:lnTo>
                      <a:pt x="46" y="296"/>
                    </a:lnTo>
                    <a:cubicBezTo>
                      <a:pt x="30" y="296"/>
                      <a:pt x="15" y="286"/>
                      <a:pt x="8" y="272"/>
                    </a:cubicBezTo>
                    <a:cubicBezTo>
                      <a:pt x="0" y="257"/>
                      <a:pt x="2" y="240"/>
                      <a:pt x="12" y="227"/>
                    </a:cubicBezTo>
                    <a:lnTo>
                      <a:pt x="168" y="23"/>
                    </a:lnTo>
                    <a:cubicBezTo>
                      <a:pt x="182" y="4"/>
                      <a:pt x="209" y="0"/>
                      <a:pt x="228" y="15"/>
                    </a:cubicBezTo>
                    <a:cubicBezTo>
                      <a:pt x="246" y="29"/>
                      <a:pt x="250" y="56"/>
                      <a:pt x="236" y="74"/>
                    </a:cubicBezTo>
                    <a:lnTo>
                      <a:pt x="132" y="210"/>
                    </a:lnTo>
                    <a:lnTo>
                      <a:pt x="271" y="210"/>
                    </a:lnTo>
                    <a:lnTo>
                      <a:pt x="396" y="135"/>
                    </a:lnTo>
                    <a:lnTo>
                      <a:pt x="396" y="47"/>
                    </a:lnTo>
                    <a:cubicBezTo>
                      <a:pt x="396" y="23"/>
                      <a:pt x="416" y="4"/>
                      <a:pt x="439" y="4"/>
                    </a:cubicBezTo>
                    <a:cubicBezTo>
                      <a:pt x="463" y="4"/>
                      <a:pt x="482" y="23"/>
                      <a:pt x="482" y="47"/>
                    </a:cubicBezTo>
                    <a:lnTo>
                      <a:pt x="482" y="159"/>
                    </a:lnTo>
                    <a:cubicBezTo>
                      <a:pt x="482" y="174"/>
                      <a:pt x="474" y="188"/>
                      <a:pt x="461" y="196"/>
                    </a:cubicBezTo>
                    <a:lnTo>
                      <a:pt x="305" y="290"/>
                    </a:lnTo>
                    <a:cubicBezTo>
                      <a:pt x="298" y="294"/>
                      <a:pt x="291" y="296"/>
                      <a:pt x="283" y="296"/>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9" name="Freeform 20"/>
              <p:cNvSpPr>
                <a:spLocks/>
              </p:cNvSpPr>
              <p:nvPr/>
            </p:nvSpPr>
            <p:spPr bwMode="auto">
              <a:xfrm>
                <a:off x="5322888" y="2354263"/>
                <a:ext cx="103188" cy="412750"/>
              </a:xfrm>
              <a:custGeom>
                <a:avLst/>
                <a:gdLst>
                  <a:gd name="T0" fmla="*/ 49 w 211"/>
                  <a:gd name="T1" fmla="*/ 848 h 848"/>
                  <a:gd name="T2" fmla="*/ 32 w 211"/>
                  <a:gd name="T3" fmla="*/ 844 h 848"/>
                  <a:gd name="T4" fmla="*/ 10 w 211"/>
                  <a:gd name="T5" fmla="*/ 788 h 848"/>
                  <a:gd name="T6" fmla="*/ 122 w 211"/>
                  <a:gd name="T7" fmla="*/ 520 h 848"/>
                  <a:gd name="T8" fmla="*/ 7 w 211"/>
                  <a:gd name="T9" fmla="*/ 57 h 848"/>
                  <a:gd name="T10" fmla="*/ 39 w 211"/>
                  <a:gd name="T11" fmla="*/ 6 h 848"/>
                  <a:gd name="T12" fmla="*/ 90 w 211"/>
                  <a:gd name="T13" fmla="*/ 37 h 848"/>
                  <a:gd name="T14" fmla="*/ 208 w 211"/>
                  <a:gd name="T15" fmla="*/ 513 h 848"/>
                  <a:gd name="T16" fmla="*/ 206 w 211"/>
                  <a:gd name="T17" fmla="*/ 540 h 848"/>
                  <a:gd name="T18" fmla="*/ 88 w 211"/>
                  <a:gd name="T19" fmla="*/ 821 h 848"/>
                  <a:gd name="T20" fmla="*/ 49 w 211"/>
                  <a:gd name="T21" fmla="*/ 848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848">
                    <a:moveTo>
                      <a:pt x="49" y="848"/>
                    </a:moveTo>
                    <a:cubicBezTo>
                      <a:pt x="43" y="848"/>
                      <a:pt x="38" y="847"/>
                      <a:pt x="32" y="844"/>
                    </a:cubicBezTo>
                    <a:cubicBezTo>
                      <a:pt x="11" y="835"/>
                      <a:pt x="0" y="810"/>
                      <a:pt x="10" y="788"/>
                    </a:cubicBezTo>
                    <a:lnTo>
                      <a:pt x="122" y="520"/>
                    </a:lnTo>
                    <a:lnTo>
                      <a:pt x="7" y="57"/>
                    </a:lnTo>
                    <a:cubicBezTo>
                      <a:pt x="2" y="34"/>
                      <a:pt x="16" y="11"/>
                      <a:pt x="39" y="6"/>
                    </a:cubicBezTo>
                    <a:cubicBezTo>
                      <a:pt x="61" y="0"/>
                      <a:pt x="84" y="14"/>
                      <a:pt x="90" y="37"/>
                    </a:cubicBezTo>
                    <a:lnTo>
                      <a:pt x="208" y="513"/>
                    </a:lnTo>
                    <a:cubicBezTo>
                      <a:pt x="211" y="522"/>
                      <a:pt x="210" y="531"/>
                      <a:pt x="206" y="540"/>
                    </a:cubicBezTo>
                    <a:lnTo>
                      <a:pt x="88" y="821"/>
                    </a:lnTo>
                    <a:cubicBezTo>
                      <a:pt x="81" y="838"/>
                      <a:pt x="65" y="848"/>
                      <a:pt x="49" y="848"/>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0" name="Freeform 21"/>
              <p:cNvSpPr>
                <a:spLocks/>
              </p:cNvSpPr>
              <p:nvPr/>
            </p:nvSpPr>
            <p:spPr bwMode="auto">
              <a:xfrm>
                <a:off x="5276850" y="2354263"/>
                <a:ext cx="93663" cy="412750"/>
              </a:xfrm>
              <a:custGeom>
                <a:avLst/>
                <a:gdLst>
                  <a:gd name="T0" fmla="*/ 143 w 191"/>
                  <a:gd name="T1" fmla="*/ 848 h 848"/>
                  <a:gd name="T2" fmla="*/ 103 w 191"/>
                  <a:gd name="T3" fmla="*/ 819 h 848"/>
                  <a:gd name="T4" fmla="*/ 3 w 191"/>
                  <a:gd name="T5" fmla="*/ 538 h 848"/>
                  <a:gd name="T6" fmla="*/ 1 w 191"/>
                  <a:gd name="T7" fmla="*/ 515 h 848"/>
                  <a:gd name="T8" fmla="*/ 101 w 191"/>
                  <a:gd name="T9" fmla="*/ 38 h 848"/>
                  <a:gd name="T10" fmla="*/ 152 w 191"/>
                  <a:gd name="T11" fmla="*/ 5 h 848"/>
                  <a:gd name="T12" fmla="*/ 185 w 191"/>
                  <a:gd name="T13" fmla="*/ 56 h 848"/>
                  <a:gd name="T14" fmla="*/ 87 w 191"/>
                  <a:gd name="T15" fmla="*/ 520 h 848"/>
                  <a:gd name="T16" fmla="*/ 183 w 191"/>
                  <a:gd name="T17" fmla="*/ 791 h 848"/>
                  <a:gd name="T18" fmla="*/ 157 w 191"/>
                  <a:gd name="T19" fmla="*/ 845 h 848"/>
                  <a:gd name="T20" fmla="*/ 143 w 191"/>
                  <a:gd name="T21" fmla="*/ 848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848">
                    <a:moveTo>
                      <a:pt x="143" y="848"/>
                    </a:moveTo>
                    <a:cubicBezTo>
                      <a:pt x="125" y="848"/>
                      <a:pt x="109" y="837"/>
                      <a:pt x="103" y="819"/>
                    </a:cubicBezTo>
                    <a:lnTo>
                      <a:pt x="3" y="538"/>
                    </a:lnTo>
                    <a:cubicBezTo>
                      <a:pt x="0" y="530"/>
                      <a:pt x="0" y="522"/>
                      <a:pt x="1" y="515"/>
                    </a:cubicBezTo>
                    <a:lnTo>
                      <a:pt x="101" y="38"/>
                    </a:lnTo>
                    <a:cubicBezTo>
                      <a:pt x="106" y="15"/>
                      <a:pt x="128" y="0"/>
                      <a:pt x="152" y="5"/>
                    </a:cubicBezTo>
                    <a:cubicBezTo>
                      <a:pt x="175" y="10"/>
                      <a:pt x="189" y="33"/>
                      <a:pt x="185" y="56"/>
                    </a:cubicBezTo>
                    <a:lnTo>
                      <a:pt x="87" y="520"/>
                    </a:lnTo>
                    <a:lnTo>
                      <a:pt x="183" y="791"/>
                    </a:lnTo>
                    <a:cubicBezTo>
                      <a:pt x="191" y="813"/>
                      <a:pt x="179" y="837"/>
                      <a:pt x="157" y="845"/>
                    </a:cubicBezTo>
                    <a:cubicBezTo>
                      <a:pt x="152" y="847"/>
                      <a:pt x="148" y="848"/>
                      <a:pt x="143" y="848"/>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1" name="Freeform 22"/>
              <p:cNvSpPr>
                <a:spLocks/>
              </p:cNvSpPr>
              <p:nvPr/>
            </p:nvSpPr>
            <p:spPr bwMode="auto">
              <a:xfrm>
                <a:off x="5218113" y="1978025"/>
                <a:ext cx="265113" cy="100012"/>
              </a:xfrm>
              <a:custGeom>
                <a:avLst/>
                <a:gdLst>
                  <a:gd name="T0" fmla="*/ 494 w 542"/>
                  <a:gd name="T1" fmla="*/ 208 h 208"/>
                  <a:gd name="T2" fmla="*/ 466 w 542"/>
                  <a:gd name="T3" fmla="*/ 198 h 208"/>
                  <a:gd name="T4" fmla="*/ 284 w 542"/>
                  <a:gd name="T5" fmla="*/ 94 h 208"/>
                  <a:gd name="T6" fmla="*/ 251 w 542"/>
                  <a:gd name="T7" fmla="*/ 142 h 208"/>
                  <a:gd name="T8" fmla="*/ 217 w 542"/>
                  <a:gd name="T9" fmla="*/ 161 h 208"/>
                  <a:gd name="T10" fmla="*/ 182 w 542"/>
                  <a:gd name="T11" fmla="*/ 143 h 208"/>
                  <a:gd name="T12" fmla="*/ 156 w 542"/>
                  <a:gd name="T13" fmla="*/ 108 h 208"/>
                  <a:gd name="T14" fmla="*/ 50 w 542"/>
                  <a:gd name="T15" fmla="*/ 160 h 208"/>
                  <a:gd name="T16" fmla="*/ 2 w 542"/>
                  <a:gd name="T17" fmla="*/ 123 h 208"/>
                  <a:gd name="T18" fmla="*/ 40 w 542"/>
                  <a:gd name="T19" fmla="*/ 76 h 208"/>
                  <a:gd name="T20" fmla="*/ 132 w 542"/>
                  <a:gd name="T21" fmla="*/ 16 h 208"/>
                  <a:gd name="T22" fmla="*/ 165 w 542"/>
                  <a:gd name="T23" fmla="*/ 3 h 208"/>
                  <a:gd name="T24" fmla="*/ 196 w 542"/>
                  <a:gd name="T25" fmla="*/ 20 h 208"/>
                  <a:gd name="T26" fmla="*/ 214 w 542"/>
                  <a:gd name="T27" fmla="*/ 44 h 208"/>
                  <a:gd name="T28" fmla="*/ 230 w 542"/>
                  <a:gd name="T29" fmla="*/ 22 h 208"/>
                  <a:gd name="T30" fmla="*/ 274 w 542"/>
                  <a:gd name="T31" fmla="*/ 4 h 208"/>
                  <a:gd name="T32" fmla="*/ 522 w 542"/>
                  <a:gd name="T33" fmla="*/ 134 h 208"/>
                  <a:gd name="T34" fmla="*/ 526 w 542"/>
                  <a:gd name="T35" fmla="*/ 194 h 208"/>
                  <a:gd name="T36" fmla="*/ 494 w 542"/>
                  <a:gd name="T37"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2" h="208">
                    <a:moveTo>
                      <a:pt x="494" y="208"/>
                    </a:moveTo>
                    <a:cubicBezTo>
                      <a:pt x="484" y="208"/>
                      <a:pt x="474" y="205"/>
                      <a:pt x="466" y="198"/>
                    </a:cubicBezTo>
                    <a:cubicBezTo>
                      <a:pt x="465" y="197"/>
                      <a:pt x="381" y="124"/>
                      <a:pt x="284" y="94"/>
                    </a:cubicBezTo>
                    <a:lnTo>
                      <a:pt x="251" y="142"/>
                    </a:lnTo>
                    <a:cubicBezTo>
                      <a:pt x="243" y="153"/>
                      <a:pt x="231" y="160"/>
                      <a:pt x="217" y="161"/>
                    </a:cubicBezTo>
                    <a:cubicBezTo>
                      <a:pt x="203" y="160"/>
                      <a:pt x="190" y="155"/>
                      <a:pt x="182" y="143"/>
                    </a:cubicBezTo>
                    <a:lnTo>
                      <a:pt x="156" y="108"/>
                    </a:lnTo>
                    <a:cubicBezTo>
                      <a:pt x="128" y="130"/>
                      <a:pt x="88" y="156"/>
                      <a:pt x="50" y="160"/>
                    </a:cubicBezTo>
                    <a:cubicBezTo>
                      <a:pt x="27" y="163"/>
                      <a:pt x="5" y="147"/>
                      <a:pt x="2" y="123"/>
                    </a:cubicBezTo>
                    <a:cubicBezTo>
                      <a:pt x="0" y="100"/>
                      <a:pt x="16" y="79"/>
                      <a:pt x="40" y="76"/>
                    </a:cubicBezTo>
                    <a:cubicBezTo>
                      <a:pt x="66" y="73"/>
                      <a:pt x="109" y="39"/>
                      <a:pt x="132" y="16"/>
                    </a:cubicBezTo>
                    <a:cubicBezTo>
                      <a:pt x="140" y="7"/>
                      <a:pt x="152" y="2"/>
                      <a:pt x="165" y="3"/>
                    </a:cubicBezTo>
                    <a:cubicBezTo>
                      <a:pt x="178" y="4"/>
                      <a:pt x="189" y="10"/>
                      <a:pt x="196" y="20"/>
                    </a:cubicBezTo>
                    <a:lnTo>
                      <a:pt x="214" y="44"/>
                    </a:lnTo>
                    <a:lnTo>
                      <a:pt x="230" y="22"/>
                    </a:lnTo>
                    <a:cubicBezTo>
                      <a:pt x="240" y="7"/>
                      <a:pt x="257" y="0"/>
                      <a:pt x="274" y="4"/>
                    </a:cubicBezTo>
                    <a:cubicBezTo>
                      <a:pt x="404" y="31"/>
                      <a:pt x="517" y="130"/>
                      <a:pt x="522" y="134"/>
                    </a:cubicBezTo>
                    <a:cubicBezTo>
                      <a:pt x="540" y="149"/>
                      <a:pt x="542" y="176"/>
                      <a:pt x="526" y="194"/>
                    </a:cubicBezTo>
                    <a:cubicBezTo>
                      <a:pt x="518" y="204"/>
                      <a:pt x="506" y="208"/>
                      <a:pt x="494" y="208"/>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2" name="Freeform 23"/>
              <p:cNvSpPr>
                <a:spLocks noEditPoints="1"/>
              </p:cNvSpPr>
              <p:nvPr/>
            </p:nvSpPr>
            <p:spPr bwMode="auto">
              <a:xfrm>
                <a:off x="5151438" y="1884363"/>
                <a:ext cx="390525" cy="419100"/>
              </a:xfrm>
              <a:custGeom>
                <a:avLst/>
                <a:gdLst>
                  <a:gd name="T0" fmla="*/ 401 w 802"/>
                  <a:gd name="T1" fmla="*/ 85 h 860"/>
                  <a:gd name="T2" fmla="*/ 85 w 802"/>
                  <a:gd name="T3" fmla="*/ 430 h 860"/>
                  <a:gd name="T4" fmla="*/ 401 w 802"/>
                  <a:gd name="T5" fmla="*/ 775 h 860"/>
                  <a:gd name="T6" fmla="*/ 717 w 802"/>
                  <a:gd name="T7" fmla="*/ 430 h 860"/>
                  <a:gd name="T8" fmla="*/ 401 w 802"/>
                  <a:gd name="T9" fmla="*/ 85 h 860"/>
                  <a:gd name="T10" fmla="*/ 401 w 802"/>
                  <a:gd name="T11" fmla="*/ 860 h 860"/>
                  <a:gd name="T12" fmla="*/ 0 w 802"/>
                  <a:gd name="T13" fmla="*/ 430 h 860"/>
                  <a:gd name="T14" fmla="*/ 401 w 802"/>
                  <a:gd name="T15" fmla="*/ 0 h 860"/>
                  <a:gd name="T16" fmla="*/ 802 w 802"/>
                  <a:gd name="T17" fmla="*/ 430 h 860"/>
                  <a:gd name="T18" fmla="*/ 401 w 802"/>
                  <a:gd name="T19" fmla="*/ 860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2" h="860">
                    <a:moveTo>
                      <a:pt x="401" y="85"/>
                    </a:moveTo>
                    <a:cubicBezTo>
                      <a:pt x="227" y="85"/>
                      <a:pt x="85" y="240"/>
                      <a:pt x="85" y="430"/>
                    </a:cubicBezTo>
                    <a:cubicBezTo>
                      <a:pt x="85" y="620"/>
                      <a:pt x="227" y="775"/>
                      <a:pt x="401" y="775"/>
                    </a:cubicBezTo>
                    <a:cubicBezTo>
                      <a:pt x="575" y="775"/>
                      <a:pt x="717" y="620"/>
                      <a:pt x="717" y="430"/>
                    </a:cubicBezTo>
                    <a:cubicBezTo>
                      <a:pt x="717" y="240"/>
                      <a:pt x="575" y="85"/>
                      <a:pt x="401" y="85"/>
                    </a:cubicBezTo>
                    <a:close/>
                    <a:moveTo>
                      <a:pt x="401" y="860"/>
                    </a:moveTo>
                    <a:cubicBezTo>
                      <a:pt x="180" y="860"/>
                      <a:pt x="0" y="667"/>
                      <a:pt x="0" y="430"/>
                    </a:cubicBezTo>
                    <a:cubicBezTo>
                      <a:pt x="0" y="193"/>
                      <a:pt x="180" y="0"/>
                      <a:pt x="401" y="0"/>
                    </a:cubicBezTo>
                    <a:cubicBezTo>
                      <a:pt x="622" y="0"/>
                      <a:pt x="802" y="193"/>
                      <a:pt x="802" y="430"/>
                    </a:cubicBezTo>
                    <a:cubicBezTo>
                      <a:pt x="802" y="667"/>
                      <a:pt x="622" y="860"/>
                      <a:pt x="401" y="860"/>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3" name="Freeform 24"/>
              <p:cNvSpPr>
                <a:spLocks/>
              </p:cNvSpPr>
              <p:nvPr/>
            </p:nvSpPr>
            <p:spPr bwMode="auto">
              <a:xfrm>
                <a:off x="4354513" y="1751013"/>
                <a:ext cx="601663" cy="573087"/>
              </a:xfrm>
              <a:custGeom>
                <a:avLst/>
                <a:gdLst>
                  <a:gd name="T0" fmla="*/ 982 w 1234"/>
                  <a:gd name="T1" fmla="*/ 1175 h 1175"/>
                  <a:gd name="T2" fmla="*/ 961 w 1234"/>
                  <a:gd name="T3" fmla="*/ 1169 h 1175"/>
                  <a:gd name="T4" fmla="*/ 158 w 1234"/>
                  <a:gd name="T5" fmla="*/ 985 h 1175"/>
                  <a:gd name="T6" fmla="*/ 23 w 1234"/>
                  <a:gd name="T7" fmla="*/ 1000 h 1175"/>
                  <a:gd name="T8" fmla="*/ 14 w 1234"/>
                  <a:gd name="T9" fmla="*/ 940 h 1175"/>
                  <a:gd name="T10" fmla="*/ 69 w 1234"/>
                  <a:gd name="T11" fmla="*/ 928 h 1175"/>
                  <a:gd name="T12" fmla="*/ 118 w 1234"/>
                  <a:gd name="T13" fmla="*/ 910 h 1175"/>
                  <a:gd name="T14" fmla="*/ 980 w 1234"/>
                  <a:gd name="T15" fmla="*/ 1082 h 1175"/>
                  <a:gd name="T16" fmla="*/ 1144 w 1234"/>
                  <a:gd name="T17" fmla="*/ 809 h 1175"/>
                  <a:gd name="T18" fmla="*/ 547 w 1234"/>
                  <a:gd name="T19" fmla="*/ 154 h 1175"/>
                  <a:gd name="T20" fmla="*/ 545 w 1234"/>
                  <a:gd name="T21" fmla="*/ 140 h 1175"/>
                  <a:gd name="T22" fmla="*/ 534 w 1234"/>
                  <a:gd name="T23" fmla="*/ 79 h 1175"/>
                  <a:gd name="T24" fmla="*/ 528 w 1234"/>
                  <a:gd name="T25" fmla="*/ 21 h 1175"/>
                  <a:gd name="T26" fmla="*/ 590 w 1234"/>
                  <a:gd name="T27" fmla="*/ 15 h 1175"/>
                  <a:gd name="T28" fmla="*/ 631 w 1234"/>
                  <a:gd name="T29" fmla="*/ 137 h 1175"/>
                  <a:gd name="T30" fmla="*/ 1212 w 1234"/>
                  <a:gd name="T31" fmla="*/ 750 h 1175"/>
                  <a:gd name="T32" fmla="*/ 1233 w 1234"/>
                  <a:gd name="T33" fmla="*/ 790 h 1175"/>
                  <a:gd name="T34" fmla="*/ 1006 w 1234"/>
                  <a:gd name="T35" fmla="*/ 1168 h 1175"/>
                  <a:gd name="T36" fmla="*/ 982 w 1234"/>
                  <a:gd name="T37" fmla="*/ 1175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34" h="1175">
                    <a:moveTo>
                      <a:pt x="982" y="1175"/>
                    </a:moveTo>
                    <a:cubicBezTo>
                      <a:pt x="975" y="1175"/>
                      <a:pt x="968" y="1173"/>
                      <a:pt x="961" y="1169"/>
                    </a:cubicBezTo>
                    <a:cubicBezTo>
                      <a:pt x="956" y="1166"/>
                      <a:pt x="415" y="858"/>
                      <a:pt x="158" y="985"/>
                    </a:cubicBezTo>
                    <a:cubicBezTo>
                      <a:pt x="133" y="999"/>
                      <a:pt x="66" y="1032"/>
                      <a:pt x="23" y="1000"/>
                    </a:cubicBezTo>
                    <a:cubicBezTo>
                      <a:pt x="4" y="986"/>
                      <a:pt x="0" y="959"/>
                      <a:pt x="14" y="940"/>
                    </a:cubicBezTo>
                    <a:cubicBezTo>
                      <a:pt x="27" y="923"/>
                      <a:pt x="50" y="918"/>
                      <a:pt x="69" y="928"/>
                    </a:cubicBezTo>
                    <a:cubicBezTo>
                      <a:pt x="79" y="928"/>
                      <a:pt x="101" y="919"/>
                      <a:pt x="118" y="910"/>
                    </a:cubicBezTo>
                    <a:cubicBezTo>
                      <a:pt x="387" y="777"/>
                      <a:pt x="866" y="1021"/>
                      <a:pt x="980" y="1082"/>
                    </a:cubicBezTo>
                    <a:cubicBezTo>
                      <a:pt x="1099" y="993"/>
                      <a:pt x="1134" y="863"/>
                      <a:pt x="1144" y="809"/>
                    </a:cubicBezTo>
                    <a:cubicBezTo>
                      <a:pt x="650" y="513"/>
                      <a:pt x="551" y="168"/>
                      <a:pt x="547" y="154"/>
                    </a:cubicBezTo>
                    <a:cubicBezTo>
                      <a:pt x="545" y="149"/>
                      <a:pt x="545" y="144"/>
                      <a:pt x="545" y="140"/>
                    </a:cubicBezTo>
                    <a:cubicBezTo>
                      <a:pt x="548" y="95"/>
                      <a:pt x="535" y="80"/>
                      <a:pt x="534" y="79"/>
                    </a:cubicBezTo>
                    <a:cubicBezTo>
                      <a:pt x="516" y="65"/>
                      <a:pt x="514" y="39"/>
                      <a:pt x="528" y="21"/>
                    </a:cubicBezTo>
                    <a:cubicBezTo>
                      <a:pt x="543" y="2"/>
                      <a:pt x="571" y="0"/>
                      <a:pt x="590" y="15"/>
                    </a:cubicBezTo>
                    <a:cubicBezTo>
                      <a:pt x="597" y="20"/>
                      <a:pt x="633" y="53"/>
                      <a:pt x="631" y="137"/>
                    </a:cubicBezTo>
                    <a:cubicBezTo>
                      <a:pt x="646" y="182"/>
                      <a:pt x="763" y="490"/>
                      <a:pt x="1212" y="750"/>
                    </a:cubicBezTo>
                    <a:cubicBezTo>
                      <a:pt x="1226" y="758"/>
                      <a:pt x="1234" y="773"/>
                      <a:pt x="1233" y="790"/>
                    </a:cubicBezTo>
                    <a:cubicBezTo>
                      <a:pt x="1232" y="799"/>
                      <a:pt x="1214" y="1033"/>
                      <a:pt x="1006" y="1168"/>
                    </a:cubicBezTo>
                    <a:cubicBezTo>
                      <a:pt x="998" y="1173"/>
                      <a:pt x="990" y="1175"/>
                      <a:pt x="982" y="117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4" name="Freeform 25"/>
              <p:cNvSpPr>
                <a:spLocks/>
              </p:cNvSpPr>
              <p:nvPr/>
            </p:nvSpPr>
            <p:spPr bwMode="auto">
              <a:xfrm>
                <a:off x="4329113" y="1752600"/>
                <a:ext cx="263525" cy="438150"/>
              </a:xfrm>
              <a:custGeom>
                <a:avLst/>
                <a:gdLst>
                  <a:gd name="T0" fmla="*/ 43 w 542"/>
                  <a:gd name="T1" fmla="*/ 899 h 899"/>
                  <a:gd name="T2" fmla="*/ 0 w 542"/>
                  <a:gd name="T3" fmla="*/ 857 h 899"/>
                  <a:gd name="T4" fmla="*/ 468 w 542"/>
                  <a:gd name="T5" fmla="*/ 14 h 899"/>
                  <a:gd name="T6" fmla="*/ 528 w 542"/>
                  <a:gd name="T7" fmla="*/ 23 h 899"/>
                  <a:gd name="T8" fmla="*/ 519 w 542"/>
                  <a:gd name="T9" fmla="*/ 83 h 899"/>
                  <a:gd name="T10" fmla="*/ 86 w 542"/>
                  <a:gd name="T11" fmla="*/ 856 h 899"/>
                  <a:gd name="T12" fmla="*/ 43 w 542"/>
                  <a:gd name="T13" fmla="*/ 899 h 899"/>
                  <a:gd name="T14" fmla="*/ 43 w 542"/>
                  <a:gd name="T15" fmla="*/ 899 h 8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899">
                    <a:moveTo>
                      <a:pt x="43" y="899"/>
                    </a:moveTo>
                    <a:cubicBezTo>
                      <a:pt x="20" y="899"/>
                      <a:pt x="1" y="880"/>
                      <a:pt x="0" y="857"/>
                    </a:cubicBezTo>
                    <a:cubicBezTo>
                      <a:pt x="0" y="836"/>
                      <a:pt x="0" y="357"/>
                      <a:pt x="468" y="14"/>
                    </a:cubicBezTo>
                    <a:cubicBezTo>
                      <a:pt x="487" y="0"/>
                      <a:pt x="514" y="4"/>
                      <a:pt x="528" y="23"/>
                    </a:cubicBezTo>
                    <a:cubicBezTo>
                      <a:pt x="542" y="42"/>
                      <a:pt x="537" y="69"/>
                      <a:pt x="519" y="83"/>
                    </a:cubicBezTo>
                    <a:cubicBezTo>
                      <a:pt x="86" y="401"/>
                      <a:pt x="86" y="851"/>
                      <a:pt x="86" y="856"/>
                    </a:cubicBezTo>
                    <a:cubicBezTo>
                      <a:pt x="86" y="879"/>
                      <a:pt x="67" y="899"/>
                      <a:pt x="43" y="899"/>
                    </a:cubicBezTo>
                    <a:cubicBezTo>
                      <a:pt x="43" y="899"/>
                      <a:pt x="43" y="899"/>
                      <a:pt x="43" y="89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5" name="Freeform 26"/>
              <p:cNvSpPr>
                <a:spLocks/>
              </p:cNvSpPr>
              <p:nvPr/>
            </p:nvSpPr>
            <p:spPr bwMode="auto">
              <a:xfrm>
                <a:off x="4429125" y="1871663"/>
                <a:ext cx="190500" cy="288925"/>
              </a:xfrm>
              <a:custGeom>
                <a:avLst/>
                <a:gdLst>
                  <a:gd name="T0" fmla="*/ 49 w 391"/>
                  <a:gd name="T1" fmla="*/ 593 h 593"/>
                  <a:gd name="T2" fmla="*/ 14 w 391"/>
                  <a:gd name="T3" fmla="*/ 575 h 593"/>
                  <a:gd name="T4" fmla="*/ 23 w 391"/>
                  <a:gd name="T5" fmla="*/ 516 h 593"/>
                  <a:gd name="T6" fmla="*/ 303 w 391"/>
                  <a:gd name="T7" fmla="*/ 37 h 593"/>
                  <a:gd name="T8" fmla="*/ 355 w 391"/>
                  <a:gd name="T9" fmla="*/ 6 h 593"/>
                  <a:gd name="T10" fmla="*/ 386 w 391"/>
                  <a:gd name="T11" fmla="*/ 58 h 593"/>
                  <a:gd name="T12" fmla="*/ 74 w 391"/>
                  <a:gd name="T13" fmla="*/ 584 h 593"/>
                  <a:gd name="T14" fmla="*/ 49 w 391"/>
                  <a:gd name="T15" fmla="*/ 593 h 5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1" h="593">
                    <a:moveTo>
                      <a:pt x="49" y="593"/>
                    </a:moveTo>
                    <a:cubicBezTo>
                      <a:pt x="35" y="593"/>
                      <a:pt x="23" y="587"/>
                      <a:pt x="14" y="575"/>
                    </a:cubicBezTo>
                    <a:cubicBezTo>
                      <a:pt x="0" y="557"/>
                      <a:pt x="4" y="530"/>
                      <a:pt x="23" y="516"/>
                    </a:cubicBezTo>
                    <a:cubicBezTo>
                      <a:pt x="216" y="372"/>
                      <a:pt x="302" y="40"/>
                      <a:pt x="303" y="37"/>
                    </a:cubicBezTo>
                    <a:cubicBezTo>
                      <a:pt x="309" y="14"/>
                      <a:pt x="332" y="0"/>
                      <a:pt x="355" y="6"/>
                    </a:cubicBezTo>
                    <a:cubicBezTo>
                      <a:pt x="378" y="12"/>
                      <a:pt x="391" y="35"/>
                      <a:pt x="386" y="58"/>
                    </a:cubicBezTo>
                    <a:cubicBezTo>
                      <a:pt x="382" y="73"/>
                      <a:pt x="291" y="422"/>
                      <a:pt x="74" y="584"/>
                    </a:cubicBezTo>
                    <a:cubicBezTo>
                      <a:pt x="66" y="590"/>
                      <a:pt x="57" y="593"/>
                      <a:pt x="49" y="593"/>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6" name="Freeform 27"/>
              <p:cNvSpPr>
                <a:spLocks/>
              </p:cNvSpPr>
              <p:nvPr/>
            </p:nvSpPr>
            <p:spPr bwMode="auto">
              <a:xfrm>
                <a:off x="4448175" y="1955800"/>
                <a:ext cx="84138" cy="65087"/>
              </a:xfrm>
              <a:custGeom>
                <a:avLst/>
                <a:gdLst>
                  <a:gd name="T0" fmla="*/ 122 w 171"/>
                  <a:gd name="T1" fmla="*/ 132 h 132"/>
                  <a:gd name="T2" fmla="*/ 101 w 171"/>
                  <a:gd name="T3" fmla="*/ 127 h 132"/>
                  <a:gd name="T4" fmla="*/ 28 w 171"/>
                  <a:gd name="T5" fmla="*/ 86 h 132"/>
                  <a:gd name="T6" fmla="*/ 11 w 171"/>
                  <a:gd name="T7" fmla="*/ 28 h 132"/>
                  <a:gd name="T8" fmla="*/ 69 w 171"/>
                  <a:gd name="T9" fmla="*/ 11 h 132"/>
                  <a:gd name="T10" fmla="*/ 143 w 171"/>
                  <a:gd name="T11" fmla="*/ 52 h 132"/>
                  <a:gd name="T12" fmla="*/ 159 w 171"/>
                  <a:gd name="T13" fmla="*/ 110 h 132"/>
                  <a:gd name="T14" fmla="*/ 122 w 17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32">
                    <a:moveTo>
                      <a:pt x="122" y="132"/>
                    </a:moveTo>
                    <a:cubicBezTo>
                      <a:pt x="115" y="132"/>
                      <a:pt x="108" y="130"/>
                      <a:pt x="101" y="127"/>
                    </a:cubicBezTo>
                    <a:lnTo>
                      <a:pt x="28" y="86"/>
                    </a:lnTo>
                    <a:cubicBezTo>
                      <a:pt x="7" y="74"/>
                      <a:pt x="0" y="48"/>
                      <a:pt x="11" y="28"/>
                    </a:cubicBezTo>
                    <a:cubicBezTo>
                      <a:pt x="23" y="7"/>
                      <a:pt x="49" y="0"/>
                      <a:pt x="69" y="11"/>
                    </a:cubicBezTo>
                    <a:lnTo>
                      <a:pt x="143" y="52"/>
                    </a:lnTo>
                    <a:cubicBezTo>
                      <a:pt x="163" y="63"/>
                      <a:pt x="171" y="90"/>
                      <a:pt x="159" y="110"/>
                    </a:cubicBezTo>
                    <a:cubicBezTo>
                      <a:pt x="151" y="124"/>
                      <a:pt x="137" y="132"/>
                      <a:pt x="122" y="132"/>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7" name="Freeform 28"/>
              <p:cNvSpPr>
                <a:spLocks/>
              </p:cNvSpPr>
              <p:nvPr/>
            </p:nvSpPr>
            <p:spPr bwMode="auto">
              <a:xfrm>
                <a:off x="4121150" y="2025650"/>
                <a:ext cx="188913" cy="41275"/>
              </a:xfrm>
              <a:custGeom>
                <a:avLst/>
                <a:gdLst>
                  <a:gd name="T0" fmla="*/ 346 w 389"/>
                  <a:gd name="T1" fmla="*/ 85 h 85"/>
                  <a:gd name="T2" fmla="*/ 43 w 389"/>
                  <a:gd name="T3" fmla="*/ 85 h 85"/>
                  <a:gd name="T4" fmla="*/ 0 w 389"/>
                  <a:gd name="T5" fmla="*/ 43 h 85"/>
                  <a:gd name="T6" fmla="*/ 43 w 389"/>
                  <a:gd name="T7" fmla="*/ 0 h 85"/>
                  <a:gd name="T8" fmla="*/ 346 w 389"/>
                  <a:gd name="T9" fmla="*/ 0 h 85"/>
                  <a:gd name="T10" fmla="*/ 389 w 389"/>
                  <a:gd name="T11" fmla="*/ 43 h 85"/>
                  <a:gd name="T12" fmla="*/ 346 w 389"/>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389" h="85">
                    <a:moveTo>
                      <a:pt x="346" y="85"/>
                    </a:moveTo>
                    <a:lnTo>
                      <a:pt x="43" y="85"/>
                    </a:lnTo>
                    <a:cubicBezTo>
                      <a:pt x="19" y="85"/>
                      <a:pt x="0" y="66"/>
                      <a:pt x="0" y="43"/>
                    </a:cubicBezTo>
                    <a:cubicBezTo>
                      <a:pt x="0" y="19"/>
                      <a:pt x="19" y="0"/>
                      <a:pt x="43" y="0"/>
                    </a:cubicBezTo>
                    <a:lnTo>
                      <a:pt x="346" y="0"/>
                    </a:lnTo>
                    <a:cubicBezTo>
                      <a:pt x="370" y="0"/>
                      <a:pt x="389" y="19"/>
                      <a:pt x="389" y="43"/>
                    </a:cubicBezTo>
                    <a:cubicBezTo>
                      <a:pt x="389" y="66"/>
                      <a:pt x="370" y="85"/>
                      <a:pt x="346" y="8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8" name="Freeform 29"/>
              <p:cNvSpPr>
                <a:spLocks/>
              </p:cNvSpPr>
              <p:nvPr/>
            </p:nvSpPr>
            <p:spPr bwMode="auto">
              <a:xfrm>
                <a:off x="4191000" y="1812925"/>
                <a:ext cx="177800" cy="115887"/>
              </a:xfrm>
              <a:custGeom>
                <a:avLst/>
                <a:gdLst>
                  <a:gd name="T0" fmla="*/ 315 w 364"/>
                  <a:gd name="T1" fmla="*/ 237 h 237"/>
                  <a:gd name="T2" fmla="*/ 294 w 364"/>
                  <a:gd name="T3" fmla="*/ 232 h 237"/>
                  <a:gd name="T4" fmla="*/ 28 w 364"/>
                  <a:gd name="T5" fmla="*/ 86 h 237"/>
                  <a:gd name="T6" fmla="*/ 11 w 364"/>
                  <a:gd name="T7" fmla="*/ 28 h 237"/>
                  <a:gd name="T8" fmla="*/ 69 w 364"/>
                  <a:gd name="T9" fmla="*/ 11 h 237"/>
                  <a:gd name="T10" fmla="*/ 335 w 364"/>
                  <a:gd name="T11" fmla="*/ 157 h 237"/>
                  <a:gd name="T12" fmla="*/ 352 w 364"/>
                  <a:gd name="T13" fmla="*/ 215 h 237"/>
                  <a:gd name="T14" fmla="*/ 315 w 364"/>
                  <a:gd name="T15" fmla="*/ 237 h 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237">
                    <a:moveTo>
                      <a:pt x="315" y="237"/>
                    </a:moveTo>
                    <a:cubicBezTo>
                      <a:pt x="308" y="237"/>
                      <a:pt x="301" y="236"/>
                      <a:pt x="294" y="232"/>
                    </a:cubicBezTo>
                    <a:lnTo>
                      <a:pt x="28" y="86"/>
                    </a:lnTo>
                    <a:cubicBezTo>
                      <a:pt x="8" y="75"/>
                      <a:pt x="0" y="49"/>
                      <a:pt x="11" y="28"/>
                    </a:cubicBezTo>
                    <a:cubicBezTo>
                      <a:pt x="23" y="8"/>
                      <a:pt x="49" y="0"/>
                      <a:pt x="69" y="11"/>
                    </a:cubicBezTo>
                    <a:lnTo>
                      <a:pt x="335" y="157"/>
                    </a:lnTo>
                    <a:cubicBezTo>
                      <a:pt x="356" y="168"/>
                      <a:pt x="364" y="194"/>
                      <a:pt x="352" y="215"/>
                    </a:cubicBezTo>
                    <a:cubicBezTo>
                      <a:pt x="344" y="229"/>
                      <a:pt x="330" y="237"/>
                      <a:pt x="315" y="237"/>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9" name="Freeform 30"/>
              <p:cNvSpPr>
                <a:spLocks/>
              </p:cNvSpPr>
              <p:nvPr/>
            </p:nvSpPr>
            <p:spPr bwMode="auto">
              <a:xfrm>
                <a:off x="4314825" y="1646238"/>
                <a:ext cx="127000" cy="168275"/>
              </a:xfrm>
              <a:custGeom>
                <a:avLst/>
                <a:gdLst>
                  <a:gd name="T0" fmla="*/ 214 w 262"/>
                  <a:gd name="T1" fmla="*/ 346 h 346"/>
                  <a:gd name="T2" fmla="*/ 178 w 262"/>
                  <a:gd name="T3" fmla="*/ 326 h 346"/>
                  <a:gd name="T4" fmla="*/ 13 w 262"/>
                  <a:gd name="T5" fmla="*/ 72 h 346"/>
                  <a:gd name="T6" fmla="*/ 26 w 262"/>
                  <a:gd name="T7" fmla="*/ 13 h 346"/>
                  <a:gd name="T8" fmla="*/ 85 w 262"/>
                  <a:gd name="T9" fmla="*/ 26 h 346"/>
                  <a:gd name="T10" fmla="*/ 249 w 262"/>
                  <a:gd name="T11" fmla="*/ 280 h 346"/>
                  <a:gd name="T12" fmla="*/ 237 w 262"/>
                  <a:gd name="T13" fmla="*/ 339 h 346"/>
                  <a:gd name="T14" fmla="*/ 214 w 262"/>
                  <a:gd name="T15" fmla="*/ 346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346">
                    <a:moveTo>
                      <a:pt x="214" y="346"/>
                    </a:moveTo>
                    <a:cubicBezTo>
                      <a:pt x="200" y="346"/>
                      <a:pt x="186" y="339"/>
                      <a:pt x="178" y="326"/>
                    </a:cubicBezTo>
                    <a:lnTo>
                      <a:pt x="13" y="72"/>
                    </a:lnTo>
                    <a:cubicBezTo>
                      <a:pt x="0" y="52"/>
                      <a:pt x="6" y="26"/>
                      <a:pt x="26" y="13"/>
                    </a:cubicBezTo>
                    <a:cubicBezTo>
                      <a:pt x="45" y="0"/>
                      <a:pt x="72" y="6"/>
                      <a:pt x="85" y="26"/>
                    </a:cubicBezTo>
                    <a:lnTo>
                      <a:pt x="249" y="280"/>
                    </a:lnTo>
                    <a:cubicBezTo>
                      <a:pt x="262" y="300"/>
                      <a:pt x="257" y="326"/>
                      <a:pt x="237" y="339"/>
                    </a:cubicBezTo>
                    <a:cubicBezTo>
                      <a:pt x="230" y="344"/>
                      <a:pt x="222" y="346"/>
                      <a:pt x="214" y="346"/>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0" name="Freeform 31"/>
              <p:cNvSpPr>
                <a:spLocks/>
              </p:cNvSpPr>
              <p:nvPr/>
            </p:nvSpPr>
            <p:spPr bwMode="auto">
              <a:xfrm>
                <a:off x="4889500" y="2174875"/>
                <a:ext cx="131763" cy="161925"/>
              </a:xfrm>
              <a:custGeom>
                <a:avLst/>
                <a:gdLst>
                  <a:gd name="T0" fmla="*/ 45 w 270"/>
                  <a:gd name="T1" fmla="*/ 333 h 333"/>
                  <a:gd name="T2" fmla="*/ 3 w 270"/>
                  <a:gd name="T3" fmla="*/ 297 h 333"/>
                  <a:gd name="T4" fmla="*/ 39 w 270"/>
                  <a:gd name="T5" fmla="*/ 248 h 333"/>
                  <a:gd name="T6" fmla="*/ 145 w 270"/>
                  <a:gd name="T7" fmla="*/ 192 h 333"/>
                  <a:gd name="T8" fmla="*/ 148 w 270"/>
                  <a:gd name="T9" fmla="*/ 63 h 333"/>
                  <a:gd name="T10" fmla="*/ 172 w 270"/>
                  <a:gd name="T11" fmla="*/ 8 h 333"/>
                  <a:gd name="T12" fmla="*/ 227 w 270"/>
                  <a:gd name="T13" fmla="*/ 32 h 333"/>
                  <a:gd name="T14" fmla="*/ 219 w 270"/>
                  <a:gd name="T15" fmla="*/ 234 h 333"/>
                  <a:gd name="T16" fmla="*/ 52 w 270"/>
                  <a:gd name="T17" fmla="*/ 333 h 333"/>
                  <a:gd name="T18" fmla="*/ 45 w 270"/>
                  <a:gd name="T19"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 h="333">
                    <a:moveTo>
                      <a:pt x="45" y="333"/>
                    </a:moveTo>
                    <a:cubicBezTo>
                      <a:pt x="24" y="333"/>
                      <a:pt x="6" y="318"/>
                      <a:pt x="3" y="297"/>
                    </a:cubicBezTo>
                    <a:cubicBezTo>
                      <a:pt x="0" y="274"/>
                      <a:pt x="16" y="252"/>
                      <a:pt x="39" y="248"/>
                    </a:cubicBezTo>
                    <a:cubicBezTo>
                      <a:pt x="92" y="241"/>
                      <a:pt x="127" y="222"/>
                      <a:pt x="145" y="192"/>
                    </a:cubicBezTo>
                    <a:cubicBezTo>
                      <a:pt x="176" y="139"/>
                      <a:pt x="148" y="64"/>
                      <a:pt x="148" y="63"/>
                    </a:cubicBezTo>
                    <a:cubicBezTo>
                      <a:pt x="139" y="41"/>
                      <a:pt x="150" y="16"/>
                      <a:pt x="172" y="8"/>
                    </a:cubicBezTo>
                    <a:cubicBezTo>
                      <a:pt x="194" y="0"/>
                      <a:pt x="219" y="10"/>
                      <a:pt x="227" y="32"/>
                    </a:cubicBezTo>
                    <a:cubicBezTo>
                      <a:pt x="229" y="37"/>
                      <a:pt x="270" y="146"/>
                      <a:pt x="219" y="234"/>
                    </a:cubicBezTo>
                    <a:cubicBezTo>
                      <a:pt x="188" y="288"/>
                      <a:pt x="131" y="321"/>
                      <a:pt x="52" y="333"/>
                    </a:cubicBezTo>
                    <a:cubicBezTo>
                      <a:pt x="49" y="333"/>
                      <a:pt x="47" y="333"/>
                      <a:pt x="45" y="333"/>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1" name="Freeform 32"/>
              <p:cNvSpPr>
                <a:spLocks/>
              </p:cNvSpPr>
              <p:nvPr/>
            </p:nvSpPr>
            <p:spPr bwMode="auto">
              <a:xfrm>
                <a:off x="4725988" y="2278063"/>
                <a:ext cx="58738" cy="73025"/>
              </a:xfrm>
              <a:custGeom>
                <a:avLst/>
                <a:gdLst>
                  <a:gd name="T0" fmla="*/ 48 w 118"/>
                  <a:gd name="T1" fmla="*/ 151 h 151"/>
                  <a:gd name="T2" fmla="*/ 33 w 118"/>
                  <a:gd name="T3" fmla="*/ 149 h 151"/>
                  <a:gd name="T4" fmla="*/ 8 w 118"/>
                  <a:gd name="T5" fmla="*/ 94 h 151"/>
                  <a:gd name="T6" fmla="*/ 30 w 118"/>
                  <a:gd name="T7" fmla="*/ 34 h 151"/>
                  <a:gd name="T8" fmla="*/ 85 w 118"/>
                  <a:gd name="T9" fmla="*/ 9 h 151"/>
                  <a:gd name="T10" fmla="*/ 110 w 118"/>
                  <a:gd name="T11" fmla="*/ 63 h 151"/>
                  <a:gd name="T12" fmla="*/ 88 w 118"/>
                  <a:gd name="T13" fmla="*/ 124 h 151"/>
                  <a:gd name="T14" fmla="*/ 48 w 118"/>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51">
                    <a:moveTo>
                      <a:pt x="48" y="151"/>
                    </a:moveTo>
                    <a:cubicBezTo>
                      <a:pt x="43" y="151"/>
                      <a:pt x="38" y="150"/>
                      <a:pt x="33" y="149"/>
                    </a:cubicBezTo>
                    <a:cubicBezTo>
                      <a:pt x="11" y="140"/>
                      <a:pt x="0" y="116"/>
                      <a:pt x="8" y="94"/>
                    </a:cubicBezTo>
                    <a:lnTo>
                      <a:pt x="30" y="34"/>
                    </a:lnTo>
                    <a:cubicBezTo>
                      <a:pt x="38" y="12"/>
                      <a:pt x="63" y="0"/>
                      <a:pt x="85" y="9"/>
                    </a:cubicBezTo>
                    <a:cubicBezTo>
                      <a:pt x="107" y="17"/>
                      <a:pt x="118" y="41"/>
                      <a:pt x="110" y="63"/>
                    </a:cubicBezTo>
                    <a:lnTo>
                      <a:pt x="88" y="124"/>
                    </a:lnTo>
                    <a:cubicBezTo>
                      <a:pt x="82" y="141"/>
                      <a:pt x="65" y="151"/>
                      <a:pt x="48" y="15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2" name="Freeform 33"/>
              <p:cNvSpPr>
                <a:spLocks/>
              </p:cNvSpPr>
              <p:nvPr/>
            </p:nvSpPr>
            <p:spPr bwMode="auto">
              <a:xfrm>
                <a:off x="4662488" y="2244725"/>
                <a:ext cx="57150" cy="73025"/>
              </a:xfrm>
              <a:custGeom>
                <a:avLst/>
                <a:gdLst>
                  <a:gd name="T0" fmla="*/ 48 w 118"/>
                  <a:gd name="T1" fmla="*/ 151 h 151"/>
                  <a:gd name="T2" fmla="*/ 33 w 118"/>
                  <a:gd name="T3" fmla="*/ 148 h 151"/>
                  <a:gd name="T4" fmla="*/ 8 w 118"/>
                  <a:gd name="T5" fmla="*/ 94 h 151"/>
                  <a:gd name="T6" fmla="*/ 30 w 118"/>
                  <a:gd name="T7" fmla="*/ 33 h 151"/>
                  <a:gd name="T8" fmla="*/ 85 w 118"/>
                  <a:gd name="T9" fmla="*/ 8 h 151"/>
                  <a:gd name="T10" fmla="*/ 110 w 118"/>
                  <a:gd name="T11" fmla="*/ 63 h 151"/>
                  <a:gd name="T12" fmla="*/ 88 w 118"/>
                  <a:gd name="T13" fmla="*/ 123 h 151"/>
                  <a:gd name="T14" fmla="*/ 48 w 118"/>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51">
                    <a:moveTo>
                      <a:pt x="48" y="151"/>
                    </a:moveTo>
                    <a:cubicBezTo>
                      <a:pt x="43" y="151"/>
                      <a:pt x="38" y="150"/>
                      <a:pt x="33" y="148"/>
                    </a:cubicBezTo>
                    <a:cubicBezTo>
                      <a:pt x="11" y="140"/>
                      <a:pt x="0" y="116"/>
                      <a:pt x="8" y="94"/>
                    </a:cubicBezTo>
                    <a:lnTo>
                      <a:pt x="30" y="33"/>
                    </a:lnTo>
                    <a:cubicBezTo>
                      <a:pt x="38" y="11"/>
                      <a:pt x="63" y="0"/>
                      <a:pt x="85" y="8"/>
                    </a:cubicBezTo>
                    <a:cubicBezTo>
                      <a:pt x="107" y="16"/>
                      <a:pt x="118" y="41"/>
                      <a:pt x="110" y="63"/>
                    </a:cubicBezTo>
                    <a:lnTo>
                      <a:pt x="88" y="123"/>
                    </a:lnTo>
                    <a:cubicBezTo>
                      <a:pt x="81" y="140"/>
                      <a:pt x="65" y="151"/>
                      <a:pt x="48" y="15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3" name="Freeform 34"/>
              <p:cNvSpPr>
                <a:spLocks/>
              </p:cNvSpPr>
              <p:nvPr/>
            </p:nvSpPr>
            <p:spPr bwMode="auto">
              <a:xfrm>
                <a:off x="4529138" y="2438400"/>
                <a:ext cx="114300" cy="109537"/>
              </a:xfrm>
              <a:custGeom>
                <a:avLst/>
                <a:gdLst>
                  <a:gd name="T0" fmla="*/ 158 w 235"/>
                  <a:gd name="T1" fmla="*/ 223 h 223"/>
                  <a:gd name="T2" fmla="*/ 131 w 235"/>
                  <a:gd name="T3" fmla="*/ 214 h 223"/>
                  <a:gd name="T4" fmla="*/ 17 w 235"/>
                  <a:gd name="T5" fmla="*/ 124 h 223"/>
                  <a:gd name="T6" fmla="*/ 0 w 235"/>
                  <a:gd name="T7" fmla="*/ 90 h 223"/>
                  <a:gd name="T8" fmla="*/ 17 w 235"/>
                  <a:gd name="T9" fmla="*/ 57 h 223"/>
                  <a:gd name="T10" fmla="*/ 70 w 235"/>
                  <a:gd name="T11" fmla="*/ 14 h 223"/>
                  <a:gd name="T12" fmla="*/ 130 w 235"/>
                  <a:gd name="T13" fmla="*/ 21 h 223"/>
                  <a:gd name="T14" fmla="*/ 123 w 235"/>
                  <a:gd name="T15" fmla="*/ 81 h 223"/>
                  <a:gd name="T16" fmla="*/ 112 w 235"/>
                  <a:gd name="T17" fmla="*/ 90 h 223"/>
                  <a:gd name="T18" fmla="*/ 143 w 235"/>
                  <a:gd name="T19" fmla="*/ 115 h 223"/>
                  <a:gd name="T20" fmla="*/ 148 w 235"/>
                  <a:gd name="T21" fmla="*/ 105 h 223"/>
                  <a:gd name="T22" fmla="*/ 206 w 235"/>
                  <a:gd name="T23" fmla="*/ 87 h 223"/>
                  <a:gd name="T24" fmla="*/ 224 w 235"/>
                  <a:gd name="T25" fmla="*/ 144 h 223"/>
                  <a:gd name="T26" fmla="*/ 195 w 235"/>
                  <a:gd name="T27" fmla="*/ 200 h 223"/>
                  <a:gd name="T28" fmla="*/ 167 w 235"/>
                  <a:gd name="T29" fmla="*/ 222 h 223"/>
                  <a:gd name="T30" fmla="*/ 158 w 235"/>
                  <a:gd name="T3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223">
                    <a:moveTo>
                      <a:pt x="158" y="223"/>
                    </a:moveTo>
                    <a:cubicBezTo>
                      <a:pt x="148" y="223"/>
                      <a:pt x="139" y="220"/>
                      <a:pt x="131" y="214"/>
                    </a:cubicBezTo>
                    <a:lnTo>
                      <a:pt x="17" y="124"/>
                    </a:lnTo>
                    <a:cubicBezTo>
                      <a:pt x="6" y="116"/>
                      <a:pt x="0" y="103"/>
                      <a:pt x="0" y="90"/>
                    </a:cubicBezTo>
                    <a:cubicBezTo>
                      <a:pt x="0" y="77"/>
                      <a:pt x="6" y="65"/>
                      <a:pt x="17" y="57"/>
                    </a:cubicBezTo>
                    <a:lnTo>
                      <a:pt x="70" y="14"/>
                    </a:lnTo>
                    <a:cubicBezTo>
                      <a:pt x="89" y="0"/>
                      <a:pt x="115" y="3"/>
                      <a:pt x="130" y="21"/>
                    </a:cubicBezTo>
                    <a:cubicBezTo>
                      <a:pt x="145" y="39"/>
                      <a:pt x="142" y="66"/>
                      <a:pt x="123" y="81"/>
                    </a:cubicBezTo>
                    <a:lnTo>
                      <a:pt x="112" y="90"/>
                    </a:lnTo>
                    <a:lnTo>
                      <a:pt x="143" y="115"/>
                    </a:lnTo>
                    <a:lnTo>
                      <a:pt x="148" y="105"/>
                    </a:lnTo>
                    <a:cubicBezTo>
                      <a:pt x="159" y="84"/>
                      <a:pt x="184" y="76"/>
                      <a:pt x="206" y="87"/>
                    </a:cubicBezTo>
                    <a:cubicBezTo>
                      <a:pt x="227" y="98"/>
                      <a:pt x="235" y="123"/>
                      <a:pt x="224" y="144"/>
                    </a:cubicBezTo>
                    <a:lnTo>
                      <a:pt x="195" y="200"/>
                    </a:lnTo>
                    <a:cubicBezTo>
                      <a:pt x="190" y="212"/>
                      <a:pt x="179" y="220"/>
                      <a:pt x="167" y="222"/>
                    </a:cubicBezTo>
                    <a:cubicBezTo>
                      <a:pt x="164" y="223"/>
                      <a:pt x="161" y="223"/>
                      <a:pt x="158" y="223"/>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grpSp>
        <p:grpSp>
          <p:nvGrpSpPr>
            <p:cNvPr id="104" name="Group 103"/>
            <p:cNvGrpSpPr/>
            <p:nvPr userDrawn="1"/>
          </p:nvGrpSpPr>
          <p:grpSpPr>
            <a:xfrm>
              <a:off x="9978802" y="5723622"/>
              <a:ext cx="610893" cy="639799"/>
              <a:chOff x="7580610" y="4295210"/>
              <a:chExt cx="459200" cy="480928"/>
            </a:xfrm>
          </p:grpSpPr>
          <p:grpSp>
            <p:nvGrpSpPr>
              <p:cNvPr id="105" name="Group 39"/>
              <p:cNvGrpSpPr/>
              <p:nvPr/>
            </p:nvGrpSpPr>
            <p:grpSpPr>
              <a:xfrm>
                <a:off x="7699275" y="4295210"/>
                <a:ext cx="221452" cy="218945"/>
                <a:chOff x="5212320" y="2918518"/>
                <a:chExt cx="632138" cy="624982"/>
              </a:xfrm>
              <a:solidFill>
                <a:srgbClr val="0098C7">
                  <a:lumMod val="60000"/>
                  <a:lumOff val="40000"/>
                </a:srgbClr>
              </a:solidFill>
            </p:grpSpPr>
            <p:sp>
              <p:nvSpPr>
                <p:cNvPr id="108" name="Freeform 39"/>
                <p:cNvSpPr>
                  <a:spLocks noEditPoints="1"/>
                </p:cNvSpPr>
                <p:nvPr/>
              </p:nvSpPr>
              <p:spPr bwMode="auto">
                <a:xfrm>
                  <a:off x="5400769" y="2918518"/>
                  <a:ext cx="256433" cy="217074"/>
                </a:xfrm>
                <a:custGeom>
                  <a:avLst/>
                  <a:gdLst>
                    <a:gd name="T0" fmla="*/ 98 w 754"/>
                    <a:gd name="T1" fmla="*/ 217 h 641"/>
                    <a:gd name="T2" fmla="*/ 134 w 754"/>
                    <a:gd name="T3" fmla="*/ 132 h 641"/>
                    <a:gd name="T4" fmla="*/ 219 w 754"/>
                    <a:gd name="T5" fmla="*/ 96 h 641"/>
                    <a:gd name="T6" fmla="*/ 305 w 754"/>
                    <a:gd name="T7" fmla="*/ 132 h 641"/>
                    <a:gd name="T8" fmla="*/ 349 w 754"/>
                    <a:gd name="T9" fmla="*/ 175 h 641"/>
                    <a:gd name="T10" fmla="*/ 405 w 754"/>
                    <a:gd name="T11" fmla="*/ 175 h 641"/>
                    <a:gd name="T12" fmla="*/ 448 w 754"/>
                    <a:gd name="T13" fmla="*/ 132 h 641"/>
                    <a:gd name="T14" fmla="*/ 620 w 754"/>
                    <a:gd name="T15" fmla="*/ 132 h 641"/>
                    <a:gd name="T16" fmla="*/ 620 w 754"/>
                    <a:gd name="T17" fmla="*/ 303 h 641"/>
                    <a:gd name="T18" fmla="*/ 377 w 754"/>
                    <a:gd name="T19" fmla="*/ 546 h 641"/>
                    <a:gd name="T20" fmla="*/ 134 w 754"/>
                    <a:gd name="T21" fmla="*/ 303 h 641"/>
                    <a:gd name="T22" fmla="*/ 98 w 754"/>
                    <a:gd name="T23" fmla="*/ 217 h 641"/>
                    <a:gd name="T24" fmla="*/ 377 w 754"/>
                    <a:gd name="T25" fmla="*/ 641 h 641"/>
                    <a:gd name="T26" fmla="*/ 405 w 754"/>
                    <a:gd name="T27" fmla="*/ 630 h 641"/>
                    <a:gd name="T28" fmla="*/ 676 w 754"/>
                    <a:gd name="T29" fmla="*/ 359 h 641"/>
                    <a:gd name="T30" fmla="*/ 676 w 754"/>
                    <a:gd name="T31" fmla="*/ 76 h 641"/>
                    <a:gd name="T32" fmla="*/ 392 w 754"/>
                    <a:gd name="T33" fmla="*/ 76 h 641"/>
                    <a:gd name="T34" fmla="*/ 377 w 754"/>
                    <a:gd name="T35" fmla="*/ 91 h 641"/>
                    <a:gd name="T36" fmla="*/ 361 w 754"/>
                    <a:gd name="T37" fmla="*/ 76 h 641"/>
                    <a:gd name="T38" fmla="*/ 78 w 754"/>
                    <a:gd name="T39" fmla="*/ 76 h 641"/>
                    <a:gd name="T40" fmla="*/ 78 w 754"/>
                    <a:gd name="T41" fmla="*/ 359 h 641"/>
                    <a:gd name="T42" fmla="*/ 349 w 754"/>
                    <a:gd name="T43" fmla="*/ 630 h 641"/>
                    <a:gd name="T44" fmla="*/ 377 w 754"/>
                    <a:gd name="T4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4" h="641">
                      <a:moveTo>
                        <a:pt x="98" y="217"/>
                      </a:moveTo>
                      <a:cubicBezTo>
                        <a:pt x="98" y="185"/>
                        <a:pt x="111" y="154"/>
                        <a:pt x="134" y="132"/>
                      </a:cubicBezTo>
                      <a:cubicBezTo>
                        <a:pt x="157" y="109"/>
                        <a:pt x="187" y="96"/>
                        <a:pt x="219" y="96"/>
                      </a:cubicBezTo>
                      <a:cubicBezTo>
                        <a:pt x="252" y="96"/>
                        <a:pt x="282" y="109"/>
                        <a:pt x="305" y="132"/>
                      </a:cubicBezTo>
                      <a:lnTo>
                        <a:pt x="349" y="175"/>
                      </a:lnTo>
                      <a:cubicBezTo>
                        <a:pt x="364" y="191"/>
                        <a:pt x="389" y="191"/>
                        <a:pt x="405" y="175"/>
                      </a:cubicBezTo>
                      <a:lnTo>
                        <a:pt x="448" y="132"/>
                      </a:lnTo>
                      <a:cubicBezTo>
                        <a:pt x="494" y="86"/>
                        <a:pt x="574" y="86"/>
                        <a:pt x="620" y="132"/>
                      </a:cubicBezTo>
                      <a:cubicBezTo>
                        <a:pt x="667" y="179"/>
                        <a:pt x="667" y="256"/>
                        <a:pt x="620" y="303"/>
                      </a:cubicBezTo>
                      <a:lnTo>
                        <a:pt x="377" y="546"/>
                      </a:lnTo>
                      <a:lnTo>
                        <a:pt x="134" y="303"/>
                      </a:lnTo>
                      <a:cubicBezTo>
                        <a:pt x="111" y="280"/>
                        <a:pt x="98" y="250"/>
                        <a:pt x="98" y="217"/>
                      </a:cubicBezTo>
                      <a:close/>
                      <a:moveTo>
                        <a:pt x="377" y="641"/>
                      </a:moveTo>
                      <a:cubicBezTo>
                        <a:pt x="387" y="641"/>
                        <a:pt x="397" y="637"/>
                        <a:pt x="405" y="630"/>
                      </a:cubicBezTo>
                      <a:lnTo>
                        <a:pt x="676" y="359"/>
                      </a:lnTo>
                      <a:cubicBezTo>
                        <a:pt x="754" y="281"/>
                        <a:pt x="754" y="154"/>
                        <a:pt x="676" y="76"/>
                      </a:cubicBezTo>
                      <a:cubicBezTo>
                        <a:pt x="600" y="0"/>
                        <a:pt x="468" y="0"/>
                        <a:pt x="392" y="76"/>
                      </a:cubicBezTo>
                      <a:lnTo>
                        <a:pt x="377" y="91"/>
                      </a:lnTo>
                      <a:lnTo>
                        <a:pt x="361" y="76"/>
                      </a:lnTo>
                      <a:cubicBezTo>
                        <a:pt x="285" y="0"/>
                        <a:pt x="153" y="0"/>
                        <a:pt x="78" y="76"/>
                      </a:cubicBezTo>
                      <a:cubicBezTo>
                        <a:pt x="0" y="154"/>
                        <a:pt x="0" y="281"/>
                        <a:pt x="78" y="359"/>
                      </a:cubicBezTo>
                      <a:lnTo>
                        <a:pt x="349" y="630"/>
                      </a:lnTo>
                      <a:cubicBezTo>
                        <a:pt x="356" y="637"/>
                        <a:pt x="366" y="641"/>
                        <a:pt x="377" y="641"/>
                      </a:cubicBez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9" name="Freeform 40"/>
                <p:cNvSpPr>
                  <a:spLocks noEditPoints="1"/>
                </p:cNvSpPr>
                <p:nvPr/>
              </p:nvSpPr>
              <p:spPr bwMode="auto">
                <a:xfrm>
                  <a:off x="5212320" y="3002008"/>
                  <a:ext cx="211110" cy="541492"/>
                </a:xfrm>
                <a:custGeom>
                  <a:avLst/>
                  <a:gdLst>
                    <a:gd name="T0" fmla="*/ 540 w 619"/>
                    <a:gd name="T1" fmla="*/ 872 h 1592"/>
                    <a:gd name="T2" fmla="*/ 449 w 619"/>
                    <a:gd name="T3" fmla="*/ 1055 h 1592"/>
                    <a:gd name="T4" fmla="*/ 433 w 619"/>
                    <a:gd name="T5" fmla="*/ 1067 h 1592"/>
                    <a:gd name="T6" fmla="*/ 433 w 619"/>
                    <a:gd name="T7" fmla="*/ 1449 h 1592"/>
                    <a:gd name="T8" fmla="*/ 369 w 619"/>
                    <a:gd name="T9" fmla="*/ 1513 h 1592"/>
                    <a:gd name="T10" fmla="*/ 332 w 619"/>
                    <a:gd name="T11" fmla="*/ 1501 h 1592"/>
                    <a:gd name="T12" fmla="*/ 310 w 619"/>
                    <a:gd name="T13" fmla="*/ 1486 h 1592"/>
                    <a:gd name="T14" fmla="*/ 287 w 619"/>
                    <a:gd name="T15" fmla="*/ 1501 h 1592"/>
                    <a:gd name="T16" fmla="*/ 250 w 619"/>
                    <a:gd name="T17" fmla="*/ 1513 h 1592"/>
                    <a:gd name="T18" fmla="*/ 186 w 619"/>
                    <a:gd name="T19" fmla="*/ 1449 h 1592"/>
                    <a:gd name="T20" fmla="*/ 186 w 619"/>
                    <a:gd name="T21" fmla="*/ 1067 h 1592"/>
                    <a:gd name="T22" fmla="*/ 171 w 619"/>
                    <a:gd name="T23" fmla="*/ 1055 h 1592"/>
                    <a:gd name="T24" fmla="*/ 80 w 619"/>
                    <a:gd name="T25" fmla="*/ 872 h 1592"/>
                    <a:gd name="T26" fmla="*/ 80 w 619"/>
                    <a:gd name="T27" fmla="*/ 639 h 1592"/>
                    <a:gd name="T28" fmla="*/ 310 w 619"/>
                    <a:gd name="T29" fmla="*/ 409 h 1592"/>
                    <a:gd name="T30" fmla="*/ 540 w 619"/>
                    <a:gd name="T31" fmla="*/ 639 h 1592"/>
                    <a:gd name="T32" fmla="*/ 540 w 619"/>
                    <a:gd name="T33" fmla="*/ 872 h 1592"/>
                    <a:gd name="T34" fmla="*/ 310 w 619"/>
                    <a:gd name="T35" fmla="*/ 79 h 1592"/>
                    <a:gd name="T36" fmla="*/ 427 w 619"/>
                    <a:gd name="T37" fmla="*/ 197 h 1592"/>
                    <a:gd name="T38" fmla="*/ 310 w 619"/>
                    <a:gd name="T39" fmla="*/ 315 h 1592"/>
                    <a:gd name="T40" fmla="*/ 192 w 619"/>
                    <a:gd name="T41" fmla="*/ 197 h 1592"/>
                    <a:gd name="T42" fmla="*/ 310 w 619"/>
                    <a:gd name="T43" fmla="*/ 79 h 1592"/>
                    <a:gd name="T44" fmla="*/ 428 w 619"/>
                    <a:gd name="T45" fmla="*/ 354 h 1592"/>
                    <a:gd name="T46" fmla="*/ 507 w 619"/>
                    <a:gd name="T47" fmla="*/ 197 h 1592"/>
                    <a:gd name="T48" fmla="*/ 310 w 619"/>
                    <a:gd name="T49" fmla="*/ 0 h 1592"/>
                    <a:gd name="T50" fmla="*/ 113 w 619"/>
                    <a:gd name="T51" fmla="*/ 197 h 1592"/>
                    <a:gd name="T52" fmla="*/ 191 w 619"/>
                    <a:gd name="T53" fmla="*/ 354 h 1592"/>
                    <a:gd name="T54" fmla="*/ 0 w 619"/>
                    <a:gd name="T55" fmla="*/ 639 h 1592"/>
                    <a:gd name="T56" fmla="*/ 0 w 619"/>
                    <a:gd name="T57" fmla="*/ 872 h 1592"/>
                    <a:gd name="T58" fmla="*/ 107 w 619"/>
                    <a:gd name="T59" fmla="*/ 1105 h 1592"/>
                    <a:gd name="T60" fmla="*/ 107 w 619"/>
                    <a:gd name="T61" fmla="*/ 1449 h 1592"/>
                    <a:gd name="T62" fmla="*/ 250 w 619"/>
                    <a:gd name="T63" fmla="*/ 1592 h 1592"/>
                    <a:gd name="T64" fmla="*/ 310 w 619"/>
                    <a:gd name="T65" fmla="*/ 1579 h 1592"/>
                    <a:gd name="T66" fmla="*/ 369 w 619"/>
                    <a:gd name="T67" fmla="*/ 1592 h 1592"/>
                    <a:gd name="T68" fmla="*/ 512 w 619"/>
                    <a:gd name="T69" fmla="*/ 1449 h 1592"/>
                    <a:gd name="T70" fmla="*/ 512 w 619"/>
                    <a:gd name="T71" fmla="*/ 1105 h 1592"/>
                    <a:gd name="T72" fmla="*/ 619 w 619"/>
                    <a:gd name="T73" fmla="*/ 872 h 1592"/>
                    <a:gd name="T74" fmla="*/ 619 w 619"/>
                    <a:gd name="T75" fmla="*/ 639 h 1592"/>
                    <a:gd name="T76" fmla="*/ 428 w 619"/>
                    <a:gd name="T77" fmla="*/ 354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9" h="1592">
                      <a:moveTo>
                        <a:pt x="540" y="872"/>
                      </a:moveTo>
                      <a:cubicBezTo>
                        <a:pt x="540" y="944"/>
                        <a:pt x="506" y="1011"/>
                        <a:pt x="449" y="1055"/>
                      </a:cubicBezTo>
                      <a:lnTo>
                        <a:pt x="433" y="1067"/>
                      </a:lnTo>
                      <a:lnTo>
                        <a:pt x="433" y="1449"/>
                      </a:lnTo>
                      <a:cubicBezTo>
                        <a:pt x="433" y="1484"/>
                        <a:pt x="404" y="1513"/>
                        <a:pt x="369" y="1513"/>
                      </a:cubicBezTo>
                      <a:cubicBezTo>
                        <a:pt x="356" y="1513"/>
                        <a:pt x="343" y="1509"/>
                        <a:pt x="332" y="1501"/>
                      </a:cubicBezTo>
                      <a:lnTo>
                        <a:pt x="310" y="1486"/>
                      </a:lnTo>
                      <a:lnTo>
                        <a:pt x="287" y="1501"/>
                      </a:lnTo>
                      <a:cubicBezTo>
                        <a:pt x="276" y="1509"/>
                        <a:pt x="264" y="1513"/>
                        <a:pt x="250" y="1513"/>
                      </a:cubicBezTo>
                      <a:cubicBezTo>
                        <a:pt x="215" y="1513"/>
                        <a:pt x="186" y="1484"/>
                        <a:pt x="186" y="1449"/>
                      </a:cubicBezTo>
                      <a:lnTo>
                        <a:pt x="186" y="1067"/>
                      </a:lnTo>
                      <a:lnTo>
                        <a:pt x="171" y="1055"/>
                      </a:lnTo>
                      <a:cubicBezTo>
                        <a:pt x="114" y="1011"/>
                        <a:pt x="80" y="943"/>
                        <a:pt x="80" y="872"/>
                      </a:cubicBezTo>
                      <a:lnTo>
                        <a:pt x="80" y="639"/>
                      </a:lnTo>
                      <a:cubicBezTo>
                        <a:pt x="80" y="512"/>
                        <a:pt x="183" y="409"/>
                        <a:pt x="310" y="409"/>
                      </a:cubicBezTo>
                      <a:cubicBezTo>
                        <a:pt x="436" y="409"/>
                        <a:pt x="540" y="512"/>
                        <a:pt x="540" y="639"/>
                      </a:cubicBezTo>
                      <a:lnTo>
                        <a:pt x="540" y="872"/>
                      </a:lnTo>
                      <a:close/>
                      <a:moveTo>
                        <a:pt x="310" y="79"/>
                      </a:moveTo>
                      <a:cubicBezTo>
                        <a:pt x="375" y="79"/>
                        <a:pt x="427" y="132"/>
                        <a:pt x="427" y="197"/>
                      </a:cubicBezTo>
                      <a:cubicBezTo>
                        <a:pt x="427" y="262"/>
                        <a:pt x="375" y="315"/>
                        <a:pt x="310" y="315"/>
                      </a:cubicBezTo>
                      <a:cubicBezTo>
                        <a:pt x="245" y="315"/>
                        <a:pt x="192" y="262"/>
                        <a:pt x="192" y="197"/>
                      </a:cubicBezTo>
                      <a:cubicBezTo>
                        <a:pt x="192" y="132"/>
                        <a:pt x="245" y="79"/>
                        <a:pt x="310" y="79"/>
                      </a:cubicBezTo>
                      <a:close/>
                      <a:moveTo>
                        <a:pt x="428" y="354"/>
                      </a:moveTo>
                      <a:cubicBezTo>
                        <a:pt x="476" y="318"/>
                        <a:pt x="507" y="261"/>
                        <a:pt x="507" y="197"/>
                      </a:cubicBezTo>
                      <a:cubicBezTo>
                        <a:pt x="507" y="89"/>
                        <a:pt x="418" y="0"/>
                        <a:pt x="310" y="0"/>
                      </a:cubicBezTo>
                      <a:cubicBezTo>
                        <a:pt x="201" y="0"/>
                        <a:pt x="113" y="89"/>
                        <a:pt x="113" y="197"/>
                      </a:cubicBezTo>
                      <a:cubicBezTo>
                        <a:pt x="113" y="261"/>
                        <a:pt x="144" y="317"/>
                        <a:pt x="191" y="354"/>
                      </a:cubicBezTo>
                      <a:cubicBezTo>
                        <a:pt x="79" y="400"/>
                        <a:pt x="0" y="510"/>
                        <a:pt x="0" y="639"/>
                      </a:cubicBezTo>
                      <a:lnTo>
                        <a:pt x="0" y="872"/>
                      </a:lnTo>
                      <a:cubicBezTo>
                        <a:pt x="0" y="961"/>
                        <a:pt x="40" y="1047"/>
                        <a:pt x="107" y="1105"/>
                      </a:cubicBezTo>
                      <a:lnTo>
                        <a:pt x="107" y="1449"/>
                      </a:lnTo>
                      <a:cubicBezTo>
                        <a:pt x="107" y="1528"/>
                        <a:pt x="171" y="1592"/>
                        <a:pt x="250" y="1592"/>
                      </a:cubicBezTo>
                      <a:cubicBezTo>
                        <a:pt x="271" y="1592"/>
                        <a:pt x="291" y="1588"/>
                        <a:pt x="310" y="1579"/>
                      </a:cubicBezTo>
                      <a:cubicBezTo>
                        <a:pt x="328" y="1588"/>
                        <a:pt x="348" y="1592"/>
                        <a:pt x="369" y="1592"/>
                      </a:cubicBezTo>
                      <a:cubicBezTo>
                        <a:pt x="448" y="1592"/>
                        <a:pt x="512" y="1528"/>
                        <a:pt x="512" y="1449"/>
                      </a:cubicBezTo>
                      <a:lnTo>
                        <a:pt x="512" y="1105"/>
                      </a:lnTo>
                      <a:cubicBezTo>
                        <a:pt x="580" y="1046"/>
                        <a:pt x="619" y="962"/>
                        <a:pt x="619" y="872"/>
                      </a:cubicBezTo>
                      <a:lnTo>
                        <a:pt x="619" y="639"/>
                      </a:lnTo>
                      <a:cubicBezTo>
                        <a:pt x="619" y="510"/>
                        <a:pt x="540" y="400"/>
                        <a:pt x="428" y="354"/>
                      </a:cubicBez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0" name="Freeform 41"/>
                <p:cNvSpPr>
                  <a:spLocks noEditPoints="1"/>
                </p:cNvSpPr>
                <p:nvPr/>
              </p:nvSpPr>
              <p:spPr bwMode="auto">
                <a:xfrm>
                  <a:off x="5438936" y="3173759"/>
                  <a:ext cx="145511" cy="369741"/>
                </a:xfrm>
                <a:custGeom>
                  <a:avLst/>
                  <a:gdLst>
                    <a:gd name="T0" fmla="*/ 349 w 428"/>
                    <a:gd name="T1" fmla="*/ 605 h 1085"/>
                    <a:gd name="T2" fmla="*/ 295 w 428"/>
                    <a:gd name="T3" fmla="*/ 712 h 1085"/>
                    <a:gd name="T4" fmla="*/ 279 w 428"/>
                    <a:gd name="T5" fmla="*/ 724 h 1085"/>
                    <a:gd name="T6" fmla="*/ 279 w 428"/>
                    <a:gd name="T7" fmla="*/ 978 h 1085"/>
                    <a:gd name="T8" fmla="*/ 236 w 428"/>
                    <a:gd name="T9" fmla="*/ 1001 h 1085"/>
                    <a:gd name="T10" fmla="*/ 214 w 428"/>
                    <a:gd name="T11" fmla="*/ 985 h 1085"/>
                    <a:gd name="T12" fmla="*/ 191 w 428"/>
                    <a:gd name="T13" fmla="*/ 1001 h 1085"/>
                    <a:gd name="T14" fmla="*/ 148 w 428"/>
                    <a:gd name="T15" fmla="*/ 978 h 1085"/>
                    <a:gd name="T16" fmla="*/ 148 w 428"/>
                    <a:gd name="T17" fmla="*/ 724 h 1085"/>
                    <a:gd name="T18" fmla="*/ 132 w 428"/>
                    <a:gd name="T19" fmla="*/ 712 h 1085"/>
                    <a:gd name="T20" fmla="*/ 79 w 428"/>
                    <a:gd name="T21" fmla="*/ 605 h 1085"/>
                    <a:gd name="T22" fmla="*/ 79 w 428"/>
                    <a:gd name="T23" fmla="*/ 454 h 1085"/>
                    <a:gd name="T24" fmla="*/ 214 w 428"/>
                    <a:gd name="T25" fmla="*/ 319 h 1085"/>
                    <a:gd name="T26" fmla="*/ 349 w 428"/>
                    <a:gd name="T27" fmla="*/ 454 h 1085"/>
                    <a:gd name="T28" fmla="*/ 349 w 428"/>
                    <a:gd name="T29" fmla="*/ 605 h 1085"/>
                    <a:gd name="T30" fmla="*/ 214 w 428"/>
                    <a:gd name="T31" fmla="*/ 79 h 1085"/>
                    <a:gd name="T32" fmla="*/ 276 w 428"/>
                    <a:gd name="T33" fmla="*/ 142 h 1085"/>
                    <a:gd name="T34" fmla="*/ 214 w 428"/>
                    <a:gd name="T35" fmla="*/ 204 h 1085"/>
                    <a:gd name="T36" fmla="*/ 151 w 428"/>
                    <a:gd name="T37" fmla="*/ 142 h 1085"/>
                    <a:gd name="T38" fmla="*/ 214 w 428"/>
                    <a:gd name="T39" fmla="*/ 79 h 1085"/>
                    <a:gd name="T40" fmla="*/ 296 w 428"/>
                    <a:gd name="T41" fmla="*/ 257 h 1085"/>
                    <a:gd name="T42" fmla="*/ 355 w 428"/>
                    <a:gd name="T43" fmla="*/ 142 h 1085"/>
                    <a:gd name="T44" fmla="*/ 214 w 428"/>
                    <a:gd name="T45" fmla="*/ 0 h 1085"/>
                    <a:gd name="T46" fmla="*/ 72 w 428"/>
                    <a:gd name="T47" fmla="*/ 142 h 1085"/>
                    <a:gd name="T48" fmla="*/ 132 w 428"/>
                    <a:gd name="T49" fmla="*/ 257 h 1085"/>
                    <a:gd name="T50" fmla="*/ 0 w 428"/>
                    <a:gd name="T51" fmla="*/ 454 h 1085"/>
                    <a:gd name="T52" fmla="*/ 0 w 428"/>
                    <a:gd name="T53" fmla="*/ 605 h 1085"/>
                    <a:gd name="T54" fmla="*/ 68 w 428"/>
                    <a:gd name="T55" fmla="*/ 762 h 1085"/>
                    <a:gd name="T56" fmla="*/ 68 w 428"/>
                    <a:gd name="T57" fmla="*/ 978 h 1085"/>
                    <a:gd name="T58" fmla="*/ 175 w 428"/>
                    <a:gd name="T59" fmla="*/ 1085 h 1085"/>
                    <a:gd name="T60" fmla="*/ 214 w 428"/>
                    <a:gd name="T61" fmla="*/ 1078 h 1085"/>
                    <a:gd name="T62" fmla="*/ 252 w 428"/>
                    <a:gd name="T63" fmla="*/ 1085 h 1085"/>
                    <a:gd name="T64" fmla="*/ 359 w 428"/>
                    <a:gd name="T65" fmla="*/ 978 h 1085"/>
                    <a:gd name="T66" fmla="*/ 359 w 428"/>
                    <a:gd name="T67" fmla="*/ 762 h 1085"/>
                    <a:gd name="T68" fmla="*/ 428 w 428"/>
                    <a:gd name="T69" fmla="*/ 605 h 1085"/>
                    <a:gd name="T70" fmla="*/ 428 w 428"/>
                    <a:gd name="T71" fmla="*/ 454 h 1085"/>
                    <a:gd name="T72" fmla="*/ 296 w 428"/>
                    <a:gd name="T73" fmla="*/ 257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 h="1085">
                      <a:moveTo>
                        <a:pt x="349" y="605"/>
                      </a:moveTo>
                      <a:cubicBezTo>
                        <a:pt x="349" y="647"/>
                        <a:pt x="329" y="687"/>
                        <a:pt x="295" y="712"/>
                      </a:cubicBezTo>
                      <a:lnTo>
                        <a:pt x="279" y="724"/>
                      </a:lnTo>
                      <a:lnTo>
                        <a:pt x="279" y="978"/>
                      </a:lnTo>
                      <a:cubicBezTo>
                        <a:pt x="279" y="999"/>
                        <a:pt x="253" y="1013"/>
                        <a:pt x="236" y="1001"/>
                      </a:cubicBezTo>
                      <a:lnTo>
                        <a:pt x="214" y="985"/>
                      </a:lnTo>
                      <a:lnTo>
                        <a:pt x="191" y="1001"/>
                      </a:lnTo>
                      <a:cubicBezTo>
                        <a:pt x="174" y="1013"/>
                        <a:pt x="148" y="999"/>
                        <a:pt x="148" y="978"/>
                      </a:cubicBezTo>
                      <a:lnTo>
                        <a:pt x="148" y="724"/>
                      </a:lnTo>
                      <a:lnTo>
                        <a:pt x="132" y="712"/>
                      </a:lnTo>
                      <a:cubicBezTo>
                        <a:pt x="99" y="687"/>
                        <a:pt x="79" y="647"/>
                        <a:pt x="79" y="605"/>
                      </a:cubicBezTo>
                      <a:lnTo>
                        <a:pt x="79" y="454"/>
                      </a:lnTo>
                      <a:cubicBezTo>
                        <a:pt x="79" y="380"/>
                        <a:pt x="139" y="319"/>
                        <a:pt x="214" y="319"/>
                      </a:cubicBezTo>
                      <a:cubicBezTo>
                        <a:pt x="288" y="319"/>
                        <a:pt x="349" y="380"/>
                        <a:pt x="349" y="454"/>
                      </a:cubicBezTo>
                      <a:lnTo>
                        <a:pt x="349" y="605"/>
                      </a:lnTo>
                      <a:close/>
                      <a:moveTo>
                        <a:pt x="214" y="79"/>
                      </a:moveTo>
                      <a:cubicBezTo>
                        <a:pt x="248" y="79"/>
                        <a:pt x="276" y="107"/>
                        <a:pt x="276" y="142"/>
                      </a:cubicBezTo>
                      <a:cubicBezTo>
                        <a:pt x="276" y="176"/>
                        <a:pt x="248" y="204"/>
                        <a:pt x="214" y="204"/>
                      </a:cubicBezTo>
                      <a:cubicBezTo>
                        <a:pt x="179" y="204"/>
                        <a:pt x="151" y="176"/>
                        <a:pt x="151" y="142"/>
                      </a:cubicBezTo>
                      <a:cubicBezTo>
                        <a:pt x="151" y="107"/>
                        <a:pt x="179" y="79"/>
                        <a:pt x="214" y="79"/>
                      </a:cubicBezTo>
                      <a:close/>
                      <a:moveTo>
                        <a:pt x="296" y="257"/>
                      </a:moveTo>
                      <a:cubicBezTo>
                        <a:pt x="332" y="231"/>
                        <a:pt x="355" y="189"/>
                        <a:pt x="355" y="142"/>
                      </a:cubicBezTo>
                      <a:cubicBezTo>
                        <a:pt x="355" y="64"/>
                        <a:pt x="292" y="0"/>
                        <a:pt x="214" y="0"/>
                      </a:cubicBezTo>
                      <a:cubicBezTo>
                        <a:pt x="136" y="0"/>
                        <a:pt x="72" y="64"/>
                        <a:pt x="72" y="142"/>
                      </a:cubicBezTo>
                      <a:cubicBezTo>
                        <a:pt x="72" y="189"/>
                        <a:pt x="96" y="231"/>
                        <a:pt x="132" y="257"/>
                      </a:cubicBezTo>
                      <a:cubicBezTo>
                        <a:pt x="54" y="289"/>
                        <a:pt x="0" y="365"/>
                        <a:pt x="0" y="454"/>
                      </a:cubicBezTo>
                      <a:lnTo>
                        <a:pt x="0" y="605"/>
                      </a:lnTo>
                      <a:cubicBezTo>
                        <a:pt x="0" y="664"/>
                        <a:pt x="25" y="722"/>
                        <a:pt x="68" y="762"/>
                      </a:cubicBezTo>
                      <a:lnTo>
                        <a:pt x="68" y="978"/>
                      </a:lnTo>
                      <a:cubicBezTo>
                        <a:pt x="68" y="1037"/>
                        <a:pt x="116" y="1085"/>
                        <a:pt x="175" y="1085"/>
                      </a:cubicBezTo>
                      <a:cubicBezTo>
                        <a:pt x="188" y="1085"/>
                        <a:pt x="202" y="1083"/>
                        <a:pt x="214" y="1078"/>
                      </a:cubicBezTo>
                      <a:cubicBezTo>
                        <a:pt x="226" y="1083"/>
                        <a:pt x="239" y="1085"/>
                        <a:pt x="252" y="1085"/>
                      </a:cubicBezTo>
                      <a:cubicBezTo>
                        <a:pt x="311" y="1085"/>
                        <a:pt x="359" y="1037"/>
                        <a:pt x="359" y="978"/>
                      </a:cubicBezTo>
                      <a:lnTo>
                        <a:pt x="359" y="762"/>
                      </a:lnTo>
                      <a:cubicBezTo>
                        <a:pt x="403" y="722"/>
                        <a:pt x="428" y="665"/>
                        <a:pt x="428" y="605"/>
                      </a:cubicBezTo>
                      <a:lnTo>
                        <a:pt x="428" y="454"/>
                      </a:lnTo>
                      <a:cubicBezTo>
                        <a:pt x="428" y="365"/>
                        <a:pt x="373" y="289"/>
                        <a:pt x="296" y="257"/>
                      </a:cubicBez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1" name="Freeform 42"/>
                <p:cNvSpPr>
                  <a:spLocks noEditPoints="1"/>
                </p:cNvSpPr>
                <p:nvPr/>
              </p:nvSpPr>
              <p:spPr bwMode="auto">
                <a:xfrm>
                  <a:off x="5595181" y="3005586"/>
                  <a:ext cx="249277" cy="537914"/>
                </a:xfrm>
                <a:custGeom>
                  <a:avLst/>
                  <a:gdLst>
                    <a:gd name="T0" fmla="*/ 489 w 733"/>
                    <a:gd name="T1" fmla="*/ 1144 h 1583"/>
                    <a:gd name="T2" fmla="*/ 489 w 733"/>
                    <a:gd name="T3" fmla="*/ 1440 h 1583"/>
                    <a:gd name="T4" fmla="*/ 426 w 733"/>
                    <a:gd name="T5" fmla="*/ 1504 h 1583"/>
                    <a:gd name="T6" fmla="*/ 389 w 733"/>
                    <a:gd name="T7" fmla="*/ 1493 h 1583"/>
                    <a:gd name="T8" fmla="*/ 367 w 733"/>
                    <a:gd name="T9" fmla="*/ 1477 h 1583"/>
                    <a:gd name="T10" fmla="*/ 344 w 733"/>
                    <a:gd name="T11" fmla="*/ 1493 h 1583"/>
                    <a:gd name="T12" fmla="*/ 308 w 733"/>
                    <a:gd name="T13" fmla="*/ 1504 h 1583"/>
                    <a:gd name="T14" fmla="*/ 244 w 733"/>
                    <a:gd name="T15" fmla="*/ 1440 h 1583"/>
                    <a:gd name="T16" fmla="*/ 244 w 733"/>
                    <a:gd name="T17" fmla="*/ 1144 h 1583"/>
                    <a:gd name="T18" fmla="*/ 90 w 733"/>
                    <a:gd name="T19" fmla="*/ 1144 h 1583"/>
                    <a:gd name="T20" fmla="*/ 171 w 733"/>
                    <a:gd name="T21" fmla="*/ 987 h 1583"/>
                    <a:gd name="T22" fmla="*/ 162 w 733"/>
                    <a:gd name="T23" fmla="*/ 969 h 1583"/>
                    <a:gd name="T24" fmla="*/ 138 w 733"/>
                    <a:gd name="T25" fmla="*/ 866 h 1583"/>
                    <a:gd name="T26" fmla="*/ 138 w 733"/>
                    <a:gd name="T27" fmla="*/ 635 h 1583"/>
                    <a:gd name="T28" fmla="*/ 367 w 733"/>
                    <a:gd name="T29" fmla="*/ 406 h 1583"/>
                    <a:gd name="T30" fmla="*/ 595 w 733"/>
                    <a:gd name="T31" fmla="*/ 635 h 1583"/>
                    <a:gd name="T32" fmla="*/ 595 w 733"/>
                    <a:gd name="T33" fmla="*/ 866 h 1583"/>
                    <a:gd name="T34" fmla="*/ 571 w 733"/>
                    <a:gd name="T35" fmla="*/ 969 h 1583"/>
                    <a:gd name="T36" fmla="*/ 562 w 733"/>
                    <a:gd name="T37" fmla="*/ 987 h 1583"/>
                    <a:gd name="T38" fmla="*/ 643 w 733"/>
                    <a:gd name="T39" fmla="*/ 1144 h 1583"/>
                    <a:gd name="T40" fmla="*/ 489 w 733"/>
                    <a:gd name="T41" fmla="*/ 1144 h 1583"/>
                    <a:gd name="T42" fmla="*/ 367 w 733"/>
                    <a:gd name="T43" fmla="*/ 79 h 1583"/>
                    <a:gd name="T44" fmla="*/ 484 w 733"/>
                    <a:gd name="T45" fmla="*/ 196 h 1583"/>
                    <a:gd name="T46" fmla="*/ 367 w 733"/>
                    <a:gd name="T47" fmla="*/ 313 h 1583"/>
                    <a:gd name="T48" fmla="*/ 250 w 733"/>
                    <a:gd name="T49" fmla="*/ 196 h 1583"/>
                    <a:gd name="T50" fmla="*/ 367 w 733"/>
                    <a:gd name="T51" fmla="*/ 79 h 1583"/>
                    <a:gd name="T52" fmla="*/ 723 w 733"/>
                    <a:gd name="T53" fmla="*/ 1126 h 1583"/>
                    <a:gd name="T54" fmla="*/ 650 w 733"/>
                    <a:gd name="T55" fmla="*/ 985 h 1583"/>
                    <a:gd name="T56" fmla="*/ 675 w 733"/>
                    <a:gd name="T57" fmla="*/ 866 h 1583"/>
                    <a:gd name="T58" fmla="*/ 675 w 733"/>
                    <a:gd name="T59" fmla="*/ 635 h 1583"/>
                    <a:gd name="T60" fmla="*/ 486 w 733"/>
                    <a:gd name="T61" fmla="*/ 351 h 1583"/>
                    <a:gd name="T62" fmla="*/ 563 w 733"/>
                    <a:gd name="T63" fmla="*/ 196 h 1583"/>
                    <a:gd name="T64" fmla="*/ 367 w 733"/>
                    <a:gd name="T65" fmla="*/ 0 h 1583"/>
                    <a:gd name="T66" fmla="*/ 171 w 733"/>
                    <a:gd name="T67" fmla="*/ 196 h 1583"/>
                    <a:gd name="T68" fmla="*/ 248 w 733"/>
                    <a:gd name="T69" fmla="*/ 351 h 1583"/>
                    <a:gd name="T70" fmla="*/ 59 w 733"/>
                    <a:gd name="T71" fmla="*/ 635 h 1583"/>
                    <a:gd name="T72" fmla="*/ 59 w 733"/>
                    <a:gd name="T73" fmla="*/ 866 h 1583"/>
                    <a:gd name="T74" fmla="*/ 83 w 733"/>
                    <a:gd name="T75" fmla="*/ 985 h 1583"/>
                    <a:gd name="T76" fmla="*/ 11 w 733"/>
                    <a:gd name="T77" fmla="*/ 1126 h 1583"/>
                    <a:gd name="T78" fmla="*/ 13 w 733"/>
                    <a:gd name="T79" fmla="*/ 1191 h 1583"/>
                    <a:gd name="T80" fmla="*/ 71 w 733"/>
                    <a:gd name="T81" fmla="*/ 1223 h 1583"/>
                    <a:gd name="T82" fmla="*/ 165 w 733"/>
                    <a:gd name="T83" fmla="*/ 1223 h 1583"/>
                    <a:gd name="T84" fmla="*/ 165 w 733"/>
                    <a:gd name="T85" fmla="*/ 1440 h 1583"/>
                    <a:gd name="T86" fmla="*/ 308 w 733"/>
                    <a:gd name="T87" fmla="*/ 1583 h 1583"/>
                    <a:gd name="T88" fmla="*/ 367 w 733"/>
                    <a:gd name="T89" fmla="*/ 1570 h 1583"/>
                    <a:gd name="T90" fmla="*/ 426 w 733"/>
                    <a:gd name="T91" fmla="*/ 1583 h 1583"/>
                    <a:gd name="T92" fmla="*/ 569 w 733"/>
                    <a:gd name="T93" fmla="*/ 1440 h 1583"/>
                    <a:gd name="T94" fmla="*/ 569 w 733"/>
                    <a:gd name="T95" fmla="*/ 1223 h 1583"/>
                    <a:gd name="T96" fmla="*/ 663 w 733"/>
                    <a:gd name="T97" fmla="*/ 1223 h 1583"/>
                    <a:gd name="T98" fmla="*/ 720 w 733"/>
                    <a:gd name="T99" fmla="*/ 1192 h 1583"/>
                    <a:gd name="T100" fmla="*/ 723 w 733"/>
                    <a:gd name="T101" fmla="*/ 1126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33" h="1583">
                      <a:moveTo>
                        <a:pt x="489" y="1144"/>
                      </a:moveTo>
                      <a:lnTo>
                        <a:pt x="489" y="1440"/>
                      </a:lnTo>
                      <a:cubicBezTo>
                        <a:pt x="489" y="1475"/>
                        <a:pt x="461" y="1504"/>
                        <a:pt x="426" y="1504"/>
                      </a:cubicBezTo>
                      <a:cubicBezTo>
                        <a:pt x="413" y="1504"/>
                        <a:pt x="400" y="1500"/>
                        <a:pt x="389" y="1493"/>
                      </a:cubicBezTo>
                      <a:lnTo>
                        <a:pt x="367" y="1477"/>
                      </a:lnTo>
                      <a:lnTo>
                        <a:pt x="344" y="1493"/>
                      </a:lnTo>
                      <a:cubicBezTo>
                        <a:pt x="334" y="1500"/>
                        <a:pt x="321" y="1504"/>
                        <a:pt x="308" y="1504"/>
                      </a:cubicBezTo>
                      <a:cubicBezTo>
                        <a:pt x="273" y="1504"/>
                        <a:pt x="244" y="1475"/>
                        <a:pt x="244" y="1440"/>
                      </a:cubicBezTo>
                      <a:lnTo>
                        <a:pt x="244" y="1144"/>
                      </a:lnTo>
                      <a:lnTo>
                        <a:pt x="90" y="1144"/>
                      </a:lnTo>
                      <a:lnTo>
                        <a:pt x="171" y="987"/>
                      </a:lnTo>
                      <a:lnTo>
                        <a:pt x="162" y="969"/>
                      </a:lnTo>
                      <a:cubicBezTo>
                        <a:pt x="147" y="937"/>
                        <a:pt x="138" y="902"/>
                        <a:pt x="138" y="866"/>
                      </a:cubicBezTo>
                      <a:lnTo>
                        <a:pt x="138" y="635"/>
                      </a:lnTo>
                      <a:cubicBezTo>
                        <a:pt x="138" y="509"/>
                        <a:pt x="241" y="406"/>
                        <a:pt x="367" y="406"/>
                      </a:cubicBezTo>
                      <a:cubicBezTo>
                        <a:pt x="493" y="406"/>
                        <a:pt x="595" y="509"/>
                        <a:pt x="595" y="635"/>
                      </a:cubicBezTo>
                      <a:lnTo>
                        <a:pt x="595" y="866"/>
                      </a:lnTo>
                      <a:cubicBezTo>
                        <a:pt x="595" y="902"/>
                        <a:pt x="587" y="937"/>
                        <a:pt x="571" y="969"/>
                      </a:cubicBezTo>
                      <a:lnTo>
                        <a:pt x="562" y="987"/>
                      </a:lnTo>
                      <a:lnTo>
                        <a:pt x="643" y="1144"/>
                      </a:lnTo>
                      <a:lnTo>
                        <a:pt x="489" y="1144"/>
                      </a:lnTo>
                      <a:close/>
                      <a:moveTo>
                        <a:pt x="367" y="79"/>
                      </a:moveTo>
                      <a:cubicBezTo>
                        <a:pt x="431" y="79"/>
                        <a:pt x="484" y="131"/>
                        <a:pt x="484" y="196"/>
                      </a:cubicBezTo>
                      <a:cubicBezTo>
                        <a:pt x="484" y="260"/>
                        <a:pt x="431" y="313"/>
                        <a:pt x="367" y="313"/>
                      </a:cubicBezTo>
                      <a:cubicBezTo>
                        <a:pt x="302" y="313"/>
                        <a:pt x="250" y="260"/>
                        <a:pt x="250" y="196"/>
                      </a:cubicBezTo>
                      <a:cubicBezTo>
                        <a:pt x="250" y="131"/>
                        <a:pt x="302" y="79"/>
                        <a:pt x="367" y="79"/>
                      </a:cubicBezTo>
                      <a:close/>
                      <a:moveTo>
                        <a:pt x="723" y="1126"/>
                      </a:moveTo>
                      <a:lnTo>
                        <a:pt x="650" y="985"/>
                      </a:lnTo>
                      <a:cubicBezTo>
                        <a:pt x="666" y="948"/>
                        <a:pt x="675" y="907"/>
                        <a:pt x="675" y="866"/>
                      </a:cubicBezTo>
                      <a:lnTo>
                        <a:pt x="675" y="635"/>
                      </a:lnTo>
                      <a:cubicBezTo>
                        <a:pt x="675" y="507"/>
                        <a:pt x="596" y="398"/>
                        <a:pt x="486" y="351"/>
                      </a:cubicBezTo>
                      <a:cubicBezTo>
                        <a:pt x="532" y="315"/>
                        <a:pt x="563" y="259"/>
                        <a:pt x="563" y="196"/>
                      </a:cubicBezTo>
                      <a:cubicBezTo>
                        <a:pt x="563" y="88"/>
                        <a:pt x="475" y="0"/>
                        <a:pt x="367" y="0"/>
                      </a:cubicBezTo>
                      <a:cubicBezTo>
                        <a:pt x="259" y="0"/>
                        <a:pt x="171" y="88"/>
                        <a:pt x="171" y="196"/>
                      </a:cubicBezTo>
                      <a:cubicBezTo>
                        <a:pt x="171" y="259"/>
                        <a:pt x="201" y="315"/>
                        <a:pt x="248" y="351"/>
                      </a:cubicBezTo>
                      <a:cubicBezTo>
                        <a:pt x="137" y="398"/>
                        <a:pt x="59" y="507"/>
                        <a:pt x="59" y="635"/>
                      </a:cubicBezTo>
                      <a:lnTo>
                        <a:pt x="59" y="866"/>
                      </a:lnTo>
                      <a:cubicBezTo>
                        <a:pt x="59" y="907"/>
                        <a:pt x="67" y="948"/>
                        <a:pt x="83" y="985"/>
                      </a:cubicBezTo>
                      <a:lnTo>
                        <a:pt x="11" y="1126"/>
                      </a:lnTo>
                      <a:cubicBezTo>
                        <a:pt x="0" y="1146"/>
                        <a:pt x="1" y="1171"/>
                        <a:pt x="13" y="1191"/>
                      </a:cubicBezTo>
                      <a:cubicBezTo>
                        <a:pt x="26" y="1211"/>
                        <a:pt x="47" y="1223"/>
                        <a:pt x="71" y="1223"/>
                      </a:cubicBezTo>
                      <a:lnTo>
                        <a:pt x="165" y="1223"/>
                      </a:lnTo>
                      <a:lnTo>
                        <a:pt x="165" y="1440"/>
                      </a:lnTo>
                      <a:cubicBezTo>
                        <a:pt x="165" y="1519"/>
                        <a:pt x="229" y="1583"/>
                        <a:pt x="308" y="1583"/>
                      </a:cubicBezTo>
                      <a:cubicBezTo>
                        <a:pt x="329" y="1583"/>
                        <a:pt x="348" y="1579"/>
                        <a:pt x="367" y="1570"/>
                      </a:cubicBezTo>
                      <a:cubicBezTo>
                        <a:pt x="385" y="1579"/>
                        <a:pt x="405" y="1583"/>
                        <a:pt x="426" y="1583"/>
                      </a:cubicBezTo>
                      <a:cubicBezTo>
                        <a:pt x="504" y="1583"/>
                        <a:pt x="569" y="1519"/>
                        <a:pt x="569" y="1440"/>
                      </a:cubicBezTo>
                      <a:lnTo>
                        <a:pt x="569" y="1223"/>
                      </a:lnTo>
                      <a:lnTo>
                        <a:pt x="663" y="1223"/>
                      </a:lnTo>
                      <a:cubicBezTo>
                        <a:pt x="687" y="1223"/>
                        <a:pt x="708" y="1211"/>
                        <a:pt x="720" y="1192"/>
                      </a:cubicBezTo>
                      <a:cubicBezTo>
                        <a:pt x="732" y="1172"/>
                        <a:pt x="733" y="1147"/>
                        <a:pt x="723" y="1126"/>
                      </a:cubicBez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grpSp>
          <p:sp>
            <p:nvSpPr>
              <p:cNvPr id="106" name="Freeform 43"/>
              <p:cNvSpPr>
                <a:spLocks noEditPoints="1"/>
              </p:cNvSpPr>
              <p:nvPr/>
            </p:nvSpPr>
            <p:spPr bwMode="auto">
              <a:xfrm>
                <a:off x="7580610" y="4403012"/>
                <a:ext cx="224377" cy="373126"/>
              </a:xfrm>
              <a:custGeom>
                <a:avLst/>
                <a:gdLst>
                  <a:gd name="T0" fmla="*/ 1683 w 1885"/>
                  <a:gd name="T1" fmla="*/ 2158 h 3134"/>
                  <a:gd name="T2" fmla="*/ 1681 w 1885"/>
                  <a:gd name="T3" fmla="*/ 2185 h 3134"/>
                  <a:gd name="T4" fmla="*/ 1683 w 1885"/>
                  <a:gd name="T5" fmla="*/ 2990 h 3134"/>
                  <a:gd name="T6" fmla="*/ 1261 w 1885"/>
                  <a:gd name="T7" fmla="*/ 2990 h 3134"/>
                  <a:gd name="T8" fmla="*/ 1293 w 1885"/>
                  <a:gd name="T9" fmla="*/ 2508 h 3134"/>
                  <a:gd name="T10" fmla="*/ 1114 w 1885"/>
                  <a:gd name="T11" fmla="*/ 2253 h 3134"/>
                  <a:gd name="T12" fmla="*/ 557 w 1885"/>
                  <a:gd name="T13" fmla="*/ 1832 h 3134"/>
                  <a:gd name="T14" fmla="*/ 337 w 1885"/>
                  <a:gd name="T15" fmla="*/ 1531 h 3134"/>
                  <a:gd name="T16" fmla="*/ 277 w 1885"/>
                  <a:gd name="T17" fmla="*/ 299 h 3134"/>
                  <a:gd name="T18" fmla="*/ 343 w 1885"/>
                  <a:gd name="T19" fmla="*/ 163 h 3134"/>
                  <a:gd name="T20" fmla="*/ 400 w 1885"/>
                  <a:gd name="T21" fmla="*/ 153 h 3134"/>
                  <a:gd name="T22" fmla="*/ 462 w 1885"/>
                  <a:gd name="T23" fmla="*/ 241 h 3134"/>
                  <a:gd name="T24" fmla="*/ 494 w 1885"/>
                  <a:gd name="T25" fmla="*/ 752 h 3134"/>
                  <a:gd name="T26" fmla="*/ 423 w 1885"/>
                  <a:gd name="T27" fmla="*/ 787 h 3134"/>
                  <a:gd name="T28" fmla="*/ 427 w 1885"/>
                  <a:gd name="T29" fmla="*/ 1139 h 3134"/>
                  <a:gd name="T30" fmla="*/ 970 w 1885"/>
                  <a:gd name="T31" fmla="*/ 1827 h 3134"/>
                  <a:gd name="T32" fmla="*/ 1072 w 1885"/>
                  <a:gd name="T33" fmla="*/ 1829 h 3134"/>
                  <a:gd name="T34" fmla="*/ 1074 w 1885"/>
                  <a:gd name="T35" fmla="*/ 1727 h 3134"/>
                  <a:gd name="T36" fmla="*/ 552 w 1885"/>
                  <a:gd name="T37" fmla="*/ 1070 h 3134"/>
                  <a:gd name="T38" fmla="*/ 518 w 1885"/>
                  <a:gd name="T39" fmla="*/ 895 h 3134"/>
                  <a:gd name="T40" fmla="*/ 680 w 1885"/>
                  <a:gd name="T41" fmla="*/ 949 h 3134"/>
                  <a:gd name="T42" fmla="*/ 752 w 1885"/>
                  <a:gd name="T43" fmla="*/ 1039 h 3134"/>
                  <a:gd name="T44" fmla="*/ 807 w 1885"/>
                  <a:gd name="T45" fmla="*/ 1115 h 3134"/>
                  <a:gd name="T46" fmla="*/ 1156 w 1885"/>
                  <a:gd name="T47" fmla="*/ 1377 h 3134"/>
                  <a:gd name="T48" fmla="*/ 1683 w 1885"/>
                  <a:gd name="T49" fmla="*/ 2158 h 3134"/>
                  <a:gd name="T50" fmla="*/ 636 w 1885"/>
                  <a:gd name="T51" fmla="*/ 490 h 3134"/>
                  <a:gd name="T52" fmla="*/ 693 w 1885"/>
                  <a:gd name="T53" fmla="*/ 788 h 3134"/>
                  <a:gd name="T54" fmla="*/ 602 w 1885"/>
                  <a:gd name="T55" fmla="*/ 754 h 3134"/>
                  <a:gd name="T56" fmla="*/ 580 w 1885"/>
                  <a:gd name="T57" fmla="*/ 403 h 3134"/>
                  <a:gd name="T58" fmla="*/ 636 w 1885"/>
                  <a:gd name="T59" fmla="*/ 490 h 3134"/>
                  <a:gd name="T60" fmla="*/ 1827 w 1885"/>
                  <a:gd name="T61" fmla="*/ 2172 h 3134"/>
                  <a:gd name="T62" fmla="*/ 1216 w 1885"/>
                  <a:gd name="T63" fmla="*/ 1246 h 3134"/>
                  <a:gd name="T64" fmla="*/ 919 w 1885"/>
                  <a:gd name="T65" fmla="*/ 1025 h 3134"/>
                  <a:gd name="T66" fmla="*/ 870 w 1885"/>
                  <a:gd name="T67" fmla="*/ 957 h 3134"/>
                  <a:gd name="T68" fmla="*/ 859 w 1885"/>
                  <a:gd name="T69" fmla="*/ 941 h 3134"/>
                  <a:gd name="T70" fmla="*/ 770 w 1885"/>
                  <a:gd name="T71" fmla="*/ 438 h 3134"/>
                  <a:gd name="T72" fmla="*/ 606 w 1885"/>
                  <a:gd name="T73" fmla="*/ 219 h 3134"/>
                  <a:gd name="T74" fmla="*/ 427 w 1885"/>
                  <a:gd name="T75" fmla="*/ 11 h 3134"/>
                  <a:gd name="T76" fmla="*/ 263 w 1885"/>
                  <a:gd name="T77" fmla="*/ 44 h 3134"/>
                  <a:gd name="T78" fmla="*/ 135 w 1885"/>
                  <a:gd name="T79" fmla="*/ 272 h 3134"/>
                  <a:gd name="T80" fmla="*/ 202 w 1885"/>
                  <a:gd name="T81" fmla="*/ 1579 h 3134"/>
                  <a:gd name="T82" fmla="*/ 467 w 1885"/>
                  <a:gd name="T83" fmla="*/ 1944 h 3134"/>
                  <a:gd name="T84" fmla="*/ 1026 w 1885"/>
                  <a:gd name="T85" fmla="*/ 2367 h 3134"/>
                  <a:gd name="T86" fmla="*/ 1149 w 1885"/>
                  <a:gd name="T87" fmla="*/ 2509 h 3134"/>
                  <a:gd name="T88" fmla="*/ 1113 w 1885"/>
                  <a:gd name="T89" fmla="*/ 3057 h 3134"/>
                  <a:gd name="T90" fmla="*/ 1132 w 1885"/>
                  <a:gd name="T91" fmla="*/ 3111 h 3134"/>
                  <a:gd name="T92" fmla="*/ 1184 w 1885"/>
                  <a:gd name="T93" fmla="*/ 3134 h 3134"/>
                  <a:gd name="T94" fmla="*/ 1756 w 1885"/>
                  <a:gd name="T95" fmla="*/ 3134 h 3134"/>
                  <a:gd name="T96" fmla="*/ 1806 w 1885"/>
                  <a:gd name="T97" fmla="*/ 3112 h 3134"/>
                  <a:gd name="T98" fmla="*/ 1827 w 1885"/>
                  <a:gd name="T99" fmla="*/ 3061 h 3134"/>
                  <a:gd name="T100" fmla="*/ 1824 w 1885"/>
                  <a:gd name="T101" fmla="*/ 2196 h 3134"/>
                  <a:gd name="T102" fmla="*/ 1827 w 1885"/>
                  <a:gd name="T103" fmla="*/ 2172 h 3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85" h="3134">
                    <a:moveTo>
                      <a:pt x="1683" y="2158"/>
                    </a:moveTo>
                    <a:lnTo>
                      <a:pt x="1681" y="2185"/>
                    </a:lnTo>
                    <a:cubicBezTo>
                      <a:pt x="1679" y="2208"/>
                      <a:pt x="1682" y="2709"/>
                      <a:pt x="1683" y="2990"/>
                    </a:cubicBezTo>
                    <a:lnTo>
                      <a:pt x="1261" y="2990"/>
                    </a:lnTo>
                    <a:lnTo>
                      <a:pt x="1293" y="2508"/>
                    </a:lnTo>
                    <a:cubicBezTo>
                      <a:pt x="1285" y="2410"/>
                      <a:pt x="1149" y="2281"/>
                      <a:pt x="1114" y="2253"/>
                    </a:cubicBezTo>
                    <a:lnTo>
                      <a:pt x="557" y="1832"/>
                    </a:lnTo>
                    <a:cubicBezTo>
                      <a:pt x="462" y="1750"/>
                      <a:pt x="371" y="1626"/>
                      <a:pt x="337" y="1531"/>
                    </a:cubicBezTo>
                    <a:cubicBezTo>
                      <a:pt x="148" y="999"/>
                      <a:pt x="271" y="327"/>
                      <a:pt x="277" y="299"/>
                    </a:cubicBezTo>
                    <a:cubicBezTo>
                      <a:pt x="293" y="213"/>
                      <a:pt x="322" y="178"/>
                      <a:pt x="343" y="163"/>
                    </a:cubicBezTo>
                    <a:cubicBezTo>
                      <a:pt x="360" y="152"/>
                      <a:pt x="379" y="148"/>
                      <a:pt x="400" y="153"/>
                    </a:cubicBezTo>
                    <a:cubicBezTo>
                      <a:pt x="427" y="158"/>
                      <a:pt x="450" y="203"/>
                      <a:pt x="462" y="241"/>
                    </a:cubicBezTo>
                    <a:lnTo>
                      <a:pt x="494" y="752"/>
                    </a:lnTo>
                    <a:cubicBezTo>
                      <a:pt x="468" y="759"/>
                      <a:pt x="443" y="769"/>
                      <a:pt x="423" y="787"/>
                    </a:cubicBezTo>
                    <a:cubicBezTo>
                      <a:pt x="342" y="858"/>
                      <a:pt x="344" y="989"/>
                      <a:pt x="427" y="1139"/>
                    </a:cubicBezTo>
                    <a:cubicBezTo>
                      <a:pt x="587" y="1430"/>
                      <a:pt x="955" y="1811"/>
                      <a:pt x="970" y="1827"/>
                    </a:cubicBezTo>
                    <a:cubicBezTo>
                      <a:pt x="998" y="1856"/>
                      <a:pt x="1044" y="1857"/>
                      <a:pt x="1072" y="1829"/>
                    </a:cubicBezTo>
                    <a:cubicBezTo>
                      <a:pt x="1101" y="1801"/>
                      <a:pt x="1101" y="1756"/>
                      <a:pt x="1074" y="1727"/>
                    </a:cubicBezTo>
                    <a:cubicBezTo>
                      <a:pt x="1070" y="1724"/>
                      <a:pt x="704" y="1344"/>
                      <a:pt x="552" y="1070"/>
                    </a:cubicBezTo>
                    <a:cubicBezTo>
                      <a:pt x="495" y="965"/>
                      <a:pt x="504" y="907"/>
                      <a:pt x="518" y="895"/>
                    </a:cubicBezTo>
                    <a:cubicBezTo>
                      <a:pt x="531" y="883"/>
                      <a:pt x="588" y="882"/>
                      <a:pt x="680" y="949"/>
                    </a:cubicBezTo>
                    <a:cubicBezTo>
                      <a:pt x="701" y="964"/>
                      <a:pt x="727" y="1002"/>
                      <a:pt x="752" y="1039"/>
                    </a:cubicBezTo>
                    <a:cubicBezTo>
                      <a:pt x="769" y="1064"/>
                      <a:pt x="787" y="1091"/>
                      <a:pt x="807" y="1115"/>
                    </a:cubicBezTo>
                    <a:cubicBezTo>
                      <a:pt x="940" y="1281"/>
                      <a:pt x="1150" y="1374"/>
                      <a:pt x="1156" y="1377"/>
                    </a:cubicBezTo>
                    <a:cubicBezTo>
                      <a:pt x="1732" y="1662"/>
                      <a:pt x="1699" y="1997"/>
                      <a:pt x="1683" y="2158"/>
                    </a:cubicBezTo>
                    <a:close/>
                    <a:moveTo>
                      <a:pt x="636" y="490"/>
                    </a:moveTo>
                    <a:cubicBezTo>
                      <a:pt x="653" y="533"/>
                      <a:pt x="675" y="661"/>
                      <a:pt x="693" y="788"/>
                    </a:cubicBezTo>
                    <a:cubicBezTo>
                      <a:pt x="662" y="771"/>
                      <a:pt x="631" y="761"/>
                      <a:pt x="602" y="754"/>
                    </a:cubicBezTo>
                    <a:lnTo>
                      <a:pt x="580" y="403"/>
                    </a:lnTo>
                    <a:cubicBezTo>
                      <a:pt x="604" y="432"/>
                      <a:pt x="626" y="463"/>
                      <a:pt x="636" y="490"/>
                    </a:cubicBezTo>
                    <a:close/>
                    <a:moveTo>
                      <a:pt x="1827" y="2172"/>
                    </a:moveTo>
                    <a:cubicBezTo>
                      <a:pt x="1843" y="2009"/>
                      <a:pt x="1885" y="1578"/>
                      <a:pt x="1216" y="1246"/>
                    </a:cubicBezTo>
                    <a:cubicBezTo>
                      <a:pt x="1215" y="1245"/>
                      <a:pt x="1030" y="1164"/>
                      <a:pt x="919" y="1025"/>
                    </a:cubicBezTo>
                    <a:cubicBezTo>
                      <a:pt x="902" y="1003"/>
                      <a:pt x="886" y="980"/>
                      <a:pt x="870" y="957"/>
                    </a:cubicBezTo>
                    <a:cubicBezTo>
                      <a:pt x="867" y="952"/>
                      <a:pt x="863" y="946"/>
                      <a:pt x="859" y="941"/>
                    </a:cubicBezTo>
                    <a:cubicBezTo>
                      <a:pt x="849" y="859"/>
                      <a:pt x="808" y="533"/>
                      <a:pt x="770" y="438"/>
                    </a:cubicBezTo>
                    <a:cubicBezTo>
                      <a:pt x="735" y="348"/>
                      <a:pt x="645" y="256"/>
                      <a:pt x="606" y="219"/>
                    </a:cubicBezTo>
                    <a:cubicBezTo>
                      <a:pt x="591" y="162"/>
                      <a:pt x="545" y="34"/>
                      <a:pt x="427" y="11"/>
                    </a:cubicBezTo>
                    <a:cubicBezTo>
                      <a:pt x="369" y="0"/>
                      <a:pt x="310" y="12"/>
                      <a:pt x="263" y="44"/>
                    </a:cubicBezTo>
                    <a:cubicBezTo>
                      <a:pt x="199" y="88"/>
                      <a:pt x="156" y="164"/>
                      <a:pt x="135" y="272"/>
                    </a:cubicBezTo>
                    <a:cubicBezTo>
                      <a:pt x="130" y="302"/>
                      <a:pt x="0" y="1011"/>
                      <a:pt x="202" y="1579"/>
                    </a:cubicBezTo>
                    <a:cubicBezTo>
                      <a:pt x="244" y="1698"/>
                      <a:pt x="349" y="1843"/>
                      <a:pt x="467" y="1944"/>
                    </a:cubicBezTo>
                    <a:lnTo>
                      <a:pt x="1026" y="2367"/>
                    </a:lnTo>
                    <a:cubicBezTo>
                      <a:pt x="1076" y="2406"/>
                      <a:pt x="1145" y="2492"/>
                      <a:pt x="1149" y="2509"/>
                    </a:cubicBezTo>
                    <a:lnTo>
                      <a:pt x="1113" y="3057"/>
                    </a:lnTo>
                    <a:cubicBezTo>
                      <a:pt x="1111" y="3077"/>
                      <a:pt x="1118" y="3096"/>
                      <a:pt x="1132" y="3111"/>
                    </a:cubicBezTo>
                    <a:cubicBezTo>
                      <a:pt x="1145" y="3125"/>
                      <a:pt x="1165" y="3134"/>
                      <a:pt x="1184" y="3134"/>
                    </a:cubicBezTo>
                    <a:lnTo>
                      <a:pt x="1756" y="3134"/>
                    </a:lnTo>
                    <a:cubicBezTo>
                      <a:pt x="1775" y="3134"/>
                      <a:pt x="1793" y="3126"/>
                      <a:pt x="1806" y="3112"/>
                    </a:cubicBezTo>
                    <a:cubicBezTo>
                      <a:pt x="1820" y="3099"/>
                      <a:pt x="1828" y="3080"/>
                      <a:pt x="1827" y="3061"/>
                    </a:cubicBezTo>
                    <a:cubicBezTo>
                      <a:pt x="1825" y="2730"/>
                      <a:pt x="1823" y="2225"/>
                      <a:pt x="1824" y="2196"/>
                    </a:cubicBezTo>
                    <a:lnTo>
                      <a:pt x="1827" y="2172"/>
                    </a:lnTo>
                    <a:close/>
                  </a:path>
                </a:pathLst>
              </a:custGeom>
              <a:solidFill>
                <a:srgbClr val="0098C7">
                  <a:lumMod val="60000"/>
                  <a:lumOff val="40000"/>
                </a:srgbClr>
              </a:solid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7" name="Freeform 44"/>
              <p:cNvSpPr>
                <a:spLocks noEditPoints="1"/>
              </p:cNvSpPr>
              <p:nvPr/>
            </p:nvSpPr>
            <p:spPr bwMode="auto">
              <a:xfrm>
                <a:off x="7815015" y="4403012"/>
                <a:ext cx="224795" cy="373126"/>
              </a:xfrm>
              <a:custGeom>
                <a:avLst/>
                <a:gdLst>
                  <a:gd name="T0" fmla="*/ 1548 w 1886"/>
                  <a:gd name="T1" fmla="*/ 1531 h 3134"/>
                  <a:gd name="T2" fmla="*/ 1332 w 1886"/>
                  <a:gd name="T3" fmla="*/ 1829 h 3134"/>
                  <a:gd name="T4" fmla="*/ 770 w 1886"/>
                  <a:gd name="T5" fmla="*/ 2254 h 3134"/>
                  <a:gd name="T6" fmla="*/ 592 w 1886"/>
                  <a:gd name="T7" fmla="*/ 2519 h 3134"/>
                  <a:gd name="T8" fmla="*/ 624 w 1886"/>
                  <a:gd name="T9" fmla="*/ 2990 h 3134"/>
                  <a:gd name="T10" fmla="*/ 202 w 1886"/>
                  <a:gd name="T11" fmla="*/ 2990 h 3134"/>
                  <a:gd name="T12" fmla="*/ 204 w 1886"/>
                  <a:gd name="T13" fmla="*/ 2185 h 3134"/>
                  <a:gd name="T14" fmla="*/ 202 w 1886"/>
                  <a:gd name="T15" fmla="*/ 2158 h 3134"/>
                  <a:gd name="T16" fmla="*/ 726 w 1886"/>
                  <a:gd name="T17" fmla="*/ 1378 h 3134"/>
                  <a:gd name="T18" fmla="*/ 1079 w 1886"/>
                  <a:gd name="T19" fmla="*/ 1115 h 3134"/>
                  <a:gd name="T20" fmla="*/ 1133 w 1886"/>
                  <a:gd name="T21" fmla="*/ 1039 h 3134"/>
                  <a:gd name="T22" fmla="*/ 1205 w 1886"/>
                  <a:gd name="T23" fmla="*/ 949 h 3134"/>
                  <a:gd name="T24" fmla="*/ 1367 w 1886"/>
                  <a:gd name="T25" fmla="*/ 895 h 3134"/>
                  <a:gd name="T26" fmla="*/ 1333 w 1886"/>
                  <a:gd name="T27" fmla="*/ 1070 h 3134"/>
                  <a:gd name="T28" fmla="*/ 811 w 1886"/>
                  <a:gd name="T29" fmla="*/ 1727 h 3134"/>
                  <a:gd name="T30" fmla="*/ 813 w 1886"/>
                  <a:gd name="T31" fmla="*/ 1829 h 3134"/>
                  <a:gd name="T32" fmla="*/ 915 w 1886"/>
                  <a:gd name="T33" fmla="*/ 1827 h 3134"/>
                  <a:gd name="T34" fmla="*/ 1459 w 1886"/>
                  <a:gd name="T35" fmla="*/ 1139 h 3134"/>
                  <a:gd name="T36" fmla="*/ 1463 w 1886"/>
                  <a:gd name="T37" fmla="*/ 787 h 3134"/>
                  <a:gd name="T38" fmla="*/ 1391 w 1886"/>
                  <a:gd name="T39" fmla="*/ 752 h 3134"/>
                  <a:gd name="T40" fmla="*/ 1423 w 1886"/>
                  <a:gd name="T41" fmla="*/ 240 h 3134"/>
                  <a:gd name="T42" fmla="*/ 1485 w 1886"/>
                  <a:gd name="T43" fmla="*/ 153 h 3134"/>
                  <a:gd name="T44" fmla="*/ 1542 w 1886"/>
                  <a:gd name="T45" fmla="*/ 163 h 3134"/>
                  <a:gd name="T46" fmla="*/ 1608 w 1886"/>
                  <a:gd name="T47" fmla="*/ 299 h 3134"/>
                  <a:gd name="T48" fmla="*/ 1548 w 1886"/>
                  <a:gd name="T49" fmla="*/ 1531 h 3134"/>
                  <a:gd name="T50" fmla="*/ 1249 w 1886"/>
                  <a:gd name="T51" fmla="*/ 490 h 3134"/>
                  <a:gd name="T52" fmla="*/ 1305 w 1886"/>
                  <a:gd name="T53" fmla="*/ 403 h 3134"/>
                  <a:gd name="T54" fmla="*/ 1283 w 1886"/>
                  <a:gd name="T55" fmla="*/ 754 h 3134"/>
                  <a:gd name="T56" fmla="*/ 1192 w 1886"/>
                  <a:gd name="T57" fmla="*/ 788 h 3134"/>
                  <a:gd name="T58" fmla="*/ 1249 w 1886"/>
                  <a:gd name="T59" fmla="*/ 490 h 3134"/>
                  <a:gd name="T60" fmla="*/ 1750 w 1886"/>
                  <a:gd name="T61" fmla="*/ 272 h 3134"/>
                  <a:gd name="T62" fmla="*/ 1623 w 1886"/>
                  <a:gd name="T63" fmla="*/ 44 h 3134"/>
                  <a:gd name="T64" fmla="*/ 1458 w 1886"/>
                  <a:gd name="T65" fmla="*/ 11 h 3134"/>
                  <a:gd name="T66" fmla="*/ 1279 w 1886"/>
                  <a:gd name="T67" fmla="*/ 219 h 3134"/>
                  <a:gd name="T68" fmla="*/ 1115 w 1886"/>
                  <a:gd name="T69" fmla="*/ 438 h 3134"/>
                  <a:gd name="T70" fmla="*/ 1026 w 1886"/>
                  <a:gd name="T71" fmla="*/ 941 h 3134"/>
                  <a:gd name="T72" fmla="*/ 1015 w 1886"/>
                  <a:gd name="T73" fmla="*/ 957 h 3134"/>
                  <a:gd name="T74" fmla="*/ 966 w 1886"/>
                  <a:gd name="T75" fmla="*/ 1025 h 3134"/>
                  <a:gd name="T76" fmla="*/ 665 w 1886"/>
                  <a:gd name="T77" fmla="*/ 1248 h 3134"/>
                  <a:gd name="T78" fmla="*/ 59 w 1886"/>
                  <a:gd name="T79" fmla="*/ 2172 h 3134"/>
                  <a:gd name="T80" fmla="*/ 61 w 1886"/>
                  <a:gd name="T81" fmla="*/ 2195 h 3134"/>
                  <a:gd name="T82" fmla="*/ 58 w 1886"/>
                  <a:gd name="T83" fmla="*/ 3061 h 3134"/>
                  <a:gd name="T84" fmla="*/ 79 w 1886"/>
                  <a:gd name="T85" fmla="*/ 3112 h 3134"/>
                  <a:gd name="T86" fmla="*/ 130 w 1886"/>
                  <a:gd name="T87" fmla="*/ 3134 h 3134"/>
                  <a:gd name="T88" fmla="*/ 701 w 1886"/>
                  <a:gd name="T89" fmla="*/ 3134 h 3134"/>
                  <a:gd name="T90" fmla="*/ 753 w 1886"/>
                  <a:gd name="T91" fmla="*/ 3111 h 3134"/>
                  <a:gd name="T92" fmla="*/ 773 w 1886"/>
                  <a:gd name="T93" fmla="*/ 3057 h 3134"/>
                  <a:gd name="T94" fmla="*/ 736 w 1886"/>
                  <a:gd name="T95" fmla="*/ 2520 h 3134"/>
                  <a:gd name="T96" fmla="*/ 858 w 1886"/>
                  <a:gd name="T97" fmla="*/ 2368 h 3134"/>
                  <a:gd name="T98" fmla="*/ 1422 w 1886"/>
                  <a:gd name="T99" fmla="*/ 1941 h 3134"/>
                  <a:gd name="T100" fmla="*/ 1683 w 1886"/>
                  <a:gd name="T101" fmla="*/ 1579 h 3134"/>
                  <a:gd name="T102" fmla="*/ 1750 w 1886"/>
                  <a:gd name="T103" fmla="*/ 272 h 3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86" h="3134">
                    <a:moveTo>
                      <a:pt x="1548" y="1531"/>
                    </a:moveTo>
                    <a:cubicBezTo>
                      <a:pt x="1514" y="1626"/>
                      <a:pt x="1424" y="1750"/>
                      <a:pt x="1332" y="1829"/>
                    </a:cubicBezTo>
                    <a:lnTo>
                      <a:pt x="770" y="2254"/>
                    </a:lnTo>
                    <a:cubicBezTo>
                      <a:pt x="736" y="2281"/>
                      <a:pt x="600" y="2410"/>
                      <a:pt x="592" y="2519"/>
                    </a:cubicBezTo>
                    <a:lnTo>
                      <a:pt x="624" y="2990"/>
                    </a:lnTo>
                    <a:lnTo>
                      <a:pt x="202" y="2990"/>
                    </a:lnTo>
                    <a:cubicBezTo>
                      <a:pt x="204" y="2709"/>
                      <a:pt x="206" y="2208"/>
                      <a:pt x="204" y="2185"/>
                    </a:cubicBezTo>
                    <a:lnTo>
                      <a:pt x="202" y="2158"/>
                    </a:lnTo>
                    <a:cubicBezTo>
                      <a:pt x="186" y="1997"/>
                      <a:pt x="153" y="1662"/>
                      <a:pt x="726" y="1378"/>
                    </a:cubicBezTo>
                    <a:cubicBezTo>
                      <a:pt x="735" y="1374"/>
                      <a:pt x="945" y="1281"/>
                      <a:pt x="1079" y="1115"/>
                    </a:cubicBezTo>
                    <a:cubicBezTo>
                      <a:pt x="1098" y="1091"/>
                      <a:pt x="1116" y="1064"/>
                      <a:pt x="1133" y="1039"/>
                    </a:cubicBezTo>
                    <a:cubicBezTo>
                      <a:pt x="1159" y="1002"/>
                      <a:pt x="1185" y="964"/>
                      <a:pt x="1205" y="949"/>
                    </a:cubicBezTo>
                    <a:cubicBezTo>
                      <a:pt x="1297" y="882"/>
                      <a:pt x="1354" y="883"/>
                      <a:pt x="1367" y="895"/>
                    </a:cubicBezTo>
                    <a:cubicBezTo>
                      <a:pt x="1381" y="907"/>
                      <a:pt x="1390" y="965"/>
                      <a:pt x="1333" y="1070"/>
                    </a:cubicBezTo>
                    <a:cubicBezTo>
                      <a:pt x="1182" y="1343"/>
                      <a:pt x="815" y="1724"/>
                      <a:pt x="811" y="1727"/>
                    </a:cubicBezTo>
                    <a:cubicBezTo>
                      <a:pt x="784" y="1756"/>
                      <a:pt x="785" y="1801"/>
                      <a:pt x="813" y="1829"/>
                    </a:cubicBezTo>
                    <a:cubicBezTo>
                      <a:pt x="842" y="1857"/>
                      <a:pt x="888" y="1856"/>
                      <a:pt x="915" y="1827"/>
                    </a:cubicBezTo>
                    <a:cubicBezTo>
                      <a:pt x="930" y="1811"/>
                      <a:pt x="1298" y="1430"/>
                      <a:pt x="1459" y="1139"/>
                    </a:cubicBezTo>
                    <a:cubicBezTo>
                      <a:pt x="1542" y="989"/>
                      <a:pt x="1543" y="858"/>
                      <a:pt x="1463" y="787"/>
                    </a:cubicBezTo>
                    <a:cubicBezTo>
                      <a:pt x="1442" y="769"/>
                      <a:pt x="1418" y="759"/>
                      <a:pt x="1391" y="752"/>
                    </a:cubicBezTo>
                    <a:lnTo>
                      <a:pt x="1423" y="240"/>
                    </a:lnTo>
                    <a:cubicBezTo>
                      <a:pt x="1435" y="203"/>
                      <a:pt x="1458" y="158"/>
                      <a:pt x="1485" y="153"/>
                    </a:cubicBezTo>
                    <a:cubicBezTo>
                      <a:pt x="1506" y="148"/>
                      <a:pt x="1525" y="152"/>
                      <a:pt x="1542" y="163"/>
                    </a:cubicBezTo>
                    <a:cubicBezTo>
                      <a:pt x="1563" y="178"/>
                      <a:pt x="1592" y="213"/>
                      <a:pt x="1608" y="299"/>
                    </a:cubicBezTo>
                    <a:cubicBezTo>
                      <a:pt x="1614" y="327"/>
                      <a:pt x="1737" y="998"/>
                      <a:pt x="1548" y="1531"/>
                    </a:cubicBezTo>
                    <a:close/>
                    <a:moveTo>
                      <a:pt x="1249" y="490"/>
                    </a:moveTo>
                    <a:cubicBezTo>
                      <a:pt x="1260" y="463"/>
                      <a:pt x="1282" y="432"/>
                      <a:pt x="1305" y="403"/>
                    </a:cubicBezTo>
                    <a:lnTo>
                      <a:pt x="1283" y="754"/>
                    </a:lnTo>
                    <a:cubicBezTo>
                      <a:pt x="1254" y="761"/>
                      <a:pt x="1224" y="771"/>
                      <a:pt x="1192" y="788"/>
                    </a:cubicBezTo>
                    <a:cubicBezTo>
                      <a:pt x="1210" y="661"/>
                      <a:pt x="1232" y="533"/>
                      <a:pt x="1249" y="490"/>
                    </a:cubicBezTo>
                    <a:close/>
                    <a:moveTo>
                      <a:pt x="1750" y="272"/>
                    </a:moveTo>
                    <a:cubicBezTo>
                      <a:pt x="1729" y="164"/>
                      <a:pt x="1687" y="88"/>
                      <a:pt x="1623" y="44"/>
                    </a:cubicBezTo>
                    <a:cubicBezTo>
                      <a:pt x="1575" y="12"/>
                      <a:pt x="1516" y="0"/>
                      <a:pt x="1458" y="11"/>
                    </a:cubicBezTo>
                    <a:cubicBezTo>
                      <a:pt x="1341" y="34"/>
                      <a:pt x="1294" y="162"/>
                      <a:pt x="1279" y="219"/>
                    </a:cubicBezTo>
                    <a:cubicBezTo>
                      <a:pt x="1240" y="256"/>
                      <a:pt x="1150" y="348"/>
                      <a:pt x="1115" y="438"/>
                    </a:cubicBezTo>
                    <a:cubicBezTo>
                      <a:pt x="1078" y="533"/>
                      <a:pt x="1036" y="859"/>
                      <a:pt x="1026" y="941"/>
                    </a:cubicBezTo>
                    <a:cubicBezTo>
                      <a:pt x="1023" y="946"/>
                      <a:pt x="1019" y="952"/>
                      <a:pt x="1015" y="957"/>
                    </a:cubicBezTo>
                    <a:cubicBezTo>
                      <a:pt x="999" y="980"/>
                      <a:pt x="983" y="1003"/>
                      <a:pt x="966" y="1025"/>
                    </a:cubicBezTo>
                    <a:cubicBezTo>
                      <a:pt x="856" y="1163"/>
                      <a:pt x="670" y="1245"/>
                      <a:pt x="665" y="1248"/>
                    </a:cubicBezTo>
                    <a:cubicBezTo>
                      <a:pt x="0" y="1577"/>
                      <a:pt x="43" y="2009"/>
                      <a:pt x="59" y="2172"/>
                    </a:cubicBezTo>
                    <a:lnTo>
                      <a:pt x="61" y="2195"/>
                    </a:lnTo>
                    <a:cubicBezTo>
                      <a:pt x="62" y="2225"/>
                      <a:pt x="60" y="2730"/>
                      <a:pt x="58" y="3061"/>
                    </a:cubicBezTo>
                    <a:cubicBezTo>
                      <a:pt x="58" y="3080"/>
                      <a:pt x="65" y="3099"/>
                      <a:pt x="79" y="3112"/>
                    </a:cubicBezTo>
                    <a:cubicBezTo>
                      <a:pt x="92" y="3126"/>
                      <a:pt x="111" y="3134"/>
                      <a:pt x="130" y="3134"/>
                    </a:cubicBezTo>
                    <a:lnTo>
                      <a:pt x="701" y="3134"/>
                    </a:lnTo>
                    <a:cubicBezTo>
                      <a:pt x="721" y="3134"/>
                      <a:pt x="740" y="3125"/>
                      <a:pt x="753" y="3111"/>
                    </a:cubicBezTo>
                    <a:cubicBezTo>
                      <a:pt x="767" y="3096"/>
                      <a:pt x="774" y="3077"/>
                      <a:pt x="773" y="3057"/>
                    </a:cubicBezTo>
                    <a:lnTo>
                      <a:pt x="736" y="2520"/>
                    </a:lnTo>
                    <a:cubicBezTo>
                      <a:pt x="741" y="2492"/>
                      <a:pt x="810" y="2406"/>
                      <a:pt x="858" y="2368"/>
                    </a:cubicBezTo>
                    <a:lnTo>
                      <a:pt x="1422" y="1941"/>
                    </a:lnTo>
                    <a:cubicBezTo>
                      <a:pt x="1536" y="1843"/>
                      <a:pt x="1641" y="1697"/>
                      <a:pt x="1683" y="1579"/>
                    </a:cubicBezTo>
                    <a:cubicBezTo>
                      <a:pt x="1886" y="1010"/>
                      <a:pt x="1755" y="302"/>
                      <a:pt x="1750" y="272"/>
                    </a:cubicBezTo>
                    <a:close/>
                  </a:path>
                </a:pathLst>
              </a:custGeom>
              <a:solidFill>
                <a:srgbClr val="0098C7">
                  <a:lumMod val="60000"/>
                  <a:lumOff val="40000"/>
                </a:srgbClr>
              </a:solid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grpSp>
        <p:grpSp>
          <p:nvGrpSpPr>
            <p:cNvPr id="112" name="Group 46"/>
            <p:cNvGrpSpPr>
              <a:grpSpLocks noChangeAspect="1"/>
            </p:cNvGrpSpPr>
            <p:nvPr userDrawn="1"/>
          </p:nvGrpSpPr>
          <p:grpSpPr>
            <a:xfrm>
              <a:off x="11074790" y="5752047"/>
              <a:ext cx="655552" cy="611373"/>
              <a:chOff x="4511675" y="4238625"/>
              <a:chExt cx="1601787" cy="1493838"/>
            </a:xfrm>
            <a:solidFill>
              <a:srgbClr val="0098C7">
                <a:lumMod val="60000"/>
                <a:lumOff val="40000"/>
              </a:srgbClr>
            </a:solidFill>
          </p:grpSpPr>
          <p:sp>
            <p:nvSpPr>
              <p:cNvPr id="113" name="Freeform 49"/>
              <p:cNvSpPr>
                <a:spLocks noEditPoints="1"/>
              </p:cNvSpPr>
              <p:nvPr/>
            </p:nvSpPr>
            <p:spPr bwMode="auto">
              <a:xfrm>
                <a:off x="5141913" y="4238625"/>
                <a:ext cx="282575" cy="282575"/>
              </a:xfrm>
              <a:custGeom>
                <a:avLst/>
                <a:gdLst>
                  <a:gd name="T0" fmla="*/ 308 w 616"/>
                  <a:gd name="T1" fmla="*/ 109 h 615"/>
                  <a:gd name="T2" fmla="*/ 506 w 616"/>
                  <a:gd name="T3" fmla="*/ 308 h 615"/>
                  <a:gd name="T4" fmla="*/ 308 w 616"/>
                  <a:gd name="T5" fmla="*/ 506 h 615"/>
                  <a:gd name="T6" fmla="*/ 109 w 616"/>
                  <a:gd name="T7" fmla="*/ 308 h 615"/>
                  <a:gd name="T8" fmla="*/ 308 w 616"/>
                  <a:gd name="T9" fmla="*/ 109 h 615"/>
                  <a:gd name="T10" fmla="*/ 308 w 616"/>
                  <a:gd name="T11" fmla="*/ 615 h 615"/>
                  <a:gd name="T12" fmla="*/ 616 w 616"/>
                  <a:gd name="T13" fmla="*/ 308 h 615"/>
                  <a:gd name="T14" fmla="*/ 308 w 616"/>
                  <a:gd name="T15" fmla="*/ 0 h 615"/>
                  <a:gd name="T16" fmla="*/ 0 w 616"/>
                  <a:gd name="T17" fmla="*/ 308 h 615"/>
                  <a:gd name="T18" fmla="*/ 308 w 616"/>
                  <a:gd name="T19"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6" h="615">
                    <a:moveTo>
                      <a:pt x="308" y="109"/>
                    </a:moveTo>
                    <a:cubicBezTo>
                      <a:pt x="417" y="109"/>
                      <a:pt x="506" y="198"/>
                      <a:pt x="506" y="308"/>
                    </a:cubicBezTo>
                    <a:cubicBezTo>
                      <a:pt x="506" y="417"/>
                      <a:pt x="417" y="506"/>
                      <a:pt x="308" y="506"/>
                    </a:cubicBezTo>
                    <a:cubicBezTo>
                      <a:pt x="198" y="506"/>
                      <a:pt x="109" y="417"/>
                      <a:pt x="109" y="308"/>
                    </a:cubicBezTo>
                    <a:cubicBezTo>
                      <a:pt x="109" y="198"/>
                      <a:pt x="198" y="109"/>
                      <a:pt x="308" y="109"/>
                    </a:cubicBezTo>
                    <a:close/>
                    <a:moveTo>
                      <a:pt x="308" y="615"/>
                    </a:moveTo>
                    <a:cubicBezTo>
                      <a:pt x="477" y="615"/>
                      <a:pt x="616" y="477"/>
                      <a:pt x="616" y="308"/>
                    </a:cubicBezTo>
                    <a:cubicBezTo>
                      <a:pt x="616" y="138"/>
                      <a:pt x="477" y="0"/>
                      <a:pt x="308" y="0"/>
                    </a:cubicBezTo>
                    <a:cubicBezTo>
                      <a:pt x="138" y="0"/>
                      <a:pt x="0" y="138"/>
                      <a:pt x="0" y="308"/>
                    </a:cubicBezTo>
                    <a:cubicBezTo>
                      <a:pt x="0" y="477"/>
                      <a:pt x="138" y="615"/>
                      <a:pt x="308" y="61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4" name="Freeform 50"/>
              <p:cNvSpPr>
                <a:spLocks/>
              </p:cNvSpPr>
              <p:nvPr/>
            </p:nvSpPr>
            <p:spPr bwMode="auto">
              <a:xfrm>
                <a:off x="5000625" y="4564063"/>
                <a:ext cx="565150" cy="569912"/>
              </a:xfrm>
              <a:custGeom>
                <a:avLst/>
                <a:gdLst>
                  <a:gd name="T0" fmla="*/ 0 w 1230"/>
                  <a:gd name="T1" fmla="*/ 259 h 1239"/>
                  <a:gd name="T2" fmla="*/ 0 w 1230"/>
                  <a:gd name="T3" fmla="*/ 1239 h 1239"/>
                  <a:gd name="T4" fmla="*/ 109 w 1230"/>
                  <a:gd name="T5" fmla="*/ 1239 h 1239"/>
                  <a:gd name="T6" fmla="*/ 109 w 1230"/>
                  <a:gd name="T7" fmla="*/ 259 h 1239"/>
                  <a:gd name="T8" fmla="*/ 259 w 1230"/>
                  <a:gd name="T9" fmla="*/ 109 h 1239"/>
                  <a:gd name="T10" fmla="*/ 970 w 1230"/>
                  <a:gd name="T11" fmla="*/ 109 h 1239"/>
                  <a:gd name="T12" fmla="*/ 1121 w 1230"/>
                  <a:gd name="T13" fmla="*/ 259 h 1239"/>
                  <a:gd name="T14" fmla="*/ 1121 w 1230"/>
                  <a:gd name="T15" fmla="*/ 1239 h 1239"/>
                  <a:gd name="T16" fmla="*/ 1230 w 1230"/>
                  <a:gd name="T17" fmla="*/ 1239 h 1239"/>
                  <a:gd name="T18" fmla="*/ 1230 w 1230"/>
                  <a:gd name="T19" fmla="*/ 259 h 1239"/>
                  <a:gd name="T20" fmla="*/ 970 w 1230"/>
                  <a:gd name="T21" fmla="*/ 0 h 1239"/>
                  <a:gd name="T22" fmla="*/ 259 w 1230"/>
                  <a:gd name="T23" fmla="*/ 0 h 1239"/>
                  <a:gd name="T24" fmla="*/ 0 w 1230"/>
                  <a:gd name="T25" fmla="*/ 259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0" h="1239">
                    <a:moveTo>
                      <a:pt x="0" y="259"/>
                    </a:moveTo>
                    <a:lnTo>
                      <a:pt x="0" y="1239"/>
                    </a:lnTo>
                    <a:lnTo>
                      <a:pt x="109" y="1239"/>
                    </a:lnTo>
                    <a:lnTo>
                      <a:pt x="109" y="259"/>
                    </a:lnTo>
                    <a:cubicBezTo>
                      <a:pt x="109" y="176"/>
                      <a:pt x="176" y="109"/>
                      <a:pt x="259" y="109"/>
                    </a:cubicBezTo>
                    <a:lnTo>
                      <a:pt x="970" y="109"/>
                    </a:lnTo>
                    <a:cubicBezTo>
                      <a:pt x="1053" y="109"/>
                      <a:pt x="1121" y="176"/>
                      <a:pt x="1121" y="259"/>
                    </a:cubicBezTo>
                    <a:lnTo>
                      <a:pt x="1121" y="1239"/>
                    </a:lnTo>
                    <a:lnTo>
                      <a:pt x="1230" y="1239"/>
                    </a:lnTo>
                    <a:lnTo>
                      <a:pt x="1230" y="259"/>
                    </a:lnTo>
                    <a:cubicBezTo>
                      <a:pt x="1230" y="116"/>
                      <a:pt x="1114" y="0"/>
                      <a:pt x="970" y="0"/>
                    </a:cubicBezTo>
                    <a:lnTo>
                      <a:pt x="259" y="0"/>
                    </a:lnTo>
                    <a:cubicBezTo>
                      <a:pt x="116" y="0"/>
                      <a:pt x="0" y="116"/>
                      <a:pt x="0" y="25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5" name="Rectangle 51"/>
              <p:cNvSpPr>
                <a:spLocks noChangeArrowheads="1"/>
              </p:cNvSpPr>
              <p:nvPr/>
            </p:nvSpPr>
            <p:spPr bwMode="auto">
              <a:xfrm>
                <a:off x="5124450" y="4821238"/>
                <a:ext cx="50800" cy="346075"/>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6" name="Freeform 52"/>
              <p:cNvSpPr>
                <a:spLocks/>
              </p:cNvSpPr>
              <p:nvPr/>
            </p:nvSpPr>
            <p:spPr bwMode="auto">
              <a:xfrm>
                <a:off x="5124450" y="5283200"/>
                <a:ext cx="317500" cy="449262"/>
              </a:xfrm>
              <a:custGeom>
                <a:avLst/>
                <a:gdLst>
                  <a:gd name="T0" fmla="*/ 580 w 689"/>
                  <a:gd name="T1" fmla="*/ 871 h 980"/>
                  <a:gd name="T2" fmla="*/ 403 w 689"/>
                  <a:gd name="T3" fmla="*/ 871 h 980"/>
                  <a:gd name="T4" fmla="*/ 403 w 689"/>
                  <a:gd name="T5" fmla="*/ 0 h 980"/>
                  <a:gd name="T6" fmla="*/ 293 w 689"/>
                  <a:gd name="T7" fmla="*/ 0 h 980"/>
                  <a:gd name="T8" fmla="*/ 293 w 689"/>
                  <a:gd name="T9" fmla="*/ 871 h 980"/>
                  <a:gd name="T10" fmla="*/ 109 w 689"/>
                  <a:gd name="T11" fmla="*/ 871 h 980"/>
                  <a:gd name="T12" fmla="*/ 109 w 689"/>
                  <a:gd name="T13" fmla="*/ 279 h 980"/>
                  <a:gd name="T14" fmla="*/ 0 w 689"/>
                  <a:gd name="T15" fmla="*/ 279 h 980"/>
                  <a:gd name="T16" fmla="*/ 0 w 689"/>
                  <a:gd name="T17" fmla="*/ 980 h 980"/>
                  <a:gd name="T18" fmla="*/ 689 w 689"/>
                  <a:gd name="T19" fmla="*/ 980 h 980"/>
                  <a:gd name="T20" fmla="*/ 689 w 689"/>
                  <a:gd name="T21" fmla="*/ 0 h 980"/>
                  <a:gd name="T22" fmla="*/ 580 w 689"/>
                  <a:gd name="T23" fmla="*/ 0 h 980"/>
                  <a:gd name="T24" fmla="*/ 580 w 689"/>
                  <a:gd name="T25" fmla="*/ 87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9" h="980">
                    <a:moveTo>
                      <a:pt x="580" y="871"/>
                    </a:moveTo>
                    <a:lnTo>
                      <a:pt x="403" y="871"/>
                    </a:lnTo>
                    <a:lnTo>
                      <a:pt x="403" y="0"/>
                    </a:lnTo>
                    <a:lnTo>
                      <a:pt x="293" y="0"/>
                    </a:lnTo>
                    <a:lnTo>
                      <a:pt x="293" y="871"/>
                    </a:lnTo>
                    <a:lnTo>
                      <a:pt x="109" y="871"/>
                    </a:lnTo>
                    <a:lnTo>
                      <a:pt x="109" y="279"/>
                    </a:lnTo>
                    <a:lnTo>
                      <a:pt x="0" y="279"/>
                    </a:lnTo>
                    <a:lnTo>
                      <a:pt x="0" y="980"/>
                    </a:lnTo>
                    <a:lnTo>
                      <a:pt x="689" y="980"/>
                    </a:lnTo>
                    <a:lnTo>
                      <a:pt x="689" y="0"/>
                    </a:lnTo>
                    <a:lnTo>
                      <a:pt x="580" y="0"/>
                    </a:lnTo>
                    <a:lnTo>
                      <a:pt x="580" y="87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7" name="Rectangle 53"/>
              <p:cNvSpPr>
                <a:spLocks noChangeArrowheads="1"/>
              </p:cNvSpPr>
              <p:nvPr/>
            </p:nvSpPr>
            <p:spPr bwMode="auto">
              <a:xfrm>
                <a:off x="5391150" y="4821238"/>
                <a:ext cx="50800" cy="163512"/>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8" name="Freeform 54"/>
              <p:cNvSpPr>
                <a:spLocks noEditPoints="1"/>
              </p:cNvSpPr>
              <p:nvPr/>
            </p:nvSpPr>
            <p:spPr bwMode="auto">
              <a:xfrm>
                <a:off x="5535613" y="4238625"/>
                <a:ext cx="282575" cy="282575"/>
              </a:xfrm>
              <a:custGeom>
                <a:avLst/>
                <a:gdLst>
                  <a:gd name="T0" fmla="*/ 307 w 615"/>
                  <a:gd name="T1" fmla="*/ 109 h 615"/>
                  <a:gd name="T2" fmla="*/ 506 w 615"/>
                  <a:gd name="T3" fmla="*/ 308 h 615"/>
                  <a:gd name="T4" fmla="*/ 307 w 615"/>
                  <a:gd name="T5" fmla="*/ 506 h 615"/>
                  <a:gd name="T6" fmla="*/ 109 w 615"/>
                  <a:gd name="T7" fmla="*/ 308 h 615"/>
                  <a:gd name="T8" fmla="*/ 307 w 615"/>
                  <a:gd name="T9" fmla="*/ 109 h 615"/>
                  <a:gd name="T10" fmla="*/ 307 w 615"/>
                  <a:gd name="T11" fmla="*/ 615 h 615"/>
                  <a:gd name="T12" fmla="*/ 615 w 615"/>
                  <a:gd name="T13" fmla="*/ 308 h 615"/>
                  <a:gd name="T14" fmla="*/ 307 w 615"/>
                  <a:gd name="T15" fmla="*/ 0 h 615"/>
                  <a:gd name="T16" fmla="*/ 0 w 615"/>
                  <a:gd name="T17" fmla="*/ 308 h 615"/>
                  <a:gd name="T18" fmla="*/ 307 w 615"/>
                  <a:gd name="T19"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5" h="615">
                    <a:moveTo>
                      <a:pt x="307" y="109"/>
                    </a:moveTo>
                    <a:cubicBezTo>
                      <a:pt x="417" y="109"/>
                      <a:pt x="506" y="198"/>
                      <a:pt x="506" y="308"/>
                    </a:cubicBezTo>
                    <a:cubicBezTo>
                      <a:pt x="506" y="417"/>
                      <a:pt x="417" y="506"/>
                      <a:pt x="307" y="506"/>
                    </a:cubicBezTo>
                    <a:cubicBezTo>
                      <a:pt x="198" y="506"/>
                      <a:pt x="109" y="417"/>
                      <a:pt x="109" y="308"/>
                    </a:cubicBezTo>
                    <a:cubicBezTo>
                      <a:pt x="109" y="198"/>
                      <a:pt x="198" y="109"/>
                      <a:pt x="307" y="109"/>
                    </a:cubicBezTo>
                    <a:close/>
                    <a:moveTo>
                      <a:pt x="307" y="615"/>
                    </a:moveTo>
                    <a:cubicBezTo>
                      <a:pt x="477" y="615"/>
                      <a:pt x="615" y="477"/>
                      <a:pt x="615" y="308"/>
                    </a:cubicBezTo>
                    <a:cubicBezTo>
                      <a:pt x="615" y="138"/>
                      <a:pt x="477" y="0"/>
                      <a:pt x="307" y="0"/>
                    </a:cubicBezTo>
                    <a:cubicBezTo>
                      <a:pt x="138" y="0"/>
                      <a:pt x="0" y="138"/>
                      <a:pt x="0" y="308"/>
                    </a:cubicBezTo>
                    <a:cubicBezTo>
                      <a:pt x="0" y="477"/>
                      <a:pt x="138" y="615"/>
                      <a:pt x="307" y="61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9" name="Freeform 55"/>
              <p:cNvSpPr>
                <a:spLocks/>
              </p:cNvSpPr>
              <p:nvPr/>
            </p:nvSpPr>
            <p:spPr bwMode="auto">
              <a:xfrm>
                <a:off x="5638800" y="4564063"/>
                <a:ext cx="320675" cy="119062"/>
              </a:xfrm>
              <a:custGeom>
                <a:avLst/>
                <a:gdLst>
                  <a:gd name="T0" fmla="*/ 0 w 695"/>
                  <a:gd name="T1" fmla="*/ 109 h 259"/>
                  <a:gd name="T2" fmla="*/ 436 w 695"/>
                  <a:gd name="T3" fmla="*/ 109 h 259"/>
                  <a:gd name="T4" fmla="*/ 586 w 695"/>
                  <a:gd name="T5" fmla="*/ 259 h 259"/>
                  <a:gd name="T6" fmla="*/ 695 w 695"/>
                  <a:gd name="T7" fmla="*/ 259 h 259"/>
                  <a:gd name="T8" fmla="*/ 436 w 695"/>
                  <a:gd name="T9" fmla="*/ 0 h 259"/>
                  <a:gd name="T10" fmla="*/ 0 w 695"/>
                  <a:gd name="T11" fmla="*/ 0 h 259"/>
                  <a:gd name="T12" fmla="*/ 0 w 695"/>
                  <a:gd name="T13" fmla="*/ 109 h 259"/>
                </a:gdLst>
                <a:ahLst/>
                <a:cxnLst>
                  <a:cxn ang="0">
                    <a:pos x="T0" y="T1"/>
                  </a:cxn>
                  <a:cxn ang="0">
                    <a:pos x="T2" y="T3"/>
                  </a:cxn>
                  <a:cxn ang="0">
                    <a:pos x="T4" y="T5"/>
                  </a:cxn>
                  <a:cxn ang="0">
                    <a:pos x="T6" y="T7"/>
                  </a:cxn>
                  <a:cxn ang="0">
                    <a:pos x="T8" y="T9"/>
                  </a:cxn>
                  <a:cxn ang="0">
                    <a:pos x="T10" y="T11"/>
                  </a:cxn>
                  <a:cxn ang="0">
                    <a:pos x="T12" y="T13"/>
                  </a:cxn>
                </a:cxnLst>
                <a:rect l="0" t="0" r="r" b="b"/>
                <a:pathLst>
                  <a:path w="695" h="259">
                    <a:moveTo>
                      <a:pt x="0" y="109"/>
                    </a:moveTo>
                    <a:lnTo>
                      <a:pt x="436" y="109"/>
                    </a:lnTo>
                    <a:cubicBezTo>
                      <a:pt x="519" y="109"/>
                      <a:pt x="586" y="176"/>
                      <a:pt x="586" y="259"/>
                    </a:cubicBezTo>
                    <a:lnTo>
                      <a:pt x="695" y="259"/>
                    </a:lnTo>
                    <a:cubicBezTo>
                      <a:pt x="695" y="116"/>
                      <a:pt x="579" y="0"/>
                      <a:pt x="436" y="0"/>
                    </a:cubicBezTo>
                    <a:lnTo>
                      <a:pt x="0" y="0"/>
                    </a:lnTo>
                    <a:lnTo>
                      <a:pt x="0" y="10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0" name="Rectangle 56"/>
              <p:cNvSpPr>
                <a:spLocks noChangeArrowheads="1"/>
              </p:cNvSpPr>
              <p:nvPr/>
            </p:nvSpPr>
            <p:spPr bwMode="auto">
              <a:xfrm>
                <a:off x="5908675" y="4991100"/>
                <a:ext cx="50800" cy="142875"/>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1" name="Freeform 57"/>
              <p:cNvSpPr>
                <a:spLocks/>
              </p:cNvSpPr>
              <p:nvPr/>
            </p:nvSpPr>
            <p:spPr bwMode="auto">
              <a:xfrm>
                <a:off x="5543550" y="5126038"/>
                <a:ext cx="290512" cy="606425"/>
              </a:xfrm>
              <a:custGeom>
                <a:avLst/>
                <a:gdLst>
                  <a:gd name="T0" fmla="*/ 526 w 635"/>
                  <a:gd name="T1" fmla="*/ 1212 h 1321"/>
                  <a:gd name="T2" fmla="*/ 348 w 635"/>
                  <a:gd name="T3" fmla="*/ 1212 h 1321"/>
                  <a:gd name="T4" fmla="*/ 348 w 635"/>
                  <a:gd name="T5" fmla="*/ 341 h 1321"/>
                  <a:gd name="T6" fmla="*/ 239 w 635"/>
                  <a:gd name="T7" fmla="*/ 341 h 1321"/>
                  <a:gd name="T8" fmla="*/ 239 w 635"/>
                  <a:gd name="T9" fmla="*/ 1212 h 1321"/>
                  <a:gd name="T10" fmla="*/ 0 w 635"/>
                  <a:gd name="T11" fmla="*/ 1212 h 1321"/>
                  <a:gd name="T12" fmla="*/ 0 w 635"/>
                  <a:gd name="T13" fmla="*/ 1321 h 1321"/>
                  <a:gd name="T14" fmla="*/ 635 w 635"/>
                  <a:gd name="T15" fmla="*/ 1321 h 1321"/>
                  <a:gd name="T16" fmla="*/ 635 w 635"/>
                  <a:gd name="T17" fmla="*/ 0 h 1321"/>
                  <a:gd name="T18" fmla="*/ 526 w 635"/>
                  <a:gd name="T19" fmla="*/ 0 h 1321"/>
                  <a:gd name="T20" fmla="*/ 526 w 635"/>
                  <a:gd name="T21" fmla="*/ 121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5" h="1321">
                    <a:moveTo>
                      <a:pt x="526" y="1212"/>
                    </a:moveTo>
                    <a:lnTo>
                      <a:pt x="348" y="1212"/>
                    </a:lnTo>
                    <a:lnTo>
                      <a:pt x="348" y="341"/>
                    </a:lnTo>
                    <a:lnTo>
                      <a:pt x="239" y="341"/>
                    </a:lnTo>
                    <a:lnTo>
                      <a:pt x="239" y="1212"/>
                    </a:lnTo>
                    <a:lnTo>
                      <a:pt x="0" y="1212"/>
                    </a:lnTo>
                    <a:lnTo>
                      <a:pt x="0" y="1321"/>
                    </a:lnTo>
                    <a:lnTo>
                      <a:pt x="635" y="1321"/>
                    </a:lnTo>
                    <a:lnTo>
                      <a:pt x="635" y="0"/>
                    </a:lnTo>
                    <a:lnTo>
                      <a:pt x="526" y="0"/>
                    </a:lnTo>
                    <a:lnTo>
                      <a:pt x="526" y="12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2" name="Rectangle 58"/>
              <p:cNvSpPr>
                <a:spLocks noChangeArrowheads="1"/>
              </p:cNvSpPr>
              <p:nvPr/>
            </p:nvSpPr>
            <p:spPr bwMode="auto">
              <a:xfrm>
                <a:off x="5784850" y="4821238"/>
                <a:ext cx="49212" cy="95250"/>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3" name="Freeform 59"/>
              <p:cNvSpPr>
                <a:spLocks noEditPoints="1"/>
              </p:cNvSpPr>
              <p:nvPr/>
            </p:nvSpPr>
            <p:spPr bwMode="auto">
              <a:xfrm>
                <a:off x="4784725" y="4238625"/>
                <a:ext cx="280987" cy="282575"/>
              </a:xfrm>
              <a:custGeom>
                <a:avLst/>
                <a:gdLst>
                  <a:gd name="T0" fmla="*/ 307 w 615"/>
                  <a:gd name="T1" fmla="*/ 109 h 615"/>
                  <a:gd name="T2" fmla="*/ 506 w 615"/>
                  <a:gd name="T3" fmla="*/ 308 h 615"/>
                  <a:gd name="T4" fmla="*/ 307 w 615"/>
                  <a:gd name="T5" fmla="*/ 506 h 615"/>
                  <a:gd name="T6" fmla="*/ 109 w 615"/>
                  <a:gd name="T7" fmla="*/ 308 h 615"/>
                  <a:gd name="T8" fmla="*/ 307 w 615"/>
                  <a:gd name="T9" fmla="*/ 109 h 615"/>
                  <a:gd name="T10" fmla="*/ 307 w 615"/>
                  <a:gd name="T11" fmla="*/ 615 h 615"/>
                  <a:gd name="T12" fmla="*/ 615 w 615"/>
                  <a:gd name="T13" fmla="*/ 308 h 615"/>
                  <a:gd name="T14" fmla="*/ 307 w 615"/>
                  <a:gd name="T15" fmla="*/ 0 h 615"/>
                  <a:gd name="T16" fmla="*/ 0 w 615"/>
                  <a:gd name="T17" fmla="*/ 308 h 615"/>
                  <a:gd name="T18" fmla="*/ 307 w 615"/>
                  <a:gd name="T19"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5" h="615">
                    <a:moveTo>
                      <a:pt x="307" y="109"/>
                    </a:moveTo>
                    <a:cubicBezTo>
                      <a:pt x="417" y="109"/>
                      <a:pt x="506" y="198"/>
                      <a:pt x="506" y="308"/>
                    </a:cubicBezTo>
                    <a:cubicBezTo>
                      <a:pt x="506" y="417"/>
                      <a:pt x="417" y="506"/>
                      <a:pt x="307" y="506"/>
                    </a:cubicBezTo>
                    <a:cubicBezTo>
                      <a:pt x="198" y="506"/>
                      <a:pt x="109" y="417"/>
                      <a:pt x="109" y="308"/>
                    </a:cubicBezTo>
                    <a:cubicBezTo>
                      <a:pt x="109" y="198"/>
                      <a:pt x="198" y="109"/>
                      <a:pt x="307" y="109"/>
                    </a:cubicBezTo>
                    <a:close/>
                    <a:moveTo>
                      <a:pt x="307" y="615"/>
                    </a:moveTo>
                    <a:cubicBezTo>
                      <a:pt x="477" y="615"/>
                      <a:pt x="615" y="477"/>
                      <a:pt x="615" y="308"/>
                    </a:cubicBezTo>
                    <a:cubicBezTo>
                      <a:pt x="615" y="138"/>
                      <a:pt x="477" y="0"/>
                      <a:pt x="307" y="0"/>
                    </a:cubicBezTo>
                    <a:cubicBezTo>
                      <a:pt x="138" y="0"/>
                      <a:pt x="0" y="138"/>
                      <a:pt x="0" y="308"/>
                    </a:cubicBezTo>
                    <a:cubicBezTo>
                      <a:pt x="0" y="477"/>
                      <a:pt x="138" y="615"/>
                      <a:pt x="307" y="61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4" name="Freeform 60"/>
              <p:cNvSpPr>
                <a:spLocks/>
              </p:cNvSpPr>
              <p:nvPr/>
            </p:nvSpPr>
            <p:spPr bwMode="auto">
              <a:xfrm>
                <a:off x="4641850" y="4564063"/>
                <a:ext cx="319087" cy="569912"/>
              </a:xfrm>
              <a:custGeom>
                <a:avLst/>
                <a:gdLst>
                  <a:gd name="T0" fmla="*/ 109 w 695"/>
                  <a:gd name="T1" fmla="*/ 259 h 1239"/>
                  <a:gd name="T2" fmla="*/ 260 w 695"/>
                  <a:gd name="T3" fmla="*/ 109 h 1239"/>
                  <a:gd name="T4" fmla="*/ 695 w 695"/>
                  <a:gd name="T5" fmla="*/ 109 h 1239"/>
                  <a:gd name="T6" fmla="*/ 695 w 695"/>
                  <a:gd name="T7" fmla="*/ 0 h 1239"/>
                  <a:gd name="T8" fmla="*/ 260 w 695"/>
                  <a:gd name="T9" fmla="*/ 0 h 1239"/>
                  <a:gd name="T10" fmla="*/ 0 w 695"/>
                  <a:gd name="T11" fmla="*/ 259 h 1239"/>
                  <a:gd name="T12" fmla="*/ 0 w 695"/>
                  <a:gd name="T13" fmla="*/ 1239 h 1239"/>
                  <a:gd name="T14" fmla="*/ 109 w 695"/>
                  <a:gd name="T15" fmla="*/ 1239 h 1239"/>
                  <a:gd name="T16" fmla="*/ 109 w 695"/>
                  <a:gd name="T17" fmla="*/ 259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1239">
                    <a:moveTo>
                      <a:pt x="109" y="259"/>
                    </a:moveTo>
                    <a:cubicBezTo>
                      <a:pt x="109" y="176"/>
                      <a:pt x="177" y="109"/>
                      <a:pt x="260" y="109"/>
                    </a:cubicBezTo>
                    <a:lnTo>
                      <a:pt x="695" y="109"/>
                    </a:lnTo>
                    <a:lnTo>
                      <a:pt x="695" y="0"/>
                    </a:lnTo>
                    <a:lnTo>
                      <a:pt x="260" y="0"/>
                    </a:lnTo>
                    <a:cubicBezTo>
                      <a:pt x="117" y="0"/>
                      <a:pt x="0" y="116"/>
                      <a:pt x="0" y="259"/>
                    </a:cubicBezTo>
                    <a:lnTo>
                      <a:pt x="0" y="1239"/>
                    </a:lnTo>
                    <a:lnTo>
                      <a:pt x="109" y="1239"/>
                    </a:lnTo>
                    <a:lnTo>
                      <a:pt x="109" y="25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5" name="Freeform 61"/>
              <p:cNvSpPr>
                <a:spLocks/>
              </p:cNvSpPr>
              <p:nvPr/>
            </p:nvSpPr>
            <p:spPr bwMode="auto">
              <a:xfrm>
                <a:off x="4767263" y="5583238"/>
                <a:ext cx="290512" cy="149225"/>
              </a:xfrm>
              <a:custGeom>
                <a:avLst/>
                <a:gdLst>
                  <a:gd name="T0" fmla="*/ 396 w 634"/>
                  <a:gd name="T1" fmla="*/ 0 h 326"/>
                  <a:gd name="T2" fmla="*/ 287 w 634"/>
                  <a:gd name="T3" fmla="*/ 0 h 326"/>
                  <a:gd name="T4" fmla="*/ 287 w 634"/>
                  <a:gd name="T5" fmla="*/ 217 h 326"/>
                  <a:gd name="T6" fmla="*/ 109 w 634"/>
                  <a:gd name="T7" fmla="*/ 217 h 326"/>
                  <a:gd name="T8" fmla="*/ 109 w 634"/>
                  <a:gd name="T9" fmla="*/ 0 h 326"/>
                  <a:gd name="T10" fmla="*/ 0 w 634"/>
                  <a:gd name="T11" fmla="*/ 0 h 326"/>
                  <a:gd name="T12" fmla="*/ 0 w 634"/>
                  <a:gd name="T13" fmla="*/ 326 h 326"/>
                  <a:gd name="T14" fmla="*/ 634 w 634"/>
                  <a:gd name="T15" fmla="*/ 326 h 326"/>
                  <a:gd name="T16" fmla="*/ 634 w 634"/>
                  <a:gd name="T17" fmla="*/ 217 h 326"/>
                  <a:gd name="T18" fmla="*/ 396 w 634"/>
                  <a:gd name="T19" fmla="*/ 217 h 326"/>
                  <a:gd name="T20" fmla="*/ 396 w 634"/>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4" h="326">
                    <a:moveTo>
                      <a:pt x="396" y="0"/>
                    </a:moveTo>
                    <a:lnTo>
                      <a:pt x="287" y="0"/>
                    </a:lnTo>
                    <a:lnTo>
                      <a:pt x="287" y="217"/>
                    </a:lnTo>
                    <a:lnTo>
                      <a:pt x="109" y="217"/>
                    </a:lnTo>
                    <a:lnTo>
                      <a:pt x="109" y="0"/>
                    </a:lnTo>
                    <a:lnTo>
                      <a:pt x="0" y="0"/>
                    </a:lnTo>
                    <a:lnTo>
                      <a:pt x="0" y="326"/>
                    </a:lnTo>
                    <a:lnTo>
                      <a:pt x="634" y="326"/>
                    </a:lnTo>
                    <a:lnTo>
                      <a:pt x="634" y="217"/>
                    </a:lnTo>
                    <a:lnTo>
                      <a:pt x="396" y="217"/>
                    </a:lnTo>
                    <a:lnTo>
                      <a:pt x="39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6" name="Rectangle 62"/>
              <p:cNvSpPr>
                <a:spLocks noChangeArrowheads="1"/>
              </p:cNvSpPr>
              <p:nvPr/>
            </p:nvSpPr>
            <p:spPr bwMode="auto">
              <a:xfrm>
                <a:off x="4767263" y="4821238"/>
                <a:ext cx="49212" cy="461962"/>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7" name="Freeform 63"/>
              <p:cNvSpPr>
                <a:spLocks/>
              </p:cNvSpPr>
              <p:nvPr/>
            </p:nvSpPr>
            <p:spPr bwMode="auto">
              <a:xfrm>
                <a:off x="4511675" y="4725988"/>
                <a:ext cx="1601787" cy="1004887"/>
              </a:xfrm>
              <a:custGeom>
                <a:avLst/>
                <a:gdLst>
                  <a:gd name="T0" fmla="*/ 3038 w 3489"/>
                  <a:gd name="T1" fmla="*/ 0 h 2187"/>
                  <a:gd name="T2" fmla="*/ 3038 w 3489"/>
                  <a:gd name="T3" fmla="*/ 109 h 2187"/>
                  <a:gd name="T4" fmla="*/ 3305 w 3489"/>
                  <a:gd name="T5" fmla="*/ 109 h 2187"/>
                  <a:gd name="T6" fmla="*/ 2250 w 3489"/>
                  <a:gd name="T7" fmla="*/ 1069 h 2187"/>
                  <a:gd name="T8" fmla="*/ 1852 w 3489"/>
                  <a:gd name="T9" fmla="*/ 672 h 2187"/>
                  <a:gd name="T10" fmla="*/ 874 w 3489"/>
                  <a:gd name="T11" fmla="*/ 1650 h 2187"/>
                  <a:gd name="T12" fmla="*/ 665 w 3489"/>
                  <a:gd name="T13" fmla="*/ 1440 h 2187"/>
                  <a:gd name="T14" fmla="*/ 0 w 3489"/>
                  <a:gd name="T15" fmla="*/ 2110 h 2187"/>
                  <a:gd name="T16" fmla="*/ 78 w 3489"/>
                  <a:gd name="T17" fmla="*/ 2187 h 2187"/>
                  <a:gd name="T18" fmla="*/ 665 w 3489"/>
                  <a:gd name="T19" fmla="*/ 1595 h 2187"/>
                  <a:gd name="T20" fmla="*/ 874 w 3489"/>
                  <a:gd name="T21" fmla="*/ 1804 h 2187"/>
                  <a:gd name="T22" fmla="*/ 1852 w 3489"/>
                  <a:gd name="T23" fmla="*/ 826 h 2187"/>
                  <a:gd name="T24" fmla="*/ 2246 w 3489"/>
                  <a:gd name="T25" fmla="*/ 1220 h 2187"/>
                  <a:gd name="T26" fmla="*/ 3379 w 3489"/>
                  <a:gd name="T27" fmla="*/ 189 h 2187"/>
                  <a:gd name="T28" fmla="*/ 3379 w 3489"/>
                  <a:gd name="T29" fmla="*/ 450 h 2187"/>
                  <a:gd name="T30" fmla="*/ 3489 w 3489"/>
                  <a:gd name="T31" fmla="*/ 450 h 2187"/>
                  <a:gd name="T32" fmla="*/ 3489 w 3489"/>
                  <a:gd name="T33" fmla="*/ 0 h 2187"/>
                  <a:gd name="T34" fmla="*/ 3038 w 3489"/>
                  <a:gd name="T35" fmla="*/ 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89" h="2187">
                    <a:moveTo>
                      <a:pt x="3038" y="0"/>
                    </a:moveTo>
                    <a:lnTo>
                      <a:pt x="3038" y="109"/>
                    </a:lnTo>
                    <a:lnTo>
                      <a:pt x="3305" y="109"/>
                    </a:lnTo>
                    <a:lnTo>
                      <a:pt x="2250" y="1069"/>
                    </a:lnTo>
                    <a:lnTo>
                      <a:pt x="1852" y="672"/>
                    </a:lnTo>
                    <a:lnTo>
                      <a:pt x="874" y="1650"/>
                    </a:lnTo>
                    <a:lnTo>
                      <a:pt x="665" y="1440"/>
                    </a:lnTo>
                    <a:lnTo>
                      <a:pt x="0" y="2110"/>
                    </a:lnTo>
                    <a:lnTo>
                      <a:pt x="78" y="2187"/>
                    </a:lnTo>
                    <a:lnTo>
                      <a:pt x="665" y="1595"/>
                    </a:lnTo>
                    <a:lnTo>
                      <a:pt x="874" y="1804"/>
                    </a:lnTo>
                    <a:lnTo>
                      <a:pt x="1852" y="826"/>
                    </a:lnTo>
                    <a:lnTo>
                      <a:pt x="2246" y="1220"/>
                    </a:lnTo>
                    <a:lnTo>
                      <a:pt x="3379" y="189"/>
                    </a:lnTo>
                    <a:lnTo>
                      <a:pt x="3379" y="450"/>
                    </a:lnTo>
                    <a:lnTo>
                      <a:pt x="3489" y="450"/>
                    </a:lnTo>
                    <a:lnTo>
                      <a:pt x="3489" y="0"/>
                    </a:lnTo>
                    <a:lnTo>
                      <a:pt x="303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grpSp>
        <p:sp>
          <p:nvSpPr>
            <p:cNvPr id="128" name="TextBox 127"/>
            <p:cNvSpPr txBox="1"/>
            <p:nvPr userDrawn="1"/>
          </p:nvSpPr>
          <p:spPr>
            <a:xfrm>
              <a:off x="7124640" y="6339976"/>
              <a:ext cx="989468" cy="410631"/>
            </a:xfrm>
            <a:prstGeom prst="rect">
              <a:avLst/>
            </a:prstGeom>
            <a:noFill/>
          </p:spPr>
          <p:txBody>
            <a:bodyPr wrap="none" rtlCol="0">
              <a:spAutoFit/>
            </a:bodyPr>
            <a:lstStyle/>
            <a:p>
              <a:pPr algn="ctr" defTabSz="685983"/>
              <a:r>
                <a:rPr lang="en-US" sz="675" b="1" dirty="0">
                  <a:solidFill>
                    <a:srgbClr val="0098C7">
                      <a:lumMod val="60000"/>
                      <a:lumOff val="40000"/>
                    </a:srgbClr>
                  </a:solidFill>
                  <a:latin typeface="Arial"/>
                </a:rPr>
                <a:t>Do what</a:t>
              </a:r>
            </a:p>
            <a:p>
              <a:pPr algn="ctr" defTabSz="685983"/>
              <a:r>
                <a:rPr lang="en-US" sz="675" b="1" dirty="0">
                  <a:solidFill>
                    <a:srgbClr val="0098C7">
                      <a:lumMod val="60000"/>
                      <a:lumOff val="40000"/>
                    </a:srgbClr>
                  </a:solidFill>
                  <a:latin typeface="Arial"/>
                </a:rPr>
                <a:t>Matters most</a:t>
              </a:r>
            </a:p>
          </p:txBody>
        </p:sp>
        <p:sp>
          <p:nvSpPr>
            <p:cNvPr id="129" name="TextBox 128"/>
            <p:cNvSpPr txBox="1"/>
            <p:nvPr userDrawn="1"/>
          </p:nvSpPr>
          <p:spPr>
            <a:xfrm>
              <a:off x="8525885" y="6339976"/>
              <a:ext cx="930256" cy="410631"/>
            </a:xfrm>
            <a:prstGeom prst="rect">
              <a:avLst/>
            </a:prstGeom>
            <a:noFill/>
          </p:spPr>
          <p:txBody>
            <a:bodyPr wrap="none" rtlCol="0">
              <a:spAutoFit/>
            </a:bodyPr>
            <a:lstStyle/>
            <a:p>
              <a:pPr algn="ctr" defTabSz="685983"/>
              <a:r>
                <a:rPr lang="en-US" sz="675" b="1" dirty="0">
                  <a:solidFill>
                    <a:srgbClr val="0098C7">
                      <a:lumMod val="60000"/>
                      <a:lumOff val="40000"/>
                    </a:srgbClr>
                  </a:solidFill>
                  <a:latin typeface="Arial"/>
                </a:rPr>
                <a:t>Be yourself,</a:t>
              </a:r>
            </a:p>
            <a:p>
              <a:pPr algn="ctr" defTabSz="685983"/>
              <a:r>
                <a:rPr lang="en-US" sz="675" b="1" dirty="0">
                  <a:solidFill>
                    <a:srgbClr val="0098C7">
                      <a:lumMod val="60000"/>
                      <a:lumOff val="40000"/>
                    </a:srgbClr>
                  </a:solidFill>
                  <a:latin typeface="Arial"/>
                </a:rPr>
                <a:t>always</a:t>
              </a:r>
            </a:p>
          </p:txBody>
        </p:sp>
        <p:sp>
          <p:nvSpPr>
            <p:cNvPr id="130" name="TextBox 129"/>
            <p:cNvSpPr txBox="1"/>
            <p:nvPr userDrawn="1"/>
          </p:nvSpPr>
          <p:spPr>
            <a:xfrm>
              <a:off x="9878330" y="6339976"/>
              <a:ext cx="811838" cy="410631"/>
            </a:xfrm>
            <a:prstGeom prst="rect">
              <a:avLst/>
            </a:prstGeom>
            <a:noFill/>
          </p:spPr>
          <p:txBody>
            <a:bodyPr wrap="none" rtlCol="0">
              <a:spAutoFit/>
            </a:bodyPr>
            <a:lstStyle/>
            <a:p>
              <a:pPr algn="ctr" defTabSz="685983"/>
              <a:r>
                <a:rPr lang="en-US" sz="675" b="1" dirty="0">
                  <a:solidFill>
                    <a:srgbClr val="0098C7">
                      <a:lumMod val="60000"/>
                      <a:lumOff val="40000"/>
                    </a:srgbClr>
                  </a:solidFill>
                  <a:latin typeface="Arial"/>
                </a:rPr>
                <a:t>Show you</a:t>
              </a:r>
            </a:p>
            <a:p>
              <a:pPr algn="ctr" defTabSz="685983"/>
              <a:r>
                <a:rPr lang="en-US" sz="675" b="1" dirty="0">
                  <a:solidFill>
                    <a:srgbClr val="0098C7">
                      <a:lumMod val="60000"/>
                      <a:lumOff val="40000"/>
                    </a:srgbClr>
                  </a:solidFill>
                  <a:latin typeface="Arial"/>
                </a:rPr>
                <a:t>care</a:t>
              </a:r>
            </a:p>
          </p:txBody>
        </p:sp>
        <p:sp>
          <p:nvSpPr>
            <p:cNvPr id="131" name="TextBox 130"/>
            <p:cNvSpPr txBox="1"/>
            <p:nvPr userDrawn="1"/>
          </p:nvSpPr>
          <p:spPr>
            <a:xfrm>
              <a:off x="10985117" y="6339976"/>
              <a:ext cx="739470" cy="410631"/>
            </a:xfrm>
            <a:prstGeom prst="rect">
              <a:avLst/>
            </a:prstGeom>
            <a:noFill/>
          </p:spPr>
          <p:txBody>
            <a:bodyPr wrap="none" rtlCol="0">
              <a:spAutoFit/>
            </a:bodyPr>
            <a:lstStyle/>
            <a:p>
              <a:pPr algn="ctr" defTabSz="685983"/>
              <a:r>
                <a:rPr lang="en-US" sz="675" b="1" dirty="0">
                  <a:solidFill>
                    <a:srgbClr val="0098C7">
                      <a:lumMod val="60000"/>
                      <a:lumOff val="40000"/>
                    </a:srgbClr>
                  </a:solidFill>
                  <a:latin typeface="Arial"/>
                </a:rPr>
                <a:t>Succeed</a:t>
              </a:r>
            </a:p>
            <a:p>
              <a:pPr algn="ctr" defTabSz="685983"/>
              <a:r>
                <a:rPr lang="en-US" sz="675" b="1" dirty="0">
                  <a:solidFill>
                    <a:srgbClr val="0098C7">
                      <a:lumMod val="60000"/>
                      <a:lumOff val="40000"/>
                    </a:srgbClr>
                  </a:solidFill>
                  <a:latin typeface="Arial"/>
                </a:rPr>
                <a:t>together</a:t>
              </a:r>
            </a:p>
          </p:txBody>
        </p:sp>
        <p:cxnSp>
          <p:nvCxnSpPr>
            <p:cNvPr id="132" name="Straight Connector 131"/>
            <p:cNvCxnSpPr/>
            <p:nvPr userDrawn="1"/>
          </p:nvCxnSpPr>
          <p:spPr>
            <a:xfrm>
              <a:off x="8336686" y="5657677"/>
              <a:ext cx="0" cy="1005968"/>
            </a:xfrm>
            <a:prstGeom prst="line">
              <a:avLst/>
            </a:prstGeom>
            <a:noFill/>
            <a:ln w="19050" cap="flat" cmpd="sng" algn="ctr">
              <a:solidFill>
                <a:srgbClr val="0098C7">
                  <a:lumMod val="60000"/>
                  <a:lumOff val="40000"/>
                </a:srgbClr>
              </a:solidFill>
              <a:prstDash val="solid"/>
              <a:headEnd type="none" w="med" len="med"/>
              <a:tailEnd type="none" w="med" len="med"/>
            </a:ln>
            <a:effectLst/>
          </p:spPr>
        </p:cxnSp>
        <p:cxnSp>
          <p:nvCxnSpPr>
            <p:cNvPr id="133" name="Straight Connector 132"/>
            <p:cNvCxnSpPr/>
            <p:nvPr userDrawn="1"/>
          </p:nvCxnSpPr>
          <p:spPr>
            <a:xfrm>
              <a:off x="9654523" y="5669639"/>
              <a:ext cx="0" cy="1005968"/>
            </a:xfrm>
            <a:prstGeom prst="line">
              <a:avLst/>
            </a:prstGeom>
            <a:noFill/>
            <a:ln w="19050" cap="flat" cmpd="sng" algn="ctr">
              <a:solidFill>
                <a:srgbClr val="0098C7">
                  <a:lumMod val="60000"/>
                  <a:lumOff val="40000"/>
                </a:srgbClr>
              </a:solidFill>
              <a:prstDash val="solid"/>
              <a:headEnd type="none" w="med" len="med"/>
              <a:tailEnd type="none" w="med" len="med"/>
            </a:ln>
            <a:effectLst/>
          </p:spPr>
        </p:cxnSp>
        <p:cxnSp>
          <p:nvCxnSpPr>
            <p:cNvPr id="134" name="Straight Connector 133"/>
            <p:cNvCxnSpPr/>
            <p:nvPr userDrawn="1"/>
          </p:nvCxnSpPr>
          <p:spPr>
            <a:xfrm>
              <a:off x="10910643" y="5669639"/>
              <a:ext cx="0" cy="1005968"/>
            </a:xfrm>
            <a:prstGeom prst="line">
              <a:avLst/>
            </a:prstGeom>
            <a:noFill/>
            <a:ln w="19050" cap="flat" cmpd="sng" algn="ctr">
              <a:solidFill>
                <a:srgbClr val="0098C7">
                  <a:lumMod val="60000"/>
                  <a:lumOff val="40000"/>
                </a:srgbClr>
              </a:solidFill>
              <a:prstDash val="solid"/>
              <a:headEnd type="none" w="med" len="med"/>
              <a:tailEnd type="none" w="med" len="med"/>
            </a:ln>
            <a:effectLst/>
          </p:spPr>
        </p:cxnSp>
      </p:grpSp>
      <p:pic>
        <p:nvPicPr>
          <p:cNvPr id="75" name="Picture 4" descr="D:\CreativeServices_Data\Logos\Capgemini Logo Set\Capgemini_Fireworks CS5\Logo_White_Capgemini.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15845" y="685801"/>
            <a:ext cx="2617103" cy="63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149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 y="11"/>
          <a:ext cx="180999" cy="143985"/>
        </p:xfrm>
        <a:graphic>
          <a:graphicData uri="http://schemas.openxmlformats.org/presentationml/2006/ole">
            <mc:AlternateContent xmlns:mc="http://schemas.openxmlformats.org/markup-compatibility/2006">
              <mc:Choice xmlns:v="urn:schemas-microsoft-com:vml" Requires="v">
                <p:oleObj spid="_x0000_s17105"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 y="1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390771" y="1511300"/>
            <a:ext cx="11406552" cy="4584700"/>
          </a:xfrm>
        </p:spPr>
        <p:txBody>
          <a:bodyPr/>
          <a:lstStyle>
            <a:lvl1pPr>
              <a:defRPr>
                <a:solidFill>
                  <a:schemeClr val="tx1"/>
                </a:solidFill>
                <a:latin typeface="+mj-lt"/>
              </a:defRPr>
            </a:lvl1pPr>
            <a:lvl2pPr>
              <a:defRPr>
                <a:solidFill>
                  <a:schemeClr val="tx1"/>
                </a:solidFill>
                <a:latin typeface="+mj-lt"/>
              </a:defRPr>
            </a:lvl2pPr>
            <a:lvl3pPr>
              <a:defRPr>
                <a:solidFill>
                  <a:schemeClr val="tx1"/>
                </a:solidFill>
                <a:latin typeface="+mj-lt"/>
              </a:defRPr>
            </a:lvl3pPr>
            <a:lvl4pPr>
              <a:defRPr>
                <a:solidFill>
                  <a:schemeClr val="tx1"/>
                </a:solidFill>
                <a:latin typeface="+mj-lt"/>
              </a:defRPr>
            </a:lvl4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pic>
        <p:nvPicPr>
          <p:cNvPr id="5" name="Picture 4" descr="D:\CreativeServices_Data\Logos\Capgemini Logo Set\Capgemini_Fireworks CS5\Logo_White_Capgemini.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93614" y="6475696"/>
            <a:ext cx="1316369" cy="31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74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3" y="11"/>
          <a:ext cx="180999" cy="143985"/>
        </p:xfrm>
        <a:graphic>
          <a:graphicData uri="http://schemas.openxmlformats.org/presentationml/2006/ole">
            <mc:AlternateContent xmlns:mc="http://schemas.openxmlformats.org/markup-compatibility/2006">
              <mc:Choice xmlns:v="urn:schemas-microsoft-com:vml" Requires="v">
                <p:oleObj spid="_x0000_s18129" name="think-cell Slide" r:id="rId5" imgW="360" imgH="360" progId="">
                  <p:embed/>
                </p:oleObj>
              </mc:Choice>
              <mc:Fallback>
                <p:oleObj name="think-cell Slide" r:id="rId5" imgW="360" imgH="360" progId="">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 y="1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userDrawn="1"/>
        </p:nvSpPr>
        <p:spPr>
          <a:xfrm>
            <a:off x="303291" y="1002139"/>
            <a:ext cx="11592469" cy="5751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lumMod val="50000"/>
                </a:schemeClr>
              </a:solidFill>
            </a:endParaRPr>
          </a:p>
        </p:txBody>
      </p:sp>
      <p:sp>
        <p:nvSpPr>
          <p:cNvPr id="4" name="Title Placeholder 1"/>
          <p:cNvSpPr>
            <a:spLocks noGrp="1"/>
          </p:cNvSpPr>
          <p:nvPr>
            <p:ph type="title"/>
            <p:custDataLst>
              <p:tags r:id="rId3"/>
            </p:custDataLst>
          </p:nvPr>
        </p:nvSpPr>
        <p:spPr>
          <a:xfrm>
            <a:off x="3" y="4"/>
            <a:ext cx="12191999" cy="1002135"/>
          </a:xfrm>
          <a:prstGeom prst="rect">
            <a:avLst/>
          </a:prstGeom>
        </p:spPr>
        <p:txBody>
          <a:bodyPr vert="horz" lIns="297529" tIns="33059" rIns="165294" bIns="33059" rtlCol="0" anchor="ctr">
            <a:noAutofit/>
          </a:bodyPr>
          <a:lstStyle/>
          <a:p>
            <a:r>
              <a:rPr lang="en-US" noProof="0" dirty="0"/>
              <a:t>click to edit Master title style</a:t>
            </a:r>
          </a:p>
        </p:txBody>
      </p:sp>
    </p:spTree>
    <p:extLst>
      <p:ext uri="{BB962C8B-B14F-4D97-AF65-F5344CB8AC3E}">
        <p14:creationId xmlns:p14="http://schemas.microsoft.com/office/powerpoint/2010/main" val="3249031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3" y="11"/>
          <a:ext cx="180999" cy="143985"/>
        </p:xfrm>
        <a:graphic>
          <a:graphicData uri="http://schemas.openxmlformats.org/presentationml/2006/ole">
            <mc:AlternateContent xmlns:mc="http://schemas.openxmlformats.org/markup-compatibility/2006">
              <mc:Choice xmlns:v="urn:schemas-microsoft-com:vml" Requires="v">
                <p:oleObj spid="_x0000_s1915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 y="1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56279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A Title Only">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atin typeface="+mj-lt"/>
              </a:defRPr>
            </a:lvl1pPr>
          </a:lstStyle>
          <a:p>
            <a:pPr lvl="0"/>
            <a:r>
              <a:rPr lang="en-US" noProof="0" dirty="0"/>
              <a:t>Click to edit Master title style</a:t>
            </a:r>
          </a:p>
        </p:txBody>
      </p:sp>
    </p:spTree>
    <p:extLst>
      <p:ext uri="{BB962C8B-B14F-4D97-AF65-F5344CB8AC3E}">
        <p14:creationId xmlns:p14="http://schemas.microsoft.com/office/powerpoint/2010/main" val="312493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6"/>
            <a:ext cx="12192000" cy="5885035"/>
          </a:xfrm>
          <a:prstGeom prst="rect">
            <a:avLst/>
          </a:prstGeom>
          <a:noFill/>
          <a:ln>
            <a:noFill/>
          </a:ln>
        </p:spPr>
      </p:pic>
      <p:sp>
        <p:nvSpPr>
          <p:cNvPr id="18" name="Rectangle 17"/>
          <p:cNvSpPr/>
          <p:nvPr userDrawn="1">
            <p:custDataLst>
              <p:tags r:id="rId2"/>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3" y="1"/>
            <a:ext cx="12192392"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905464" y="658705"/>
            <a:ext cx="384048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95384" cy="158750"/>
        </p:xfrm>
        <a:graphic>
          <a:graphicData uri="http://schemas.openxmlformats.org/presentationml/2006/ole">
            <mc:AlternateContent xmlns:mc="http://schemas.openxmlformats.org/markup-compatibility/2006">
              <mc:Choice xmlns:v="urn:schemas-microsoft-com:vml" Requires="v">
                <p:oleObj spid="_x0000_s5841" name="think-cell Slide" r:id="rId11" imgW="360" imgH="360" progId="">
                  <p:embed/>
                </p:oleObj>
              </mc:Choice>
              <mc:Fallback>
                <p:oleObj name="think-cell Slide" r:id="rId11" imgW="360" imgH="360" progId="">
                  <p:embed/>
                  <p:pic>
                    <p:nvPicPr>
                      <p:cNvPr id="5" name="Object 4"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7880053" y="6509497"/>
            <a:ext cx="3852768" cy="239889"/>
          </a:xfrm>
          <a:prstGeom prst="rect">
            <a:avLst/>
          </a:prstGeom>
          <a:noFill/>
          <a:ln>
            <a:noFill/>
          </a:ln>
        </p:spPr>
      </p:pic>
      <p:sp>
        <p:nvSpPr>
          <p:cNvPr id="2" name="Title 1"/>
          <p:cNvSpPr>
            <a:spLocks noGrp="1"/>
          </p:cNvSpPr>
          <p:nvPr>
            <p:ph type="ctrTitle" hasCustomPrompt="1"/>
            <p:custDataLst>
              <p:tags r:id="rId6"/>
            </p:custDataLst>
          </p:nvPr>
        </p:nvSpPr>
        <p:spPr>
          <a:xfrm>
            <a:off x="1" y="2959929"/>
            <a:ext cx="6713516"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5988821" y="4949636"/>
            <a:ext cx="6203183"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1116237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48542A-CC10-447A-9CA6-6BE637A97FB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742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6865" name="think-cell Slide" r:id="rId5" imgW="360" imgH="360" progId="">
                  <p:embed/>
                </p:oleObj>
              </mc:Choice>
              <mc:Fallback>
                <p:oleObj name="think-cell Slide" r:id="rId5" imgW="360" imgH="360" progId="">
                  <p:embed/>
                  <p:pic>
                    <p:nvPicPr>
                      <p:cNvPr id="5" name="Object 4"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4900184"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86865" y="962025"/>
            <a:ext cx="3845169"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5095388" y="1512000"/>
            <a:ext cx="6469185" cy="4788000"/>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1125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spid="_x0000_s788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4101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spid="_x0000_s891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0" y="1495447"/>
            <a:ext cx="11813715"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78536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993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5"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83651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096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5"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399326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545056" y="1459814"/>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545056" y="1984895"/>
            <a:ext cx="5320621"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355014" y="1459814"/>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355014" y="1984895"/>
            <a:ext cx="5320621"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545056" y="3843789"/>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545056" y="4375491"/>
            <a:ext cx="5320621"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355014" y="3843789"/>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355014" y="4375491"/>
            <a:ext cx="5320621"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73994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hyperlink" Target="http://www.linkedin.com/company/capgemini" TargetMode="External"/><Relationship Id="rId26" Type="http://schemas.openxmlformats.org/officeDocument/2006/relationships/image" Target="../media/image7.emf"/><Relationship Id="rId3" Type="http://schemas.openxmlformats.org/officeDocument/2006/relationships/vmlDrawing" Target="../drawings/vmlDrawing1.vml"/><Relationship Id="rId21" Type="http://schemas.openxmlformats.org/officeDocument/2006/relationships/image" Target="../media/image4.png"/><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image" Target="../media/image2.png"/><Relationship Id="rId25" Type="http://schemas.openxmlformats.org/officeDocument/2006/relationships/image" Target="../media/image6.gif"/><Relationship Id="rId2" Type="http://schemas.openxmlformats.org/officeDocument/2006/relationships/theme" Target="../theme/theme1.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hyperlink" Target="http://www.slideshare.net/capgemini" TargetMode="External"/><Relationship Id="rId5" Type="http://schemas.openxmlformats.org/officeDocument/2006/relationships/tags" Target="../tags/tag2.xml"/><Relationship Id="rId15" Type="http://schemas.openxmlformats.org/officeDocument/2006/relationships/image" Target="../media/image1.emf"/><Relationship Id="rId23" Type="http://schemas.openxmlformats.org/officeDocument/2006/relationships/image" Target="../media/image5.png"/><Relationship Id="rId10" Type="http://schemas.openxmlformats.org/officeDocument/2006/relationships/tags" Target="../tags/tag7.xml"/><Relationship Id="rId19" Type="http://schemas.openxmlformats.org/officeDocument/2006/relationships/image" Target="../media/image3.png"/><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oleObject" Target="../embeddings/oleObject1.bin"/><Relationship Id="rId22" Type="http://schemas.openxmlformats.org/officeDocument/2006/relationships/hyperlink" Target="http://www.youtube.com/capgemini" TargetMode="External"/><Relationship Id="rId27"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slideLayout" Target="../slideLayouts/slideLayout4.xml"/><Relationship Id="rId21" Type="http://schemas.openxmlformats.org/officeDocument/2006/relationships/oleObject" Target="../embeddings/oleObject3.bin"/><Relationship Id="rId7" Type="http://schemas.openxmlformats.org/officeDocument/2006/relationships/slideLayout" Target="../slideLayouts/slideLayout8.xml"/><Relationship Id="rId12" Type="http://schemas.openxmlformats.org/officeDocument/2006/relationships/vmlDrawing" Target="../drawings/vmlDrawing3.vml"/><Relationship Id="rId17" Type="http://schemas.openxmlformats.org/officeDocument/2006/relationships/tags" Target="../tags/tag17.xml"/><Relationship Id="rId2" Type="http://schemas.openxmlformats.org/officeDocument/2006/relationships/slideLayout" Target="../slideLayouts/slideLayout3.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tags" Target="../tags/tag15.xml"/><Relationship Id="rId23" Type="http://schemas.openxmlformats.org/officeDocument/2006/relationships/image" Target="../media/image11.jpeg"/><Relationship Id="rId10" Type="http://schemas.openxmlformats.org/officeDocument/2006/relationships/slideLayout" Target="../slideLayouts/slideLayout11.xml"/><Relationship Id="rId19" Type="http://schemas.openxmlformats.org/officeDocument/2006/relationships/tags" Target="../tags/tag19.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ags" Target="../tags/tag14.xml"/><Relationship Id="rId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13" Type="http://schemas.openxmlformats.org/officeDocument/2006/relationships/tags" Target="../tags/tag52.xml"/><Relationship Id="rId18" Type="http://schemas.openxmlformats.org/officeDocument/2006/relationships/image" Target="../media/image16.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ags" Target="../tags/tag51.xml"/><Relationship Id="rId17" Type="http://schemas.openxmlformats.org/officeDocument/2006/relationships/image" Target="../media/image15.png"/><Relationship Id="rId2" Type="http://schemas.openxmlformats.org/officeDocument/2006/relationships/slideLayout" Target="../slideLayouts/slideLayout25.xml"/><Relationship Id="rId16" Type="http://schemas.openxmlformats.org/officeDocument/2006/relationships/image" Target="../media/image1.emf"/><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50.xml"/><Relationship Id="rId5" Type="http://schemas.openxmlformats.org/officeDocument/2006/relationships/slideLayout" Target="../slideLayouts/slideLayout28.xml"/><Relationship Id="rId15" Type="http://schemas.openxmlformats.org/officeDocument/2006/relationships/oleObject" Target="../embeddings/oleObject12.bin"/><Relationship Id="rId10" Type="http://schemas.openxmlformats.org/officeDocument/2006/relationships/tags" Target="../tags/tag49.xml"/><Relationship Id="rId4" Type="http://schemas.openxmlformats.org/officeDocument/2006/relationships/slideLayout" Target="../slideLayouts/slideLayout27.xml"/><Relationship Id="rId9" Type="http://schemas.openxmlformats.org/officeDocument/2006/relationships/vmlDrawing" Target="../drawings/vmlDrawing12.vml"/><Relationship Id="rId14" Type="http://schemas.openxmlformats.org/officeDocument/2006/relationships/tags" Target="../tags/tag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749" name="think-cell Slide" r:id="rId14" imgW="360" imgH="360" progId="">
                  <p:embed/>
                </p:oleObj>
              </mc:Choice>
              <mc:Fallback>
                <p:oleObj name="think-cell Slide" r:id="rId14" imgW="360" imgH="360" progId="">
                  <p:embed/>
                  <p:pic>
                    <p:nvPicPr>
                      <p:cNvPr id="12" name="Object 11"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2040" y="1677994"/>
            <a:ext cx="12194041"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latin typeface="Arial"/>
              <a:cs typeface="Arial"/>
            </a:endParaRPr>
          </a:p>
        </p:txBody>
      </p:sp>
      <p:sp>
        <p:nvSpPr>
          <p:cNvPr id="13" name="Rectangle 12"/>
          <p:cNvSpPr/>
          <p:nvPr>
            <p:custDataLst>
              <p:tags r:id="rId6"/>
            </p:custDataLst>
          </p:nvPr>
        </p:nvSpPr>
        <p:spPr>
          <a:xfrm>
            <a:off x="6798670" y="6379673"/>
            <a:ext cx="5393333" cy="282207"/>
          </a:xfrm>
          <a:prstGeom prst="rect">
            <a:avLst/>
          </a:prstGeom>
        </p:spPr>
        <p:txBody>
          <a:bodyPr wrap="square" lIns="33059" tIns="33059" rIns="330588" bIns="33059" anchor="b" anchorCtr="0">
            <a:spAutoFit/>
          </a:bodyPr>
          <a:lstStyle/>
          <a:p>
            <a:pPr algn="r"/>
            <a:r>
              <a:rPr lang="en-US" sz="700" dirty="0">
                <a:solidFill>
                  <a:prstClr val="white"/>
                </a:solidFill>
                <a:latin typeface="Arial"/>
                <a:cs typeface="Arial"/>
              </a:rPr>
              <a:t>The information contained in this presentation is proprietary.</a:t>
            </a:r>
          </a:p>
          <a:p>
            <a:pPr algn="r"/>
            <a:r>
              <a:rPr lang="en-US" sz="700" dirty="0">
                <a:solidFill>
                  <a:prstClr val="white"/>
                </a:solidFill>
                <a:latin typeface="Arial"/>
                <a:cs typeface="Arial"/>
              </a:rPr>
              <a:t>© 2016 Capgemini. All rights reserved.</a:t>
            </a:r>
          </a:p>
        </p:txBody>
      </p:sp>
      <p:sp>
        <p:nvSpPr>
          <p:cNvPr id="15" name="Rectangle 14"/>
          <p:cNvSpPr/>
          <p:nvPr>
            <p:custDataLst>
              <p:tags r:id="rId7"/>
            </p:custDataLst>
          </p:nvPr>
        </p:nvSpPr>
        <p:spPr>
          <a:xfrm>
            <a:off x="9268878" y="5457935"/>
            <a:ext cx="2923122" cy="380480"/>
          </a:xfrm>
          <a:prstGeom prst="rect">
            <a:avLst/>
          </a:prstGeom>
        </p:spPr>
        <p:txBody>
          <a:bodyPr wrap="none" lIns="36000" tIns="36000" rIns="360000" bIns="36000" anchor="b" anchorCtr="0">
            <a:spAutoFit/>
          </a:bodyPr>
          <a:lstStyle/>
          <a:p>
            <a:pPr algn="r"/>
            <a:r>
              <a:rPr lang="en-US" sz="2000"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8"/>
            </p:custDataLst>
          </p:nvPr>
        </p:nvPicPr>
        <p:blipFill>
          <a:blip r:embed="rId17" cstate="email"/>
          <a:srcRect/>
          <a:stretch>
            <a:fillRect/>
          </a:stretch>
        </p:blipFill>
        <p:spPr bwMode="auto">
          <a:xfrm>
            <a:off x="9771390" y="5932547"/>
            <a:ext cx="342428"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9"/>
            </p:custDataLst>
          </p:nvPr>
        </p:nvPicPr>
        <p:blipFill>
          <a:blip r:embed="rId19" cstate="email"/>
          <a:srcRect/>
          <a:stretch>
            <a:fillRect/>
          </a:stretch>
        </p:blipFill>
        <p:spPr bwMode="auto">
          <a:xfrm>
            <a:off x="10184204" y="5932547"/>
            <a:ext cx="346233"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0"/>
            </p:custDataLst>
          </p:nvPr>
        </p:nvPicPr>
        <p:blipFill>
          <a:blip r:embed="rId21" cstate="email"/>
          <a:srcRect/>
          <a:stretch>
            <a:fillRect/>
          </a:stretch>
        </p:blipFill>
        <p:spPr bwMode="auto">
          <a:xfrm>
            <a:off x="10958424" y="5932547"/>
            <a:ext cx="346233"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1"/>
            </p:custDataLst>
          </p:nvPr>
        </p:nvPicPr>
        <p:blipFill>
          <a:blip r:embed="rId23" cstate="email"/>
          <a:srcRect/>
          <a:stretch>
            <a:fillRect/>
          </a:stretch>
        </p:blipFill>
        <p:spPr bwMode="auto">
          <a:xfrm>
            <a:off x="11375044" y="5932547"/>
            <a:ext cx="346233" cy="266700"/>
          </a:xfrm>
          <a:prstGeom prst="rect">
            <a:avLst/>
          </a:prstGeom>
          <a:noFill/>
        </p:spPr>
      </p:pic>
      <p:pic>
        <p:nvPicPr>
          <p:cNvPr id="20" name="Image 22" descr="Picto_Slideshare.gif">
            <a:hlinkClick r:id="rId24"/>
          </p:cNvPr>
          <p:cNvPicPr preferRelativeResize="0">
            <a:picLocks/>
          </p:cNvPicPr>
          <p:nvPr>
            <p:custDataLst>
              <p:tags r:id="rId12"/>
            </p:custDataLst>
          </p:nvPr>
        </p:nvPicPr>
        <p:blipFill>
          <a:blip r:embed="rId25" cstate="email"/>
          <a:srcRect l="4793" t="6316" r="5718" b="7969"/>
          <a:stretch>
            <a:fillRect/>
          </a:stretch>
        </p:blipFill>
        <p:spPr>
          <a:xfrm>
            <a:off x="10600825" y="5932552"/>
            <a:ext cx="287215" cy="238125"/>
          </a:xfrm>
          <a:prstGeom prst="roundRect">
            <a:avLst/>
          </a:prstGeom>
          <a:effectLst>
            <a:outerShdw blurRad="38100" dist="25400" dir="5400000" sx="98000" sy="98000" algn="t" rotWithShape="0">
              <a:schemeClr val="tx2">
                <a:alpha val="51000"/>
              </a:schemeClr>
            </a:outerShdw>
          </a:effectLst>
        </p:spPr>
      </p:pic>
      <p:pic>
        <p:nvPicPr>
          <p:cNvPr id="23" name="Picture 104" descr="C:\Users\UserSim\Desktop\Capgemini\moto.emf"/>
          <p:cNvPicPr>
            <a:picLocks noChangeAspect="1" noChangeArrowheads="1"/>
          </p:cNvPicPr>
          <p:nvPr userDrawn="1">
            <p:custDataLst>
              <p:tags r:id="rId13"/>
            </p:custDataLst>
          </p:nvPr>
        </p:nvPicPr>
        <p:blipFill>
          <a:blip r:embed="rId26" cstate="print"/>
          <a:srcRect/>
          <a:stretch>
            <a:fillRect/>
          </a:stretch>
        </p:blipFill>
        <p:spPr bwMode="auto">
          <a:xfrm>
            <a:off x="8771250" y="895168"/>
            <a:ext cx="3049876" cy="196565"/>
          </a:xfrm>
          <a:prstGeom prst="rect">
            <a:avLst/>
          </a:prstGeom>
          <a:noFill/>
          <a:ln w="9525">
            <a:noFill/>
            <a:miter lim="800000"/>
            <a:headEnd/>
            <a:tailEnd/>
          </a:ln>
        </p:spPr>
      </p:pic>
      <p:pic>
        <p:nvPicPr>
          <p:cNvPr id="14" name="Picture 4" descr="http://www.genelco-inc.com/_images/logo-capgemini.png"/>
          <p:cNvPicPr>
            <a:picLocks noChangeAspect="1" noChangeArrowheads="1"/>
          </p:cNvPicPr>
          <p:nvPr userDrawn="1"/>
        </p:nvPicPr>
        <p:blipFill>
          <a:blip r:embed="rId27" cstate="print"/>
          <a:srcRect/>
          <a:stretch>
            <a:fillRect/>
          </a:stretch>
        </p:blipFill>
        <p:spPr bwMode="auto">
          <a:xfrm>
            <a:off x="436008" y="720472"/>
            <a:ext cx="2663943" cy="501433"/>
          </a:xfrm>
          <a:prstGeom prst="rect">
            <a:avLst/>
          </a:prstGeom>
          <a:noFill/>
        </p:spPr>
      </p:pic>
    </p:spTree>
    <p:extLst>
      <p:ext uri="{BB962C8B-B14F-4D97-AF65-F5344CB8AC3E}">
        <p14:creationId xmlns:p14="http://schemas.microsoft.com/office/powerpoint/2010/main" val="1357908234"/>
      </p:ext>
    </p:extLst>
  </p:cSld>
  <p:clrMap bg1="lt1" tx1="dk1" bg2="lt2" tx2="dk2" accent1="accent1" accent2="accent2" accent3="accent3" accent4="accent4" accent5="accent5" accent6="accent6" hlink="hlink" folHlink="folHlink"/>
  <p:sldLayoutIdLst>
    <p:sldLayoutId id="2147483669"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95384" cy="158750"/>
        </p:xfrm>
        <a:graphic>
          <a:graphicData uri="http://schemas.openxmlformats.org/presentationml/2006/ole">
            <mc:AlternateContent xmlns:mc="http://schemas.openxmlformats.org/markup-compatibility/2006">
              <mc:Choice xmlns:v="urn:schemas-microsoft-com:vml" Requires="v">
                <p:oleObj spid="_x0000_s4818" name="think-cell Slide" r:id="rId21" imgW="360" imgH="360" progId="">
                  <p:embed/>
                </p:oleObj>
              </mc:Choice>
              <mc:Fallback>
                <p:oleObj name="think-cell Slide" r:id="rId21" imgW="360" imgH="360" progId="">
                  <p:embed/>
                  <p:pic>
                    <p:nvPicPr>
                      <p:cNvPr id="8" name="Object 7"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3" y="1"/>
            <a:ext cx="12191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5"/>
            </p:custDataLst>
          </p:nvPr>
        </p:nvSpPr>
        <p:spPr>
          <a:xfrm>
            <a:off x="398024" y="1501977"/>
            <a:ext cx="11616153"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6"/>
            </p:custDataLst>
          </p:nvPr>
        </p:nvSpPr>
        <p:spPr>
          <a:xfrm>
            <a:off x="11788138"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5"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sp>
        <p:nvSpPr>
          <p:cNvPr id="12" name="Rectangle 11"/>
          <p:cNvSpPr>
            <a:spLocks noChangeArrowheads="1"/>
          </p:cNvSpPr>
          <p:nvPr>
            <p:custDataLst>
              <p:tags r:id="rId18"/>
            </p:custDataLst>
          </p:nvPr>
        </p:nvSpPr>
        <p:spPr bwMode="auto">
          <a:xfrm>
            <a:off x="8297639" y="6623407"/>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2015. All Rights Reserved</a:t>
            </a:r>
          </a:p>
        </p:txBody>
      </p:sp>
      <p:sp>
        <p:nvSpPr>
          <p:cNvPr id="13" name="Rectangle 12"/>
          <p:cNvSpPr/>
          <p:nvPr>
            <p:custDataLst>
              <p:tags r:id="rId19"/>
            </p:custDataLst>
          </p:nvPr>
        </p:nvSpPr>
        <p:spPr>
          <a:xfrm>
            <a:off x="9215903" y="6427223"/>
            <a:ext cx="2356375"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Presentation Title | Date</a:t>
            </a:r>
          </a:p>
        </p:txBody>
      </p:sp>
      <p:cxnSp>
        <p:nvCxnSpPr>
          <p:cNvPr id="15" name="Straight Connector 5"/>
          <p:cNvCxnSpPr/>
          <p:nvPr>
            <p:custDataLst>
              <p:tags r:id="rId20"/>
            </p:custDataLst>
          </p:nvPr>
        </p:nvCxnSpPr>
        <p:spPr>
          <a:xfrm flipH="1">
            <a:off x="5"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3" cstate="print"/>
          <a:stretch>
            <a:fillRect/>
          </a:stretch>
        </p:blipFill>
        <p:spPr>
          <a:xfrm>
            <a:off x="360618" y="6439028"/>
            <a:ext cx="1917469" cy="344978"/>
          </a:xfrm>
          <a:prstGeom prst="rect">
            <a:avLst/>
          </a:prstGeom>
          <a:noFill/>
          <a:ln>
            <a:noFill/>
          </a:ln>
        </p:spPr>
      </p:pic>
    </p:spTree>
    <p:extLst>
      <p:ext uri="{BB962C8B-B14F-4D97-AF65-F5344CB8AC3E}">
        <p14:creationId xmlns:p14="http://schemas.microsoft.com/office/powerpoint/2010/main" val="2680006013"/>
      </p:ext>
    </p:extLst>
  </p:cSld>
  <p:clrMap bg1="lt1" tx1="dk1" bg2="lt2" tx2="dk2" accent1="accent1" accent2="accent2" accent3="accent3" accent4="accent4" accent5="accent5" accent6="accent6" hlink="hlink" folHlink="folHlink"/>
  <p:sldLayoutIdLst>
    <p:sldLayoutId id="2147483689"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hf sldNum="0" hdr="0" ft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572639-E139-45C8-87E6-D3D0F5690E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00AD84F-BEE6-4680-BC82-D557ABA4B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64537D-8E60-4356-B44D-4F554CA02D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56EFF-7A9B-4656-BED0-0874FB3C6EF7}" type="datetimeFigureOut">
              <a:rPr lang="en-US" smtClean="0"/>
              <a:t>8/12/2019</a:t>
            </a:fld>
            <a:endParaRPr lang="en-US" dirty="0"/>
          </a:p>
        </p:txBody>
      </p:sp>
      <p:sp>
        <p:nvSpPr>
          <p:cNvPr id="5" name="Footer Placeholder 4">
            <a:extLst>
              <a:ext uri="{FF2B5EF4-FFF2-40B4-BE49-F238E27FC236}">
                <a16:creationId xmlns:a16="http://schemas.microsoft.com/office/drawing/2014/main" xmlns="" id="{001A7186-6297-4613-AC2D-94DB19AE1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C6BF7067-BA06-42BD-BD10-B4085C7EF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6136D-CD85-4F82-B370-4ABBF153093E}" type="slidenum">
              <a:rPr lang="en-US" smtClean="0"/>
              <a:t>‹#›</a:t>
            </a:fld>
            <a:endParaRPr lang="en-US" dirty="0"/>
          </a:p>
        </p:txBody>
      </p:sp>
    </p:spTree>
    <p:extLst>
      <p:ext uri="{BB962C8B-B14F-4D97-AF65-F5344CB8AC3E}">
        <p14:creationId xmlns:p14="http://schemas.microsoft.com/office/powerpoint/2010/main" val="32864082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0"/>
            </p:custDataLst>
          </p:nvPr>
        </p:nvGraphicFramePr>
        <p:xfrm>
          <a:off x="2" y="0"/>
          <a:ext cx="195385" cy="158750"/>
        </p:xfrm>
        <a:graphic>
          <a:graphicData uri="http://schemas.openxmlformats.org/presentationml/2006/ole">
            <mc:AlternateContent xmlns:mc="http://schemas.openxmlformats.org/markup-compatibility/2006">
              <mc:Choice xmlns:v="urn:schemas-microsoft-com:vml" Requires="v">
                <p:oleObj spid="_x0000_s14034" name="think-cell Slide" r:id="rId15" imgW="360" imgH="360" progId="">
                  <p:embed/>
                </p:oleObj>
              </mc:Choice>
              <mc:Fallback>
                <p:oleObj name="think-cell Slide" r:id="rId15" imgW="360" imgH="360" progId="">
                  <p:embed/>
                  <p:pic>
                    <p:nvPicPr>
                      <p:cNvPr id="8" name="Object 7"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303291" y="1002141"/>
            <a:ext cx="11592469" cy="5398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lumMod val="50000"/>
                </a:schemeClr>
              </a:solidFill>
            </a:endParaRPr>
          </a:p>
        </p:txBody>
      </p:sp>
      <p:sp>
        <p:nvSpPr>
          <p:cNvPr id="2" name="Title Placeholder 1"/>
          <p:cNvSpPr>
            <a:spLocks noGrp="1"/>
          </p:cNvSpPr>
          <p:nvPr>
            <p:ph type="title"/>
            <p:custDataLst>
              <p:tags r:id="rId11"/>
            </p:custDataLst>
          </p:nvPr>
        </p:nvSpPr>
        <p:spPr>
          <a:xfrm>
            <a:off x="3" y="4"/>
            <a:ext cx="12191999" cy="1002135"/>
          </a:xfrm>
          <a:prstGeom prst="rect">
            <a:avLst/>
          </a:prstGeom>
        </p:spPr>
        <p:txBody>
          <a:bodyPr vert="horz" lIns="297529" tIns="33059" rIns="165294" bIns="33059" rtlCol="0" anchor="ctr">
            <a:noAutofit/>
          </a:bodyPr>
          <a:lstStyle/>
          <a:p>
            <a:r>
              <a:rPr lang="en-US" noProof="0" dirty="0"/>
              <a:t>click to edit Master title style</a:t>
            </a:r>
          </a:p>
        </p:txBody>
      </p:sp>
      <p:sp>
        <p:nvSpPr>
          <p:cNvPr id="3" name="Text Placeholder 2"/>
          <p:cNvSpPr>
            <a:spLocks noGrp="1"/>
          </p:cNvSpPr>
          <p:nvPr>
            <p:ph type="body" idx="1"/>
            <p:custDataLst>
              <p:tags r:id="rId12"/>
            </p:custDataLst>
          </p:nvPr>
        </p:nvSpPr>
        <p:spPr>
          <a:xfrm>
            <a:off x="398022" y="1501977"/>
            <a:ext cx="11399303" cy="4774998"/>
          </a:xfrm>
          <a:prstGeom prst="rect">
            <a:avLst/>
          </a:prstGeom>
        </p:spPr>
        <p:txBody>
          <a:bodyPr vert="horz" lIns="0" tIns="72000" rIns="72000" bIns="72000" rtlCol="0">
            <a:noAutofit/>
          </a:bodyPr>
          <a:lstStyle/>
          <a:p>
            <a:pPr lvl="0"/>
            <a:r>
              <a:rPr lang="en-US" noProof="0" dirty="0"/>
              <a:t>Click to edit Master text style</a:t>
            </a:r>
          </a:p>
          <a:p>
            <a:pPr marL="342991" lvl="1" indent="-171496" algn="l" defTabSz="685939" rtl="0" eaLnBrk="1" latinLnBrk="0" hangingPunct="1">
              <a:spcBef>
                <a:spcPts val="0"/>
              </a:spcBef>
              <a:spcAft>
                <a:spcPts val="450"/>
              </a:spcAft>
              <a:buClr>
                <a:schemeClr val="accent1"/>
              </a:buClr>
              <a:buFont typeface="Arial" pitchFamily="34" charset="0"/>
              <a:buChar char="•"/>
            </a:pPr>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3"/>
            </p:custDataLst>
          </p:nvPr>
        </p:nvSpPr>
        <p:spPr>
          <a:xfrm>
            <a:off x="11973352" y="6612650"/>
            <a:ext cx="141064" cy="138499"/>
          </a:xfrm>
          <a:prstGeom prst="rect">
            <a:avLst/>
          </a:prstGeom>
          <a:noFill/>
        </p:spPr>
        <p:txBody>
          <a:bodyPr wrap="none" lIns="0" tIns="0" rIns="0" bIns="0" rtlCol="0" anchor="ctr">
            <a:spAutoFit/>
          </a:bodyPr>
          <a:lstStyle/>
          <a:p>
            <a:pPr algn="ctr"/>
            <a:fld id="{6A895693-0027-4F28-9367-92E39A51F51C}" type="slidenum">
              <a:rPr lang="en-US" sz="900" smtClean="0">
                <a:solidFill>
                  <a:schemeClr val="bg1"/>
                </a:solidFill>
                <a:latin typeface="+mn-lt"/>
              </a:rPr>
              <a:pPr algn="ctr"/>
              <a:t>‹#›</a:t>
            </a:fld>
            <a:endParaRPr lang="en-US" sz="900" dirty="0">
              <a:solidFill>
                <a:schemeClr val="bg1"/>
              </a:solidFill>
              <a:latin typeface="+mn-lt"/>
            </a:endParaRPr>
          </a:p>
        </p:txBody>
      </p:sp>
      <p:sp>
        <p:nvSpPr>
          <p:cNvPr id="12" name="Rectangle 11"/>
          <p:cNvSpPr>
            <a:spLocks noChangeArrowheads="1"/>
          </p:cNvSpPr>
          <p:nvPr>
            <p:custDataLst>
              <p:tags r:id="rId14"/>
            </p:custDataLst>
          </p:nvPr>
        </p:nvSpPr>
        <p:spPr bwMode="auto">
          <a:xfrm>
            <a:off x="8297638" y="6598299"/>
            <a:ext cx="3274639" cy="183503"/>
          </a:xfrm>
          <a:prstGeom prst="rect">
            <a:avLst/>
          </a:prstGeom>
          <a:noFill/>
          <a:ln w="19050">
            <a:noFill/>
            <a:miter lim="800000"/>
            <a:headEnd/>
            <a:tailEnd/>
          </a:ln>
          <a:effectLst/>
        </p:spPr>
        <p:txBody>
          <a:bodyPr wrap="square" lIns="27005" tIns="27005" rIns="27005" bIns="27005" anchor="b" anchorCtr="0">
            <a:noAutofit/>
          </a:bodyPr>
          <a:lstStyle/>
          <a:p>
            <a:pPr marL="0" marR="0" lvl="0" indent="0" algn="r" defTabSz="746783" rtl="0" eaLnBrk="0" fontAlgn="auto" latinLnBrk="0" hangingPunct="0">
              <a:lnSpc>
                <a:spcPct val="90000"/>
              </a:lnSpc>
              <a:spcBef>
                <a:spcPct val="10000"/>
              </a:spcBef>
              <a:spcAft>
                <a:spcPts val="0"/>
              </a:spcAft>
              <a:buClrTx/>
              <a:buSzTx/>
              <a:buFontTx/>
              <a:buNone/>
              <a:tabLst/>
              <a:defRPr/>
            </a:pPr>
            <a:r>
              <a:rPr lang="en-US" altLang="en-US" sz="525" b="0" i="0" noProof="0" dirty="0">
                <a:solidFill>
                  <a:schemeClr val="bg1"/>
                </a:solidFill>
                <a:latin typeface="+mn-lt"/>
                <a:cs typeface="Helvetica Light"/>
              </a:rPr>
              <a:t>Copyright © Capgemini 2017. All Rights Reserved</a:t>
            </a:r>
          </a:p>
        </p:txBody>
      </p:sp>
      <p:pic>
        <p:nvPicPr>
          <p:cNvPr id="18" name="Picture 9" descr="Description: cid:image001.png@01D2F5B3.3392B750"/>
          <p:cNvPicPr>
            <a:picLocks noChangeAspect="1" noChangeArrowheads="1"/>
          </p:cNvPicPr>
          <p:nvPr userDrawn="1"/>
        </p:nvPicPr>
        <p:blipFill>
          <a:blip r:embed="rId17" cstate="print">
            <a:extLst>
              <a:ext uri="{28A0092B-C50C-407E-A947-70E740481C1C}">
                <a14:useLocalDpi xmlns:a14="http://schemas.microsoft.com/office/drawing/2010/main" val="0"/>
              </a:ext>
            </a:extLst>
          </a:blip>
          <a:stretch>
            <a:fillRect/>
          </a:stretch>
        </p:blipFill>
        <p:spPr bwMode="auto">
          <a:xfrm>
            <a:off x="5181367" y="6500704"/>
            <a:ext cx="1400540" cy="2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D:\CreativeServices_Data\Logos\Capgemini Logo Set\Capgemini_Fireworks CS5\Logo_White_Capgemini.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93614" y="6475696"/>
            <a:ext cx="1316369" cy="31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0452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7" r:id="rId6"/>
    <p:sldLayoutId id="2147483688" r:id="rId7"/>
  </p:sldLayoutIdLst>
  <p:txStyles>
    <p:titleStyle>
      <a:lvl1pPr algn="l" defTabSz="685939" rtl="0" eaLnBrk="1" latinLnBrk="0" hangingPunct="1">
        <a:lnSpc>
          <a:spcPct val="100000"/>
        </a:lnSpc>
        <a:spcBef>
          <a:spcPct val="0"/>
        </a:spcBef>
        <a:buNone/>
        <a:defRPr sz="1951" b="0" kern="1200">
          <a:solidFill>
            <a:schemeClr val="bg1"/>
          </a:solidFill>
          <a:latin typeface="Century Gothic" panose="020B0502020202020204" pitchFamily="34" charset="0"/>
          <a:ea typeface="+mj-ea"/>
          <a:cs typeface="+mj-cs"/>
        </a:defRPr>
      </a:lvl1pPr>
    </p:titleStyle>
    <p:bodyStyle>
      <a:lvl1pPr marL="171496" indent="-171496" algn="l" defTabSz="685939" rtl="0" eaLnBrk="1" latinLnBrk="0" hangingPunct="1">
        <a:lnSpc>
          <a:spcPct val="100000"/>
        </a:lnSpc>
        <a:spcBef>
          <a:spcPts val="0"/>
        </a:spcBef>
        <a:spcAft>
          <a:spcPts val="450"/>
        </a:spcAft>
        <a:buClr>
          <a:schemeClr val="accent1"/>
        </a:buClr>
        <a:buFont typeface="Wingdings" pitchFamily="2" charset="2"/>
        <a:buChar char="§"/>
        <a:defRPr lang="en-US" sz="1200" b="0" kern="1200" noProof="0" dirty="0" smtClean="0">
          <a:solidFill>
            <a:schemeClr val="tx1"/>
          </a:solidFill>
          <a:latin typeface="+mj-lt"/>
          <a:ea typeface="+mn-ea"/>
          <a:cs typeface="+mn-cs"/>
        </a:defRPr>
      </a:lvl1pPr>
      <a:lvl2pPr marL="342991" indent="-171496" algn="l" defTabSz="685939" rtl="0" eaLnBrk="1" latinLnBrk="0" hangingPunct="1">
        <a:lnSpc>
          <a:spcPct val="100000"/>
        </a:lnSpc>
        <a:spcBef>
          <a:spcPts val="0"/>
        </a:spcBef>
        <a:spcAft>
          <a:spcPts val="450"/>
        </a:spcAft>
        <a:buClr>
          <a:schemeClr val="accent1"/>
        </a:buClr>
        <a:buFont typeface="Arial" pitchFamily="34" charset="0"/>
        <a:buChar char="•"/>
        <a:defRPr lang="en-US" sz="1200" b="0" kern="1200" noProof="0" dirty="0" smtClean="0">
          <a:solidFill>
            <a:schemeClr val="tx1"/>
          </a:solidFill>
          <a:latin typeface="+mj-lt"/>
          <a:ea typeface="+mn-ea"/>
          <a:cs typeface="+mn-cs"/>
        </a:defRPr>
      </a:lvl2pPr>
      <a:lvl3pPr marL="514487" indent="-171496" algn="l" defTabSz="685939" rtl="0" eaLnBrk="1" latinLnBrk="0" hangingPunct="1">
        <a:lnSpc>
          <a:spcPct val="100000"/>
        </a:lnSpc>
        <a:spcBef>
          <a:spcPts val="0"/>
        </a:spcBef>
        <a:spcAft>
          <a:spcPts val="450"/>
        </a:spcAft>
        <a:buClr>
          <a:schemeClr val="accent1"/>
        </a:buClr>
        <a:buFont typeface="Arial" pitchFamily="34" charset="0"/>
        <a:buChar char="‒"/>
        <a:defRPr lang="en-US" sz="1200" b="0" kern="1200" noProof="0" dirty="0" smtClean="0">
          <a:solidFill>
            <a:schemeClr val="tx1"/>
          </a:solidFill>
          <a:latin typeface="+mj-lt"/>
          <a:ea typeface="+mn-ea"/>
          <a:cs typeface="+mn-cs"/>
        </a:defRPr>
      </a:lvl3pPr>
      <a:lvl4pPr marL="685983" indent="-171496" algn="l" defTabSz="685939" rtl="0" eaLnBrk="1" latinLnBrk="0" hangingPunct="1">
        <a:lnSpc>
          <a:spcPct val="100000"/>
        </a:lnSpc>
        <a:spcBef>
          <a:spcPts val="0"/>
        </a:spcBef>
        <a:spcAft>
          <a:spcPts val="450"/>
        </a:spcAft>
        <a:buClr>
          <a:schemeClr val="accent1"/>
        </a:buClr>
        <a:buFont typeface="Courier New" panose="02070309020205020404" pitchFamily="49" charset="0"/>
        <a:buChar char="o"/>
        <a:defRPr lang="en-US" sz="1200" b="0" kern="1200" noProof="0" dirty="0" smtClean="0">
          <a:solidFill>
            <a:schemeClr val="tx1"/>
          </a:solidFill>
          <a:latin typeface="+mj-lt"/>
          <a:ea typeface="+mn-ea"/>
          <a:cs typeface="+mn-cs"/>
        </a:defRPr>
      </a:lvl4pPr>
      <a:lvl5pPr marL="1207540" indent="-145286" algn="l" defTabSz="685939" rtl="0" eaLnBrk="1" latinLnBrk="0" hangingPunct="1">
        <a:spcBef>
          <a:spcPts val="0"/>
        </a:spcBef>
        <a:buClr>
          <a:srgbClr val="B1B1B1"/>
        </a:buClr>
        <a:buFont typeface="Arial" pitchFamily="34" charset="0"/>
        <a:buChar char="–"/>
        <a:defRPr sz="1275" kern="1200">
          <a:solidFill>
            <a:srgbClr val="494949"/>
          </a:solidFill>
          <a:latin typeface="+mn-lt"/>
          <a:ea typeface="+mn-ea"/>
          <a:cs typeface="+mn-cs"/>
        </a:defRPr>
      </a:lvl5pPr>
      <a:lvl6pPr marL="1886334" indent="-171485" algn="l" defTabSz="68593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03" indent="-171485" algn="l" defTabSz="68593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273" indent="-171485" algn="l" defTabSz="68593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243" indent="-171485" algn="l" defTabSz="68593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939" rtl="0" eaLnBrk="1" latinLnBrk="0" hangingPunct="1">
        <a:defRPr sz="1350" kern="1200">
          <a:solidFill>
            <a:schemeClr val="tx1"/>
          </a:solidFill>
          <a:latin typeface="+mn-lt"/>
          <a:ea typeface="+mn-ea"/>
          <a:cs typeface="+mn-cs"/>
        </a:defRPr>
      </a:lvl1pPr>
      <a:lvl2pPr marL="342970" algn="l" defTabSz="685939" rtl="0" eaLnBrk="1" latinLnBrk="0" hangingPunct="1">
        <a:defRPr sz="1350" kern="1200">
          <a:solidFill>
            <a:schemeClr val="tx1"/>
          </a:solidFill>
          <a:latin typeface="+mn-lt"/>
          <a:ea typeface="+mn-ea"/>
          <a:cs typeface="+mn-cs"/>
        </a:defRPr>
      </a:lvl2pPr>
      <a:lvl3pPr marL="685939" algn="l" defTabSz="685939" rtl="0" eaLnBrk="1" latinLnBrk="0" hangingPunct="1">
        <a:defRPr sz="1350" kern="1200">
          <a:solidFill>
            <a:schemeClr val="tx1"/>
          </a:solidFill>
          <a:latin typeface="+mn-lt"/>
          <a:ea typeface="+mn-ea"/>
          <a:cs typeface="+mn-cs"/>
        </a:defRPr>
      </a:lvl3pPr>
      <a:lvl4pPr marL="1028909" algn="l" defTabSz="685939" rtl="0" eaLnBrk="1" latinLnBrk="0" hangingPunct="1">
        <a:defRPr sz="1350" kern="1200">
          <a:solidFill>
            <a:schemeClr val="tx1"/>
          </a:solidFill>
          <a:latin typeface="+mn-lt"/>
          <a:ea typeface="+mn-ea"/>
          <a:cs typeface="+mn-cs"/>
        </a:defRPr>
      </a:lvl4pPr>
      <a:lvl5pPr marL="1371879" algn="l" defTabSz="685939" rtl="0" eaLnBrk="1" latinLnBrk="0" hangingPunct="1">
        <a:defRPr sz="1350" kern="1200">
          <a:solidFill>
            <a:schemeClr val="tx1"/>
          </a:solidFill>
          <a:latin typeface="+mn-lt"/>
          <a:ea typeface="+mn-ea"/>
          <a:cs typeface="+mn-cs"/>
        </a:defRPr>
      </a:lvl5pPr>
      <a:lvl6pPr marL="1714848" algn="l" defTabSz="685939" rtl="0" eaLnBrk="1" latinLnBrk="0" hangingPunct="1">
        <a:defRPr sz="1350" kern="1200">
          <a:solidFill>
            <a:schemeClr val="tx1"/>
          </a:solidFill>
          <a:latin typeface="+mn-lt"/>
          <a:ea typeface="+mn-ea"/>
          <a:cs typeface="+mn-cs"/>
        </a:defRPr>
      </a:lvl6pPr>
      <a:lvl7pPr marL="2057818" algn="l" defTabSz="685939" rtl="0" eaLnBrk="1" latinLnBrk="0" hangingPunct="1">
        <a:defRPr sz="1350" kern="1200">
          <a:solidFill>
            <a:schemeClr val="tx1"/>
          </a:solidFill>
          <a:latin typeface="+mn-lt"/>
          <a:ea typeface="+mn-ea"/>
          <a:cs typeface="+mn-cs"/>
        </a:defRPr>
      </a:lvl7pPr>
      <a:lvl8pPr marL="2400789" algn="l" defTabSz="685939" rtl="0" eaLnBrk="1" latinLnBrk="0" hangingPunct="1">
        <a:defRPr sz="1350" kern="1200">
          <a:solidFill>
            <a:schemeClr val="tx1"/>
          </a:solidFill>
          <a:latin typeface="+mn-lt"/>
          <a:ea typeface="+mn-ea"/>
          <a:cs typeface="+mn-cs"/>
        </a:defRPr>
      </a:lvl8pPr>
      <a:lvl9pPr marL="2743758" algn="l" defTabSz="68593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0.jp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7.jp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8.jp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29.jp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30.jp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31.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33.jpg"/><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34.png"/><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35.jp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0.jp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8.xml"/><Relationship Id="rId5" Type="http://schemas.openxmlformats.org/officeDocument/2006/relationships/image" Target="../media/image37.jpg"/><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 Id="rId5" Type="http://schemas.openxmlformats.org/officeDocument/2006/relationships/image" Target="../media/image38.jpg"/><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8.xml"/><Relationship Id="rId5" Type="http://schemas.openxmlformats.org/officeDocument/2006/relationships/image" Target="../media/image39.jpeg"/><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8.xml"/><Relationship Id="rId5" Type="http://schemas.openxmlformats.org/officeDocument/2006/relationships/image" Target="../media/image40.png"/><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8.xml"/><Relationship Id="rId5" Type="http://schemas.openxmlformats.org/officeDocument/2006/relationships/image" Target="../media/image41.jpg"/><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8.xml"/><Relationship Id="rId5" Type="http://schemas.openxmlformats.org/officeDocument/2006/relationships/image" Target="../media/image42.jpeg"/><Relationship Id="rId4" Type="http://schemas.openxmlformats.org/officeDocument/2006/relationships/image" Target="../media/image20.jp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20.jp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8.xml"/><Relationship Id="rId5" Type="http://schemas.openxmlformats.org/officeDocument/2006/relationships/image" Target="../media/image43.jpg"/><Relationship Id="rId4" Type="http://schemas.openxmlformats.org/officeDocument/2006/relationships/image" Target="../media/image20.jp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8.xml"/><Relationship Id="rId5" Type="http://schemas.openxmlformats.org/officeDocument/2006/relationships/image" Target="../media/image44.jpg"/><Relationship Id="rId4" Type="http://schemas.openxmlformats.org/officeDocument/2006/relationships/image" Target="../media/image20.jp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8.xml"/><Relationship Id="rId5" Type="http://schemas.openxmlformats.org/officeDocument/2006/relationships/image" Target="../media/image45.pn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video" Target="https://www.youtube.com/embed/WWqERP0E8JE?feature=oembed" TargetMode="External"/><Relationship Id="rId6" Type="http://schemas.openxmlformats.org/officeDocument/2006/relationships/image" Target="../media/image19.png"/><Relationship Id="rId5" Type="http://schemas.openxmlformats.org/officeDocument/2006/relationships/image" Target="../media/image20.jpg"/><Relationship Id="rId4" Type="http://schemas.openxmlformats.org/officeDocument/2006/relationships/image" Target="../media/image21.jpe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8.xml"/><Relationship Id="rId5" Type="http://schemas.openxmlformats.org/officeDocument/2006/relationships/image" Target="../media/image46.png"/><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8.xml"/><Relationship Id="rId5" Type="http://schemas.openxmlformats.org/officeDocument/2006/relationships/image" Target="../media/image47.jpg"/><Relationship Id="rId4" Type="http://schemas.openxmlformats.org/officeDocument/2006/relationships/image" Target="../media/image20.jp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8.xml"/><Relationship Id="rId5" Type="http://schemas.openxmlformats.org/officeDocument/2006/relationships/image" Target="../media/image48.jpeg"/><Relationship Id="rId4" Type="http://schemas.openxmlformats.org/officeDocument/2006/relationships/image" Target="../media/image20.jp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8.xml"/><Relationship Id="rId5" Type="http://schemas.openxmlformats.org/officeDocument/2006/relationships/image" Target="../media/image49.png"/><Relationship Id="rId4" Type="http://schemas.openxmlformats.org/officeDocument/2006/relationships/image" Target="../media/image20.jp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8.xml"/><Relationship Id="rId5" Type="http://schemas.openxmlformats.org/officeDocument/2006/relationships/image" Target="../media/image50.png"/><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0.jp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4.jpg"/><Relationship Id="rId5" Type="http://schemas.openxmlformats.org/officeDocument/2006/relationships/image" Target="../media/image22.png"/><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5.jpg"/><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26.jp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1E2A6F3-5CF4-4C28-96CB-6DAEA5412B7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91072" y="1655365"/>
            <a:ext cx="2311923" cy="2228336"/>
          </a:xfrm>
          <a:prstGeom prst="rect">
            <a:avLst/>
          </a:prstGeom>
        </p:spPr>
      </p:pic>
      <p:sp>
        <p:nvSpPr>
          <p:cNvPr id="4" name="Espace réservé du contenu 2">
            <a:extLst>
              <a:ext uri="{FF2B5EF4-FFF2-40B4-BE49-F238E27FC236}">
                <a16:creationId xmlns:a16="http://schemas.microsoft.com/office/drawing/2014/main" xmlns="" id="{07DAE877-1D58-4EC3-A3A7-AEC5D533CA9D}"/>
              </a:ext>
            </a:extLst>
          </p:cNvPr>
          <p:cNvSpPr txBox="1">
            <a:spLocks/>
          </p:cNvSpPr>
          <p:nvPr/>
        </p:nvSpPr>
        <p:spPr>
          <a:xfrm>
            <a:off x="2634916" y="2580520"/>
            <a:ext cx="5256293" cy="1378162"/>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b="1" dirty="0">
              <a:latin typeface="Helvetica" panose="020B0604020202020204" pitchFamily="34" charset="0"/>
              <a:cs typeface="Helvetica" panose="020B0604020202020204" pitchFamily="34" charset="0"/>
            </a:endParaRPr>
          </a:p>
          <a:p>
            <a:pPr marL="0" indent="0">
              <a:buNone/>
            </a:pPr>
            <a:r>
              <a:rPr lang="en-US" sz="3200" dirty="0">
                <a:latin typeface="Helvetica" panose="020B0604020202020204" pitchFamily="34" charset="0"/>
                <a:cs typeface="Helvetica" panose="020B0604020202020204" pitchFamily="34" charset="0"/>
              </a:rPr>
              <a:t>API Management Solution</a:t>
            </a:r>
          </a:p>
        </p:txBody>
      </p:sp>
      <p:sp>
        <p:nvSpPr>
          <p:cNvPr id="6" name="Espace réservé du contenu 2">
            <a:extLst>
              <a:ext uri="{FF2B5EF4-FFF2-40B4-BE49-F238E27FC236}">
                <a16:creationId xmlns:a16="http://schemas.microsoft.com/office/drawing/2014/main" xmlns="" id="{C35F80B7-5A26-40EC-90A3-0A20F44E835C}"/>
              </a:ext>
            </a:extLst>
          </p:cNvPr>
          <p:cNvSpPr txBox="1">
            <a:spLocks/>
          </p:cNvSpPr>
          <p:nvPr/>
        </p:nvSpPr>
        <p:spPr>
          <a:xfrm>
            <a:off x="3693695" y="2395300"/>
            <a:ext cx="6694311" cy="510326"/>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accent1"/>
                </a:solidFill>
                <a:latin typeface="Helvetica" panose="020B0604020202020204" pitchFamily="34" charset="0"/>
                <a:cs typeface="Helvetica" panose="020B0604020202020204" pitchFamily="34" charset="0"/>
              </a:rPr>
              <a:t>SAP Cloud Platform</a:t>
            </a:r>
          </a:p>
        </p:txBody>
      </p:sp>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7219"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Tree>
    <p:extLst>
      <p:ext uri="{BB962C8B-B14F-4D97-AF65-F5344CB8AC3E}">
        <p14:creationId xmlns:p14="http://schemas.microsoft.com/office/powerpoint/2010/main" val="26906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83089"/>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WAYS </a:t>
            </a:r>
            <a:r>
              <a:rPr lang="en-US" sz="3000" dirty="0">
                <a:solidFill>
                  <a:schemeClr val="accent5"/>
                </a:solidFill>
                <a:latin typeface="Helvetica" panose="020B0604020202020204" pitchFamily="34" charset="0"/>
                <a:cs typeface="Helvetica" panose="020B0604020202020204" pitchFamily="34" charset="0"/>
              </a:rPr>
              <a:t>OF</a:t>
            </a:r>
            <a:r>
              <a:rPr lang="en-US" sz="3000" dirty="0">
                <a:latin typeface="Helvetica" panose="020B0604020202020204" pitchFamily="34" charset="0"/>
                <a:cs typeface="Helvetica" panose="020B0604020202020204" pitchFamily="34" charset="0"/>
              </a:rPr>
              <a:t> CREATING </a:t>
            </a:r>
            <a:r>
              <a:rPr lang="en-US" sz="3000" dirty="0">
                <a:solidFill>
                  <a:schemeClr val="accent5"/>
                </a:solidFill>
                <a:latin typeface="Helvetica" panose="020B0604020202020204" pitchFamily="34" charset="0"/>
                <a:cs typeface="Helvetica" panose="020B0604020202020204" pitchFamily="34" charset="0"/>
              </a:rPr>
              <a:t>AN </a:t>
            </a:r>
            <a:r>
              <a:rPr lang="en-US" sz="3000" dirty="0">
                <a:latin typeface="Helvetica" panose="020B0604020202020204" pitchFamily="34" charset="0"/>
                <a:cs typeface="Helvetica" panose="020B0604020202020204" pitchFamily="34" charset="0"/>
              </a:rPr>
              <a:t>API</a:t>
            </a:r>
            <a:r>
              <a:rPr lang="en-US" sz="3000" dirty="0">
                <a:solidFill>
                  <a:schemeClr val="accent5"/>
                </a:solidFill>
                <a:latin typeface="Helvetica" panose="020B0604020202020204" pitchFamily="34" charset="0"/>
                <a:cs typeface="Helvetica" panose="020B0604020202020204" pitchFamily="34" charset="0"/>
              </a:rPr>
              <a:t> PROXY</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5622" t="17863" r="39713" b="21744"/>
          <a:stretch/>
        </p:blipFill>
        <p:spPr>
          <a:xfrm>
            <a:off x="2225842" y="1152187"/>
            <a:ext cx="7134726" cy="4433835"/>
          </a:xfrm>
          <a:prstGeom prst="rect">
            <a:avLst/>
          </a:prstGeom>
        </p:spPr>
      </p:pic>
    </p:spTree>
    <p:extLst>
      <p:ext uri="{BB962C8B-B14F-4D97-AF65-F5344CB8AC3E}">
        <p14:creationId xmlns:p14="http://schemas.microsoft.com/office/powerpoint/2010/main" val="169420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19251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API </a:t>
            </a:r>
            <a:r>
              <a:rPr lang="en-US" sz="3000" dirty="0">
                <a:solidFill>
                  <a:schemeClr val="accent5"/>
                </a:solidFill>
                <a:latin typeface="Helvetica" panose="020B0604020202020204" pitchFamily="34" charset="0"/>
                <a:cs typeface="Helvetica" panose="020B0604020202020204" pitchFamily="34" charset="0"/>
              </a:rPr>
              <a:t>POLICY </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18780" t="22329" r="32895" b="25572"/>
          <a:stretch/>
        </p:blipFill>
        <p:spPr>
          <a:xfrm>
            <a:off x="2298031" y="869543"/>
            <a:ext cx="7688177" cy="4662385"/>
          </a:xfrm>
          <a:prstGeom prst="rect">
            <a:avLst/>
          </a:prstGeom>
        </p:spPr>
      </p:pic>
    </p:spTree>
    <p:extLst>
      <p:ext uri="{BB962C8B-B14F-4D97-AF65-F5344CB8AC3E}">
        <p14:creationId xmlns:p14="http://schemas.microsoft.com/office/powerpoint/2010/main" val="78798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309214"/>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POLICY </a:t>
            </a:r>
            <a:r>
              <a:rPr lang="en-US" sz="3000" dirty="0">
                <a:solidFill>
                  <a:schemeClr val="accent5"/>
                </a:solidFill>
                <a:latin typeface="Helvetica" panose="020B0604020202020204" pitchFamily="34" charset="0"/>
                <a:cs typeface="Helvetica" panose="020B0604020202020204" pitchFamily="34" charset="0"/>
              </a:rPr>
              <a:t>FLOW</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8254" t="12972" r="16986" b="21956"/>
          <a:stretch/>
        </p:blipFill>
        <p:spPr>
          <a:xfrm>
            <a:off x="1584910" y="998620"/>
            <a:ext cx="8710863" cy="4764504"/>
          </a:xfrm>
          <a:prstGeom prst="rect">
            <a:avLst/>
          </a:prstGeom>
        </p:spPr>
      </p:pic>
    </p:spTree>
    <p:extLst>
      <p:ext uri="{BB962C8B-B14F-4D97-AF65-F5344CB8AC3E}">
        <p14:creationId xmlns:p14="http://schemas.microsoft.com/office/powerpoint/2010/main" val="174404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0607" y="344494"/>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API </a:t>
            </a:r>
            <a:r>
              <a:rPr lang="en-US" sz="3000" dirty="0">
                <a:solidFill>
                  <a:schemeClr val="accent5"/>
                </a:solidFill>
                <a:latin typeface="Helvetica" panose="020B0604020202020204" pitchFamily="34" charset="0"/>
                <a:cs typeface="Helvetica" panose="020B0604020202020204" pitchFamily="34" charset="0"/>
              </a:rPr>
              <a:t>PRODUCT </a:t>
            </a:r>
          </a:p>
        </p:txBody>
      </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20215" t="18926" r="21412" b="17066"/>
          <a:stretch/>
        </p:blipFill>
        <p:spPr>
          <a:xfrm>
            <a:off x="2298032" y="1021524"/>
            <a:ext cx="7267073" cy="4482355"/>
          </a:xfrm>
          <a:prstGeom prst="rect">
            <a:avLst/>
          </a:prstGeom>
        </p:spPr>
      </p:pic>
    </p:spTree>
    <p:extLst>
      <p:ext uri="{BB962C8B-B14F-4D97-AF65-F5344CB8AC3E}">
        <p14:creationId xmlns:p14="http://schemas.microsoft.com/office/powerpoint/2010/main" val="184242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3450"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893"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315893" y="270026"/>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TEST </a:t>
            </a:r>
            <a:r>
              <a:rPr lang="en-US" sz="3000" dirty="0">
                <a:solidFill>
                  <a:schemeClr val="accent5"/>
                </a:solidFill>
                <a:latin typeface="Helvetica" panose="020B0604020202020204" pitchFamily="34" charset="0"/>
                <a:cs typeface="Helvetica" panose="020B0604020202020204" pitchFamily="34" charset="0"/>
              </a:rPr>
              <a:t>API’s </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5143" t="6723" r="34330" b="25867"/>
          <a:stretch/>
        </p:blipFill>
        <p:spPr>
          <a:xfrm>
            <a:off x="2141621" y="947056"/>
            <a:ext cx="7303168" cy="4575305"/>
          </a:xfrm>
          <a:prstGeom prst="rect">
            <a:avLst/>
          </a:prstGeom>
        </p:spPr>
      </p:pic>
    </p:spTree>
    <p:extLst>
      <p:ext uri="{BB962C8B-B14F-4D97-AF65-F5344CB8AC3E}">
        <p14:creationId xmlns:p14="http://schemas.microsoft.com/office/powerpoint/2010/main" val="126273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309214"/>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TEST </a:t>
            </a:r>
            <a:r>
              <a:rPr lang="en-US" sz="3000" dirty="0">
                <a:solidFill>
                  <a:schemeClr val="accent5"/>
                </a:solidFill>
                <a:latin typeface="Helvetica" panose="020B0604020202020204" pitchFamily="34" charset="0"/>
                <a:cs typeface="Helvetica" panose="020B0604020202020204" pitchFamily="34" charset="0"/>
              </a:rPr>
              <a:t>CONSOLE</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6626" name="Picture 2" descr="t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176" y="1095766"/>
            <a:ext cx="8673376" cy="473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83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93670" y="307796"/>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DEBUG </a:t>
            </a:r>
            <a:r>
              <a:rPr lang="en-US" sz="3000" dirty="0">
                <a:solidFill>
                  <a:schemeClr val="accent5"/>
                </a:solidFill>
                <a:latin typeface="Helvetica" panose="020B0604020202020204" pitchFamily="34" charset="0"/>
                <a:cs typeface="Helvetica" panose="020B0604020202020204" pitchFamily="34" charset="0"/>
              </a:rPr>
              <a:t>API’S </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7775" t="1062" r="24641" b="22169"/>
          <a:stretch/>
        </p:blipFill>
        <p:spPr>
          <a:xfrm>
            <a:off x="2129590" y="804352"/>
            <a:ext cx="7471609" cy="4773895"/>
          </a:xfrm>
          <a:prstGeom prst="rect">
            <a:avLst/>
          </a:prstGeom>
        </p:spPr>
      </p:pic>
    </p:spTree>
    <p:extLst>
      <p:ext uri="{BB962C8B-B14F-4D97-AF65-F5344CB8AC3E}">
        <p14:creationId xmlns:p14="http://schemas.microsoft.com/office/powerpoint/2010/main" val="3320834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DEBUG </a:t>
            </a:r>
            <a:r>
              <a:rPr lang="en-US" sz="3000" dirty="0">
                <a:solidFill>
                  <a:schemeClr val="accent5"/>
                </a:solidFill>
                <a:latin typeface="Helvetica" panose="020B0604020202020204" pitchFamily="34" charset="0"/>
                <a:cs typeface="Helvetica" panose="020B0604020202020204" pitchFamily="34" charset="0"/>
              </a:rPr>
              <a:t>CONSOLE</a:t>
            </a:r>
            <a:r>
              <a:rPr lang="en-US" sz="3000" dirty="0">
                <a:solidFill>
                  <a:schemeClr val="tx1"/>
                </a:solidFill>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7650" name="Picture 2" descr="debug"/>
          <p:cNvPicPr>
            <a:picLocks noChangeAspect="1" noChangeArrowheads="1"/>
          </p:cNvPicPr>
          <p:nvPr/>
        </p:nvPicPr>
        <p:blipFill>
          <a:blip r:embed="rId5">
            <a:extLst>
              <a:ext uri="{28A0092B-C50C-407E-A947-70E740481C1C}">
                <a14:useLocalDpi xmlns:a14="http://schemas.microsoft.com/office/drawing/2010/main" val="0"/>
              </a:ext>
            </a:extLst>
          </a:blip>
          <a:srcRect l="-208" t="10963"/>
          <a:stretch>
            <a:fillRect/>
          </a:stretch>
        </p:blipFill>
        <p:spPr bwMode="auto">
          <a:xfrm>
            <a:off x="1936582" y="1195017"/>
            <a:ext cx="8362927" cy="464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496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53510"/>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ANALYTICS:</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7895" t="3403" r="23086" b="24082"/>
          <a:stretch/>
        </p:blipFill>
        <p:spPr>
          <a:xfrm>
            <a:off x="2189747" y="930540"/>
            <a:ext cx="7796464" cy="4607616"/>
          </a:xfrm>
          <a:prstGeom prst="rect">
            <a:avLst/>
          </a:prstGeom>
        </p:spPr>
      </p:pic>
    </p:spTree>
    <p:extLst>
      <p:ext uri="{BB962C8B-B14F-4D97-AF65-F5344CB8AC3E}">
        <p14:creationId xmlns:p14="http://schemas.microsoft.com/office/powerpoint/2010/main" val="645883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165522"/>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ANALYTICS </a:t>
            </a:r>
            <a:r>
              <a:rPr lang="en-US" sz="3000" dirty="0">
                <a:solidFill>
                  <a:schemeClr val="accent5"/>
                </a:solidFill>
                <a:latin typeface="Helvetica" panose="020B0604020202020204" pitchFamily="34" charset="0"/>
                <a:cs typeface="Helvetica" panose="020B0604020202020204" pitchFamily="34" charset="0"/>
              </a:rPr>
              <a:t>CONSOLE</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30722" name="Picture 2" descr="Analitic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4561" y="1244565"/>
            <a:ext cx="7903028" cy="436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60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947737" y="2751970"/>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latin typeface="Helvetica" panose="020B0604020202020204" pitchFamily="34" charset="0"/>
                <a:cs typeface="Helvetica" panose="020B0604020202020204" pitchFamily="34" charset="0"/>
              </a:rPr>
              <a:t>LET'S HAVE A QUICK </a:t>
            </a:r>
            <a:r>
              <a:rPr lang="en-US" sz="3200" dirty="0">
                <a:solidFill>
                  <a:schemeClr val="accent5"/>
                </a:solidFill>
                <a:latin typeface="Helvetica" panose="020B0604020202020204" pitchFamily="34" charset="0"/>
                <a:cs typeface="Helvetica" panose="020B0604020202020204" pitchFamily="34" charset="0"/>
              </a:rPr>
              <a:t>LOOK </a:t>
            </a:r>
          </a:p>
        </p:txBody>
      </p:sp>
    </p:spTree>
    <p:extLst>
      <p:ext uri="{BB962C8B-B14F-4D97-AF65-F5344CB8AC3E}">
        <p14:creationId xmlns:p14="http://schemas.microsoft.com/office/powerpoint/2010/main" val="347291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DEVELOPER </a:t>
            </a:r>
            <a:r>
              <a:rPr lang="en-US" sz="3000" dirty="0">
                <a:solidFill>
                  <a:schemeClr val="accent5"/>
                </a:solidFill>
                <a:latin typeface="Helvetica" panose="020B0604020202020204" pitchFamily="34" charset="0"/>
                <a:cs typeface="Helvetica" panose="020B0604020202020204" pitchFamily="34" charset="0"/>
              </a:rPr>
              <a:t>PORTAL</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7142" t="14546" r="5065" b="11573"/>
          <a:stretch/>
        </p:blipFill>
        <p:spPr>
          <a:xfrm>
            <a:off x="1306284" y="1281535"/>
            <a:ext cx="9353007" cy="4427458"/>
          </a:xfrm>
          <a:prstGeom prst="rect">
            <a:avLst/>
          </a:prstGeom>
        </p:spPr>
      </p:pic>
    </p:spTree>
    <p:extLst>
      <p:ext uri="{BB962C8B-B14F-4D97-AF65-F5344CB8AC3E}">
        <p14:creationId xmlns:p14="http://schemas.microsoft.com/office/powerpoint/2010/main" val="4037756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DEVELOPER </a:t>
            </a:r>
            <a:r>
              <a:rPr lang="en-US" sz="3000" dirty="0">
                <a:solidFill>
                  <a:schemeClr val="accent5"/>
                </a:solidFill>
                <a:latin typeface="Helvetica" panose="020B0604020202020204" pitchFamily="34" charset="0"/>
                <a:cs typeface="Helvetica" panose="020B0604020202020204" pitchFamily="34" charset="0"/>
              </a:rPr>
              <a:t>FUNCTIONALITIES</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17584" t="9995" r="18540" b="15577"/>
          <a:stretch/>
        </p:blipFill>
        <p:spPr>
          <a:xfrm>
            <a:off x="2466473" y="933993"/>
            <a:ext cx="6990348" cy="4581689"/>
          </a:xfrm>
          <a:prstGeom prst="rect">
            <a:avLst/>
          </a:prstGeom>
        </p:spPr>
      </p:pic>
    </p:spTree>
    <p:extLst>
      <p:ext uri="{BB962C8B-B14F-4D97-AF65-F5344CB8AC3E}">
        <p14:creationId xmlns:p14="http://schemas.microsoft.com/office/powerpoint/2010/main" val="3326195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SUBSCRIBE A </a:t>
            </a:r>
            <a:r>
              <a:rPr lang="en-US" sz="3000" dirty="0">
                <a:solidFill>
                  <a:schemeClr val="accent5"/>
                </a:solidFill>
                <a:latin typeface="Helvetica" panose="020B0604020202020204" pitchFamily="34" charset="0"/>
                <a:cs typeface="Helvetica" panose="020B0604020202020204" pitchFamily="34" charset="0"/>
              </a:rPr>
              <a:t>PRODUCT</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0482" name="Picture 2" descr="dev2"/>
          <p:cNvPicPr>
            <a:picLocks noChangeAspect="1" noChangeArrowheads="1"/>
          </p:cNvPicPr>
          <p:nvPr/>
        </p:nvPicPr>
        <p:blipFill>
          <a:blip r:embed="rId5">
            <a:extLst>
              <a:ext uri="{28A0092B-C50C-407E-A947-70E740481C1C}">
                <a14:useLocalDpi xmlns:a14="http://schemas.microsoft.com/office/drawing/2010/main" val="0"/>
              </a:ext>
            </a:extLst>
          </a:blip>
          <a:srcRect l="4500" t="3101" r="4935"/>
          <a:stretch>
            <a:fillRect/>
          </a:stretch>
        </p:blipFill>
        <p:spPr bwMode="auto">
          <a:xfrm>
            <a:off x="2116183" y="1130501"/>
            <a:ext cx="8095369" cy="485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51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CREATE AN </a:t>
            </a:r>
            <a:r>
              <a:rPr lang="en-US" sz="3000" dirty="0">
                <a:solidFill>
                  <a:schemeClr val="accent5"/>
                </a:solidFill>
                <a:latin typeface="Helvetica" panose="020B0604020202020204" pitchFamily="34" charset="0"/>
                <a:cs typeface="Helvetica" panose="020B0604020202020204" pitchFamily="34" charset="0"/>
              </a:rPr>
              <a:t>APPLICATION</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1506" name="Picture 2" descr="dev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617" y="933993"/>
            <a:ext cx="5609273" cy="513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089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30837"/>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VIEW </a:t>
            </a:r>
            <a:r>
              <a:rPr lang="en-US" sz="3000" dirty="0">
                <a:solidFill>
                  <a:schemeClr val="accent5"/>
                </a:solidFill>
                <a:latin typeface="Helvetica" panose="020B0604020202020204" pitchFamily="34" charset="0"/>
                <a:cs typeface="Helvetica" panose="020B0604020202020204" pitchFamily="34" charset="0"/>
              </a:rPr>
              <a:t>APPLICATION</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sp>
        <p:nvSpPr>
          <p:cNvPr id="2" name="Rectangle 1"/>
          <p:cNvSpPr/>
          <p:nvPr/>
        </p:nvSpPr>
        <p:spPr>
          <a:xfrm>
            <a:off x="3589170" y="3997234"/>
            <a:ext cx="1283276" cy="300446"/>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7273" t="9467" r="20519" b="18731"/>
          <a:stretch/>
        </p:blipFill>
        <p:spPr>
          <a:xfrm>
            <a:off x="2233750" y="853271"/>
            <a:ext cx="7093130" cy="4605352"/>
          </a:xfrm>
          <a:prstGeom prst="rect">
            <a:avLst/>
          </a:prstGeom>
        </p:spPr>
      </p:pic>
    </p:spTree>
    <p:extLst>
      <p:ext uri="{BB962C8B-B14F-4D97-AF65-F5344CB8AC3E}">
        <p14:creationId xmlns:p14="http://schemas.microsoft.com/office/powerpoint/2010/main" val="3652267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CONSUME </a:t>
            </a:r>
            <a:r>
              <a:rPr lang="en-US" sz="3000" dirty="0">
                <a:solidFill>
                  <a:schemeClr val="accent5"/>
                </a:solidFill>
                <a:latin typeface="Helvetica" panose="020B0604020202020204" pitchFamily="34" charset="0"/>
                <a:cs typeface="Helvetica" panose="020B0604020202020204" pitchFamily="34" charset="0"/>
              </a:rPr>
              <a:t>APPLICATION</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3554" name="Picture 2" descr="dev"/>
          <p:cNvPicPr>
            <a:picLocks noChangeAspect="1" noChangeArrowheads="1"/>
          </p:cNvPicPr>
          <p:nvPr/>
        </p:nvPicPr>
        <p:blipFill>
          <a:blip r:embed="rId5">
            <a:extLst>
              <a:ext uri="{28A0092B-C50C-407E-A947-70E740481C1C}">
                <a14:useLocalDpi xmlns:a14="http://schemas.microsoft.com/office/drawing/2010/main" val="0"/>
              </a:ext>
            </a:extLst>
          </a:blip>
          <a:srcRect l="5469" t="652" r="7149"/>
          <a:stretch>
            <a:fillRect/>
          </a:stretch>
        </p:blipFill>
        <p:spPr bwMode="auto">
          <a:xfrm>
            <a:off x="2442754" y="1065902"/>
            <a:ext cx="7889965" cy="504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6388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59975"/>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SECURITY</a:t>
            </a:r>
            <a:r>
              <a:rPr lang="en-US" sz="3000" dirty="0">
                <a:solidFill>
                  <a:schemeClr val="accent5"/>
                </a:solidFill>
                <a:latin typeface="Helvetica" panose="020B0604020202020204" pitchFamily="34" charset="0"/>
                <a:cs typeface="Helvetica" panose="020B0604020202020204" pitchFamily="34" charset="0"/>
              </a:rPr>
              <a:t> </a:t>
            </a:r>
          </a:p>
        </p:txBody>
      </p:sp>
      <p:sp>
        <p:nvSpPr>
          <p:cNvPr id="5" name="Content Placeholder 4"/>
          <p:cNvSpPr>
            <a:spLocks noGrp="1"/>
          </p:cNvSpPr>
          <p:nvPr>
            <p:ph idx="4294967295"/>
          </p:nvPr>
        </p:nvSpPr>
        <p:spPr>
          <a:xfrm>
            <a:off x="283995" y="1236330"/>
            <a:ext cx="10541726" cy="4385339"/>
          </a:xfrm>
        </p:spPr>
        <p:txBody>
          <a:bodyPr>
            <a:normAutofit lnSpcReduction="10000"/>
          </a:bodyPr>
          <a:lstStyle/>
          <a:p>
            <a:pPr marL="0" indent="0">
              <a:buNone/>
            </a:pPr>
            <a:r>
              <a:rPr lang="en-US" dirty="0"/>
              <a:t>SAP API Management supports the following security policies:</a:t>
            </a:r>
          </a:p>
          <a:p>
            <a:pPr lvl="1">
              <a:lnSpc>
                <a:spcPct val="200000"/>
              </a:lnSpc>
            </a:pPr>
            <a:r>
              <a:rPr lang="en-US" dirty="0"/>
              <a:t>Spike Arrest</a:t>
            </a:r>
          </a:p>
          <a:p>
            <a:pPr lvl="1">
              <a:lnSpc>
                <a:spcPct val="200000"/>
              </a:lnSpc>
            </a:pPr>
            <a:r>
              <a:rPr lang="en-US" dirty="0"/>
              <a:t>IP Whitelisting</a:t>
            </a:r>
          </a:p>
          <a:p>
            <a:pPr lvl="1">
              <a:lnSpc>
                <a:spcPct val="200000"/>
              </a:lnSpc>
            </a:pPr>
            <a:r>
              <a:rPr lang="en-US" dirty="0"/>
              <a:t>Verify API Key</a:t>
            </a:r>
          </a:p>
          <a:p>
            <a:pPr lvl="1">
              <a:lnSpc>
                <a:spcPct val="200000"/>
              </a:lnSpc>
            </a:pPr>
            <a:r>
              <a:rPr lang="en-US" dirty="0"/>
              <a:t>Basic Authentication</a:t>
            </a:r>
          </a:p>
          <a:p>
            <a:pPr lvl="1">
              <a:lnSpc>
                <a:spcPct val="200000"/>
              </a:lnSpc>
            </a:pPr>
            <a:r>
              <a:rPr lang="en-US" dirty="0"/>
              <a:t>OAuth</a:t>
            </a:r>
          </a:p>
          <a:p>
            <a:pPr marL="0" indent="0">
              <a:buNone/>
            </a:pPr>
            <a:endParaRPr lang="en-US" dirty="0"/>
          </a:p>
        </p:txBody>
      </p:sp>
    </p:spTree>
    <p:extLst>
      <p:ext uri="{BB962C8B-B14F-4D97-AF65-F5344CB8AC3E}">
        <p14:creationId xmlns:p14="http://schemas.microsoft.com/office/powerpoint/2010/main" val="2903492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470263" y="264675"/>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SPIKE </a:t>
            </a:r>
            <a:r>
              <a:rPr lang="en-US" sz="3000" dirty="0">
                <a:solidFill>
                  <a:schemeClr val="accent5"/>
                </a:solidFill>
                <a:latin typeface="Helvetica" panose="020B0604020202020204" pitchFamily="34" charset="0"/>
                <a:cs typeface="Helvetica" panose="020B0604020202020204" pitchFamily="34" charset="0"/>
              </a:rPr>
              <a:t>ARREST</a:t>
            </a:r>
            <a:r>
              <a:rPr lang="en-US" sz="3000" dirty="0">
                <a:solidFill>
                  <a:schemeClr val="tx1"/>
                </a:solidFill>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sp>
        <p:nvSpPr>
          <p:cNvPr id="2" name="Rectangle 1"/>
          <p:cNvSpPr/>
          <p:nvPr/>
        </p:nvSpPr>
        <p:spPr>
          <a:xfrm>
            <a:off x="470263" y="1051558"/>
            <a:ext cx="11437742" cy="369332"/>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rPr>
              <a:t>The Spike Arrest policy protects against traffic spikes with the &lt;Rate&gt; element.</a:t>
            </a:r>
            <a:endParaRPr lang="en-US" dirty="0"/>
          </a:p>
        </p:txBody>
      </p:sp>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8182" t="12236" r="5195" b="19423"/>
          <a:stretch/>
        </p:blipFill>
        <p:spPr>
          <a:xfrm>
            <a:off x="1201781" y="1869257"/>
            <a:ext cx="8712927" cy="3866606"/>
          </a:xfrm>
          <a:prstGeom prst="rect">
            <a:avLst/>
          </a:prstGeom>
        </p:spPr>
      </p:pic>
    </p:spTree>
    <p:extLst>
      <p:ext uri="{BB962C8B-B14F-4D97-AF65-F5344CB8AC3E}">
        <p14:creationId xmlns:p14="http://schemas.microsoft.com/office/powerpoint/2010/main" val="76493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440871" y="367999"/>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ACCESS </a:t>
            </a:r>
            <a:r>
              <a:rPr lang="en-US" sz="3000" dirty="0">
                <a:solidFill>
                  <a:schemeClr val="accent5"/>
                </a:solidFill>
                <a:latin typeface="Helvetica" panose="020B0604020202020204" pitchFamily="34" charset="0"/>
                <a:cs typeface="Helvetica" panose="020B0604020202020204" pitchFamily="34" charset="0"/>
              </a:rPr>
              <a:t>CONTROL</a:t>
            </a:r>
            <a:r>
              <a:rPr lang="en-US" sz="3000" dirty="0">
                <a:latin typeface="Helvetica" panose="020B0604020202020204" pitchFamily="34" charset="0"/>
                <a:cs typeface="Helvetica" panose="020B0604020202020204" pitchFamily="34" charset="0"/>
              </a:rPr>
              <a:t>(IP </a:t>
            </a:r>
            <a:r>
              <a:rPr lang="en-US" sz="3000" dirty="0">
                <a:solidFill>
                  <a:schemeClr val="accent5"/>
                </a:solidFill>
                <a:latin typeface="Helvetica" panose="020B0604020202020204" pitchFamily="34" charset="0"/>
                <a:cs typeface="Helvetica" panose="020B0604020202020204" pitchFamily="34" charset="0"/>
              </a:rPr>
              <a:t>WHITELISTING</a:t>
            </a:r>
            <a:r>
              <a:rPr lang="en-US" sz="3000" dirty="0">
                <a:latin typeface="Helvetica" panose="020B0604020202020204" pitchFamily="34" charset="0"/>
                <a:cs typeface="Helvetica" panose="020B0604020202020204" pitchFamily="34" charset="0"/>
              </a:rPr>
              <a:t>)</a:t>
            </a:r>
          </a:p>
          <a:p>
            <a:pPr marL="0" indent="0">
              <a:buNone/>
            </a:pPr>
            <a:endParaRPr lang="en-US" sz="3000" dirty="0">
              <a:solidFill>
                <a:schemeClr val="accent5"/>
              </a:solidFill>
              <a:latin typeface="Helvetica" panose="020B0604020202020204" pitchFamily="34" charset="0"/>
              <a:cs typeface="Helvetica" panose="020B0604020202020204" pitchFamily="34" charset="0"/>
            </a:endParaRPr>
          </a:p>
        </p:txBody>
      </p:sp>
      <p:sp>
        <p:nvSpPr>
          <p:cNvPr id="2" name="Rectangle 1"/>
          <p:cNvSpPr/>
          <p:nvPr/>
        </p:nvSpPr>
        <p:spPr>
          <a:xfrm>
            <a:off x="440871" y="1045029"/>
            <a:ext cx="11467135" cy="646331"/>
          </a:xfrm>
          <a:prstGeom prst="rect">
            <a:avLst/>
          </a:prstGeom>
        </p:spPr>
        <p:txBody>
          <a:bodyPr wrap="square">
            <a:spAutoFit/>
          </a:bodyPr>
          <a:lstStyle/>
          <a:p>
            <a:pPr marL="285750" marR="0" lvl="0" indent="-285750">
              <a:spcBef>
                <a:spcPts val="0"/>
              </a:spcBef>
              <a:spcAft>
                <a:spcPts val="0"/>
              </a:spcAft>
              <a:buSzPts val="1000"/>
              <a:buFont typeface="Arial" panose="020B0604020202020204" pitchFamily="34" charset="0"/>
              <a:buChar char="•"/>
              <a:tabLst>
                <a:tab pos="4572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IP Whitelist policy allows you to create an explicit list of IPs that can access your deployed endpoints. IP addresses that aren’t on this white list are rejected.</a:t>
            </a:r>
            <a:endParaRPr lang="en-US" dirty="0">
              <a:effectLst/>
              <a:latin typeface="Verdana" panose="020B0604030504040204" pitchFamily="34"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30" t="9235" r="-260" b="9495"/>
          <a:stretch/>
        </p:blipFill>
        <p:spPr>
          <a:xfrm>
            <a:off x="1447166" y="1722059"/>
            <a:ext cx="9337862" cy="4263200"/>
          </a:xfrm>
          <a:prstGeom prst="rect">
            <a:avLst/>
          </a:prstGeom>
        </p:spPr>
      </p:pic>
    </p:spTree>
    <p:extLst>
      <p:ext uri="{BB962C8B-B14F-4D97-AF65-F5344CB8AC3E}">
        <p14:creationId xmlns:p14="http://schemas.microsoft.com/office/powerpoint/2010/main" val="328564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391886" y="289691"/>
            <a:ext cx="7629798"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Clr>
                <a:schemeClr val="accent5"/>
              </a:buClr>
              <a:buNone/>
            </a:pPr>
            <a:r>
              <a:rPr lang="en-US" sz="3000" dirty="0">
                <a:latin typeface="Helvetica" panose="020B0604020202020204" pitchFamily="34" charset="0"/>
                <a:cs typeface="Helvetica" panose="020B0604020202020204" pitchFamily="34" charset="0"/>
              </a:rPr>
              <a:t>BASIC </a:t>
            </a:r>
            <a:r>
              <a:rPr lang="en-US" sz="3000" dirty="0">
                <a:solidFill>
                  <a:schemeClr val="accent5"/>
                </a:solidFill>
                <a:latin typeface="Helvetica" panose="020B0604020202020204" pitchFamily="34" charset="0"/>
                <a:cs typeface="Helvetica" panose="020B0604020202020204" pitchFamily="34" charset="0"/>
              </a:rPr>
              <a:t>AUTHENTICATION</a:t>
            </a:r>
          </a:p>
        </p:txBody>
      </p:sp>
      <p:sp>
        <p:nvSpPr>
          <p:cNvPr id="2" name="Rectangle 1"/>
          <p:cNvSpPr/>
          <p:nvPr/>
        </p:nvSpPr>
        <p:spPr>
          <a:xfrm>
            <a:off x="476916" y="1059724"/>
            <a:ext cx="11431089" cy="649597"/>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ea typeface="Times New Roman" panose="02020603050405020304" pitchFamily="18" charset="0"/>
              </a:rPr>
              <a:t>Basic Authentication policy takes a username and password, Base64 encodes them, and writes the resulting value to a variable.</a:t>
            </a:r>
            <a:endParaRPr lang="en-US" dirty="0"/>
          </a:p>
        </p:txBody>
      </p:sp>
      <p:pic>
        <p:nvPicPr>
          <p:cNvPr id="19458" name="Picture 18" descr="C:\Users\snadella\Desktop\Presentation1.png"/>
          <p:cNvPicPr>
            <a:picLocks noChangeAspect="1" noChangeArrowheads="1"/>
          </p:cNvPicPr>
          <p:nvPr/>
        </p:nvPicPr>
        <p:blipFill>
          <a:blip r:embed="rId5">
            <a:extLst>
              <a:ext uri="{28A0092B-C50C-407E-A947-70E740481C1C}">
                <a14:useLocalDpi xmlns:a14="http://schemas.microsoft.com/office/drawing/2010/main" val="0"/>
              </a:ext>
            </a:extLst>
          </a:blip>
          <a:srcRect r="15292" b="10934"/>
          <a:stretch>
            <a:fillRect/>
          </a:stretch>
        </p:blipFill>
        <p:spPr bwMode="auto">
          <a:xfrm>
            <a:off x="2403566" y="1802324"/>
            <a:ext cx="6936377" cy="407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55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SAP Cloud Platform API Management">
            <a:hlinkClick r:id="" action="ppaction://media"/>
            <a:extLst>
              <a:ext uri="{FF2B5EF4-FFF2-40B4-BE49-F238E27FC236}">
                <a16:creationId xmlns:a16="http://schemas.microsoft.com/office/drawing/2014/main" xmlns="" id="{2EAD391E-431F-4BDC-99C0-721760CE78BB}"/>
              </a:ext>
            </a:extLst>
          </p:cNvPr>
          <p:cNvPicPr>
            <a:picLocks noRot="1" noChangeAspect="1"/>
          </p:cNvPicPr>
          <p:nvPr>
            <a:videoFile r:link="rId1"/>
          </p:nvPr>
        </p:nvPicPr>
        <p:blipFill>
          <a:blip r:embed="rId4"/>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xmlns="" id="{8D0D6A1B-1582-4AD4-B011-7F11236A20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pic>
        <p:nvPicPr>
          <p:cNvPr id="6" name="Picture 5">
            <a:extLst>
              <a:ext uri="{FF2B5EF4-FFF2-40B4-BE49-F238E27FC236}">
                <a16:creationId xmlns:a16="http://schemas.microsoft.com/office/drawing/2014/main" xmlns="" id="{98871083-DF10-4410-974A-3707C39D22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75187" y="5835316"/>
            <a:ext cx="1696453" cy="1022684"/>
          </a:xfrm>
          <a:prstGeom prst="rect">
            <a:avLst/>
          </a:prstGeom>
        </p:spPr>
      </p:pic>
    </p:spTree>
    <p:extLst>
      <p:ext uri="{BB962C8B-B14F-4D97-AF65-F5344CB8AC3E}">
        <p14:creationId xmlns:p14="http://schemas.microsoft.com/office/powerpoint/2010/main" val="2661883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407185"/>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VERIFY </a:t>
            </a:r>
            <a:r>
              <a:rPr lang="en-US" sz="3000" dirty="0">
                <a:solidFill>
                  <a:schemeClr val="accent5"/>
                </a:solidFill>
                <a:latin typeface="Helvetica" panose="020B0604020202020204" pitchFamily="34" charset="0"/>
                <a:cs typeface="Helvetica" panose="020B0604020202020204" pitchFamily="34" charset="0"/>
              </a:rPr>
              <a:t>API</a:t>
            </a:r>
            <a:r>
              <a:rPr lang="en-US" sz="3000" b="1" dirty="0">
                <a:solidFill>
                  <a:schemeClr val="accent5"/>
                </a:solidFill>
                <a:latin typeface="Helvetica" panose="020B0604020202020204" pitchFamily="34" charset="0"/>
                <a:cs typeface="Helvetica" panose="020B0604020202020204" pitchFamily="34" charset="0"/>
              </a:rPr>
              <a:t> </a:t>
            </a:r>
            <a:r>
              <a:rPr lang="en-US" sz="3000" dirty="0">
                <a:latin typeface="Helvetica" panose="020B0604020202020204" pitchFamily="34" charset="0"/>
                <a:cs typeface="Helvetica" panose="020B0604020202020204" pitchFamily="34" charset="0"/>
              </a:rPr>
              <a:t>KEY</a:t>
            </a:r>
            <a:r>
              <a:rPr lang="en-US" sz="3000" dirty="0">
                <a:solidFill>
                  <a:schemeClr val="accent5"/>
                </a:solidFill>
                <a:latin typeface="Helvetica" panose="020B0604020202020204" pitchFamily="34" charset="0"/>
                <a:cs typeface="Helvetica" panose="020B0604020202020204" pitchFamily="34" charset="0"/>
              </a:rPr>
              <a:t> </a:t>
            </a:r>
          </a:p>
        </p:txBody>
      </p:sp>
      <p:sp>
        <p:nvSpPr>
          <p:cNvPr id="2" name="Rectangle 1"/>
          <p:cNvSpPr/>
          <p:nvPr/>
        </p:nvSpPr>
        <p:spPr>
          <a:xfrm>
            <a:off x="467119" y="1071150"/>
            <a:ext cx="11440886" cy="646331"/>
          </a:xfrm>
          <a:prstGeom prst="rect">
            <a:avLst/>
          </a:prstGeom>
        </p:spPr>
        <p:txBody>
          <a:bodyPr wrap="square">
            <a:spAutoFit/>
          </a:bodyPr>
          <a:lstStyle/>
          <a:p>
            <a:pPr marL="285750" marR="0" lvl="0" indent="-285750">
              <a:spcBef>
                <a:spcPts val="0"/>
              </a:spcBef>
              <a:spcAft>
                <a:spcPts val="0"/>
              </a:spcAft>
              <a:buSzPts val="1000"/>
              <a:buFont typeface="Arial" panose="020B0604020202020204" pitchFamily="34" charset="0"/>
              <a:buChar char="•"/>
              <a:tabLst>
                <a:tab pos="4572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One of the mechanisms to prevent unauthorized access to APIs exposed over the internet is to use the verify API key policy.</a:t>
            </a:r>
            <a:endParaRPr lang="en-US" dirty="0">
              <a:effectLst/>
              <a:latin typeface="Verdana" panose="020B0604030504040204" pitchFamily="34" charset="0"/>
              <a:ea typeface="Times New Roman" panose="02020603050405020304" pitchFamily="18" charset="0"/>
              <a:cs typeface="Times New Roman" panose="02020603050405020304" pitchFamily="18" charset="0"/>
            </a:endParaRPr>
          </a:p>
        </p:txBody>
      </p:sp>
      <p:pic>
        <p:nvPicPr>
          <p:cNvPr id="20482" name="Picture 5" descr="D:\Users\snadella\Desktop\verify api ke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4011" y="1892164"/>
            <a:ext cx="7400553" cy="394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968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0" y="332590"/>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1475" lvl="2" indent="0">
              <a:buNone/>
            </a:pPr>
            <a:r>
              <a:rPr lang="en-US" sz="3000" dirty="0">
                <a:latin typeface="Helvetica" panose="020B0604020202020204" pitchFamily="34" charset="0"/>
                <a:cs typeface="Helvetica" panose="020B0604020202020204" pitchFamily="34" charset="0"/>
              </a:rPr>
              <a:t>OAUTH 2.0</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2990" t="11270" b="27060"/>
          <a:stretch/>
        </p:blipFill>
        <p:spPr>
          <a:xfrm>
            <a:off x="1302168" y="1395663"/>
            <a:ext cx="9757610" cy="3489158"/>
          </a:xfrm>
          <a:prstGeom prst="rect">
            <a:avLst/>
          </a:prstGeom>
        </p:spPr>
      </p:pic>
    </p:spTree>
    <p:extLst>
      <p:ext uri="{BB962C8B-B14F-4D97-AF65-F5344CB8AC3E}">
        <p14:creationId xmlns:p14="http://schemas.microsoft.com/office/powerpoint/2010/main" val="3688099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96151"/>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CLIENT </a:t>
            </a:r>
            <a:r>
              <a:rPr lang="en-US" sz="3000" dirty="0">
                <a:solidFill>
                  <a:schemeClr val="accent5"/>
                </a:solidFill>
                <a:latin typeface="Helvetica" panose="020B0604020202020204" pitchFamily="34" charset="0"/>
                <a:cs typeface="Helvetica" panose="020B0604020202020204" pitchFamily="34" charset="0"/>
              </a:rPr>
              <a:t>CREDENTIALS </a:t>
            </a:r>
          </a:p>
        </p:txBody>
      </p:sp>
      <p:pic>
        <p:nvPicPr>
          <p:cNvPr id="21506" name="Picture 10" descr="D:\Users\snadella\Desktop\oauth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583" y="1985554"/>
            <a:ext cx="8107475" cy="363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21762" y="1095184"/>
            <a:ext cx="10128969" cy="369332"/>
          </a:xfrm>
          <a:prstGeom prst="rect">
            <a:avLst/>
          </a:prstGeom>
        </p:spPr>
        <p:txBody>
          <a:bodyPr wrap="square">
            <a:spAutoFit/>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Client Credentials grant type is used to gain the access token using the client credentials.</a:t>
            </a:r>
            <a:endParaRPr lang="en-US" dirty="0">
              <a:effectLst/>
              <a:latin typeface="Verdana" panose="020B060403050404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430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70025"/>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AUTHORIZATION </a:t>
            </a:r>
            <a:r>
              <a:rPr lang="en-US" sz="3000" dirty="0">
                <a:solidFill>
                  <a:schemeClr val="accent5"/>
                </a:solidFill>
                <a:latin typeface="Helvetica" panose="020B0604020202020204" pitchFamily="34" charset="0"/>
                <a:cs typeface="Helvetica" panose="020B0604020202020204" pitchFamily="34" charset="0"/>
              </a:rPr>
              <a:t>CODE </a:t>
            </a:r>
          </a:p>
        </p:txBody>
      </p:sp>
      <p:pic>
        <p:nvPicPr>
          <p:cNvPr id="23554" name="Picture 9" descr="D:\Users\snadella\Desktop\oauth.png"/>
          <p:cNvPicPr>
            <a:picLocks noChangeAspect="1" noChangeArrowheads="1"/>
          </p:cNvPicPr>
          <p:nvPr/>
        </p:nvPicPr>
        <p:blipFill>
          <a:blip r:embed="rId5">
            <a:extLst>
              <a:ext uri="{28A0092B-C50C-407E-A947-70E740481C1C}">
                <a14:useLocalDpi xmlns:a14="http://schemas.microsoft.com/office/drawing/2010/main" val="0"/>
              </a:ext>
            </a:extLst>
          </a:blip>
          <a:srcRect l="563" t="8441"/>
          <a:stretch>
            <a:fillRect/>
          </a:stretch>
        </p:blipFill>
        <p:spPr bwMode="auto">
          <a:xfrm>
            <a:off x="2834639" y="1870592"/>
            <a:ext cx="7079085" cy="377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61553" y="1085658"/>
            <a:ext cx="9897291" cy="646331"/>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ea typeface="Times New Roman" panose="02020603050405020304" pitchFamily="18" charset="0"/>
              </a:rPr>
              <a:t>The Authorization Code grant type is used by confidential and public clients to exchange an authorization code for an access token. </a:t>
            </a:r>
            <a:endParaRPr lang="en-US" dirty="0"/>
          </a:p>
        </p:txBody>
      </p:sp>
    </p:spTree>
    <p:extLst>
      <p:ext uri="{BB962C8B-B14F-4D97-AF65-F5344CB8AC3E}">
        <p14:creationId xmlns:p14="http://schemas.microsoft.com/office/powerpoint/2010/main" val="3674783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17774"/>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IMPLICIT </a:t>
            </a:r>
            <a:r>
              <a:rPr lang="en-US" sz="3000" dirty="0">
                <a:solidFill>
                  <a:schemeClr val="accent5"/>
                </a:solidFill>
                <a:latin typeface="Helvetica" panose="020B0604020202020204" pitchFamily="34" charset="0"/>
                <a:cs typeface="Helvetica" panose="020B0604020202020204" pitchFamily="34" charset="0"/>
              </a:rPr>
              <a:t>GRANT</a:t>
            </a:r>
            <a:r>
              <a:rPr lang="en-US" sz="3000" dirty="0">
                <a:latin typeface="Helvetica" panose="020B0604020202020204" pitchFamily="34" charset="0"/>
                <a:cs typeface="Helvetica" panose="020B0604020202020204" pitchFamily="34" charset="0"/>
              </a:rPr>
              <a:t> TYPE</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2530" name="Picture 16" descr="https://19yw4b240vb03ws8qm25h366-wpengine.netdna-ssl.com/wp-content/uploads/image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857584"/>
            <a:ext cx="6139543" cy="3977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82871" y="923677"/>
            <a:ext cx="9884980" cy="646331"/>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ea typeface="Times New Roman" panose="02020603050405020304" pitchFamily="18" charset="0"/>
              </a:rPr>
              <a:t>The Implicit flow is a less complicated flow than the code flow. It starts out in the same way as the code flow, with the client making an authorization request to the OAuth server.</a:t>
            </a:r>
            <a:endParaRPr lang="en-US" dirty="0"/>
          </a:p>
        </p:txBody>
      </p:sp>
    </p:spTree>
    <p:extLst>
      <p:ext uri="{BB962C8B-B14F-4D97-AF65-F5344CB8AC3E}">
        <p14:creationId xmlns:p14="http://schemas.microsoft.com/office/powerpoint/2010/main" val="67330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xmlns="" id="{517FB718-0D93-43F2-BCE9-D1C6DF594A39}"/>
              </a:ext>
            </a:extLst>
          </p:cNvPr>
          <p:cNvSpPr txBox="1">
            <a:spLocks/>
          </p:cNvSpPr>
          <p:nvPr/>
        </p:nvSpPr>
        <p:spPr>
          <a:xfrm rot="19928122">
            <a:off x="2947737" y="2751970"/>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latin typeface="Helvetica" panose="020B0604020202020204" pitchFamily="34" charset="0"/>
                <a:cs typeface="Helvetica" panose="020B0604020202020204" pitchFamily="34" charset="0"/>
              </a:rPr>
              <a:t>           </a:t>
            </a:r>
            <a:r>
              <a:rPr lang="en-US" sz="3200" dirty="0">
                <a:solidFill>
                  <a:srgbClr val="FF0000"/>
                </a:solidFill>
                <a:latin typeface="Helvetica" panose="020B0604020202020204" pitchFamily="34" charset="0"/>
                <a:cs typeface="Helvetica" panose="020B0604020202020204" pitchFamily="34" charset="0"/>
              </a:rPr>
              <a:t>Agenda Slide ?????</a:t>
            </a:r>
          </a:p>
        </p:txBody>
      </p:sp>
    </p:spTree>
    <p:extLst>
      <p:ext uri="{BB962C8B-B14F-4D97-AF65-F5344CB8AC3E}">
        <p14:creationId xmlns:p14="http://schemas.microsoft.com/office/powerpoint/2010/main" val="341010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5188"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153124"/>
            <a:ext cx="5983940"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solidFill>
                  <a:schemeClr val="accent5"/>
                </a:solidFill>
                <a:latin typeface="Helvetica" panose="020B0604020202020204" pitchFamily="34" charset="0"/>
                <a:cs typeface="Helvetica" panose="020B0604020202020204" pitchFamily="34" charset="0"/>
              </a:rPr>
              <a:t>OVERVIEW </a:t>
            </a:r>
          </a:p>
        </p:txBody>
      </p:sp>
      <p:pic>
        <p:nvPicPr>
          <p:cNvPr id="19458" name="Picture 2" descr="architecture">
            <a:extLst>
              <a:ext uri="{FF2B5EF4-FFF2-40B4-BE49-F238E27FC236}">
                <a16:creationId xmlns:a16="http://schemas.microsoft.com/office/drawing/2014/main" xmlns="" id="{83835BF3-4679-4781-B5D2-4508E5409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805" y="830154"/>
            <a:ext cx="11112416" cy="535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63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576" t="16157" r="8275" b="10909"/>
          <a:stretch/>
        </p:blipFill>
        <p:spPr>
          <a:xfrm>
            <a:off x="1441939" y="1312984"/>
            <a:ext cx="8464062" cy="4126524"/>
          </a:xfrm>
          <a:prstGeom prst="rect">
            <a:avLst/>
          </a:prstGeom>
        </p:spPr>
      </p:pic>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83089"/>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KEY </a:t>
            </a:r>
            <a:r>
              <a:rPr lang="en-US" sz="3000" dirty="0">
                <a:solidFill>
                  <a:schemeClr val="accent5"/>
                </a:solidFill>
                <a:latin typeface="Helvetica" panose="020B0604020202020204" pitchFamily="34" charset="0"/>
                <a:cs typeface="Helvetica" panose="020B0604020202020204" pitchFamily="34" charset="0"/>
              </a:rPr>
              <a:t>COMPONENTS </a:t>
            </a:r>
          </a:p>
        </p:txBody>
      </p:sp>
    </p:spTree>
    <p:extLst>
      <p:ext uri="{BB962C8B-B14F-4D97-AF65-F5344CB8AC3E}">
        <p14:creationId xmlns:p14="http://schemas.microsoft.com/office/powerpoint/2010/main" val="108148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947737" y="2751970"/>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latin typeface="Helvetica" panose="020B0604020202020204" pitchFamily="34" charset="0"/>
                <a:cs typeface="Helvetica" panose="020B0604020202020204" pitchFamily="34" charset="0"/>
              </a:rPr>
              <a:t>LET'S HAVE A QUICK </a:t>
            </a:r>
            <a:r>
              <a:rPr lang="en-US" sz="3200" dirty="0">
                <a:solidFill>
                  <a:schemeClr val="accent5"/>
                </a:solidFill>
                <a:latin typeface="Helvetica" panose="020B0604020202020204" pitchFamily="34" charset="0"/>
                <a:cs typeface="Helvetica" panose="020B0604020202020204" pitchFamily="34" charset="0"/>
              </a:rPr>
              <a:t>LOOK </a:t>
            </a:r>
          </a:p>
        </p:txBody>
      </p:sp>
      <p:pic>
        <p:nvPicPr>
          <p:cNvPr id="19458" name="Picture 2" descr="architect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8126" y="1581536"/>
            <a:ext cx="8543426" cy="426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83995" y="337423"/>
            <a:ext cx="2508957" cy="553998"/>
          </a:xfrm>
          <a:prstGeom prst="rect">
            <a:avLst/>
          </a:prstGeom>
        </p:spPr>
        <p:txBody>
          <a:bodyPr wrap="none">
            <a:spAutoFit/>
          </a:bodyPr>
          <a:lstStyle/>
          <a:p>
            <a:r>
              <a:rPr lang="en-US" sz="3000" dirty="0">
                <a:solidFill>
                  <a:schemeClr val="bg2">
                    <a:lumMod val="50000"/>
                  </a:schemeClr>
                </a:solidFill>
                <a:latin typeface="Helvetica" panose="020B0604020202020204" pitchFamily="34" charset="0"/>
                <a:cs typeface="Helvetica" panose="020B0604020202020204" pitchFamily="34" charset="0"/>
              </a:rPr>
              <a:t>API </a:t>
            </a:r>
            <a:r>
              <a:rPr lang="en-US" sz="3000" dirty="0">
                <a:solidFill>
                  <a:schemeClr val="accent5"/>
                </a:solidFill>
                <a:latin typeface="Helvetica" panose="020B0604020202020204" pitchFamily="34" charset="0"/>
                <a:cs typeface="Helvetica" panose="020B0604020202020204" pitchFamily="34" charset="0"/>
              </a:rPr>
              <a:t>PORTAL </a:t>
            </a:r>
          </a:p>
        </p:txBody>
      </p:sp>
      <p:sp>
        <p:nvSpPr>
          <p:cNvPr id="10" name="Rounded Rectangle 9"/>
          <p:cNvSpPr/>
          <p:nvPr/>
        </p:nvSpPr>
        <p:spPr>
          <a:xfrm>
            <a:off x="5939839" y="3866606"/>
            <a:ext cx="1644238" cy="74458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l="5726" t="14602" r="3989" b="10081"/>
          <a:stretch/>
        </p:blipFill>
        <p:spPr>
          <a:xfrm>
            <a:off x="764273" y="1254034"/>
            <a:ext cx="10061075" cy="4721173"/>
          </a:xfrm>
          <a:prstGeom prst="rect">
            <a:avLst/>
          </a:prstGeom>
        </p:spPr>
      </p:pic>
    </p:spTree>
    <p:extLst>
      <p:ext uri="{BB962C8B-B14F-4D97-AF65-F5344CB8AC3E}">
        <p14:creationId xmlns:p14="http://schemas.microsoft.com/office/powerpoint/2010/main" val="126358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354267"/>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API PORTAL </a:t>
            </a:r>
            <a:r>
              <a:rPr lang="en-US" sz="3000" dirty="0">
                <a:solidFill>
                  <a:schemeClr val="accent5"/>
                </a:solidFill>
                <a:latin typeface="Helvetica" panose="020B0604020202020204" pitchFamily="34" charset="0"/>
                <a:cs typeface="Helvetica" panose="020B0604020202020204" pitchFamily="34" charset="0"/>
              </a:rPr>
              <a:t>FUNCTIONALITIES</a:t>
            </a:r>
          </a:p>
        </p:txBody>
      </p:sp>
      <p:pic>
        <p:nvPicPr>
          <p:cNvPr id="10" name="Picture 9">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2174" t="14726" r="48233" b="15736"/>
          <a:stretch/>
        </p:blipFill>
        <p:spPr>
          <a:xfrm>
            <a:off x="2478505" y="1031297"/>
            <a:ext cx="6063916" cy="4683703"/>
          </a:xfrm>
          <a:prstGeom prst="rect">
            <a:avLst/>
          </a:prstGeom>
        </p:spPr>
      </p:pic>
    </p:spTree>
    <p:extLst>
      <p:ext uri="{BB962C8B-B14F-4D97-AF65-F5344CB8AC3E}">
        <p14:creationId xmlns:p14="http://schemas.microsoft.com/office/powerpoint/2010/main" val="171198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8CAA0C-620E-4132-895F-56EBEB30E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a16="http://schemas.microsoft.com/office/drawing/2014/main" xmlns="" id="{5540241A-3229-4526-B5B9-DF5516C9D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a16="http://schemas.microsoft.com/office/drawing/2014/main" xmlns="" id="{40716B5A-8986-429B-AFF4-1BBAD46C9BE2}"/>
              </a:ext>
            </a:extLst>
          </p:cNvPr>
          <p:cNvSpPr txBox="1">
            <a:spLocks/>
          </p:cNvSpPr>
          <p:nvPr/>
        </p:nvSpPr>
        <p:spPr>
          <a:xfrm>
            <a:off x="283995" y="259975"/>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API </a:t>
            </a:r>
            <a:r>
              <a:rPr lang="en-US" sz="3000" dirty="0">
                <a:solidFill>
                  <a:schemeClr val="accent5"/>
                </a:solidFill>
                <a:latin typeface="Helvetica" panose="020B0604020202020204" pitchFamily="34" charset="0"/>
                <a:cs typeface="Helvetica" panose="020B0604020202020204" pitchFamily="34" charset="0"/>
              </a:rPr>
              <a:t>PROXY </a:t>
            </a:r>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3469" t="7443" r="37201" b="30675"/>
          <a:stretch/>
        </p:blipFill>
        <p:spPr>
          <a:xfrm>
            <a:off x="2033338" y="1100961"/>
            <a:ext cx="7375358" cy="4327077"/>
          </a:xfrm>
          <a:prstGeom prst="rect">
            <a:avLst/>
          </a:prstGeom>
        </p:spPr>
      </p:pic>
    </p:spTree>
    <p:extLst>
      <p:ext uri="{BB962C8B-B14F-4D97-AF65-F5344CB8AC3E}">
        <p14:creationId xmlns:p14="http://schemas.microsoft.com/office/powerpoint/2010/main" val="28506776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heme/theme1.xml><?xml version="1.0" encoding="utf-8"?>
<a:theme xmlns:a="http://schemas.openxmlformats.org/drawingml/2006/main" name="AppsUK template_Disclaimer">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PT Template">
  <a:themeElements>
    <a:clrScheme name="Aviva">
      <a:dk1>
        <a:sysClr val="windowText" lastClr="000000"/>
      </a:dk1>
      <a:lt1>
        <a:sysClr val="window" lastClr="FFFFFF"/>
      </a:lt1>
      <a:dk2>
        <a:srgbClr val="969696"/>
      </a:dk2>
      <a:lt2>
        <a:srgbClr val="C0C0C0"/>
      </a:lt2>
      <a:accent1>
        <a:srgbClr val="263147"/>
      </a:accent1>
      <a:accent2>
        <a:srgbClr val="009ACC"/>
      </a:accent2>
      <a:accent3>
        <a:srgbClr val="70AD47"/>
      </a:accent3>
      <a:accent4>
        <a:srgbClr val="40B3D6"/>
      </a:accent4>
      <a:accent5>
        <a:srgbClr val="E47E1A"/>
      </a:accent5>
      <a:accent6>
        <a:srgbClr val="7FCCE3"/>
      </a:accent6>
      <a:hlink>
        <a:srgbClr val="AC2B37"/>
      </a:hlink>
      <a:folHlink>
        <a:srgbClr val="762C7C"/>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smtClean="0">
            <a:solidFill>
              <a:schemeClr val="tx2">
                <a:lumMod val="50000"/>
              </a:schemeClr>
            </a:solidFill>
            <a:latin typeface="Calibri" panose="020F0502020204030204" pitchFamily="34" charset="0"/>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7434</TotalTime>
  <Words>1552</Words>
  <Application>Microsoft Office PowerPoint</Application>
  <PresentationFormat>Widescreen</PresentationFormat>
  <Paragraphs>182</Paragraphs>
  <Slides>34</Slides>
  <Notes>33</Notes>
  <HiddenSlides>0</HiddenSlides>
  <MMClips>1</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34</vt:i4>
      </vt:variant>
    </vt:vector>
  </HeadingPairs>
  <TitlesOfParts>
    <vt:vector size="50" baseType="lpstr">
      <vt:lpstr>Arial</vt:lpstr>
      <vt:lpstr>Calibri</vt:lpstr>
      <vt:lpstr>Calibri Light</vt:lpstr>
      <vt:lpstr>Century Gothic</vt:lpstr>
      <vt:lpstr>Courier New</vt:lpstr>
      <vt:lpstr>Helvetica</vt:lpstr>
      <vt:lpstr>Helvetica Light</vt:lpstr>
      <vt:lpstr>Symbol</vt:lpstr>
      <vt:lpstr>Times New Roman</vt:lpstr>
      <vt:lpstr>Verdana</vt:lpstr>
      <vt:lpstr>Wingdings</vt:lpstr>
      <vt:lpstr>AppsUK template_Disclaimer</vt:lpstr>
      <vt:lpstr>Corporate Presentation Template (4x3 - Normal)</vt:lpstr>
      <vt:lpstr>Custom Design</vt:lpstr>
      <vt:lpstr>PPT Template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Management System</dc:title>
  <dc:creator>Narikimilli, Malleswara Rao</dc:creator>
  <cp:lastModifiedBy>N, Sandhya</cp:lastModifiedBy>
  <cp:revision>637</cp:revision>
  <dcterms:created xsi:type="dcterms:W3CDTF">2019-01-23T14:26:08Z</dcterms:created>
  <dcterms:modified xsi:type="dcterms:W3CDTF">2019-08-13T11:51:01Z</dcterms:modified>
</cp:coreProperties>
</file>