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54"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8" name=""/>
        <p:cNvGrpSpPr/>
        <p:nvPr/>
      </p:nvGrpSpPr>
      <p:grpSpPr>
        <a:xfrm>
          <a:off x="0" y="0"/>
          <a:ext cx="0" cy="0"/>
          <a:chOff x="0" y="0"/>
          <a:chExt cx="0" cy="0"/>
        </a:xfrm>
      </p:grpSpPr>
      <p:sp>
        <p:nvSpPr>
          <p:cNvPr id="1048739"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4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60" name=""/>
        <p:cNvGrpSpPr/>
        <p:nvPr/>
      </p:nvGrpSpPr>
      <p:grpSpPr>
        <a:xfrm>
          <a:off x="0" y="0"/>
          <a:ext cx="0" cy="0"/>
          <a:chOff x="0" y="0"/>
          <a:chExt cx="0" cy="0"/>
        </a:xfrm>
      </p:grpSpPr>
      <p:sp>
        <p:nvSpPr>
          <p:cNvPr id="1048747"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48" name="Holder 3"/>
          <p:cNvSpPr>
            <a:spLocks noGrp="1"/>
          </p:cNvSpPr>
          <p:nvPr>
            <p:ph type="subTitle" idx="4"/>
          </p:nvPr>
        </p:nvSpPr>
        <p:spPr>
          <a:xfrm>
            <a:off x="1828800" y="3840480"/>
            <a:ext cx="8534400" cy="1714500"/>
          </a:xfrm>
          <a:prstGeom prst="rect"/>
        </p:spPr>
        <p:txBody>
          <a:bodyPr bIns="0" lIns="0" rIns="0" tIns="0" wrap="square">
            <a:spAutoFit/>
          </a:bodyPr>
          <a:p>
            <a:r>
              <a:t/>
            </a:r>
          </a:p>
        </p:txBody>
      </p:sp>
      <p:sp>
        <p:nvSpPr>
          <p:cNvPr id="1048749"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5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5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74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43" name="Holder 3"/>
          <p:cNvSpPr>
            <a:spLocks noGrp="1"/>
          </p:cNvSpPr>
          <p:nvPr>
            <p:ph type="body" idx="1"/>
          </p:nvPr>
        </p:nvSpPr>
        <p:spPr/>
        <p:txBody>
          <a:bodyPr bIns="0" lIns="0" rIns="0" tIns="0"/>
          <a:p>
            <a:r>
              <a:t/>
            </a:r>
          </a:p>
        </p:txBody>
      </p:sp>
      <p:sp>
        <p:nvSpPr>
          <p:cNvPr id="1048744"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7" name=""/>
        <p:cNvGrpSpPr/>
        <p:nvPr/>
      </p:nvGrpSpPr>
      <p:grpSpPr>
        <a:xfrm>
          <a:off x="0" y="0"/>
          <a:ext cx="0" cy="0"/>
          <a:chOff x="0" y="0"/>
          <a:chExt cx="0" cy="0"/>
        </a:xfrm>
      </p:grpSpPr>
      <p:sp>
        <p:nvSpPr>
          <p:cNvPr id="104873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34" name="Holder 3"/>
          <p:cNvSpPr>
            <a:spLocks noGrp="1"/>
          </p:cNvSpPr>
          <p:nvPr>
            <p:ph sz="half" idx="2"/>
          </p:nvPr>
        </p:nvSpPr>
        <p:spPr>
          <a:xfrm>
            <a:off x="609600" y="1577340"/>
            <a:ext cx="5303520" cy="4526280"/>
          </a:xfrm>
          <a:prstGeom prst="rect"/>
        </p:spPr>
        <p:txBody>
          <a:bodyPr bIns="0" lIns="0" rIns="0" tIns="0" wrap="square">
            <a:spAutoFit/>
          </a:bodyPr>
          <a:p>
            <a:r>
              <a:t/>
            </a:r>
          </a:p>
        </p:txBody>
      </p:sp>
      <p:sp>
        <p:nvSpPr>
          <p:cNvPr id="1048735" name="Holder 4"/>
          <p:cNvSpPr>
            <a:spLocks noGrp="1"/>
          </p:cNvSpPr>
          <p:nvPr>
            <p:ph sz="half" idx="3"/>
          </p:nvPr>
        </p:nvSpPr>
        <p:spPr>
          <a:xfrm>
            <a:off x="6278880" y="1577340"/>
            <a:ext cx="5303520" cy="4526280"/>
          </a:xfrm>
          <a:prstGeom prst="rect"/>
        </p:spPr>
        <p:txBody>
          <a:bodyPr bIns="0" lIns="0" rIns="0" tIns="0" wrap="square">
            <a:spAutoFit/>
          </a:bodyPr>
          <a:p>
            <a:r>
              <a:t/>
            </a:r>
          </a:p>
        </p:txBody>
      </p:sp>
      <p:sp>
        <p:nvSpPr>
          <p:cNvPr id="1048736"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3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5" name=""/>
        <p:cNvGrpSpPr/>
        <p:nvPr/>
      </p:nvGrpSpPr>
      <p:grpSpPr>
        <a:xfrm>
          <a:off x="0" y="0"/>
          <a:ext cx="0" cy="0"/>
          <a:chOff x="0" y="0"/>
          <a:chExt cx="0" cy="0"/>
        </a:xfrm>
      </p:grpSpPr>
      <p:sp>
        <p:nvSpPr>
          <p:cNvPr id="104872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5"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709"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710"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711"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712"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713"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714"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715"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716"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717"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18"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19"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20"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2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2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3"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0" name="TextBox 13"/>
          <p:cNvSpPr txBox="1"/>
          <p:nvPr/>
        </p:nvSpPr>
        <p:spPr>
          <a:xfrm>
            <a:off x="2554542" y="3314150"/>
            <a:ext cx="8610600" cy="1869440"/>
          </a:xfrm>
          <a:prstGeom prst="rect"/>
          <a:noFill/>
        </p:spPr>
        <p:txBody>
          <a:bodyPr rtlCol="0" wrap="square">
            <a:spAutoFit/>
          </a:bodyPr>
          <a:p>
            <a:r>
              <a:rPr sz="2400" lang="en-US"/>
              <a:t>STUDENT NAME:</a:t>
            </a:r>
            <a:r>
              <a:rPr sz="2400" lang="en-US"/>
              <a:t> SANTHIYA</a:t>
            </a:r>
            <a:r>
              <a:rPr sz="2400" lang="en-US"/>
              <a:t>.</a:t>
            </a:r>
            <a:r>
              <a:rPr sz="2400" lang="en-US"/>
              <a:t>R</a:t>
            </a:r>
            <a:endParaRPr dirty="0" sz="2400" lang="en-US"/>
          </a:p>
          <a:p>
            <a:r>
              <a:rPr dirty="0" sz="2400" lang="en-US"/>
              <a:t>REGISTER NO:</a:t>
            </a:r>
            <a:r>
              <a:rPr dirty="0" sz="2400" lang="en-US"/>
              <a:t>3</a:t>
            </a:r>
            <a:r>
              <a:rPr dirty="0" sz="2400" lang="en-US"/>
              <a:t>D</a:t>
            </a:r>
            <a:r>
              <a:rPr dirty="0" sz="2400" lang="en-US"/>
              <a:t>5</a:t>
            </a:r>
            <a:r>
              <a:rPr dirty="0" sz="2400" lang="en-US"/>
              <a:t>7</a:t>
            </a:r>
            <a:r>
              <a:rPr dirty="0" sz="2400" lang="en-US"/>
              <a:t>B</a:t>
            </a:r>
            <a:r>
              <a:rPr dirty="0" sz="2400" lang="en-US"/>
              <a:t>5</a:t>
            </a:r>
            <a:r>
              <a:rPr dirty="0" sz="2400" lang="en-US"/>
              <a:t>A</a:t>
            </a:r>
            <a:r>
              <a:rPr dirty="0" sz="2400" lang="en-US"/>
              <a:t>8</a:t>
            </a:r>
            <a:r>
              <a:rPr dirty="0" sz="2400" lang="en-US"/>
              <a:t>5</a:t>
            </a:r>
            <a:r>
              <a:rPr dirty="0" sz="2400" lang="en-US"/>
              <a:t>B</a:t>
            </a:r>
            <a:r>
              <a:rPr dirty="0" sz="2400" lang="en-US"/>
              <a:t>D</a:t>
            </a:r>
            <a:r>
              <a:rPr dirty="0" sz="2400" lang="en-US"/>
              <a:t>5</a:t>
            </a:r>
            <a:r>
              <a:rPr dirty="0" sz="2400" lang="en-US"/>
              <a:t>2</a:t>
            </a:r>
            <a:r>
              <a:rPr dirty="0" sz="2400" lang="en-US"/>
              <a:t>C</a:t>
            </a:r>
            <a:r>
              <a:rPr dirty="0" sz="2400" lang="en-US"/>
              <a:t>B</a:t>
            </a:r>
            <a:r>
              <a:rPr dirty="0" sz="2400" lang="en-US"/>
              <a:t>A</a:t>
            </a:r>
            <a:r>
              <a:rPr dirty="0" sz="2400" lang="en-US"/>
              <a:t>B</a:t>
            </a:r>
            <a:r>
              <a:rPr dirty="0" sz="2400" lang="en-US"/>
              <a:t>B</a:t>
            </a:r>
            <a:r>
              <a:rPr dirty="0" sz="2400" lang="en-US"/>
              <a:t>4</a:t>
            </a:r>
            <a:r>
              <a:rPr dirty="0" sz="2400" lang="en-US"/>
              <a:t>4</a:t>
            </a:r>
            <a:r>
              <a:rPr dirty="0" sz="2400" lang="en-US"/>
              <a:t>C</a:t>
            </a:r>
            <a:r>
              <a:rPr dirty="0" sz="2400" lang="en-US"/>
              <a:t>7</a:t>
            </a:r>
            <a:r>
              <a:rPr dirty="0" sz="2400" lang="en-US"/>
              <a:t>8</a:t>
            </a:r>
            <a:r>
              <a:rPr dirty="0" sz="2400" lang="en-US"/>
              <a:t>D</a:t>
            </a:r>
            <a:r>
              <a:rPr dirty="0" sz="2400" lang="en-US"/>
              <a:t>B</a:t>
            </a:r>
            <a:r>
              <a:rPr dirty="0" sz="2400" lang="en-US"/>
              <a:t>E</a:t>
            </a:r>
            <a:r>
              <a:rPr dirty="0" sz="2400" lang="en-US"/>
              <a:t>1</a:t>
            </a:r>
            <a:r>
              <a:rPr dirty="0" sz="2400" lang="en-US"/>
              <a:t>A</a:t>
            </a:r>
            <a:r>
              <a:rPr dirty="0" sz="2400" lang="en-US"/>
              <a:t>8</a:t>
            </a:r>
            <a:r>
              <a:rPr dirty="0" sz="2400" lang="en-US"/>
              <a:t>E</a:t>
            </a:r>
            <a:r>
              <a:rPr dirty="0" sz="2400" lang="en-US"/>
              <a:t>9</a:t>
            </a:r>
            <a:r>
              <a:rPr dirty="0" sz="2400" lang="en-US"/>
              <a:t>A</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r>
              <a:rPr dirty="0" sz="2400" lang="en-US"/>
              <a:t>)</a:t>
            </a:r>
            <a:endParaRPr altLang="en-US" lang="zh-CN"/>
          </a:p>
          <a:p>
            <a:r>
              <a:rPr dirty="0" sz="2400" lang="en-US"/>
              <a:t>COLLEGE</a:t>
            </a:r>
            <a:r>
              <a:rPr dirty="0" sz="2400" lang="en-US"/>
              <a:t>:</a:t>
            </a:r>
            <a:r>
              <a:rPr dirty="0" sz="2400" lang="en-US"/>
              <a:t>Q</a:t>
            </a:r>
            <a:r>
              <a:rPr dirty="0" sz="2400" lang="en-US"/>
              <a:t>U</a:t>
            </a:r>
            <a:r>
              <a:rPr dirty="0" sz="2400" lang="en-US"/>
              <a:t>E</a:t>
            </a:r>
            <a:r>
              <a:rPr dirty="0" sz="2400" lang="en-US"/>
              <a:t>E</a:t>
            </a:r>
            <a:r>
              <a:rPr dirty="0" sz="2400" lang="en-US"/>
              <a:t>N </a:t>
            </a:r>
            <a:r>
              <a:rPr dirty="0" sz="2400" lang="en-US"/>
              <a:t>M</a:t>
            </a:r>
            <a:r>
              <a:rPr dirty="0" sz="2400" lang="en-US"/>
              <a:t>A</a:t>
            </a:r>
            <a:r>
              <a:rPr dirty="0" sz="2400" lang="en-US"/>
              <a:t>R</a:t>
            </a:r>
            <a:r>
              <a:rPr dirty="0" sz="2400" lang="en-US"/>
              <a:t>Y</a:t>
            </a:r>
            <a:r>
              <a:rPr dirty="0" sz="2400" lang="en-US"/>
              <a:t>'S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a:off x="931443" y="2118811"/>
            <a:ext cx="7219413" cy="1348741"/>
          </a:xfrm>
          <a:prstGeom prst="rect"/>
        </p:spPr>
        <p:txBody>
          <a:bodyPr rtlCol="0" wrap="square">
            <a:spAutoFit/>
          </a:bodyPr>
          <a:p>
            <a:r>
              <a:rPr sz="2800" lang="en-US">
                <a:solidFill>
                  <a:srgbClr val="000000"/>
                </a:solidFill>
              </a:rPr>
              <a:t>To analyze the dataset and derive insights about body fat percentage and weight, we can consider several modeling techniques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21850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r>
              <a:rPr dirty="0" lang="en-US"/>
              <a:t>:</a:t>
            </a:r>
            <a:br>
              <a:rPr dirty="0" lang="en-US"/>
            </a:br>
            <a:endParaRPr altLang="en-US" lang="zh-CN"/>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72" name=""/>
          <p:cNvSpPr txBox="1"/>
          <p:nvPr/>
        </p:nvSpPr>
        <p:spPr>
          <a:xfrm>
            <a:off x="1830102" y="3251200"/>
            <a:ext cx="8271283" cy="1348740"/>
          </a:xfrm>
          <a:prstGeom prst="rect"/>
        </p:spPr>
        <p:txBody>
          <a:bodyPr rtlCol="0" wrap="square">
            <a:spAutoFit/>
          </a:bodyPr>
          <a:p>
            <a:r>
              <a:rPr sz="2800" lang="en-US">
                <a:solidFill>
                  <a:srgbClr val="000000"/>
                </a:solidFill>
              </a:rPr>
              <a:t>It seems you want to analyze or summarize the data provided in the table. Here’s a breakdown of the numbers you listed: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73" name=""/>
          <p:cNvSpPr txBox="1"/>
          <p:nvPr/>
        </p:nvSpPr>
        <p:spPr>
          <a:xfrm>
            <a:off x="755331" y="2125979"/>
            <a:ext cx="11176026" cy="2606041"/>
          </a:xfrm>
          <a:prstGeom prst="rect"/>
        </p:spPr>
        <p:txBody>
          <a:bodyPr rtlCol="0" wrap="square">
            <a:spAutoFit/>
          </a:bodyPr>
          <a:p>
            <a:r>
              <a:rPr sz="2800" lang="en-US">
                <a:solidFill>
                  <a:srgbClr val="000000"/>
                </a:solidFill>
              </a:rPr>
              <a:t>The data reflects a peak on 6/1/2013 with 276, indicating significant activity or input on that date. Overall, the consistent entries around 138 and the totals of 139 and 140 suggest stable or recurring values, culminating in a comprehensive total of 695. This could indicate a pattern worth further analysis, especially on 6/1, which might require investigating the reason for the spike.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2" name=""/>
          <p:cNvSpPr txBox="1"/>
          <p:nvPr/>
        </p:nvSpPr>
        <p:spPr>
          <a:xfrm>
            <a:off x="834071" y="2710686"/>
            <a:ext cx="8723542" cy="2606040"/>
          </a:xfrm>
          <a:prstGeom prst="rect"/>
        </p:spPr>
        <p:txBody>
          <a:bodyPr rtlCol="0" wrap="square">
            <a:spAutoFit/>
          </a:bodyPr>
          <a:p>
            <a:r>
              <a:rPr sz="2800" lang="en-US">
                <a:solidFill>
                  <a:srgbClr val="000000"/>
                </a:solidFill>
              </a:rPr>
              <a:t>The dataset consists of body fat percentages and corresponding weights measured over several weeks, from May 3, 2013, to June 1, 2013. The goal is to analyze the changes in estimated body fat and weight over time and to determine any trends or patterns. Specifically, we aim to:</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
          <p:cNvSpPr txBox="1"/>
          <p:nvPr/>
        </p:nvSpPr>
        <p:spPr>
          <a:xfrm>
            <a:off x="909622" y="3251200"/>
            <a:ext cx="9556480" cy="2186940"/>
          </a:xfrm>
          <a:prstGeom prst="rect"/>
        </p:spPr>
        <p:txBody>
          <a:bodyPr rtlCol="0" wrap="square">
            <a:spAutoFit/>
          </a:bodyPr>
          <a:p>
            <a:r>
              <a:rPr sz="2800" lang="en-US">
                <a:solidFill>
                  <a:srgbClr val="000000"/>
                </a:solidFill>
              </a:rPr>
              <a:t>This project examines the relationship between body fat percentage and weight over a five-week period, from May 3, 2013, to June 1, 2013. By analyzing the recorded data, we aim to identify trends and correlations that can inform fitness and health strategies.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709896" y="3251200"/>
            <a:ext cx="9730154" cy="1767840"/>
          </a:xfrm>
          <a:prstGeom prst="rect"/>
        </p:spPr>
        <p:txBody>
          <a:bodyPr rtlCol="0" wrap="square">
            <a:spAutoFit/>
          </a:bodyPr>
          <a:p>
            <a:r>
              <a:rPr sz="2800" lang="en-US">
                <a:solidFill>
                  <a:srgbClr val="000000"/>
                </a:solidFill>
              </a:rPr>
              <a:t>These end users will benefit from the insights gained through the analysis of body fat percentage and weight data, helping them make informed decisions regarding health and fitness.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1395914" y="3251200"/>
            <a:ext cx="9504377" cy="1348740"/>
          </a:xfrm>
          <a:prstGeom prst="rect"/>
        </p:spPr>
        <p:txBody>
          <a:bodyPr rtlCol="0" wrap="square">
            <a:spAutoFit/>
          </a:bodyPr>
          <a:p>
            <a:r>
              <a:rPr sz="2800" lang="en-US">
                <a:solidFill>
                  <a:srgbClr val="000000"/>
                </a:solidFill>
              </a:rPr>
              <a:t>To analyze your data on estimated body fat and weight over the given dates, we'll summarize the values and present their value proposition.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2" name="Title 1"/>
          <p:cNvSpPr>
            <a:spLocks noGrp="1"/>
          </p:cNvSpPr>
          <p:nvPr>
            <p:ph type="title"/>
          </p:nvPr>
        </p:nvSpPr>
        <p:spPr>
          <a:xfrm>
            <a:off x="755332" y="385444"/>
            <a:ext cx="10681335" cy="723901"/>
          </a:xfrm>
        </p:spPr>
        <p:txBody>
          <a:bodyPr/>
          <a:p>
            <a:r>
              <a:rPr dirty="0" lang="en-IN"/>
              <a:t>Dataset Description</a:t>
            </a:r>
          </a:p>
        </p:txBody>
      </p:sp>
      <p:sp>
        <p:nvSpPr>
          <p:cNvPr id="1048623" name=""/>
          <p:cNvSpPr txBox="1"/>
          <p:nvPr/>
        </p:nvSpPr>
        <p:spPr>
          <a:xfrm>
            <a:off x="675284" y="3251200"/>
            <a:ext cx="10468151" cy="929640"/>
          </a:xfrm>
          <a:prstGeom prst="rect"/>
        </p:spPr>
        <p:txBody>
          <a:bodyPr rtlCol="0" wrap="square">
            <a:spAutoFit/>
          </a:bodyPr>
          <a:p>
            <a:r>
              <a:rPr sz="2800" lang="en-US">
                <a:solidFill>
                  <a:srgbClr val="000000"/>
                </a:solidFill>
              </a:rPr>
              <a:t>This dataset tracks body fat percentages and corresponding weights over specific dates in May and June 2013.</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7" name="TextBox 8"/>
          <p:cNvSpPr txBox="1"/>
          <p:nvPr/>
        </p:nvSpPr>
        <p:spPr>
          <a:xfrm>
            <a:off x="2769543" y="2019299"/>
            <a:ext cx="8507674" cy="5105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Temporal Analysis: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618" name=""/>
          <p:cNvSpPr txBox="1"/>
          <p:nvPr/>
        </p:nvSpPr>
        <p:spPr>
          <a:xfrm>
            <a:off x="2526030" y="1602105"/>
            <a:ext cx="6082975" cy="510540"/>
          </a:xfrm>
          <a:prstGeom prst="rect"/>
        </p:spPr>
        <p:txBody>
          <a:bodyPr rtlCol="0" wrap="square">
            <a:spAutoFit/>
          </a:bodyPr>
          <a:p>
            <a:r>
              <a:rPr sz="2800" lang="en-US">
                <a:solidFill>
                  <a:srgbClr val="000000"/>
                </a:solidFill>
              </a:rPr>
              <a:t>Comprehensive Tracking</a:t>
            </a:r>
            <a:endParaRPr sz="2800" lang="en-US">
              <a:solidFill>
                <a:srgbClr val="000000"/>
              </a:solidFill>
            </a:endParaRPr>
          </a:p>
        </p:txBody>
      </p:sp>
      <p:sp>
        <p:nvSpPr>
          <p:cNvPr id="1048619" name=""/>
          <p:cNvSpPr txBox="1"/>
          <p:nvPr/>
        </p:nvSpPr>
        <p:spPr>
          <a:xfrm>
            <a:off x="3157399" y="2529838"/>
            <a:ext cx="5451606" cy="510540"/>
          </a:xfrm>
          <a:prstGeom prst="rect"/>
        </p:spPr>
        <p:txBody>
          <a:bodyPr rtlCol="0" wrap="square">
            <a:spAutoFit/>
          </a:bodyPr>
          <a:p>
            <a:r>
              <a:rPr sz="2800" lang="en-US">
                <a:solidFill>
                  <a:srgbClr val="000000"/>
                </a:solidFill>
              </a:rPr>
              <a:t>Visual Clarity</a:t>
            </a:r>
            <a:endParaRPr sz="2800" lang="en-US">
              <a:solidFill>
                <a:srgbClr val="000000"/>
              </a:solidFill>
            </a:endParaRPr>
          </a:p>
        </p:txBody>
      </p:sp>
      <p:sp>
        <p:nvSpPr>
          <p:cNvPr id="1048620" name=""/>
          <p:cNvSpPr txBox="1"/>
          <p:nvPr/>
        </p:nvSpPr>
        <p:spPr>
          <a:xfrm>
            <a:off x="2710514" y="3251200"/>
            <a:ext cx="5671485" cy="510540"/>
          </a:xfrm>
          <a:prstGeom prst="rect"/>
        </p:spPr>
        <p:txBody>
          <a:bodyPr rtlCol="0" wrap="square">
            <a:spAutoFit/>
          </a:bodyPr>
          <a:p>
            <a:r>
              <a:rPr sz="2800" lang="en-US">
                <a:solidFill>
                  <a:srgbClr val="000000"/>
                </a:solidFill>
              </a:rPr>
              <a:t>Aggregate Insight</a:t>
            </a:r>
            <a:endParaRPr sz="2800" lang="en-US">
              <a:solidFill>
                <a:srgbClr val="000000"/>
              </a:solidFill>
            </a:endParaRPr>
          </a:p>
        </p:txBody>
      </p:sp>
      <p:sp>
        <p:nvSpPr>
          <p:cNvPr id="1048621" name=""/>
          <p:cNvSpPr txBox="1"/>
          <p:nvPr/>
        </p:nvSpPr>
        <p:spPr>
          <a:xfrm>
            <a:off x="3809998" y="4161470"/>
            <a:ext cx="4572000" cy="929640"/>
          </a:xfrm>
          <a:prstGeom prst="rect"/>
        </p:spPr>
        <p:txBody>
          <a:bodyPr rtlCol="0" wrap="square">
            <a:spAutoFit/>
          </a:bodyPr>
          <a:p>
            <a:r>
              <a:rPr sz="2800" lang="en-US">
                <a:solidFill>
                  <a:srgbClr val="000000"/>
                </a:solidFill>
              </a:rPr>
              <a:t>Data-Driven Decision Making</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2024-09-26T10:45:05Z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5a8eafb7d06b4234b25f242762e5827d</vt:lpwstr>
  </property>
</Properties>
</file>