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dhya547/KeyLogger.gi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42950" y="1770219"/>
            <a:ext cx="1099185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           </a:t>
            </a:r>
            <a:br>
              <a:rPr lang="en-IN" spc="15" dirty="0"/>
            </a:br>
            <a:r>
              <a:rPr lang="en-IN" spc="15" dirty="0"/>
              <a:t>            Achanta Lakshmi Sandhya</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97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136416"/>
            <a:ext cx="6912292" cy="5011628"/>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sz="1800" b="0" strike="noStrike" spc="-1" dirty="0">
                <a:latin typeface="Times New Roman" panose="02020603050405020304" pitchFamily="18" charset="0"/>
                <a:ea typeface="DejaVu Sans"/>
                <a:cs typeface="Times New Roman" panose="02020603050405020304" pitchFamily="18" charset="0"/>
              </a:rPr>
              <a:t>Install required python libraries in command prompt like, </a:t>
            </a:r>
          </a:p>
          <a:p>
            <a:r>
              <a:rPr lang="en-US" sz="1800" b="1" strike="noStrike" spc="-1" dirty="0">
                <a:latin typeface="Times New Roman" panose="02020603050405020304" pitchFamily="18" charset="0"/>
                <a:ea typeface="DejaVu Sans"/>
                <a:cs typeface="Times New Roman" panose="02020603050405020304" pitchFamily="18" charset="0"/>
              </a:rPr>
              <a:t>             1. pip install </a:t>
            </a:r>
            <a:r>
              <a:rPr lang="en-US" sz="1800" b="1" strike="noStrike" spc="-1" dirty="0" err="1">
                <a:latin typeface="Times New Roman" panose="02020603050405020304" pitchFamily="18" charset="0"/>
                <a:ea typeface="DejaVu Sans"/>
                <a:cs typeface="Times New Roman" panose="02020603050405020304" pitchFamily="18" charset="0"/>
              </a:rPr>
              <a:t>pynput</a:t>
            </a:r>
            <a:r>
              <a:rPr lang="en-US" sz="1800" b="1" strike="noStrike" spc="-1" dirty="0">
                <a:latin typeface="Times New Roman" panose="02020603050405020304" pitchFamily="18" charset="0"/>
                <a:ea typeface="DejaVu Sans"/>
                <a:cs typeface="Times New Roman" panose="02020603050405020304" pitchFamily="18" charset="0"/>
              </a:rPr>
              <a:t>     </a:t>
            </a:r>
          </a:p>
          <a:p>
            <a:r>
              <a:rPr lang="en-US" sz="1800" b="1" strike="noStrike" spc="-1" dirty="0">
                <a:latin typeface="Times New Roman" panose="02020603050405020304" pitchFamily="18" charset="0"/>
                <a:ea typeface="DejaVu Sans"/>
                <a:cs typeface="Times New Roman" panose="02020603050405020304" pitchFamily="18" charset="0"/>
              </a:rPr>
              <a:t>             2. pip install </a:t>
            </a:r>
            <a:r>
              <a:rPr lang="en-US" sz="1800" b="1" strike="noStrike" spc="-1" dirty="0" err="1">
                <a:latin typeface="Times New Roman" panose="02020603050405020304" pitchFamily="18" charset="0"/>
                <a:ea typeface="DejaVu Sans"/>
                <a:cs typeface="Times New Roman" panose="02020603050405020304" pitchFamily="18" charset="0"/>
              </a:rPr>
              <a:t>json</a:t>
            </a:r>
            <a:endParaRPr lang="en-US" sz="1800" b="1" strike="noStrike" spc="-1" dirty="0">
              <a:latin typeface="Times New Roman" panose="02020603050405020304" pitchFamily="18" charset="0"/>
              <a:ea typeface="DejaVu Sans"/>
              <a:cs typeface="Times New Roman" panose="02020603050405020304" pitchFamily="18" charset="0"/>
            </a:endParaRPr>
          </a:p>
          <a:p>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Initialization of </a:t>
            </a:r>
            <a:r>
              <a:rPr lang="en-US" b="1" spc="-1" dirty="0">
                <a:latin typeface="Times New Roman" panose="02020603050405020304" pitchFamily="18" charset="0"/>
                <a:ea typeface="DejaVu Sans"/>
                <a:cs typeface="Times New Roman" panose="02020603050405020304" pitchFamily="18" charset="0"/>
              </a:rPr>
              <a:t>K</a:t>
            </a:r>
            <a:r>
              <a:rPr lang="en-US" sz="1800" b="1" strike="noStrike" spc="-1" dirty="0">
                <a:latin typeface="Times New Roman" panose="02020603050405020304" pitchFamily="18" charset="0"/>
                <a:ea typeface="DejaVu Sans"/>
                <a:cs typeface="Times New Roman" panose="02020603050405020304" pitchFamily="18" charset="0"/>
              </a:rPr>
              <a:t>eylogger</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Set up the main GUI window and initialize the global variables for key logging.</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Capturing of keystrokes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Start capturing key events when the ‘Start</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r>
              <a:rPr lang="en-US" b="0" strike="noStrike" spc="-1" dirty="0">
                <a:latin typeface="Times New Roman" panose="02020603050405020304" pitchFamily="18" charset="0"/>
                <a:ea typeface="DejaVu Sans"/>
                <a:cs typeface="Times New Roman" panose="02020603050405020304" pitchFamily="18" charset="0"/>
              </a:rPr>
              <a:t> </a:t>
            </a:r>
            <a:r>
              <a:rPr lang="en-US" sz="1800" b="0" strike="noStrike" spc="-1" dirty="0">
                <a:latin typeface="Times New Roman" panose="02020603050405020304" pitchFamily="18" charset="0"/>
                <a:ea typeface="DejaVu Sans"/>
                <a:cs typeface="Times New Roman" panose="02020603050405020304" pitchFamily="18" charset="0"/>
              </a:rPr>
              <a:t>Log key press and release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Data Logging into text files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Update text and Json log files with captured key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Stop Logging</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Stop capturing key events when the ‘Stop</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endParaRPr lang="en-IN"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65466" y="33086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85444"/>
            <a:ext cx="2963862"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609600" y="352193"/>
            <a:ext cx="10827067" cy="714607"/>
          </a:xfrm>
        </p:spPr>
        <p:txBody>
          <a:bodyPr/>
          <a:lstStyle/>
          <a:p>
            <a:r>
              <a:rPr lang="en-IN" sz="3200"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553200" cy="2352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sz="2000" dirty="0"/>
              <a:t>When we click on the start button the keylogger will start.</a:t>
            </a:r>
          </a:p>
          <a:p>
            <a:pPr marL="285750" indent="-285750" algn="just">
              <a:lnSpc>
                <a:spcPct val="150000"/>
              </a:lnSpc>
              <a:buFont typeface="Arial" panose="020B0604020202020204" pitchFamily="34" charset="0"/>
              <a:buChar char="•"/>
            </a:pPr>
            <a:r>
              <a:rPr lang="en-GB" sz="2000" dirty="0"/>
              <a:t>Then you can type on your keyboard. </a:t>
            </a:r>
          </a:p>
          <a:p>
            <a:pPr marL="285750" indent="-285750" algn="just">
              <a:lnSpc>
                <a:spcPct val="150000"/>
              </a:lnSpc>
              <a:buFont typeface="Arial" panose="020B0604020202020204" pitchFamily="34" charset="0"/>
              <a:buChar char="•"/>
            </a:pPr>
            <a:r>
              <a:rPr lang="en-GB" sz="2000"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a:xfrm>
            <a:off x="755332" y="304800"/>
            <a:ext cx="10681335" cy="984885"/>
          </a:xfrm>
        </p:spPr>
        <p:txBody>
          <a:bodyPr/>
          <a:lstStyle/>
          <a:p>
            <a:br>
              <a:rPr lang="en-IN" sz="3200" dirty="0"/>
            </a:br>
            <a:r>
              <a:rPr lang="en-IN" sz="3200" dirty="0"/>
              <a:t>GitHub Link</a:t>
            </a:r>
          </a:p>
        </p:txBody>
      </p:sp>
      <p:sp>
        <p:nvSpPr>
          <p:cNvPr id="9" name="TextBox 8">
            <a:extLst>
              <a:ext uri="{FF2B5EF4-FFF2-40B4-BE49-F238E27FC236}">
                <a16:creationId xmlns:a16="http://schemas.microsoft.com/office/drawing/2014/main" id="{55B6A3F8-193C-1D9A-9932-19D2C58E6866}"/>
              </a:ext>
            </a:extLst>
          </p:cNvPr>
          <p:cNvSpPr txBox="1"/>
          <p:nvPr/>
        </p:nvSpPr>
        <p:spPr>
          <a:xfrm>
            <a:off x="2438400" y="1289685"/>
            <a:ext cx="6248400" cy="2308324"/>
          </a:xfrm>
          <a:prstGeom prst="rect">
            <a:avLst/>
          </a:prstGeom>
          <a:noFill/>
        </p:spPr>
        <p:txBody>
          <a:bodyPr wrap="square" rtlCol="0">
            <a:spAutoFit/>
          </a:bodyPr>
          <a:lstStyle/>
          <a:p>
            <a:endParaRPr lang="en-IN" sz="2400" u="sng" dirty="0"/>
          </a:p>
          <a:p>
            <a:endParaRPr lang="en-IN" sz="2400" u="sng" dirty="0"/>
          </a:p>
          <a:p>
            <a:endParaRPr lang="en-IN" sz="2400" u="sng" dirty="0"/>
          </a:p>
          <a:p>
            <a:endParaRPr lang="en-IN" sz="2400" u="sng" dirty="0"/>
          </a:p>
          <a:p>
            <a:r>
              <a:rPr lang="en-IN" sz="2400" u="sng" dirty="0">
                <a:solidFill>
                  <a:srgbClr val="0070C0"/>
                </a:solidFill>
              </a:rPr>
              <a:t>https://github.com/sandhya547/</a:t>
            </a:r>
            <a:r>
              <a:rPr lang="en-IN" sz="2400" u="sng" dirty="0">
                <a:solidFill>
                  <a:srgbClr val="0070C0"/>
                </a:solidFill>
                <a:hlinkClick r:id="rId2">
                  <a:extLst>
                    <a:ext uri="{A12FA001-AC4F-418D-AE19-62706E023703}">
                      <ahyp:hlinkClr xmlns:ahyp="http://schemas.microsoft.com/office/drawing/2018/hyperlinkcolor" val="tx"/>
                    </a:ext>
                  </a:extLst>
                </a:hlinkClick>
              </a:rPr>
              <a:t>KeyLogger</a:t>
            </a:r>
            <a:r>
              <a:rPr lang="en-IN" sz="2400" u="sng" dirty="0">
                <a:solidFill>
                  <a:srgbClr val="0070C0"/>
                </a:solidFill>
              </a:rPr>
              <a:t>.git</a:t>
            </a:r>
          </a:p>
          <a:p>
            <a:endParaRPr lang="en-IN" sz="2400" u="sng" dirty="0"/>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pt Images - Free Download on Freepik">
            <a:extLst>
              <a:ext uri="{FF2B5EF4-FFF2-40B4-BE49-F238E27FC236}">
                <a16:creationId xmlns:a16="http://schemas.microsoft.com/office/drawing/2014/main" id="{7EF7E418-2CF4-A186-0FE5-D6949234E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420600" cy="693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37003" y="667702"/>
            <a:ext cx="25696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509114"/>
          </a:xfrm>
          <a:prstGeom prst="rect">
            <a:avLst/>
          </a:prstGeom>
        </p:spPr>
        <p:txBody>
          <a:bodyPr vert="horz" wrap="square" lIns="0" tIns="16510" rIns="0" bIns="0" rtlCol="0">
            <a:spAutoFit/>
          </a:bodyPr>
          <a:lstStyle/>
          <a:p>
            <a:pPr marL="12700">
              <a:lnSpc>
                <a:spcPct val="100000"/>
              </a:lnSpc>
              <a:spcBef>
                <a:spcPts val="130"/>
              </a:spcBef>
            </a:pPr>
            <a:r>
              <a:rPr lang="en-GB" sz="3200" spc="5" dirty="0"/>
              <a:t>KEYLOGGER AND SECURITY</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pPr algn="just"/>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822825" cy="505908"/>
          </a:xfrm>
          <a:prstGeom prst="rect">
            <a:avLst/>
          </a:prstGeom>
        </p:spPr>
        <p:txBody>
          <a:bodyPr vert="horz" wrap="square" lIns="0" tIns="13335" rIns="0" bIns="0" rtlCol="0">
            <a:spAutoFit/>
          </a:bodyPr>
          <a:lstStyle/>
          <a:p>
            <a:pPr marL="12700">
              <a:lnSpc>
                <a:spcPct val="100000"/>
              </a:lnSpc>
              <a:spcBef>
                <a:spcPts val="105"/>
              </a:spcBef>
            </a:pPr>
            <a:r>
              <a:rPr lang="en-IN" sz="3200" spc="25" dirty="0"/>
              <a:t>          </a:t>
            </a: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1855828" y="1055268"/>
            <a:ext cx="5868947"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Introduction to Keyloggers and Security</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Understanding the Problem Statement</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Overview of the Project</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Identifying the End Users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Introducing Your Solution</a:t>
            </a:r>
            <a:r>
              <a:rPr lang="en-US" sz="1800" dirty="0">
                <a:latin typeface="Times New Roman" panose="02020603050405020304" pitchFamily="18" charset="0"/>
                <a:ea typeface="Calibri" panose="020F0502020204030204"/>
                <a:cs typeface="Times New Roman" panose="02020603050405020304" pitchFamily="18" charset="0"/>
              </a:rPr>
              <a:t> </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Discussing the key Modelling Approaches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Presenting Results And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6858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lang="en-IN" sz="3200" spc="20" dirty="0"/>
              <a:t>M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8200" y="1718424"/>
            <a:ext cx="715327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spc="5" dirty="0"/>
              <a:t> </a:t>
            </a:r>
            <a:r>
              <a:rPr sz="3200" spc="5" dirty="0"/>
              <a:t>PROJECT</a:t>
            </a:r>
            <a:r>
              <a:rPr lang="en-IN" sz="3200" spc="5" dirty="0"/>
              <a:t> </a:t>
            </a:r>
            <a:r>
              <a:rPr sz="3200" spc="-20" dirty="0"/>
              <a:t>OVERVIEW</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739775" y="1812938"/>
            <a:ext cx="581342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Brief Description of the Project's Scope and Objectives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US" sz="1800" dirty="0">
              <a:latin typeface="Times New Roman" panose="02020603050405020304" pitchFamily="18" charset="0"/>
              <a:ea typeface="Calibri" panose="020F0502020204030204"/>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4126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Organizations and 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Security Professionals </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Parents and Guardians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Individual Users</a:t>
            </a:r>
          </a:p>
          <a:p>
            <a:pPr>
              <a:buClr>
                <a:srgbClr val="000000"/>
              </a:buClr>
              <a:buSzPct val="45000"/>
            </a:pPr>
            <a:endParaRPr lang="en-IN" sz="18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70467"/>
            <a:ext cx="2695574" cy="3248025"/>
          </a:xfrm>
          <a:prstGeom prst="rect">
            <a:avLst/>
          </a:prstGeom>
        </p:spPr>
      </p:pic>
      <p:sp>
        <p:nvSpPr>
          <p:cNvPr id="6" name="object 6"/>
          <p:cNvSpPr txBox="1">
            <a:spLocks noGrp="1"/>
          </p:cNvSpPr>
          <p:nvPr>
            <p:ph type="title"/>
          </p:nvPr>
        </p:nvSpPr>
        <p:spPr>
          <a:xfrm>
            <a:off x="533401" y="381000"/>
            <a:ext cx="9787890" cy="505908"/>
          </a:xfrm>
          <a:prstGeom prst="rect">
            <a:avLst/>
          </a:prstGeom>
        </p:spPr>
        <p:txBody>
          <a:bodyPr vert="horz" wrap="square" lIns="0" tIns="13335" rIns="0" bIns="0" rtlCol="0">
            <a:spAutoFit/>
          </a:bodyPr>
          <a:lstStyle/>
          <a:p>
            <a:pPr marL="12700">
              <a:lnSpc>
                <a:spcPct val="100000"/>
              </a:lnSpc>
              <a:spcBef>
                <a:spcPts val="105"/>
              </a:spcBef>
            </a:pPr>
            <a:r>
              <a:rPr lang="en-IN" sz="3200" spc="-295" dirty="0"/>
              <a:t> </a:t>
            </a:r>
            <a:r>
              <a:rPr lang="en-IN" sz="3200" dirty="0"/>
              <a:t>SOLUTION AND ITS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8832B2B-A306-4F17-9CF3-72BB8010D89A}"/>
              </a:ext>
            </a:extLst>
          </p:cNvPr>
          <p:cNvSpPr txBox="1"/>
          <p:nvPr/>
        </p:nvSpPr>
        <p:spPr>
          <a:xfrm>
            <a:off x="2819400" y="685800"/>
            <a:ext cx="7010400" cy="6601807"/>
          </a:xfrm>
          <a:prstGeom prst="rect">
            <a:avLst/>
          </a:prstGeom>
          <a:noFill/>
        </p:spPr>
        <p:txBody>
          <a:bodyPr wrap="square" rtlCol="0">
            <a:spAutoFit/>
          </a:bodyPr>
          <a:lstStyle/>
          <a:p>
            <a:pPr algn="just">
              <a:lnSpc>
                <a:spcPct val="150000"/>
              </a:lnSpc>
            </a:pPr>
            <a:endParaRPr lang="en-US" b="1" u="sng" dirty="0">
              <a:latin typeface="Times New Roman" panose="02020603050405020304" pitchFamily="18" charset="0"/>
              <a:ea typeface="+mn-lt"/>
              <a:cs typeface="Times New Roman" panose="02020603050405020304" pitchFamily="18" charset="0"/>
            </a:endParaRPr>
          </a:p>
          <a:p>
            <a:pPr algn="just">
              <a:lnSpc>
                <a:spcPct val="150000"/>
              </a:lnSpc>
            </a:pPr>
            <a:r>
              <a:rPr lang="en-US" b="1" u="sng" dirty="0">
                <a:latin typeface="Times New Roman" panose="02020603050405020304" pitchFamily="18" charset="0"/>
                <a:ea typeface="+mn-lt"/>
                <a:cs typeface="Times New Roman" panose="02020603050405020304" pitchFamily="18" charset="0"/>
              </a:rPr>
              <a:t>1.Enhanced Security Awareness: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Understanding Threats:</a:t>
            </a:r>
            <a:r>
              <a:rPr lang="en-US" sz="1800" dirty="0">
                <a:latin typeface="Times New Roman" panose="02020603050405020304" pitchFamily="18" charset="0"/>
                <a:ea typeface="+mn-lt"/>
                <a:cs typeface="Times New Roman" panose="02020603050405020304" pitchFamily="18" charset="0"/>
              </a:rPr>
              <a:t> Educate users and  organizations about the potential risks posed by keyloggers.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Proactive Measures:</a:t>
            </a:r>
            <a:r>
              <a:rPr lang="en-US" sz="1800" dirty="0">
                <a:latin typeface="Times New Roman" panose="02020603050405020304" pitchFamily="18" charset="0"/>
                <a:ea typeface="+mn-lt"/>
                <a:cs typeface="Times New Roman" panose="02020603050405020304" pitchFamily="18" charset="0"/>
              </a:rPr>
              <a:t> Equip  stakeholders with  knowledge to  detect and  prevent keylogging attacks.</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2. </a:t>
            </a:r>
            <a:r>
              <a:rPr lang="en-US" b="1" u="sng" dirty="0">
                <a:latin typeface="Times New Roman" panose="02020603050405020304" pitchFamily="18" charset="0"/>
                <a:ea typeface="+mn-lt"/>
                <a:cs typeface="Times New Roman" panose="02020603050405020304" pitchFamily="18" charset="0"/>
              </a:rPr>
              <a:t>Comprehensive Protection Strategies: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Safeguarding Sensitive Information: </a:t>
            </a:r>
            <a:r>
              <a:rPr lang="en-US" sz="1800" dirty="0">
                <a:latin typeface="Times New Roman" panose="02020603050405020304" pitchFamily="18" charset="0"/>
                <a:ea typeface="+mn-lt"/>
                <a:cs typeface="Times New Roman" panose="02020603050405020304" pitchFamily="18" charset="0"/>
              </a:rPr>
              <a:t> Highlight  methods to protect  personal and organizational data from keylogging threats.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Robust Countermeasures:</a:t>
            </a:r>
            <a:r>
              <a:rPr lang="en-US" sz="1800" dirty="0">
                <a:latin typeface="Times New Roman" panose="02020603050405020304" pitchFamily="18" charset="0"/>
                <a:ea typeface="+mn-lt"/>
                <a:cs typeface="Times New Roman" panose="02020603050405020304" pitchFamily="18" charset="0"/>
              </a:rPr>
              <a:t> Provide effective solutions to mitigate the impact of keylogging, including software updates, antivirus solutions, and behavioral monitoring.</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3. </a:t>
            </a:r>
            <a:r>
              <a:rPr lang="en-US" b="1" u="sng" dirty="0">
                <a:latin typeface="Times New Roman" panose="02020603050405020304" pitchFamily="18" charset="0"/>
                <a:ea typeface="+mn-lt"/>
                <a:cs typeface="Times New Roman" panose="02020603050405020304" pitchFamily="18" charset="0"/>
              </a:rPr>
              <a:t>Data Privacy Assurance:</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Compliance with Regulations:</a:t>
            </a:r>
            <a:r>
              <a:rPr lang="en-US" sz="1800" dirty="0">
                <a:latin typeface="Times New Roman" panose="02020603050405020304" pitchFamily="18" charset="0"/>
                <a:ea typeface="+mn-lt"/>
                <a:cs typeface="Times New Roman" panose="02020603050405020304" pitchFamily="18" charset="0"/>
              </a:rPr>
              <a:t> Ensure adherence to data protection regulations and standards to avoid legal and financial repercussions.</a:t>
            </a:r>
            <a:endParaRPr lang="en-US" sz="18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7895"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409272" y="1066800"/>
            <a:ext cx="6934200" cy="6047809"/>
          </a:xfrm>
          <a:prstGeom prst="rect">
            <a:avLst/>
          </a:prstGeom>
        </p:spPr>
        <p:txBody>
          <a:bodyPr wrap="square">
            <a:spAutoFit/>
          </a:bodyPr>
          <a:lstStyle/>
          <a:p>
            <a:pPr marL="0" marR="0" lvl="0" indent="0" algn="l" defTabSz="914400" rtl="0" eaLnBrk="0" fontAlgn="base" latinLnBrk="0" hangingPunct="0">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real-time monitoring of website traffic and user interactions to detect suspicious behavior or potential security threats, such as SQL injection attempts or XSS (Cross-Site Scripting) attacks.</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Two-Factor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two-step verification to add an extra layer of security beyond passwords, thwarting keyloggers from compromising your accounts </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Biometric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security with biometric authentication methods </a:t>
            </a:r>
          </a:p>
          <a:p>
            <a:pPr marL="0" marR="0" lvl="0" indent="0" defTabSz="914400" rtl="0" eaLnBrk="0" fontAlgn="base" latinLnBrk="0" hangingPunct="0">
              <a:lnSpc>
                <a:spcPct val="15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Client-side Security Measures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Deploying client-side security measures, such as script monitoring and integrity checks, to detect and prevent unauthorized modifications to website scripts or injected malicious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644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Achanta Lakshmi Sandhya</vt:lpstr>
      <vt:lpstr>KEYLOGGER AND SECURITY</vt:lpstr>
      <vt:lpstr>          AGENDA</vt:lpstr>
      <vt:lpstr>PROBLEM STATEMENT</vt:lpstr>
      <vt:lpstr> PROJECT OVERVIEW</vt:lpstr>
      <vt:lpstr>WHO ARE THE END USERS?</vt:lpstr>
      <vt:lpstr> SOLUTION AND ITS VALUE PROPOSITION</vt:lpstr>
      <vt:lpstr>PowerPoint Presentation</vt:lpstr>
      <vt:lpstr>THE WOW IN YOUR SOLUTION</vt:lpstr>
      <vt:lpstr>PowerPoint Presentation</vt:lpstr>
      <vt:lpstr>RESULTS</vt:lpstr>
      <vt:lpstr>Output Explanation</vt:lpstr>
      <vt:lpstr> 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Lakshmi Sandhya Achanta</cp:lastModifiedBy>
  <cp:revision>19</cp:revision>
  <dcterms:created xsi:type="dcterms:W3CDTF">2024-06-03T05:48:59Z</dcterms:created>
  <dcterms:modified xsi:type="dcterms:W3CDTF">2024-06-20T07:07:02Z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