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8" r:id="rId13"/>
    <p:sldId id="270"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ndhya547/KeyLogger.git"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42950" y="1770219"/>
            <a:ext cx="10991850"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           </a:t>
            </a:r>
            <a:br>
              <a:rPr lang="en-IN" spc="15" dirty="0"/>
            </a:br>
            <a:r>
              <a:rPr lang="en-IN" spc="15" dirty="0"/>
              <a:t>            Achanta Lakshmi Sandhya</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24987" y="97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9600" y="1136416"/>
            <a:ext cx="6912292" cy="5011628"/>
          </a:xfrm>
          <a:prstGeom prst="rect">
            <a:avLst/>
          </a:prstGeom>
        </p:spPr>
        <p:txBody>
          <a:bodyPr vert="horz" wrap="square" lIns="0" tIns="12700" rIns="0" bIns="0" rtlCol="0">
            <a:spAutoFit/>
          </a:bodyPr>
          <a:lstStyle/>
          <a:p>
            <a:pPr marL="285750" indent="-285750">
              <a:buFont typeface="Arial" panose="020B0604020202020204" pitchFamily="34" charset="0"/>
              <a:buChar char="•"/>
            </a:pPr>
            <a:r>
              <a:rPr lang="en-US" sz="1800" b="0" strike="noStrike" spc="-1" dirty="0">
                <a:latin typeface="Times New Roman" panose="02020603050405020304" pitchFamily="18" charset="0"/>
                <a:ea typeface="DejaVu Sans"/>
                <a:cs typeface="Times New Roman" panose="02020603050405020304" pitchFamily="18" charset="0"/>
              </a:rPr>
              <a:t>Install required python libraries in command prompt like, </a:t>
            </a:r>
          </a:p>
          <a:p>
            <a:r>
              <a:rPr lang="en-US" sz="1800" b="1" strike="noStrike" spc="-1" dirty="0">
                <a:latin typeface="Times New Roman" panose="02020603050405020304" pitchFamily="18" charset="0"/>
                <a:ea typeface="DejaVu Sans"/>
                <a:cs typeface="Times New Roman" panose="02020603050405020304" pitchFamily="18" charset="0"/>
              </a:rPr>
              <a:t>             1. pip install </a:t>
            </a:r>
            <a:r>
              <a:rPr lang="en-US" sz="1800" b="1" strike="noStrike" spc="-1" dirty="0" err="1">
                <a:latin typeface="Times New Roman" panose="02020603050405020304" pitchFamily="18" charset="0"/>
                <a:ea typeface="DejaVu Sans"/>
                <a:cs typeface="Times New Roman" panose="02020603050405020304" pitchFamily="18" charset="0"/>
              </a:rPr>
              <a:t>pynput</a:t>
            </a:r>
            <a:r>
              <a:rPr lang="en-US" sz="1800" b="1" strike="noStrike" spc="-1" dirty="0">
                <a:latin typeface="Times New Roman" panose="02020603050405020304" pitchFamily="18" charset="0"/>
                <a:ea typeface="DejaVu Sans"/>
                <a:cs typeface="Times New Roman" panose="02020603050405020304" pitchFamily="18" charset="0"/>
              </a:rPr>
              <a:t>     </a:t>
            </a:r>
          </a:p>
          <a:p>
            <a:r>
              <a:rPr lang="en-US" sz="1800" b="1" strike="noStrike" spc="-1" dirty="0">
                <a:latin typeface="Times New Roman" panose="02020603050405020304" pitchFamily="18" charset="0"/>
                <a:ea typeface="DejaVu Sans"/>
                <a:cs typeface="Times New Roman" panose="02020603050405020304" pitchFamily="18" charset="0"/>
              </a:rPr>
              <a:t>             2. pip install </a:t>
            </a:r>
            <a:r>
              <a:rPr lang="en-US" sz="1800" b="1" strike="noStrike" spc="-1" dirty="0" err="1">
                <a:latin typeface="Times New Roman" panose="02020603050405020304" pitchFamily="18" charset="0"/>
                <a:ea typeface="DejaVu Sans"/>
                <a:cs typeface="Times New Roman" panose="02020603050405020304" pitchFamily="18" charset="0"/>
              </a:rPr>
              <a:t>json</a:t>
            </a:r>
            <a:endParaRPr lang="en-US" sz="1800" b="1" strike="noStrike" spc="-1" dirty="0">
              <a:latin typeface="Times New Roman" panose="02020603050405020304" pitchFamily="18" charset="0"/>
              <a:ea typeface="DejaVu Sans"/>
              <a:cs typeface="Times New Roman" panose="02020603050405020304" pitchFamily="18" charset="0"/>
            </a:endParaRPr>
          </a:p>
          <a:p>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Initialization of </a:t>
            </a:r>
            <a:r>
              <a:rPr lang="en-US" b="1" spc="-1" dirty="0">
                <a:latin typeface="Times New Roman" panose="02020603050405020304" pitchFamily="18" charset="0"/>
                <a:ea typeface="DejaVu Sans"/>
                <a:cs typeface="Times New Roman" panose="02020603050405020304" pitchFamily="18" charset="0"/>
              </a:rPr>
              <a:t>K</a:t>
            </a:r>
            <a:r>
              <a:rPr lang="en-US" sz="1800" b="1" strike="noStrike" spc="-1" dirty="0">
                <a:latin typeface="Times New Roman" panose="02020603050405020304" pitchFamily="18" charset="0"/>
                <a:ea typeface="DejaVu Sans"/>
                <a:cs typeface="Times New Roman" panose="02020603050405020304" pitchFamily="18" charset="0"/>
              </a:rPr>
              <a:t>eylogger</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Set up the main GUI window and initialize the global variables for key logging.</a:t>
            </a: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Capturing of keystrokes</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Start capturing key events when the ‘Start</a:t>
            </a:r>
            <a:r>
              <a:rPr lang="en-US" spc="-1" dirty="0">
                <a:latin typeface="Times New Roman" panose="02020603050405020304" pitchFamily="18" charset="0"/>
                <a:ea typeface="DejaVu Sans"/>
                <a:cs typeface="Times New Roman" panose="02020603050405020304" pitchFamily="18" charset="0"/>
              </a:rPr>
              <a:t>’</a:t>
            </a:r>
            <a:r>
              <a:rPr lang="en-US" sz="1800" b="0" strike="noStrike" spc="-1" dirty="0">
                <a:latin typeface="Times New Roman" panose="02020603050405020304" pitchFamily="18" charset="0"/>
                <a:ea typeface="DejaVu Sans"/>
                <a:cs typeface="Times New Roman" panose="02020603050405020304" pitchFamily="18" charset="0"/>
              </a:rPr>
              <a:t> button is pressed.</a:t>
            </a:r>
            <a:r>
              <a:rPr lang="en-US" b="0" strike="noStrike" spc="-1" dirty="0">
                <a:latin typeface="Times New Roman" panose="02020603050405020304" pitchFamily="18" charset="0"/>
                <a:ea typeface="DejaVu Sans"/>
                <a:cs typeface="Times New Roman" panose="02020603050405020304" pitchFamily="18" charset="0"/>
              </a:rPr>
              <a:t> </a:t>
            </a:r>
            <a:r>
              <a:rPr lang="en-US" sz="1800" b="0" strike="noStrike" spc="-1" dirty="0">
                <a:latin typeface="Times New Roman" panose="02020603050405020304" pitchFamily="18" charset="0"/>
                <a:ea typeface="DejaVu Sans"/>
                <a:cs typeface="Times New Roman" panose="02020603050405020304" pitchFamily="18" charset="0"/>
              </a:rPr>
              <a:t>Log key press and release events.</a:t>
            </a: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Data Logging into text files</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Update text and Json log files with captured key events.</a:t>
            </a:r>
          </a:p>
          <a:p>
            <a:pPr marL="216000" indent="-216000">
              <a:buClr>
                <a:srgbClr val="000000"/>
              </a:buClr>
              <a:buSzPct val="45000"/>
              <a:buFont typeface="Wingdings" charset="2"/>
              <a:buChar char=""/>
            </a:pP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1" strike="noStrike" spc="-1" dirty="0">
                <a:latin typeface="Times New Roman" panose="02020603050405020304" pitchFamily="18" charset="0"/>
                <a:ea typeface="DejaVu Sans"/>
                <a:cs typeface="Times New Roman" panose="02020603050405020304" pitchFamily="18" charset="0"/>
              </a:rPr>
              <a:t>Stop Logging</a:t>
            </a:r>
            <a:r>
              <a:rPr lang="en-US" sz="1800" b="1" i="1" strike="noStrike" spc="-1" dirty="0">
                <a:latin typeface="Times New Roman" panose="02020603050405020304" pitchFamily="18" charset="0"/>
                <a:ea typeface="DejaVu Sans"/>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b="0" strike="noStrike" spc="-1" dirty="0">
                <a:latin typeface="Times New Roman" panose="02020603050405020304" pitchFamily="18" charset="0"/>
                <a:ea typeface="DejaVu Sans"/>
                <a:cs typeface="Times New Roman" panose="02020603050405020304" pitchFamily="18" charset="0"/>
              </a:rPr>
              <a:t>Stop capturing key events when the ‘Stop</a:t>
            </a:r>
            <a:r>
              <a:rPr lang="en-US" spc="-1" dirty="0">
                <a:latin typeface="Times New Roman" panose="02020603050405020304" pitchFamily="18" charset="0"/>
                <a:ea typeface="DejaVu Sans"/>
                <a:cs typeface="Times New Roman" panose="02020603050405020304" pitchFamily="18" charset="0"/>
              </a:rPr>
              <a:t>’</a:t>
            </a:r>
            <a:r>
              <a:rPr lang="en-US" sz="1800" b="0" strike="noStrike" spc="-1" dirty="0">
                <a:latin typeface="Times New Roman" panose="02020603050405020304" pitchFamily="18" charset="0"/>
                <a:ea typeface="DejaVu Sans"/>
                <a:cs typeface="Times New Roman" panose="02020603050405020304" pitchFamily="18" charset="0"/>
              </a:rPr>
              <a:t> button is pressed.</a:t>
            </a:r>
            <a:endParaRPr lang="en-IN" dirty="0">
              <a:latin typeface="Times New Roman" panose="02020603050405020304" pitchFamily="18" charset="0"/>
              <a:cs typeface="Times New Roman" panose="02020603050405020304" pitchFamily="18" charset="0"/>
            </a:endParaRPr>
          </a:p>
          <a:p>
            <a:pPr marL="12700">
              <a:lnSpc>
                <a:spcPct val="100000"/>
              </a:lnSpc>
              <a:spcBef>
                <a:spcPts val="100"/>
              </a:spcBef>
            </a:pP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65466" y="330861"/>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385444"/>
            <a:ext cx="2963862"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609600" y="352193"/>
            <a:ext cx="10827067" cy="714607"/>
          </a:xfrm>
        </p:spPr>
        <p:txBody>
          <a:bodyPr/>
          <a:lstStyle/>
          <a:p>
            <a:r>
              <a:rPr lang="en-IN" sz="3200"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553200" cy="235295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GB" sz="2000" dirty="0"/>
              <a:t>When we click on the start button the keylogger will start.</a:t>
            </a:r>
          </a:p>
          <a:p>
            <a:pPr marL="285750" indent="-285750" algn="just">
              <a:lnSpc>
                <a:spcPct val="150000"/>
              </a:lnSpc>
              <a:buFont typeface="Arial" panose="020B0604020202020204" pitchFamily="34" charset="0"/>
              <a:buChar char="•"/>
            </a:pPr>
            <a:r>
              <a:rPr lang="en-GB" sz="2000" dirty="0"/>
              <a:t>Then you can type on your keyboard. </a:t>
            </a:r>
          </a:p>
          <a:p>
            <a:pPr marL="285750" indent="-285750" algn="just">
              <a:lnSpc>
                <a:spcPct val="150000"/>
              </a:lnSpc>
              <a:buFont typeface="Arial" panose="020B0604020202020204" pitchFamily="34" charset="0"/>
              <a:buChar char="•"/>
            </a:pPr>
            <a:r>
              <a:rPr lang="en-GB" sz="2000"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D12-F8B4-42B5-89A0-D6CE30FAB87A}"/>
              </a:ext>
            </a:extLst>
          </p:cNvPr>
          <p:cNvSpPr>
            <a:spLocks noGrp="1"/>
          </p:cNvSpPr>
          <p:nvPr>
            <p:ph type="title"/>
          </p:nvPr>
        </p:nvSpPr>
        <p:spPr>
          <a:xfrm>
            <a:off x="755332" y="304800"/>
            <a:ext cx="10681335" cy="984885"/>
          </a:xfrm>
        </p:spPr>
        <p:txBody>
          <a:bodyPr/>
          <a:lstStyle/>
          <a:p>
            <a:br>
              <a:rPr lang="en-IN" sz="3200" dirty="0"/>
            </a:br>
            <a:r>
              <a:rPr lang="en-IN" sz="3200" dirty="0"/>
              <a:t>GitHub Link</a:t>
            </a:r>
          </a:p>
        </p:txBody>
      </p:sp>
      <p:sp>
        <p:nvSpPr>
          <p:cNvPr id="9" name="TextBox 8">
            <a:hlinkClick r:id="rId2" tooltip="https://github.com/sandhya547/KeyLogger.git"/>
            <a:extLst>
              <a:ext uri="{FF2B5EF4-FFF2-40B4-BE49-F238E27FC236}">
                <a16:creationId xmlns:a16="http://schemas.microsoft.com/office/drawing/2014/main" id="{55B6A3F8-193C-1D9A-9932-19D2C58E6866}"/>
              </a:ext>
            </a:extLst>
          </p:cNvPr>
          <p:cNvSpPr txBox="1"/>
          <p:nvPr/>
        </p:nvSpPr>
        <p:spPr>
          <a:xfrm>
            <a:off x="1600200" y="1752600"/>
            <a:ext cx="8382000" cy="923330"/>
          </a:xfrm>
          <a:prstGeom prst="rect">
            <a:avLst/>
          </a:prstGeom>
          <a:noFill/>
        </p:spPr>
        <p:txBody>
          <a:bodyPr wrap="square" rtlCol="0">
            <a:spAutoFit/>
          </a:bodyPr>
          <a:lstStyle/>
          <a:p>
            <a:endParaRPr lang="en-IN" dirty="0"/>
          </a:p>
          <a:p>
            <a:endParaRPr lang="en-IN" dirty="0"/>
          </a:p>
          <a:p>
            <a:r>
              <a:rPr lang="en-IN" dirty="0"/>
              <a:t>https://github.com/sandhya547/KeyLogger.git</a:t>
            </a:r>
          </a:p>
        </p:txBody>
      </p:sp>
    </p:spTree>
    <p:extLst>
      <p:ext uri="{BB962C8B-B14F-4D97-AF65-F5344CB8AC3E}">
        <p14:creationId xmlns:p14="http://schemas.microsoft.com/office/powerpoint/2010/main" val="231774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Ppt Images - Free Download on Freepik">
            <a:extLst>
              <a:ext uri="{FF2B5EF4-FFF2-40B4-BE49-F238E27FC236}">
                <a16:creationId xmlns:a16="http://schemas.microsoft.com/office/drawing/2014/main" id="{7EF7E418-2CF4-A186-0FE5-D6949234E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420600" cy="693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437003" y="667702"/>
            <a:ext cx="25696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708837" cy="509114"/>
          </a:xfrm>
          <a:prstGeom prst="rect">
            <a:avLst/>
          </a:prstGeom>
        </p:spPr>
        <p:txBody>
          <a:bodyPr vert="horz" wrap="square" lIns="0" tIns="16510" rIns="0" bIns="0" rtlCol="0">
            <a:spAutoFit/>
          </a:bodyPr>
          <a:lstStyle/>
          <a:p>
            <a:pPr marL="12700">
              <a:lnSpc>
                <a:spcPct val="100000"/>
              </a:lnSpc>
              <a:spcBef>
                <a:spcPts val="130"/>
              </a:spcBef>
            </a:pPr>
            <a:r>
              <a:rPr lang="en-GB" sz="3200" spc="5" dirty="0"/>
              <a:t>KEYLOGGER AND SECURITY</a:t>
            </a:r>
            <a:endParaRPr sz="32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pPr algn="just"/>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822825" cy="505908"/>
          </a:xfrm>
          <a:prstGeom prst="rect">
            <a:avLst/>
          </a:prstGeom>
        </p:spPr>
        <p:txBody>
          <a:bodyPr vert="horz" wrap="square" lIns="0" tIns="13335" rIns="0" bIns="0" rtlCol="0">
            <a:spAutoFit/>
          </a:bodyPr>
          <a:lstStyle/>
          <a:p>
            <a:pPr marL="12700">
              <a:lnSpc>
                <a:spcPct val="100000"/>
              </a:lnSpc>
              <a:spcBef>
                <a:spcPts val="105"/>
              </a:spcBef>
            </a:pPr>
            <a:r>
              <a:rPr lang="en-IN" sz="3200" spc="25" dirty="0"/>
              <a:t>          </a:t>
            </a: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1855828" y="1055268"/>
            <a:ext cx="5868947" cy="443993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Introduction to Keyloggers and Security</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Understanding the Problem Statement</a:t>
            </a:r>
            <a:endParaRPr lang="en-US" sz="1800" dirty="0">
              <a:latin typeface="Times New Roman" panose="02020603050405020304" pitchFamily="18" charset="0"/>
              <a:ea typeface="Calibri" panose="020F0502020204030204"/>
              <a:cs typeface="Times New Roman" panose="02020603050405020304" pitchFamily="18" charset="0"/>
            </a:endParaRP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Overview of the Project</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Identifying the End Users</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Introducing Your Solution</a:t>
            </a:r>
            <a:r>
              <a:rPr lang="en-US" sz="1800" dirty="0">
                <a:latin typeface="Times New Roman" panose="02020603050405020304" pitchFamily="18" charset="0"/>
                <a:ea typeface="Calibri" panose="020F0502020204030204"/>
                <a:cs typeface="Times New Roman" panose="02020603050405020304" pitchFamily="18" charset="0"/>
              </a:rPr>
              <a:t> </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Calibri" panose="020F0502020204030204"/>
                <a:cs typeface="Times New Roman" panose="02020603050405020304" pitchFamily="18" charset="0"/>
              </a:rPr>
              <a:t>Highlighting the unique value proposition</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Discussing the key Modelling Approaches</a:t>
            </a:r>
          </a:p>
          <a:p>
            <a:pPr marL="285750" indent="-285750">
              <a:lnSpc>
                <a:spcPct val="200000"/>
              </a:lnSpc>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Presenting Results And Findings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14400" y="685800"/>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t>P</a:t>
            </a:r>
            <a:r>
              <a:rPr sz="3200" spc="15" dirty="0"/>
              <a:t>ROB</a:t>
            </a:r>
            <a:r>
              <a:rPr sz="3200" spc="55" dirty="0"/>
              <a:t>L</a:t>
            </a:r>
            <a:r>
              <a:rPr sz="3200" spc="-20" dirty="0"/>
              <a:t>E</a:t>
            </a:r>
            <a:r>
              <a:rPr lang="en-IN" sz="3200" spc="20" dirty="0"/>
              <a:t>M </a:t>
            </a:r>
            <a:r>
              <a:rPr sz="3200" spc="10" dirty="0"/>
              <a:t>S</a:t>
            </a:r>
            <a:r>
              <a:rPr sz="3200" spc="-370" dirty="0"/>
              <a:t>T</a:t>
            </a:r>
            <a:r>
              <a:rPr sz="3200" spc="-375" dirty="0"/>
              <a:t>A</a:t>
            </a:r>
            <a:r>
              <a:rPr sz="3200" spc="15" dirty="0"/>
              <a:t>T</a:t>
            </a:r>
            <a:r>
              <a:rPr sz="3200" spc="-10" dirty="0"/>
              <a:t>E</a:t>
            </a:r>
            <a:r>
              <a:rPr sz="3200" spc="-20" dirty="0"/>
              <a:t>ME</a:t>
            </a:r>
            <a:r>
              <a:rPr sz="3200" spc="10" dirty="0"/>
              <a:t>NT</a:t>
            </a:r>
            <a:endParaRPr sz="3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8200" y="1718424"/>
            <a:ext cx="7153274"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Calibri"/>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3200" spc="5" dirty="0"/>
              <a:t> </a:t>
            </a:r>
            <a:r>
              <a:rPr sz="3200" spc="5" dirty="0"/>
              <a:t>PROJECT</a:t>
            </a:r>
            <a:r>
              <a:rPr lang="en-IN" sz="3200" spc="5" dirty="0"/>
              <a:t> </a:t>
            </a:r>
            <a:r>
              <a:rPr sz="3200" spc="-20" dirty="0"/>
              <a:t>OVERVIEW</a:t>
            </a:r>
            <a:endParaRPr sz="3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739775" y="1812938"/>
            <a:ext cx="5813424"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ct val="150000"/>
              </a:lnSpc>
              <a:buFont typeface="Arial" panose="020B0604020202020204"/>
              <a:buChar char="•"/>
            </a:pPr>
            <a:r>
              <a:rPr lang="en-US" sz="1800" dirty="0">
                <a:latin typeface="Times New Roman" panose="02020603050405020304" pitchFamily="18" charset="0"/>
                <a:ea typeface="+mn-lt"/>
                <a:cs typeface="Times New Roman" panose="02020603050405020304" pitchFamily="18" charset="0"/>
              </a:rPr>
              <a:t>Brief Description of the Project's Scope and Objectives</a:t>
            </a:r>
          </a:p>
          <a:p>
            <a:pPr marL="285750" indent="-285750">
              <a:lnSpc>
                <a:spcPct val="150000"/>
              </a:lnSpc>
              <a:buFont typeface="Arial" panose="020B0604020202020204"/>
              <a:buChar char="•"/>
            </a:pPr>
            <a:r>
              <a:rPr lang="en-US" sz="1800" dirty="0">
                <a:latin typeface="Times New Roman" panose="02020603050405020304" pitchFamily="18" charset="0"/>
                <a:ea typeface="+mn-lt"/>
                <a:cs typeface="Times New Roman" panose="02020603050405020304" pitchFamily="18" charset="0"/>
              </a:rPr>
              <a:t>Overview of Keylogger Detection and Prevention Strategies</a:t>
            </a:r>
          </a:p>
          <a:p>
            <a:pPr marL="285750" indent="-285750">
              <a:lnSpc>
                <a:spcPct val="150000"/>
              </a:lnSpc>
              <a:buFont typeface="Arial" panose="020B0604020202020204"/>
              <a:buChar char="•"/>
            </a:pPr>
            <a:r>
              <a:rPr lang="en-US" sz="1800" dirty="0">
                <a:latin typeface="Times New Roman" panose="02020603050405020304" pitchFamily="18" charset="0"/>
                <a:ea typeface="+mn-lt"/>
                <a:cs typeface="Times New Roman" panose="02020603050405020304" pitchFamily="18" charset="0"/>
              </a:rPr>
              <a:t>Importance of Developing Effective Solutions in the Cybersecurity Landscape</a:t>
            </a:r>
            <a:endParaRPr lang="en-US" sz="1800" dirty="0">
              <a:latin typeface="Times New Roman" panose="02020603050405020304" pitchFamily="18" charset="0"/>
              <a:ea typeface="Calibri" panose="020F0502020204030204"/>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341260" y="5679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Organizations and IT Administrators</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Security Professionals </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IT Administrators</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Parents and Guardians</a:t>
            </a:r>
          </a:p>
          <a:p>
            <a:pPr marL="216000" indent="-216000">
              <a:buClr>
                <a:srgbClr val="000000"/>
              </a:buClr>
              <a:buSzPct val="45000"/>
              <a:buFont typeface="Wingdings" charset="2"/>
              <a:buChar char=""/>
            </a:pPr>
            <a:endParaRPr lang="en-IN" sz="1800" spc="-1" dirty="0">
              <a:solidFill>
                <a:srgbClr val="000000"/>
              </a:solidFill>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IN" sz="1800" strike="noStrike" spc="-1" dirty="0">
                <a:solidFill>
                  <a:srgbClr val="000000"/>
                </a:solidFill>
                <a:latin typeface="Times New Roman" panose="02020603050405020304" pitchFamily="18" charset="0"/>
                <a:cs typeface="Times New Roman" panose="02020603050405020304" pitchFamily="18" charset="0"/>
              </a:rPr>
              <a:t>Individual Users</a:t>
            </a:r>
          </a:p>
          <a:p>
            <a:pPr>
              <a:buClr>
                <a:srgbClr val="000000"/>
              </a:buClr>
              <a:buSzPct val="45000"/>
            </a:pPr>
            <a:endParaRPr lang="en-IN" sz="180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70467"/>
            <a:ext cx="2695574" cy="3248025"/>
          </a:xfrm>
          <a:prstGeom prst="rect">
            <a:avLst/>
          </a:prstGeom>
        </p:spPr>
      </p:pic>
      <p:sp>
        <p:nvSpPr>
          <p:cNvPr id="6" name="object 6"/>
          <p:cNvSpPr txBox="1">
            <a:spLocks noGrp="1"/>
          </p:cNvSpPr>
          <p:nvPr>
            <p:ph type="title"/>
          </p:nvPr>
        </p:nvSpPr>
        <p:spPr>
          <a:xfrm>
            <a:off x="533401" y="381000"/>
            <a:ext cx="9787890" cy="505908"/>
          </a:xfrm>
          <a:prstGeom prst="rect">
            <a:avLst/>
          </a:prstGeom>
        </p:spPr>
        <p:txBody>
          <a:bodyPr vert="horz" wrap="square" lIns="0" tIns="13335" rIns="0" bIns="0" rtlCol="0">
            <a:spAutoFit/>
          </a:bodyPr>
          <a:lstStyle/>
          <a:p>
            <a:pPr marL="12700">
              <a:lnSpc>
                <a:spcPct val="100000"/>
              </a:lnSpc>
              <a:spcBef>
                <a:spcPts val="105"/>
              </a:spcBef>
            </a:pPr>
            <a:r>
              <a:rPr lang="en-IN" sz="3200" spc="-295" dirty="0"/>
              <a:t> </a:t>
            </a:r>
            <a:r>
              <a:rPr lang="en-IN" sz="3200" dirty="0"/>
              <a:t>SOLUTION AND ITS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8832B2B-A306-4F17-9CF3-72BB8010D89A}"/>
              </a:ext>
            </a:extLst>
          </p:cNvPr>
          <p:cNvSpPr txBox="1"/>
          <p:nvPr/>
        </p:nvSpPr>
        <p:spPr>
          <a:xfrm>
            <a:off x="2819400" y="685800"/>
            <a:ext cx="7010400" cy="6601807"/>
          </a:xfrm>
          <a:prstGeom prst="rect">
            <a:avLst/>
          </a:prstGeom>
          <a:noFill/>
        </p:spPr>
        <p:txBody>
          <a:bodyPr wrap="square" rtlCol="0">
            <a:spAutoFit/>
          </a:bodyPr>
          <a:lstStyle/>
          <a:p>
            <a:pPr algn="just">
              <a:lnSpc>
                <a:spcPct val="150000"/>
              </a:lnSpc>
            </a:pPr>
            <a:endParaRPr lang="en-US" b="1" u="sng" dirty="0">
              <a:latin typeface="Times New Roman" panose="02020603050405020304" pitchFamily="18" charset="0"/>
              <a:ea typeface="+mn-lt"/>
              <a:cs typeface="Times New Roman" panose="02020603050405020304" pitchFamily="18" charset="0"/>
            </a:endParaRPr>
          </a:p>
          <a:p>
            <a:pPr algn="just">
              <a:lnSpc>
                <a:spcPct val="150000"/>
              </a:lnSpc>
            </a:pPr>
            <a:r>
              <a:rPr lang="en-US" b="1" u="sng" dirty="0">
                <a:latin typeface="Times New Roman" panose="02020603050405020304" pitchFamily="18" charset="0"/>
                <a:ea typeface="+mn-lt"/>
                <a:cs typeface="Times New Roman" panose="02020603050405020304" pitchFamily="18" charset="0"/>
              </a:rPr>
              <a:t>1.Enhanced Security Awareness:</a:t>
            </a:r>
            <a:endParaRPr lang="en-US" u="sng"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Understanding Threats:</a:t>
            </a:r>
            <a:r>
              <a:rPr lang="en-US" sz="1800" dirty="0">
                <a:latin typeface="Times New Roman" panose="02020603050405020304" pitchFamily="18" charset="0"/>
                <a:ea typeface="+mn-lt"/>
                <a:cs typeface="Times New Roman" panose="02020603050405020304" pitchFamily="18" charset="0"/>
              </a:rPr>
              <a:t> Educate users and  organizations about the potential risks posed by keyloggers.</a:t>
            </a:r>
            <a:endParaRPr lang="en-US" sz="1800"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Proactive Measures:</a:t>
            </a:r>
            <a:r>
              <a:rPr lang="en-US" sz="1800" dirty="0">
                <a:latin typeface="Times New Roman" panose="02020603050405020304" pitchFamily="18" charset="0"/>
                <a:ea typeface="+mn-lt"/>
                <a:cs typeface="Times New Roman" panose="02020603050405020304" pitchFamily="18" charset="0"/>
              </a:rPr>
              <a:t> Equip  stakeholders with  knowledge to  detect and  prevent keylogging attacks.</a:t>
            </a:r>
            <a:endParaRPr lang="en-US" sz="1800" dirty="0">
              <a:latin typeface="Times New Roman" panose="02020603050405020304" pitchFamily="18" charset="0"/>
              <a:ea typeface="Calibri" panose="020F0502020204030204"/>
              <a:cs typeface="Times New Roman" panose="02020603050405020304" pitchFamily="18" charset="0"/>
            </a:endParaRPr>
          </a:p>
          <a:p>
            <a:pPr algn="just">
              <a:lnSpc>
                <a:spcPct val="150000"/>
              </a:lnSpc>
            </a:pPr>
            <a:r>
              <a:rPr lang="en-US" b="1" dirty="0">
                <a:latin typeface="Times New Roman" panose="02020603050405020304" pitchFamily="18" charset="0"/>
                <a:ea typeface="+mn-lt"/>
                <a:cs typeface="Times New Roman" panose="02020603050405020304" pitchFamily="18" charset="0"/>
              </a:rPr>
              <a:t>2. </a:t>
            </a:r>
            <a:r>
              <a:rPr lang="en-US" b="1" u="sng" dirty="0">
                <a:latin typeface="Times New Roman" panose="02020603050405020304" pitchFamily="18" charset="0"/>
                <a:ea typeface="+mn-lt"/>
                <a:cs typeface="Times New Roman" panose="02020603050405020304" pitchFamily="18" charset="0"/>
              </a:rPr>
              <a:t>Comprehensive Protection Strategies:</a:t>
            </a:r>
            <a:endParaRPr lang="en-US" u="sng"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Safeguarding Sensitive Information: </a:t>
            </a:r>
            <a:r>
              <a:rPr lang="en-US" sz="1800" dirty="0">
                <a:latin typeface="Times New Roman" panose="02020603050405020304" pitchFamily="18" charset="0"/>
                <a:ea typeface="+mn-lt"/>
                <a:cs typeface="Times New Roman" panose="02020603050405020304" pitchFamily="18" charset="0"/>
              </a:rPr>
              <a:t> Highlight  methods to protect  personal and organizational data from keylogging threats.</a:t>
            </a:r>
            <a:endParaRPr lang="en-US" sz="1800"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Robust Countermeasures:</a:t>
            </a:r>
            <a:r>
              <a:rPr lang="en-US" sz="1800" dirty="0">
                <a:latin typeface="Times New Roman" panose="02020603050405020304" pitchFamily="18" charset="0"/>
                <a:ea typeface="+mn-lt"/>
                <a:cs typeface="Times New Roman" panose="02020603050405020304" pitchFamily="18" charset="0"/>
              </a:rPr>
              <a:t> Provide effective solutions to mitigate the impact of keylogging, including software updates, antivirus solutions, and behavioral monitoring.</a:t>
            </a:r>
            <a:endParaRPr lang="en-US" sz="1800" dirty="0">
              <a:latin typeface="Times New Roman" panose="02020603050405020304" pitchFamily="18" charset="0"/>
              <a:ea typeface="Calibri" panose="020F0502020204030204"/>
              <a:cs typeface="Times New Roman" panose="02020603050405020304" pitchFamily="18" charset="0"/>
            </a:endParaRPr>
          </a:p>
          <a:p>
            <a:pPr algn="just">
              <a:lnSpc>
                <a:spcPct val="150000"/>
              </a:lnSpc>
            </a:pPr>
            <a:r>
              <a:rPr lang="en-US" b="1" dirty="0">
                <a:latin typeface="Times New Roman" panose="02020603050405020304" pitchFamily="18" charset="0"/>
                <a:ea typeface="+mn-lt"/>
                <a:cs typeface="Times New Roman" panose="02020603050405020304" pitchFamily="18" charset="0"/>
              </a:rPr>
              <a:t>3. </a:t>
            </a:r>
            <a:r>
              <a:rPr lang="en-US" b="1" u="sng" dirty="0">
                <a:latin typeface="Times New Roman" panose="02020603050405020304" pitchFamily="18" charset="0"/>
                <a:ea typeface="+mn-lt"/>
                <a:cs typeface="Times New Roman" panose="02020603050405020304" pitchFamily="18" charset="0"/>
              </a:rPr>
              <a:t>Data Privacy Assurance:</a:t>
            </a:r>
            <a:endParaRPr lang="en-US" u="sng" dirty="0">
              <a:latin typeface="Times New Roman" panose="02020603050405020304" pitchFamily="18" charset="0"/>
              <a:ea typeface="Calibri" panose="020F0502020204030204"/>
              <a:cs typeface="Times New Roman" panose="02020603050405020304" pitchFamily="18" charset="0"/>
            </a:endParaRPr>
          </a:p>
          <a:p>
            <a:pPr marL="285750" indent="-285750" algn="just">
              <a:lnSpc>
                <a:spcPct val="150000"/>
              </a:lnSpc>
              <a:buFont typeface="Arial" panose="020B0604020202020204"/>
              <a:buChar char="•"/>
            </a:pPr>
            <a:r>
              <a:rPr lang="en-US" sz="1800" b="1" dirty="0">
                <a:latin typeface="Times New Roman" panose="02020603050405020304" pitchFamily="18" charset="0"/>
                <a:ea typeface="+mn-lt"/>
                <a:cs typeface="Times New Roman" panose="02020603050405020304" pitchFamily="18" charset="0"/>
              </a:rPr>
              <a:t>Compliance with Regulations:</a:t>
            </a:r>
            <a:r>
              <a:rPr lang="en-US" sz="1800" dirty="0">
                <a:latin typeface="Times New Roman" panose="02020603050405020304" pitchFamily="18" charset="0"/>
                <a:ea typeface="+mn-lt"/>
                <a:cs typeface="Times New Roman" panose="02020603050405020304" pitchFamily="18" charset="0"/>
              </a:rPr>
              <a:t> Ensure adherence to data protection regulations and standards to avoid legal and financial repercussions.</a:t>
            </a:r>
            <a:endParaRPr lang="en-US" sz="1800" dirty="0">
              <a:latin typeface="Times New Roman" panose="02020603050405020304" pitchFamily="18" charset="0"/>
              <a:ea typeface="Calibri" panose="020F0502020204030204"/>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FD5631-5675-4F7A-9FC5-0F8218CE95D3}"/>
              </a:ext>
            </a:extLst>
          </p:cNvPr>
          <p:cNvPicPr>
            <a:picLocks noChangeAspect="1"/>
          </p:cNvPicPr>
          <p:nvPr/>
        </p:nvPicPr>
        <p:blipFill>
          <a:blip r:embed="rId2"/>
          <a:stretch>
            <a:fillRect/>
          </a:stretch>
        </p:blipFill>
        <p:spPr>
          <a:xfrm>
            <a:off x="755332" y="1143634"/>
            <a:ext cx="7487269" cy="5221808"/>
          </a:xfrm>
          <a:prstGeom prst="rect">
            <a:avLst/>
          </a:prstGeom>
        </p:spPr>
      </p:pic>
    </p:spTree>
    <p:extLst>
      <p:ext uri="{BB962C8B-B14F-4D97-AF65-F5344CB8AC3E}">
        <p14:creationId xmlns:p14="http://schemas.microsoft.com/office/powerpoint/2010/main" val="3281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57895"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409272" y="1066800"/>
            <a:ext cx="6934200" cy="6047809"/>
          </a:xfrm>
          <a:prstGeom prst="rect">
            <a:avLst/>
          </a:prstGeom>
        </p:spPr>
        <p:txBody>
          <a:bodyPr wrap="square">
            <a:spAutoFit/>
          </a:bodyPr>
          <a:lstStyle/>
          <a:p>
            <a:pPr marL="0" marR="0" lvl="0" indent="0" algn="l" defTabSz="914400" rtl="0" eaLnBrk="0" fontAlgn="base" latinLnBrk="0" hangingPunct="0">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Security Monitoring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real-time monitoring of website traffic and user interactions to detect suspicious behavior or potential security threats, such as SQL injection attempts or XSS (Cross-Site Scripting) attacks.</a:t>
            </a:r>
          </a:p>
          <a:p>
            <a:pPr marL="0" marR="0" lvl="0" indent="0" defTabSz="914400" rtl="0" eaLnBrk="0" fontAlgn="base" latinLnBrk="0" hangingPunct="0">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Two-Factor Authentication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two-step verification to add an extra layer of security beyond passwords, thwarting keyloggers from compromising your accounts </a:t>
            </a:r>
          </a:p>
          <a:p>
            <a:pPr marL="0" marR="0" lvl="0" indent="0" defTabSz="914400" rtl="0" eaLnBrk="0" fontAlgn="base" latinLnBrk="0" hangingPunct="0">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Biometric Authentication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security with biometric authentication methods </a:t>
            </a:r>
          </a:p>
          <a:p>
            <a:pPr marL="0" marR="0" lvl="0" indent="0" defTabSz="914400" rtl="0" eaLnBrk="0" fontAlgn="base" latinLnBrk="0" hangingPunct="0">
              <a:lnSpc>
                <a:spcPct val="150000"/>
              </a:lnSpc>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Client-side Security Measures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Deploying client-side security measures, such as script monitoring and integrity checks, to detect and prevent unauthorized modifications to website scripts or injected malicious code.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TotalTime>
  <Words>644</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                        Achanta Lakshmi Sandhya</vt:lpstr>
      <vt:lpstr>KEYLOGGER AND SECURITY</vt:lpstr>
      <vt:lpstr>          AGENDA</vt:lpstr>
      <vt:lpstr>PROBLEM STATEMENT</vt:lpstr>
      <vt:lpstr> PROJECT OVERVIEW</vt:lpstr>
      <vt:lpstr>WHO ARE THE END USERS?</vt:lpstr>
      <vt:lpstr> SOLUTION AND ITS VALUE PROPOSITION</vt:lpstr>
      <vt:lpstr>PowerPoint Presentation</vt:lpstr>
      <vt:lpstr>THE WOW IN YOUR SOLUTION</vt:lpstr>
      <vt:lpstr>PowerPoint Presentation</vt:lpstr>
      <vt:lpstr>RESULTS</vt:lpstr>
      <vt:lpstr>Output Explanation</vt:lpstr>
      <vt:lpstr> 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Lakshmi Sandhya Achanta</cp:lastModifiedBy>
  <cp:revision>18</cp:revision>
  <dcterms:created xsi:type="dcterms:W3CDTF">2024-06-03T05:48:59Z</dcterms:created>
  <dcterms:modified xsi:type="dcterms:W3CDTF">2024-06-20T06:57:30Z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