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handoutMasterIdLst>
    <p:handoutMasterId r:id="rId44"/>
  </p:handoutMasterIdLst>
  <p:sldIdLst>
    <p:sldId id="256" r:id="rId2"/>
    <p:sldId id="408" r:id="rId3"/>
    <p:sldId id="409" r:id="rId4"/>
    <p:sldId id="412" r:id="rId5"/>
    <p:sldId id="413" r:id="rId6"/>
    <p:sldId id="414" r:id="rId7"/>
    <p:sldId id="418" r:id="rId8"/>
    <p:sldId id="419" r:id="rId9"/>
    <p:sldId id="420" r:id="rId10"/>
    <p:sldId id="421" r:id="rId11"/>
    <p:sldId id="422" r:id="rId12"/>
    <p:sldId id="423" r:id="rId13"/>
    <p:sldId id="424" r:id="rId14"/>
    <p:sldId id="425" r:id="rId15"/>
    <p:sldId id="426"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4">
          <p15:clr>
            <a:srgbClr val="A4A3A4"/>
          </p15:clr>
        </p15:guide>
        <p15:guide id="2"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D4FC"/>
    <a:srgbClr val="FFFF99"/>
    <a:srgbClr val="FCFFC9"/>
    <a:srgbClr val="E9FBA7"/>
    <a:srgbClr val="4EBBEB"/>
    <a:srgbClr val="336600"/>
    <a:srgbClr val="CCCC00"/>
    <a:srgbClr val="E4E4E4"/>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55007" autoAdjust="0"/>
  </p:normalViewPr>
  <p:slideViewPr>
    <p:cSldViewPr snapToGrid="0">
      <p:cViewPr>
        <p:scale>
          <a:sx n="60" d="100"/>
          <a:sy n="60" d="100"/>
        </p:scale>
        <p:origin x="3060" y="168"/>
      </p:cViewPr>
      <p:guideLst>
        <p:guide orient="horz" pos="3514"/>
        <p:guide pos="2851"/>
      </p:guideLst>
    </p:cSldViewPr>
  </p:slideViewPr>
  <p:outlineViewPr>
    <p:cViewPr>
      <p:scale>
        <a:sx n="33" d="100"/>
        <a:sy n="33" d="100"/>
      </p:scale>
      <p:origin x="42"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00" d="100"/>
          <a:sy n="100" d="100"/>
        </p:scale>
        <p:origin x="2400" y="-8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3BF00E4-1D50-40E1-BC5B-657FDB235A91}" type="datetimeFigureOut">
              <a:rPr lang="en-US" smtClean="0"/>
              <a:pPr/>
              <a:t>9/19/2015</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A79F08A-DD67-4DB6-8C02-E33567671A62}" type="slidenum">
              <a:rPr lang="en-US" smtClean="0"/>
              <a:pPr/>
              <a:t>‹#›</a:t>
            </a:fld>
            <a:endParaRPr lang="en-US" dirty="0"/>
          </a:p>
        </p:txBody>
      </p:sp>
    </p:spTree>
    <p:extLst>
      <p:ext uri="{BB962C8B-B14F-4D97-AF65-F5344CB8AC3E}">
        <p14:creationId xmlns:p14="http://schemas.microsoft.com/office/powerpoint/2010/main" val="302907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FA6D163-A0F5-498D-A72B-50DE16555140}" type="datetimeFigureOut">
              <a:rPr lang="en-US" smtClean="0"/>
              <a:pPr/>
              <a:t>9/19/2015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3C999AD-79EC-4F02-84A9-EEA7F0527E47}" type="slidenum">
              <a:rPr lang="en-US" smtClean="0"/>
              <a:pPr/>
              <a:t>‹#›</a:t>
            </a:fld>
            <a:endParaRPr lang="en-US" dirty="0"/>
          </a:p>
        </p:txBody>
      </p:sp>
    </p:spTree>
    <p:extLst>
      <p:ext uri="{BB962C8B-B14F-4D97-AF65-F5344CB8AC3E}">
        <p14:creationId xmlns:p14="http://schemas.microsoft.com/office/powerpoint/2010/main" val="34464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999AD-79EC-4F02-84A9-EEA7F0527E47}" type="slidenum">
              <a:rPr lang="en-US" smtClean="0"/>
              <a:pPr/>
              <a:t>1</a:t>
            </a:fld>
            <a:endParaRPr lang="en-US" dirty="0"/>
          </a:p>
        </p:txBody>
      </p:sp>
    </p:spTree>
    <p:extLst>
      <p:ext uri="{BB962C8B-B14F-4D97-AF65-F5344CB8AC3E}">
        <p14:creationId xmlns:p14="http://schemas.microsoft.com/office/powerpoint/2010/main" val="391074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824F52-D9EF-3441-917A-E0F6436C12D4}" type="slidenum">
              <a:rPr lang="en-US"/>
              <a:pPr/>
              <a:t>13</a:t>
            </a:fld>
            <a:endParaRPr lang="en-US"/>
          </a:p>
        </p:txBody>
      </p:sp>
      <p:sp>
        <p:nvSpPr>
          <p:cNvPr id="2252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251512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D8542B-4B4F-AC42-9EFC-61FE57A9F27D}" type="slidenum">
              <a:rPr lang="en-US"/>
              <a:pPr/>
              <a:t>15</a:t>
            </a:fld>
            <a:endParaRPr lang="en-US"/>
          </a:p>
        </p:txBody>
      </p:sp>
      <p:sp>
        <p:nvSpPr>
          <p:cNvPr id="235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3554"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09459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9ED13D-2C67-454A-BC78-43833EA64145}" type="slidenum">
              <a:rPr lang="en-US"/>
              <a:pPr/>
              <a:t>16</a:t>
            </a:fld>
            <a:endParaRPr lang="en-US"/>
          </a:p>
        </p:txBody>
      </p:sp>
      <p:sp>
        <p:nvSpPr>
          <p:cNvPr id="2764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598564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GB"/>
              <a:t>5-10 years ago IT controlled how apps were developed.</a:t>
            </a:r>
          </a:p>
          <a:p>
            <a:endParaRPr lang="en-GB"/>
          </a:p>
          <a:p>
            <a:r>
              <a:rPr lang="en-GB"/>
              <a:t>Introduce persona : </a:t>
            </a:r>
          </a:p>
          <a:p>
            <a:r>
              <a:rPr lang="en-GB"/>
              <a:t>	Andy; developer writing core business logic, </a:t>
            </a:r>
          </a:p>
          <a:p>
            <a:r>
              <a:rPr lang="en-GB"/>
              <a:t>	Iain : owns, runs and maintains core, shared infrastructure (MQs case connecting disparate systems)</a:t>
            </a:r>
          </a:p>
          <a:p>
            <a:endParaRPr lang="en-GB"/>
          </a:p>
          <a:p>
            <a:r>
              <a:rPr lang="en-GB"/>
              <a:t>Not mocking this : almost every piece of core infrastructure is run like this</a:t>
            </a:r>
          </a:p>
        </p:txBody>
      </p:sp>
      <p:sp>
        <p:nvSpPr>
          <p:cNvPr id="4" name="Slide Number Placeholder 3"/>
          <p:cNvSpPr>
            <a:spLocks noGrp="1"/>
          </p:cNvSpPr>
          <p:nvPr>
            <p:ph type="sldNum" sz="quarter" idx="5"/>
          </p:nvPr>
        </p:nvSpPr>
        <p:spPr/>
        <p:txBody>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fld id="{7119F295-03D5-A847-9612-067E1CAFF43C}" type="slidenum">
              <a:rPr lang="en-US" sz="1200">
                <a:solidFill>
                  <a:schemeClr val="tx1"/>
                </a:solidFill>
              </a:rPr>
              <a:pPr eaLnBrk="1" hangingPunct="1"/>
              <a:t>22</a:t>
            </a:fld>
            <a:endParaRPr lang="en-US" sz="1200">
              <a:solidFill>
                <a:schemeClr val="tx1"/>
              </a:solidFill>
            </a:endParaRPr>
          </a:p>
        </p:txBody>
      </p:sp>
    </p:spTree>
    <p:extLst>
      <p:ext uri="{BB962C8B-B14F-4D97-AF65-F5344CB8AC3E}">
        <p14:creationId xmlns:p14="http://schemas.microsoft.com/office/powerpoint/2010/main" val="1605288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GB" sz="2000"/>
              <a:t>Worker offload : scalability</a:t>
            </a:r>
          </a:p>
          <a:p>
            <a:pPr lvl="1"/>
            <a:r>
              <a:rPr lang="en-GB" sz="1800"/>
              <a:t>Biggest, most obvious use case</a:t>
            </a:r>
          </a:p>
          <a:p>
            <a:pPr lvl="1"/>
            <a:r>
              <a:rPr lang="en-GB" sz="1800"/>
              <a:t>Work that can be processed asynchronously is performed by a 	separate processes, which can then be scaled independently</a:t>
            </a:r>
          </a:p>
          <a:p>
            <a:pPr lvl="1"/>
            <a:r>
              <a:rPr lang="en-GB" sz="1800"/>
              <a:t>i.e. image / video processing, analytics, etc</a:t>
            </a:r>
          </a:p>
          <a:p>
            <a:r>
              <a:rPr lang="en-GB" sz="2000"/>
              <a:t>Event driven : avoiding the inefficiencies of polling</a:t>
            </a:r>
          </a:p>
          <a:p>
            <a:pPr lvl="1"/>
            <a:r>
              <a:rPr lang="en-GB" sz="1800"/>
              <a:t>Driving multiple parts of an application when something happens.  i.e. </a:t>
            </a:r>
          </a:p>
        </p:txBody>
      </p:sp>
      <p:sp>
        <p:nvSpPr>
          <p:cNvPr id="4" name="Slide Number Placeholder 3"/>
          <p:cNvSpPr>
            <a:spLocks noGrp="1"/>
          </p:cNvSpPr>
          <p:nvPr>
            <p:ph type="sldNum" sz="quarter" idx="5"/>
          </p:nvPr>
        </p:nvSpPr>
        <p:spPr/>
        <p:txBody>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fld id="{5D928EA3-8C8D-C749-86A1-BA6C0FE628EC}" type="slidenum">
              <a:rPr lang="en-US" sz="1200">
                <a:solidFill>
                  <a:schemeClr val="tx1"/>
                </a:solidFill>
              </a:rPr>
              <a:pPr eaLnBrk="1" hangingPunct="1"/>
              <a:t>23</a:t>
            </a:fld>
            <a:endParaRPr lang="en-US" sz="1200">
              <a:solidFill>
                <a:schemeClr val="tx1"/>
              </a:solidFill>
            </a:endParaRPr>
          </a:p>
        </p:txBody>
      </p:sp>
    </p:spTree>
    <p:extLst>
      <p:ext uri="{BB962C8B-B14F-4D97-AF65-F5344CB8AC3E}">
        <p14:creationId xmlns:p14="http://schemas.microsoft.com/office/powerpoint/2010/main" val="281205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GB"/>
          </a:p>
        </p:txBody>
      </p:sp>
      <p:sp>
        <p:nvSpPr>
          <p:cNvPr id="4" name="Slide Number Placeholder 3"/>
          <p:cNvSpPr>
            <a:spLocks noGrp="1"/>
          </p:cNvSpPr>
          <p:nvPr>
            <p:ph type="sldNum" sz="quarter" idx="5"/>
          </p:nvPr>
        </p:nvSpPr>
        <p:spPr/>
        <p:txBody>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fld id="{A8D5B1CC-7916-1D4A-95DB-C8570B84FCF1}" type="slidenum">
              <a:rPr lang="en-US" sz="1200">
                <a:solidFill>
                  <a:schemeClr val="tx1"/>
                </a:solidFill>
              </a:rPr>
              <a:pPr eaLnBrk="1" hangingPunct="1"/>
              <a:t>24</a:t>
            </a:fld>
            <a:endParaRPr lang="en-US" sz="1200">
              <a:solidFill>
                <a:schemeClr val="tx1"/>
              </a:solidFill>
            </a:endParaRPr>
          </a:p>
        </p:txBody>
      </p:sp>
    </p:spTree>
    <p:extLst>
      <p:ext uri="{BB962C8B-B14F-4D97-AF65-F5344CB8AC3E}">
        <p14:creationId xmlns:p14="http://schemas.microsoft.com/office/powerpoint/2010/main" val="410657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143000" y="685800"/>
            <a:ext cx="4572000" cy="3429000"/>
          </a:xfrm>
          <a:ln/>
        </p:spPr>
      </p:sp>
      <p:sp>
        <p:nvSpPr>
          <p:cNvPr id="16387" name="Notes Placeholder 2"/>
          <p:cNvSpPr>
            <a:spLocks noGrp="1"/>
          </p:cNvSpPr>
          <p:nvPr>
            <p:ph type="body" idx="1"/>
          </p:nvPr>
        </p:nvSpPr>
        <p:spPr>
          <a:noFill/>
          <a:ln/>
        </p:spPr>
        <p:txBody>
          <a:bodyPr lIns="87740" tIns="43870" rIns="87740" bIns="43870"/>
          <a:lstStyle/>
          <a:p>
            <a:endParaRPr lang="en-US" altLang="en-US" smtClean="0"/>
          </a:p>
        </p:txBody>
      </p:sp>
      <p:sp>
        <p:nvSpPr>
          <p:cNvPr id="16388" name="Slide Number Placeholder 3"/>
          <p:cNvSpPr>
            <a:spLocks noGrp="1"/>
          </p:cNvSpPr>
          <p:nvPr>
            <p:ph type="sldNum" sz="quarter" idx="5"/>
          </p:nvPr>
        </p:nvSpPr>
        <p:spPr>
          <a:xfrm>
            <a:off x="3764363" y="8461913"/>
            <a:ext cx="2879806" cy="445445"/>
          </a:xfrm>
          <a:prstGeom prst="rect">
            <a:avLst/>
          </a:prstGeom>
          <a:noFill/>
        </p:spPr>
        <p:txBody>
          <a:bodyPr lIns="87740" tIns="43870" rIns="87740" bIns="43870"/>
          <a:lstStyle/>
          <a:p>
            <a:fld id="{44830152-EA2B-4C2F-987F-9E97B82D5EDC}" type="slidenum">
              <a:rPr lang="en-US" altLang="en-US" smtClean="0">
                <a:solidFill>
                  <a:prstClr val="black"/>
                </a:solidFill>
                <a:latin typeface="Calibri"/>
                <a:ea typeface="ＭＳ Ｐゴシック" pitchFamily="34" charset="-128"/>
              </a:rPr>
              <a:pPr/>
              <a:t>31</a:t>
            </a:fld>
            <a:endParaRPr lang="en-US" altLang="en-US" smtClean="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2362160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xfrm>
            <a:off x="90451" y="3868930"/>
            <a:ext cx="6679418" cy="509112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MS PGothic" charset="0"/>
                <a:cs typeface="Arial" charset="0"/>
              </a:rPr>
              <a:t>DataWorks is IBM's data refinery. The IBM® data refinery provides a lightweight, cloud-based set of data access and refinement services and makes useful and fit-for-purpose data quickly and easily available to everyone across the enterprise that need it when they need it. </a:t>
            </a:r>
          </a:p>
          <a:p>
            <a:endParaRPr lang="en-US">
              <a:latin typeface="Arial" charset="0"/>
              <a:ea typeface="MS PGothic" charset="0"/>
              <a:cs typeface="Arial" charset="0"/>
            </a:endParaRPr>
          </a:p>
          <a:p>
            <a:r>
              <a:rPr lang="en-US">
                <a:latin typeface="Arial" charset="0"/>
                <a:ea typeface="MS PGothic" charset="0"/>
                <a:cs typeface="Arial" charset="0"/>
              </a:rPr>
              <a:t>IBM DataWorks ingests raw data, and provides services to enable you to easily address activities such as data preparation, data movement and delivery while also meeting associated privacy and security concerns before distributing data to end users.</a:t>
            </a:r>
          </a:p>
          <a:p>
            <a:endParaRPr lang="en-US">
              <a:latin typeface="Arial" charset="0"/>
              <a:ea typeface="MS PGothic" charset="0"/>
              <a:cs typeface="Arial" charset="0"/>
            </a:endParaRPr>
          </a:p>
          <a:p>
            <a:r>
              <a:rPr lang="en-US">
                <a:latin typeface="Arial" charset="0"/>
                <a:ea typeface="MS PGothic" charset="0"/>
                <a:cs typeface="Arial" charset="0"/>
              </a:rPr>
              <a:t>Different roles within an organization benefit from the value of DataWorks:</a:t>
            </a:r>
          </a:p>
          <a:p>
            <a:endParaRPr lang="en-US">
              <a:latin typeface="Arial" charset="0"/>
              <a:ea typeface="MS PGothic" charset="0"/>
              <a:cs typeface="Arial" charset="0"/>
            </a:endParaRPr>
          </a:p>
          <a:p>
            <a:r>
              <a:rPr lang="en-US">
                <a:latin typeface="Arial" charset="0"/>
                <a:ea typeface="MS PGothic" charset="0"/>
                <a:cs typeface="Arial" charset="0"/>
              </a:rPr>
              <a:t>Business users can easily find and use the data they need to accelerate data based business decisions using timely, accurate and trusted information.</a:t>
            </a:r>
          </a:p>
          <a:p>
            <a:endParaRPr lang="en-US">
              <a:latin typeface="Arial" charset="0"/>
              <a:ea typeface="MS PGothic" charset="0"/>
              <a:cs typeface="Arial" charset="0"/>
            </a:endParaRPr>
          </a:p>
          <a:p>
            <a:r>
              <a:rPr lang="en-US">
                <a:latin typeface="Arial" charset="0"/>
                <a:ea typeface="MS PGothic" charset="0"/>
                <a:cs typeface="Arial" charset="0"/>
              </a:rPr>
              <a:t>Application developers can quickly develop data-rich applications by easily embedding IBM DataWorks data services into new or existing applications leveraging industry standard application programming interfaces (APIs).</a:t>
            </a:r>
          </a:p>
          <a:p>
            <a:endParaRPr lang="en-US">
              <a:latin typeface="Arial" charset="0"/>
              <a:ea typeface="MS PGothic" charset="0"/>
              <a:cs typeface="Arial" charset="0"/>
            </a:endParaRPr>
          </a:p>
          <a:p>
            <a:r>
              <a:rPr lang="en-US">
                <a:latin typeface="Arial" charset="0"/>
                <a:ea typeface="MS PGothic" charset="0"/>
                <a:cs typeface="Arial" charset="0"/>
              </a:rPr>
              <a:t>IT users such as DBAs, data stewards and custodians can break free from routine data requests by enabling self-service access to data using elastic deployment through the cloud and deliver data faster while maintaining important controls such as data governance and security. This allows IT users to focus on additional value for an organization such as corporate standards, security, data governance and complex requirements.</a:t>
            </a:r>
          </a:p>
          <a:p>
            <a:endParaRPr lang="en-US">
              <a:latin typeface="Arial" charset="0"/>
              <a:ea typeface="MS PGothic" charset="0"/>
              <a:cs typeface="Arial" charset="0"/>
            </a:endParaRPr>
          </a:p>
          <a:p>
            <a:r>
              <a:rPr lang="en-US">
                <a:latin typeface="Arial" charset="0"/>
                <a:ea typeface="MS PGothic" charset="0"/>
                <a:cs typeface="Arial" charset="0"/>
              </a:rPr>
              <a:t>DataWorks saves time and resources by reducing the effort to provision and refine quality and trusted data and make it fit for use.</a:t>
            </a:r>
          </a:p>
        </p:txBody>
      </p:sp>
      <p:sp>
        <p:nvSpPr>
          <p:cNvPr id="27652"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fld id="{4DA1C98D-5028-1040-B665-344F9EA143FC}" type="slidenum">
              <a:rPr lang="en-US" sz="1200">
                <a:latin typeface="Times New Roman" charset="0"/>
              </a:rPr>
              <a:pPr/>
              <a:t>38</a:t>
            </a:fld>
            <a:endParaRPr lang="en-US" sz="1200">
              <a:latin typeface="Times New Roman" charset="0"/>
            </a:endParaRPr>
          </a:p>
        </p:txBody>
      </p:sp>
    </p:spTree>
    <p:extLst>
      <p:ext uri="{BB962C8B-B14F-4D97-AF65-F5344CB8AC3E}">
        <p14:creationId xmlns:p14="http://schemas.microsoft.com/office/powerpoint/2010/main" val="1342679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xfrm>
            <a:off x="90451" y="3868930"/>
            <a:ext cx="6679418" cy="509112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MS PGothic" charset="0"/>
                <a:cs typeface="Arial" charset="0"/>
              </a:rPr>
              <a:t>IBM® DataWorks™ delivers cloud-based data services and makes fit-for-purpose data available quickly and easily to users and applications across the enterprise. DataWorks ingests raw data and provides a set of data services to enable you to easily address activities such as data movement, preparation and delivery while also meeting data privacy and security concerns before distributing the refined data for end user consumption.</a:t>
            </a:r>
          </a:p>
          <a:p>
            <a:endParaRPr lang="en-US">
              <a:latin typeface="Arial" charset="0"/>
              <a:ea typeface="MS PGothic" charset="0"/>
              <a:cs typeface="Arial" charset="0"/>
            </a:endParaRPr>
          </a:p>
          <a:p>
            <a:r>
              <a:rPr lang="en-US">
                <a:latin typeface="Arial" charset="0"/>
                <a:ea typeface="MS PGothic" charset="0"/>
                <a:cs typeface="Arial" charset="0"/>
              </a:rPr>
              <a:t>The DataWorks service is GA today and is available on the IBM Bluemix public cloud as a free no charge service. The service is a collection of cloud-based data access and refinement application programming interfaces (APIs) and tooling for application developers to quickly embed into new and existing applications. Developers can leverage and implement the DataWorks APIs using a well documented, industry standard REST interface. The DataWorks APIs enable developers to embed and interoperate with feature-rich data access and refinement capabilities to create data-rich applications that classify, cleanse, privatize and provision data between cloud and on-premise data sources.</a:t>
            </a:r>
          </a:p>
          <a:p>
            <a:endParaRPr lang="en-US">
              <a:latin typeface="Arial" charset="0"/>
              <a:ea typeface="MS PGothic" charset="0"/>
              <a:cs typeface="Arial" charset="0"/>
            </a:endParaRPr>
          </a:p>
          <a:p>
            <a:r>
              <a:rPr lang="en-US">
                <a:latin typeface="Arial" charset="0"/>
                <a:ea typeface="MS PGothic" charset="0"/>
                <a:cs typeface="Arial" charset="0"/>
              </a:rPr>
              <a:t>The IBM DataWorks service capabilities are also seamlessly embedded in applications and will soon be available in Software-as-a-Service applications such as IBM Watson Analytics, IBM dashDB, IBM Cloudant as well as in the new stand-alone IBM DataWorks Forge application coming soon in 2015 with a GA date TBD.</a:t>
            </a:r>
          </a:p>
        </p:txBody>
      </p:sp>
      <p:sp>
        <p:nvSpPr>
          <p:cNvPr id="28676"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fld id="{4EE53F0F-9AE0-164C-BE77-F4D843DE0A13}" type="slidenum">
              <a:rPr lang="en-US" sz="1200">
                <a:latin typeface="Times New Roman" charset="0"/>
              </a:rPr>
              <a:pPr/>
              <a:t>39</a:t>
            </a:fld>
            <a:endParaRPr lang="en-US" sz="1200">
              <a:latin typeface="Times New Roman" charset="0"/>
            </a:endParaRPr>
          </a:p>
        </p:txBody>
      </p:sp>
    </p:spTree>
    <p:extLst>
      <p:ext uri="{BB962C8B-B14F-4D97-AF65-F5344CB8AC3E}">
        <p14:creationId xmlns:p14="http://schemas.microsoft.com/office/powerpoint/2010/main" val="2744312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fld id="{867B37E3-55FD-E84B-AF77-1A0E0C6E7722}" type="slidenum">
              <a:rPr lang="en-US" sz="1200">
                <a:latin typeface="Times New Roman" charset="0"/>
                <a:ea typeface="MS PGothic" charset="0"/>
                <a:cs typeface="MS PGothic" charset="0"/>
              </a:rPr>
              <a:pPr/>
              <a:t>40</a:t>
            </a:fld>
            <a:endParaRPr lang="en-US" sz="1200">
              <a:latin typeface="Times New Roman" charset="0"/>
              <a:ea typeface="MS PGothic" charset="0"/>
              <a:cs typeface="MS PGothic" charset="0"/>
            </a:endParaRPr>
          </a:p>
        </p:txBody>
      </p:sp>
      <p:sp>
        <p:nvSpPr>
          <p:cNvPr id="29699" name="Rectangle 7"/>
          <p:cNvSpPr txBox="1">
            <a:spLocks noGrp="1" noChangeArrowheads="1"/>
          </p:cNvSpPr>
          <p:nvPr/>
        </p:nvSpPr>
        <p:spPr bwMode="auto">
          <a:xfrm>
            <a:off x="3884731" y="8686187"/>
            <a:ext cx="2972110" cy="455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940" tIns="46471" rIns="92940" bIns="46471" anchor="b"/>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lgn="r"/>
            <a:fld id="{41615C2A-AADF-A643-AF18-2C791D2D01DD}" type="slidenum">
              <a:rPr lang="en-US" sz="1200">
                <a:latin typeface="Times New Roman" charset="0"/>
                <a:ea typeface="MS PGothic" charset="0"/>
                <a:cs typeface="MS PGothic" charset="0"/>
              </a:rPr>
              <a:pPr algn="r"/>
              <a:t>40</a:t>
            </a:fld>
            <a:endParaRPr lang="en-US" sz="1200">
              <a:latin typeface="Times New Roman" charset="0"/>
              <a:ea typeface="MS PGothic" charset="0"/>
              <a:cs typeface="MS PGothic" charset="0"/>
            </a:endParaRPr>
          </a:p>
        </p:txBody>
      </p:sp>
      <p:sp>
        <p:nvSpPr>
          <p:cNvPr id="29700" name="Rectangle 2"/>
          <p:cNvSpPr>
            <a:spLocks noGrp="1" noRot="1" noChangeAspect="1" noChangeArrowheads="1" noTextEdit="1"/>
          </p:cNvSpPr>
          <p:nvPr>
            <p:ph type="sldImg"/>
          </p:nvPr>
        </p:nvSpPr>
        <p:spPr>
          <a:xfrm>
            <a:off x="1143000" y="687388"/>
            <a:ext cx="4572000" cy="3429000"/>
          </a:xfrm>
          <a:ln/>
        </p:spPr>
      </p:sp>
      <p:sp>
        <p:nvSpPr>
          <p:cNvPr id="29701" name="Rectangle 3"/>
          <p:cNvSpPr>
            <a:spLocks noGrp="1" noChangeArrowheads="1"/>
          </p:cNvSpPr>
          <p:nvPr>
            <p:ph type="body" idx="1"/>
          </p:nvPr>
        </p:nvSpPr>
        <p:spPr>
          <a:xfrm>
            <a:off x="90451" y="4343094"/>
            <a:ext cx="6679418" cy="461696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MS PGothic" charset="0"/>
                <a:cs typeface="Arial" charset="0"/>
              </a:rPr>
              <a:t>The IBM DataWorks service provides data access and refinement APIs to load, profile, mask, cleanse and provision data securely between cloud or on-premise data sources. A new and experimental Probabilistic Match API is also available on Bluemix to identify duplicate customer records to build a 360 degree view of a customer record using probabilistic algorithms.</a:t>
            </a:r>
          </a:p>
          <a:p>
            <a:endParaRPr lang="en-US">
              <a:latin typeface="Arial" charset="0"/>
              <a:ea typeface="MS PGothic" charset="0"/>
              <a:cs typeface="Arial" charset="0"/>
            </a:endParaRPr>
          </a:p>
          <a:p>
            <a:r>
              <a:rPr lang="en-US" b="1">
                <a:latin typeface="Arial" charset="0"/>
                <a:ea typeface="MS PGothic" charset="0"/>
                <a:cs typeface="Arial" charset="0"/>
              </a:rPr>
              <a:t>Data Load </a:t>
            </a:r>
            <a:r>
              <a:rPr lang="en-US">
                <a:latin typeface="Arial" charset="0"/>
                <a:ea typeface="MS PGothic" charset="0"/>
                <a:cs typeface="Arial" charset="0"/>
              </a:rPr>
              <a:t>– Copies data between cloud and on-premise data sources. The list of supported sources and targets are contained on the next two slides. </a:t>
            </a:r>
          </a:p>
          <a:p>
            <a:endParaRPr lang="en-US">
              <a:latin typeface="Arial" charset="0"/>
              <a:ea typeface="MS PGothic" charset="0"/>
              <a:cs typeface="Arial" charset="0"/>
            </a:endParaRPr>
          </a:p>
          <a:p>
            <a:r>
              <a:rPr lang="en-US">
                <a:latin typeface="Arial" charset="0"/>
                <a:ea typeface="MS PGothic" charset="0"/>
                <a:cs typeface="Arial" charset="0"/>
              </a:rPr>
              <a:t>Note – At this point in the discussion you can click on the </a:t>
            </a:r>
            <a:r>
              <a:rPr lang="en-US" u="sng">
                <a:latin typeface="Arial" charset="0"/>
                <a:ea typeface="MS PGothic" charset="0"/>
                <a:cs typeface="Arial" charset="0"/>
              </a:rPr>
              <a:t>sources</a:t>
            </a:r>
            <a:r>
              <a:rPr lang="en-US">
                <a:latin typeface="Arial" charset="0"/>
                <a:ea typeface="MS PGothic" charset="0"/>
                <a:cs typeface="Arial" charset="0"/>
              </a:rPr>
              <a:t> hyperlink and it will take you to slide 6 that maps out the supported sources. Discuss slide 6 per the speaker notes and then right mouse click on the slide in presentation mode and select </a:t>
            </a:r>
            <a:r>
              <a:rPr lang="ja-JP" altLang="en-US">
                <a:latin typeface="Arial" charset="0"/>
                <a:ea typeface="MS PGothic" charset="0"/>
                <a:cs typeface="Arial" charset="0"/>
              </a:rPr>
              <a:t>“</a:t>
            </a:r>
            <a:r>
              <a:rPr lang="en-US">
                <a:latin typeface="Arial" charset="0"/>
                <a:ea typeface="MS PGothic" charset="0"/>
                <a:cs typeface="Arial" charset="0"/>
              </a:rPr>
              <a:t>Previous</a:t>
            </a:r>
            <a:r>
              <a:rPr lang="ja-JP" altLang="en-US">
                <a:latin typeface="Arial" charset="0"/>
                <a:ea typeface="MS PGothic" charset="0"/>
                <a:cs typeface="Arial" charset="0"/>
              </a:rPr>
              <a:t>”</a:t>
            </a:r>
            <a:r>
              <a:rPr lang="en-US">
                <a:latin typeface="Arial" charset="0"/>
                <a:ea typeface="MS PGothic" charset="0"/>
                <a:cs typeface="Arial" charset="0"/>
              </a:rPr>
              <a:t> to get you back to this slide and then click on the </a:t>
            </a:r>
            <a:r>
              <a:rPr lang="en-US" u="sng">
                <a:latin typeface="Arial" charset="0"/>
                <a:ea typeface="MS PGothic" charset="0"/>
                <a:cs typeface="Arial" charset="0"/>
              </a:rPr>
              <a:t>targets</a:t>
            </a:r>
            <a:r>
              <a:rPr lang="en-US">
                <a:latin typeface="Arial" charset="0"/>
                <a:ea typeface="MS PGothic" charset="0"/>
                <a:cs typeface="Arial" charset="0"/>
              </a:rPr>
              <a:t> hyperlink and it will take you to slide 7 that maps out the supported targets. Right mouse click on the slide in presentation mode and select </a:t>
            </a:r>
            <a:r>
              <a:rPr lang="ja-JP" altLang="en-US">
                <a:latin typeface="Arial" charset="0"/>
                <a:ea typeface="MS PGothic" charset="0"/>
                <a:cs typeface="Arial" charset="0"/>
              </a:rPr>
              <a:t>“</a:t>
            </a:r>
            <a:r>
              <a:rPr lang="en-US">
                <a:latin typeface="Arial" charset="0"/>
                <a:ea typeface="MS PGothic" charset="0"/>
                <a:cs typeface="Arial" charset="0"/>
              </a:rPr>
              <a:t>Previous</a:t>
            </a:r>
            <a:r>
              <a:rPr lang="ja-JP" altLang="en-US">
                <a:latin typeface="Arial" charset="0"/>
                <a:ea typeface="MS PGothic" charset="0"/>
                <a:cs typeface="Arial" charset="0"/>
              </a:rPr>
              <a:t>”</a:t>
            </a:r>
            <a:r>
              <a:rPr lang="en-US">
                <a:latin typeface="Arial" charset="0"/>
                <a:ea typeface="MS PGothic" charset="0"/>
                <a:cs typeface="Arial" charset="0"/>
              </a:rPr>
              <a:t> to get you back to this slide. </a:t>
            </a:r>
          </a:p>
          <a:p>
            <a:endParaRPr lang="en-US">
              <a:latin typeface="Arial" charset="0"/>
              <a:ea typeface="MS PGothic" charset="0"/>
              <a:cs typeface="Arial" charset="0"/>
            </a:endParaRPr>
          </a:p>
          <a:p>
            <a:r>
              <a:rPr lang="en-US">
                <a:latin typeface="Arial" charset="0"/>
                <a:ea typeface="MS PGothic" charset="0"/>
                <a:cs typeface="Arial" charset="0"/>
              </a:rPr>
              <a:t>You can securely load on-premise data to the cloud by accessing on-premise data using a secure gateway to protect your enterprise from security intrusions. It requires that you follow a simple configuration process to use a Secure Gateway service that is available on Bluemix to access on-premise data sources from the cloud.</a:t>
            </a:r>
          </a:p>
          <a:p>
            <a:endParaRPr lang="en-US">
              <a:latin typeface="Arial" charset="0"/>
              <a:ea typeface="MS PGothic" charset="0"/>
              <a:cs typeface="Arial" charset="0"/>
            </a:endParaRPr>
          </a:p>
          <a:p>
            <a:r>
              <a:rPr lang="en-US">
                <a:latin typeface="Arial" charset="0"/>
                <a:ea typeface="MS PGothic" charset="0"/>
                <a:cs typeface="Arial" charset="0"/>
              </a:rPr>
              <a:t>If you use the classification capability of the data profiling service you can classify the data at the source as sensitive. By doing so, the data load service can automatically protect the sensitive data by invoking the Optim data privacy providers and provision the data, masked and privatized, to the target.</a:t>
            </a:r>
          </a:p>
          <a:p>
            <a:endParaRPr lang="en-US">
              <a:latin typeface="Arial" charset="0"/>
              <a:ea typeface="MS PGothic" charset="0"/>
              <a:cs typeface="Arial" charset="0"/>
            </a:endParaRPr>
          </a:p>
          <a:p>
            <a:r>
              <a:rPr lang="en-GB" b="1">
                <a:latin typeface="Arial" charset="0"/>
                <a:ea typeface="MS PGothic" charset="0"/>
                <a:cs typeface="Arial" charset="0"/>
              </a:rPr>
              <a:t>Data Profiling – </a:t>
            </a:r>
            <a:r>
              <a:rPr lang="en-US">
                <a:latin typeface="Arial" charset="0"/>
                <a:ea typeface="MS PGothic" charset="0"/>
                <a:cs typeface="Arial" charset="0"/>
              </a:rPr>
              <a:t>Data Profiling analyzes your data source to understand and gain new insight into the structure and content of the data. Users can leverage this API to gather information about the data, such as column value distributions and data types. Or, identify higher value data attributes --for example e-mail addresses, Social Security Numbers, National IDs or credit card numbers so that your application can take action, such as masking sensitive data for HIPAA or PCI compliance. Additionally, you may classify each field in a data domain to identify fields that contain sensitive data or fields to use for statistical or predictive analysis.</a:t>
            </a:r>
          </a:p>
          <a:p>
            <a:endParaRPr lang="en-US">
              <a:latin typeface="Arial" charset="0"/>
              <a:ea typeface="MS PGothic" charset="0"/>
              <a:cs typeface="Arial" charset="0"/>
            </a:endParaRPr>
          </a:p>
          <a:p>
            <a:r>
              <a:rPr lang="en-GB" b="1">
                <a:latin typeface="Arial" charset="0"/>
                <a:ea typeface="MS PGothic" charset="0"/>
                <a:cs typeface="Arial" charset="0"/>
              </a:rPr>
              <a:t>Address Cleansing</a:t>
            </a:r>
            <a:r>
              <a:rPr lang="en-US" b="1">
                <a:latin typeface="Arial" charset="0"/>
                <a:ea typeface="MS PGothic" charset="0"/>
                <a:cs typeface="Arial" charset="0"/>
              </a:rPr>
              <a:t> </a:t>
            </a:r>
            <a:r>
              <a:rPr lang="en-US">
                <a:latin typeface="Arial" charset="0"/>
                <a:ea typeface="MS PGothic" charset="0"/>
                <a:cs typeface="Arial" charset="0"/>
              </a:rPr>
              <a:t>– Validate and improve the accuracy of your location data by standardizing US addresses. Use this API to enrich partial addresses, such as when ZIP codes or state abbreviations are missing. Address cleansing is only supported in the United States Bluemix environment and only support US addresses.</a:t>
            </a:r>
          </a:p>
          <a:p>
            <a:endParaRPr lang="en-US" b="1">
              <a:latin typeface="Arial" charset="0"/>
              <a:ea typeface="MS PGothic" charset="0"/>
              <a:cs typeface="Arial" charset="0"/>
            </a:endParaRPr>
          </a:p>
          <a:p>
            <a:r>
              <a:rPr lang="en-US" b="1">
                <a:latin typeface="Arial" charset="0"/>
                <a:ea typeface="MS PGothic" charset="0"/>
                <a:cs typeface="Arial" charset="0"/>
              </a:rPr>
              <a:t>Probabilistic Match (New and experimental)</a:t>
            </a:r>
            <a:r>
              <a:rPr lang="en-US">
                <a:latin typeface="Arial" charset="0"/>
                <a:ea typeface="MS PGothic" charset="0"/>
                <a:cs typeface="Arial" charset="0"/>
              </a:rPr>
              <a:t> – Match customer information within and across sources for operations and analytics. Patented probabilistic fuzzy match algorithms return accurate search results and relevancy scores that can be trusted to identify duplicate customer records and support building a 360 degree view of the customer.</a:t>
            </a:r>
          </a:p>
        </p:txBody>
      </p:sp>
    </p:spTree>
    <p:extLst>
      <p:ext uri="{BB962C8B-B14F-4D97-AF65-F5344CB8AC3E}">
        <p14:creationId xmlns:p14="http://schemas.microsoft.com/office/powerpoint/2010/main" val="22969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Tomcat application, </a:t>
            </a:r>
            <a:r>
              <a:rPr lang="en-US" dirty="0" err="1" smtClean="0"/>
              <a:t>RedbookLibrary</a:t>
            </a:r>
            <a:r>
              <a:rPr lang="en-US" dirty="0" smtClean="0"/>
              <a:t> is running on-premises</a:t>
            </a:r>
            <a:r>
              <a:rPr lang="en-US" baseline="0" dirty="0" smtClean="0"/>
              <a:t> using Derby database. We </a:t>
            </a:r>
            <a:r>
              <a:rPr lang="en-US" sz="1200" b="1" kern="1200" baseline="0" dirty="0" smtClean="0">
                <a:solidFill>
                  <a:schemeClr val="tx1"/>
                </a:solidFill>
                <a:effectLst/>
                <a:latin typeface="+mn-lt"/>
                <a:ea typeface="+mn-ea"/>
                <a:cs typeface="+mn-cs"/>
              </a:rPr>
              <a:t>m</a:t>
            </a:r>
            <a:r>
              <a:rPr lang="en-US" sz="1200" b="1" kern="1200" dirty="0" smtClean="0">
                <a:solidFill>
                  <a:schemeClr val="tx1"/>
                </a:solidFill>
                <a:effectLst/>
                <a:latin typeface="+mn-lt"/>
                <a:ea typeface="+mn-ea"/>
                <a:cs typeface="+mn-cs"/>
              </a:rPr>
              <a:t>igrate Tomcat server configuration and application configuration to WebSphere Liberty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(a) Migrate Tomcat Server Configuration</a:t>
            </a:r>
            <a:endParaRPr lang="en-US" baseline="0" dirty="0" smtClean="0"/>
          </a:p>
          <a:p>
            <a:endParaRPr lang="en-US" baseline="0" dirty="0" smtClean="0"/>
          </a:p>
          <a:p>
            <a:r>
              <a:rPr lang="en-US" baseline="0" dirty="0" smtClean="0"/>
              <a:t>Next , we run the WAMT on the application running in WAS Liberty to determine if the application can be migrated to Liberty runtime in </a:t>
            </a:r>
            <a:r>
              <a:rPr lang="en-US" baseline="0" dirty="0" err="1" smtClean="0"/>
              <a:t>Bluemix</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7C9690-8622-4015-A717-3BEDC0BC6BEF}" type="slidenum">
              <a:rPr lang="en-US" smtClean="0"/>
              <a:pPr>
                <a:defRPr/>
              </a:pPr>
              <a:t>2</a:t>
            </a:fld>
            <a:endParaRPr lang="en-US"/>
          </a:p>
        </p:txBody>
      </p:sp>
    </p:spTree>
    <p:extLst>
      <p:ext uri="{BB962C8B-B14F-4D97-AF65-F5344CB8AC3E}">
        <p14:creationId xmlns:p14="http://schemas.microsoft.com/office/powerpoint/2010/main" val="32689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2800" kern="0" spc="-30" dirty="0" smtClean="0">
                <a:latin typeface="Arial"/>
                <a:cs typeface="Arial"/>
              </a:rPr>
              <a:t>Migration from Competitive </a:t>
            </a:r>
            <a:r>
              <a:rPr lang="en-US" sz="2800" kern="0" spc="-30" dirty="0" err="1" smtClean="0">
                <a:latin typeface="Arial"/>
                <a:cs typeface="Arial"/>
              </a:rPr>
              <a:t>AppServers</a:t>
            </a:r>
            <a:endParaRPr lang="en-US" sz="2800" kern="0" spc="-30" dirty="0" smtClean="0">
              <a:latin typeface="Arial"/>
              <a:cs typeface="Arial"/>
            </a:endParaRPr>
          </a:p>
          <a:p>
            <a:pPr marL="914400" lvl="1" indent="-457200">
              <a:buFont typeface="Wingdings" panose="05000000000000000000" pitchFamily="2" charset="2"/>
              <a:buChar char="ü"/>
            </a:pPr>
            <a:r>
              <a:rPr lang="en-US" sz="2600" kern="0" spc="-30" dirty="0" smtClean="0">
                <a:cs typeface="Arial"/>
              </a:rPr>
              <a:t>WebLogic</a:t>
            </a:r>
          </a:p>
          <a:p>
            <a:pPr marL="914400" lvl="1" indent="-457200">
              <a:buFont typeface="Wingdings" panose="05000000000000000000" pitchFamily="2" charset="2"/>
              <a:buChar char="ü"/>
            </a:pPr>
            <a:r>
              <a:rPr lang="en-US" sz="2600" kern="0" spc="-30" dirty="0" err="1" smtClean="0">
                <a:cs typeface="Arial"/>
              </a:rPr>
              <a:t>JBoss</a:t>
            </a:r>
            <a:endParaRPr lang="en-US" sz="2600" kern="0" spc="-30" dirty="0" smtClean="0">
              <a:latin typeface="Arial"/>
              <a:cs typeface="Arial"/>
            </a:endParaRPr>
          </a:p>
          <a:p>
            <a:pPr marL="171450" indent="-171450">
              <a:buFont typeface="Arial" panose="020B0604020202020204" pitchFamily="34" charset="0"/>
              <a:buChar char="•"/>
            </a:pPr>
            <a:r>
              <a:rPr lang="en-US" sz="2800" kern="0" spc="-30" dirty="0" smtClean="0">
                <a:cs typeface="Arial"/>
              </a:rPr>
              <a:t>Migration from </a:t>
            </a:r>
            <a:r>
              <a:rPr lang="en-US" sz="2800" kern="0" spc="-30" dirty="0" smtClean="0">
                <a:latin typeface="Arial"/>
                <a:cs typeface="Arial"/>
              </a:rPr>
              <a:t>WebSphere Network Deployment Topology</a:t>
            </a:r>
          </a:p>
          <a:p>
            <a:pPr marL="628650" lvl="1" indent="-171450">
              <a:buFont typeface="Arial" panose="020B0604020202020204" pitchFamily="34" charset="0"/>
              <a:buChar char="•"/>
            </a:pPr>
            <a:r>
              <a:rPr lang="en-US" sz="2800" kern="0" spc="-30" dirty="0" smtClean="0">
                <a:latin typeface="Arial"/>
                <a:cs typeface="Arial"/>
              </a:rPr>
              <a:t>Options : Liberty Runtime</a:t>
            </a:r>
          </a:p>
          <a:p>
            <a:pPr marL="628650" lvl="1" indent="-171450">
              <a:buFont typeface="Arial" panose="020B0604020202020204" pitchFamily="34" charset="0"/>
              <a:buChar char="•"/>
            </a:pPr>
            <a:r>
              <a:rPr lang="en-US" sz="2800" kern="0" spc="-30" dirty="0" smtClean="0">
                <a:latin typeface="Arial"/>
                <a:cs typeface="Arial"/>
              </a:rPr>
              <a:t>IBM Containers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spc="-30" dirty="0" smtClean="0">
                <a:latin typeface="Arial"/>
                <a:cs typeface="Arial"/>
              </a:rPr>
              <a:t>Application Server hosted in Cloud (on Pure Application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kern="0" spc="-30" dirty="0" smtClean="0">
              <a:latin typeface="Arial"/>
              <a:cs typeface="Arial"/>
            </a:endParaRPr>
          </a:p>
          <a:p>
            <a:pPr marL="628650" lvl="1" indent="-171450">
              <a:buFont typeface="Arial" panose="020B0604020202020204" pitchFamily="34" charset="0"/>
              <a:buChar char="•"/>
            </a:pPr>
            <a:endParaRPr lang="en-US" sz="2800" kern="0" spc="-30" dirty="0" smtClean="0">
              <a:latin typeface="Arial"/>
              <a:cs typeface="Arial"/>
            </a:endParaRPr>
          </a:p>
        </p:txBody>
      </p:sp>
      <p:sp>
        <p:nvSpPr>
          <p:cNvPr id="4" name="Slide Number Placeholder 3"/>
          <p:cNvSpPr>
            <a:spLocks noGrp="1"/>
          </p:cNvSpPr>
          <p:nvPr>
            <p:ph type="sldNum" sz="quarter" idx="10"/>
          </p:nvPr>
        </p:nvSpPr>
        <p:spPr/>
        <p:txBody>
          <a:bodyPr/>
          <a:lstStyle/>
          <a:p>
            <a:fld id="{C3C999AD-79EC-4F02-84A9-EEA7F0527E47}" type="slidenum">
              <a:rPr lang="en-US" smtClean="0"/>
              <a:pPr/>
              <a:t>3</a:t>
            </a:fld>
            <a:endParaRPr lang="en-US" dirty="0"/>
          </a:p>
        </p:txBody>
      </p:sp>
    </p:spTree>
    <p:extLst>
      <p:ext uri="{BB962C8B-B14F-4D97-AF65-F5344CB8AC3E}">
        <p14:creationId xmlns:p14="http://schemas.microsoft.com/office/powerpoint/2010/main" val="53306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2800" kern="0" spc="-30" dirty="0" smtClean="0">
              <a:latin typeface="Arial"/>
              <a:cs typeface="Arial"/>
            </a:endParaRPr>
          </a:p>
        </p:txBody>
      </p:sp>
      <p:sp>
        <p:nvSpPr>
          <p:cNvPr id="4" name="Slide Number Placeholder 3"/>
          <p:cNvSpPr>
            <a:spLocks noGrp="1"/>
          </p:cNvSpPr>
          <p:nvPr>
            <p:ph type="sldNum" sz="quarter" idx="10"/>
          </p:nvPr>
        </p:nvSpPr>
        <p:spPr/>
        <p:txBody>
          <a:bodyPr/>
          <a:lstStyle/>
          <a:p>
            <a:fld id="{C3C999AD-79EC-4F02-84A9-EEA7F0527E47}" type="slidenum">
              <a:rPr lang="en-US" smtClean="0"/>
              <a:pPr/>
              <a:t>4</a:t>
            </a:fld>
            <a:endParaRPr lang="en-US" dirty="0"/>
          </a:p>
        </p:txBody>
      </p:sp>
    </p:spTree>
    <p:extLst>
      <p:ext uri="{BB962C8B-B14F-4D97-AF65-F5344CB8AC3E}">
        <p14:creationId xmlns:p14="http://schemas.microsoft.com/office/powerpoint/2010/main" val="364990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lIns="87740" tIns="43870" rIns="87740" bIns="43870"/>
          <a:lstStyle/>
          <a:p>
            <a:endParaRPr lang="en-US" altLang="en-US" dirty="0" smtClean="0"/>
          </a:p>
        </p:txBody>
      </p:sp>
      <p:sp>
        <p:nvSpPr>
          <p:cNvPr id="16388" name="Slide Number Placeholder 3"/>
          <p:cNvSpPr>
            <a:spLocks noGrp="1"/>
          </p:cNvSpPr>
          <p:nvPr>
            <p:ph type="sldNum" sz="quarter" idx="5"/>
          </p:nvPr>
        </p:nvSpPr>
        <p:spPr>
          <a:xfrm>
            <a:off x="3764363" y="8461913"/>
            <a:ext cx="2879806" cy="445445"/>
          </a:xfrm>
          <a:noFill/>
        </p:spPr>
        <p:txBody>
          <a:bodyPr lIns="87740" tIns="43870" rIns="87740" bIns="43870"/>
          <a:lstStyle/>
          <a:p>
            <a:fld id="{44830152-EA2B-4C2F-987F-9E97B82D5EDC}" type="slidenum">
              <a:rPr lang="en-US" altLang="en-US" smtClean="0">
                <a:ea typeface="ＭＳ Ｐゴシック" pitchFamily="34" charset="-128"/>
              </a:rPr>
              <a:pPr/>
              <a:t>7</a:t>
            </a:fld>
            <a:endParaRPr lang="en-US" altLang="en-US" smtClean="0">
              <a:ea typeface="ＭＳ Ｐゴシック" pitchFamily="34" charset="-128"/>
            </a:endParaRPr>
          </a:p>
        </p:txBody>
      </p:sp>
    </p:spTree>
    <p:extLst>
      <p:ext uri="{BB962C8B-B14F-4D97-AF65-F5344CB8AC3E}">
        <p14:creationId xmlns:p14="http://schemas.microsoft.com/office/powerpoint/2010/main" val="268606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7315A9-F360-1E4F-94F7-1E1687F26618}" type="slidenum">
              <a:rPr lang="en-US"/>
              <a:pPr/>
              <a:t>9</a:t>
            </a:fld>
            <a:endParaRPr lang="en-US"/>
          </a:p>
        </p:txBody>
      </p:sp>
      <p:sp>
        <p:nvSpPr>
          <p:cNvPr id="1843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3894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5B69CC-C46F-004D-884C-034C790B9B1B}" type="slidenum">
              <a:rPr lang="en-US"/>
              <a:pPr/>
              <a:t>10</a:t>
            </a:fld>
            <a:endParaRPr lang="en-US"/>
          </a:p>
        </p:txBody>
      </p:sp>
      <p:sp>
        <p:nvSpPr>
          <p:cNvPr id="1945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9458"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33106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C02389-62B7-8942-A076-198C73D78648}" type="slidenum">
              <a:rPr lang="en-US"/>
              <a:pPr/>
              <a:t>11</a:t>
            </a:fld>
            <a:endParaRPr lang="en-US"/>
          </a:p>
        </p:txBody>
      </p:sp>
      <p:sp>
        <p:nvSpPr>
          <p:cNvPr id="2048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66415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CCF1AF-FFD3-564A-A330-08652C0FE3CE}" type="slidenum">
              <a:rPr lang="en-US"/>
              <a:pPr/>
              <a:t>12</a:t>
            </a:fld>
            <a:endParaRPr lang="en-US"/>
          </a:p>
        </p:txBody>
      </p:sp>
      <p:sp>
        <p:nvSpPr>
          <p:cNvPr id="2150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6" name="Text Box 2"/>
          <p:cNvSpPr txBox="1">
            <a:spLocks noGrp="1" noChangeArrowheads="1"/>
          </p:cNvSpPr>
          <p:nvPr>
            <p:ph type="body" idx="1"/>
          </p:nvPr>
        </p:nvSpPr>
        <p:spPr bwMode="auto">
          <a:xfrm>
            <a:off x="685800" y="4343400"/>
            <a:ext cx="5486400" cy="42084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95564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0"/>
            <a:ext cx="27432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11101" y="3886200"/>
            <a:ext cx="5029200" cy="457200"/>
          </a:xfrm>
        </p:spPr>
        <p:txBody>
          <a:bodyPr lIns="0" tIns="0" rIns="0" bIns="0">
            <a:noAutofit/>
          </a:bodyPr>
          <a:lstStyle>
            <a:lvl1pPr algn="l">
              <a:defRPr sz="2800" b="1">
                <a:solidFill>
                  <a:srgbClr val="FFFFFF"/>
                </a:solidFill>
              </a:defRPr>
            </a:lvl1pPr>
          </a:lstStyle>
          <a:p>
            <a:r>
              <a:rPr lang="en-US" dirty="0" smtClean="0"/>
              <a:t>Enter Presentation Title</a:t>
            </a:r>
            <a:endParaRPr lang="en-US" dirty="0"/>
          </a:p>
        </p:txBody>
      </p:sp>
      <p:pic>
        <p:nvPicPr>
          <p:cNvPr id="11" name="Picture 10" descr="Cloud_word.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680960" y="6456890"/>
            <a:ext cx="906236" cy="15103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3131" y="1433615"/>
            <a:ext cx="2917767" cy="2468880"/>
          </a:xfrm>
          <a:prstGeom prst="rect">
            <a:avLst/>
          </a:prstGeom>
        </p:spPr>
      </p:pic>
      <p:sp>
        <p:nvSpPr>
          <p:cNvPr id="8" name="TextBox 7"/>
          <p:cNvSpPr txBox="1"/>
          <p:nvPr userDrawn="1"/>
        </p:nvSpPr>
        <p:spPr>
          <a:xfrm>
            <a:off x="6629400" y="4937760"/>
            <a:ext cx="1737360" cy="274320"/>
          </a:xfrm>
          <a:prstGeom prst="rect">
            <a:avLst/>
          </a:prstGeom>
          <a:noFill/>
        </p:spPr>
        <p:txBody>
          <a:bodyPr wrap="square" lIns="0" tIns="0" rIns="0" bIns="0" rtlCol="0" anchor="ctr" anchorCtr="0">
            <a:noAutofit/>
          </a:bodyPr>
          <a:lstStyle/>
          <a:p>
            <a:r>
              <a:rPr lang="en-US" sz="1600" b="1" kern="0" spc="-30" dirty="0" smtClean="0">
                <a:solidFill>
                  <a:srgbClr val="FFFFFF"/>
                </a:solidFill>
                <a:latin typeface="Arial"/>
                <a:cs typeface="Arial"/>
              </a:rPr>
              <a:t>Presented by:</a:t>
            </a:r>
          </a:p>
        </p:txBody>
      </p:sp>
      <p:sp>
        <p:nvSpPr>
          <p:cNvPr id="7" name="Text Placeholder 6"/>
          <p:cNvSpPr>
            <a:spLocks noGrp="1"/>
          </p:cNvSpPr>
          <p:nvPr>
            <p:ph type="body" sz="quarter" idx="10" hasCustomPrompt="1"/>
          </p:nvPr>
        </p:nvSpPr>
        <p:spPr>
          <a:xfrm>
            <a:off x="1311101" y="4366050"/>
            <a:ext cx="2651760" cy="365760"/>
          </a:xfrm>
        </p:spPr>
        <p:txBody>
          <a:bodyPr lIns="0" tIns="0" rIns="0" bIns="0" anchor="ctr" anchorCtr="0">
            <a:noAutofit/>
          </a:bodyPr>
          <a:lstStyle>
            <a:lvl1pPr marL="0" indent="0">
              <a:spcBef>
                <a:spcPts val="0"/>
              </a:spcBef>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Date</a:t>
            </a:r>
            <a:endParaRPr lang="en-US" dirty="0"/>
          </a:p>
        </p:txBody>
      </p:sp>
      <p:sp>
        <p:nvSpPr>
          <p:cNvPr id="13" name="Text Placeholder 6"/>
          <p:cNvSpPr>
            <a:spLocks noGrp="1"/>
          </p:cNvSpPr>
          <p:nvPr>
            <p:ph type="body" sz="quarter" idx="11" hasCustomPrompt="1"/>
          </p:nvPr>
        </p:nvSpPr>
        <p:spPr>
          <a:xfrm>
            <a:off x="6629400" y="521208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Full Name</a:t>
            </a:r>
            <a:endParaRPr lang="en-US" dirty="0"/>
          </a:p>
        </p:txBody>
      </p:sp>
      <p:sp>
        <p:nvSpPr>
          <p:cNvPr id="14" name="Text Placeholder 6"/>
          <p:cNvSpPr>
            <a:spLocks noGrp="1"/>
          </p:cNvSpPr>
          <p:nvPr>
            <p:ph type="body" sz="quarter" idx="12" hasCustomPrompt="1"/>
          </p:nvPr>
        </p:nvSpPr>
        <p:spPr>
          <a:xfrm>
            <a:off x="6629400" y="548640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Title</a:t>
            </a:r>
            <a:endParaRPr lang="en-US" dirty="0"/>
          </a:p>
        </p:txBody>
      </p:sp>
    </p:spTree>
    <p:extLst>
      <p:ext uri="{BB962C8B-B14F-4D97-AF65-F5344CB8AC3E}">
        <p14:creationId xmlns:p14="http://schemas.microsoft.com/office/powerpoint/2010/main" val="401153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ybrid Cloud 4">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72000" y="0"/>
            <a:ext cx="4572000" cy="6858000"/>
          </a:xfrm>
          <a:prstGeom prst="rect">
            <a:avLst/>
          </a:prstGeom>
        </p:spPr>
      </p:pic>
      <p:sp>
        <p:nvSpPr>
          <p:cNvPr id="13" name="Rectangle 12"/>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3657600" cy="14630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pic>
        <p:nvPicPr>
          <p:cNvPr id="16" name="Picture 15" descr="IBMCloud_PPT_GraphicDiagrams_v04-04.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4667" t="37634" r="38178" b="30705"/>
          <a:stretch/>
        </p:blipFill>
        <p:spPr>
          <a:xfrm>
            <a:off x="2788920" y="2514600"/>
            <a:ext cx="3564143" cy="3117154"/>
          </a:xfrm>
          <a:prstGeom prst="rect">
            <a:avLst/>
          </a:prstGeom>
        </p:spPr>
      </p:pic>
      <p:sp>
        <p:nvSpPr>
          <p:cNvPr id="14" name="Text Placeholder 13"/>
          <p:cNvSpPr>
            <a:spLocks noGrp="1"/>
          </p:cNvSpPr>
          <p:nvPr>
            <p:ph type="body" sz="quarter" idx="17"/>
          </p:nvPr>
        </p:nvSpPr>
        <p:spPr>
          <a:xfrm>
            <a:off x="342900" y="2377440"/>
            <a:ext cx="3657600" cy="3383280"/>
          </a:xfrm>
        </p:spPr>
        <p:txBody>
          <a:bodyPr lIns="0" tIns="0" rIns="0" bIns="0">
            <a:noAutofit/>
          </a:bodyPr>
          <a:lstStyle>
            <a:lvl1pPr marL="0" indent="0">
              <a:spcBef>
                <a:spcPts val="1200"/>
              </a:spcBef>
              <a:buNone/>
              <a:defRPr sz="1800" b="1">
                <a:solidFill>
                  <a:schemeClr val="bg1"/>
                </a:solidFill>
              </a:defRPr>
            </a:lvl1pPr>
            <a:lvl2pPr marL="0" indent="0">
              <a:spcBef>
                <a:spcPts val="0"/>
              </a:spcBef>
              <a:buNone/>
              <a:tabLst/>
              <a:defRPr sz="1600">
                <a:solidFill>
                  <a:schemeClr val="bg2"/>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3029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ybrid Cloud 5">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466367" y="0"/>
            <a:ext cx="4677633" cy="6858000"/>
          </a:xfrm>
          <a:prstGeom prst="rect">
            <a:avLst/>
          </a:prstGeom>
          <a:noFill/>
          <a:ln>
            <a:noFill/>
          </a:ln>
        </p:spPr>
      </p:pic>
      <p:sp>
        <p:nvSpPr>
          <p:cNvPr id="16" name="Rectangle 15"/>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grpSp>
      <p:sp>
        <p:nvSpPr>
          <p:cNvPr id="17" name="Text Placeholder 6"/>
          <p:cNvSpPr>
            <a:spLocks noGrp="1"/>
          </p:cNvSpPr>
          <p:nvPr>
            <p:ph type="body" sz="quarter" idx="12" hasCustomPrompt="1"/>
          </p:nvPr>
        </p:nvSpPr>
        <p:spPr>
          <a:xfrm>
            <a:off x="342900" y="594566"/>
            <a:ext cx="3657600" cy="1828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9" name="Text Placeholder 6"/>
          <p:cNvSpPr>
            <a:spLocks noGrp="1"/>
          </p:cNvSpPr>
          <p:nvPr>
            <p:ph type="body" sz="quarter" idx="16" hasCustomPrompt="1"/>
          </p:nvPr>
        </p:nvSpPr>
        <p:spPr>
          <a:xfrm>
            <a:off x="342900" y="2560320"/>
            <a:ext cx="3931920" cy="2743200"/>
          </a:xfrm>
        </p:spPr>
        <p:txBody>
          <a:bodyPr lIns="0" tIns="0" rIns="0" bIns="0" anchor="t" anchorCtr="0">
            <a:noAutofit/>
          </a:bodyPr>
          <a:lstStyle>
            <a:lvl1pPr marL="228600" indent="-228600">
              <a:spcBef>
                <a:spcPts val="1200"/>
              </a:spcBef>
              <a:buClr>
                <a:schemeClr val="bg1"/>
              </a:buClr>
              <a:buFont typeface="Arial" panose="020B0604020202020204" pitchFamily="34" charset="0"/>
              <a:buChar char="–"/>
              <a:defRPr sz="18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5" name="Text Placeholder 6"/>
          <p:cNvSpPr>
            <a:spLocks noGrp="1"/>
          </p:cNvSpPr>
          <p:nvPr>
            <p:ph type="body" sz="quarter" idx="17" hasCustomPrompt="1"/>
          </p:nvPr>
        </p:nvSpPr>
        <p:spPr>
          <a:xfrm>
            <a:off x="977602" y="5303520"/>
            <a:ext cx="3045758"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8" name="Rectangle 17"/>
          <p:cNvSpPr/>
          <p:nvPr userDrawn="1"/>
        </p:nvSpPr>
        <p:spPr>
          <a:xfrm>
            <a:off x="4548289" y="0"/>
            <a:ext cx="4572000" cy="6858000"/>
          </a:xfrm>
          <a:prstGeom prst="rect">
            <a:avLst/>
          </a:prstGeom>
          <a:solidFill>
            <a:srgbClr val="085571">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Footer Placeholder 1"/>
          <p:cNvSpPr>
            <a:spLocks noGrp="1"/>
          </p:cNvSpPr>
          <p:nvPr>
            <p:ph type="ftr" sz="quarter" idx="18"/>
          </p:nvPr>
        </p:nvSpPr>
        <p:spPr>
          <a:xfrm>
            <a:off x="1143000" y="6446520"/>
            <a:ext cx="3383280" cy="365125"/>
          </a:xfrm>
        </p:spPr>
        <p:txBody>
          <a:bodyPr anchor="b"/>
          <a:lstStyle>
            <a:lvl1pPr algn="l">
              <a:defRPr>
                <a:solidFill>
                  <a:schemeClr val="bg1"/>
                </a:solidFill>
              </a:defRPr>
            </a:lvl1pPr>
          </a:lstStyle>
          <a:p>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25" name="Picture 24" descr="IBMCloud_PPT_GraphicDiagrams_v04-05.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8088" t="21983" r="34577" b="27718"/>
          <a:stretch/>
        </p:blipFill>
        <p:spPr>
          <a:xfrm>
            <a:off x="4983480" y="960120"/>
            <a:ext cx="3544113" cy="4892040"/>
          </a:xfrm>
          <a:prstGeom prst="rect">
            <a:avLst/>
          </a:prstGeom>
        </p:spPr>
      </p:pic>
    </p:spTree>
    <p:extLst>
      <p:ext uri="{BB962C8B-B14F-4D97-AF65-F5344CB8AC3E}">
        <p14:creationId xmlns:p14="http://schemas.microsoft.com/office/powerpoint/2010/main" val="208579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ybrid Cloud 6">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27432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91803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ybrid Cloud 7">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2103120" cy="50292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9" name="Text Placeholder 6"/>
          <p:cNvSpPr>
            <a:spLocks noGrp="1"/>
          </p:cNvSpPr>
          <p:nvPr>
            <p:ph type="body" sz="quarter" idx="16" hasCustomPrompt="1"/>
          </p:nvPr>
        </p:nvSpPr>
        <p:spPr>
          <a:xfrm>
            <a:off x="3246120" y="594566"/>
            <a:ext cx="5212080" cy="2560320"/>
          </a:xfrm>
        </p:spPr>
        <p:txBody>
          <a:bodyPr lIns="0" tIns="0" rIns="0" bIns="0" anchor="t" anchorCtr="0">
            <a:noAutofit/>
          </a:bodyPr>
          <a:lstStyle>
            <a:lvl1pPr marL="228600" indent="-228600">
              <a:spcBef>
                <a:spcPts val="12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5" name="Text Placeholder 6"/>
          <p:cNvSpPr>
            <a:spLocks noGrp="1"/>
          </p:cNvSpPr>
          <p:nvPr>
            <p:ph type="body" sz="quarter" idx="18" hasCustomPrompt="1"/>
          </p:nvPr>
        </p:nvSpPr>
        <p:spPr>
          <a:xfrm>
            <a:off x="4800600" y="5577840"/>
            <a:ext cx="3749040"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6" name="Footer Placeholder 1"/>
          <p:cNvSpPr>
            <a:spLocks noGrp="1"/>
          </p:cNvSpPr>
          <p:nvPr>
            <p:ph type="ftr" sz="quarter" idx="19"/>
          </p:nvPr>
        </p:nvSpPr>
        <p:spPr>
          <a:xfrm>
            <a:off x="3191435" y="6446520"/>
            <a:ext cx="4114800" cy="365125"/>
          </a:xfrm>
        </p:spPr>
        <p:txBody>
          <a:bodyPr anchor="b"/>
          <a:lstStyle>
            <a:lvl1pPr algn="l">
              <a:defRPr>
                <a:solidFill>
                  <a:schemeClr val="bg1"/>
                </a:solidFill>
              </a:defRPr>
            </a:lvl1pPr>
          </a:lstStyle>
          <a:p>
            <a:endParaRPr lang="en-US" dirty="0"/>
          </a:p>
        </p:txBody>
      </p:sp>
      <p:pic>
        <p:nvPicPr>
          <p:cNvPr id="20" name="Picture 19" descr="IBMCloud_PPT_GraphicDiagrams_v04-02.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1516" t="44107" r="17104" b="34018"/>
          <a:stretch/>
        </p:blipFill>
        <p:spPr>
          <a:xfrm>
            <a:off x="711286" y="3174972"/>
            <a:ext cx="7975514" cy="2130686"/>
          </a:xfrm>
          <a:prstGeom prst="rect">
            <a:avLst/>
          </a:prstGeom>
        </p:spPr>
      </p:pic>
    </p:spTree>
    <p:extLst>
      <p:ext uri="{BB962C8B-B14F-4D97-AF65-F5344CB8AC3E}">
        <p14:creationId xmlns:p14="http://schemas.microsoft.com/office/powerpoint/2010/main" val="143295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aS">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12254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P">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b="1"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40321"/>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9" name="Text Placeholder 6"/>
          <p:cNvSpPr>
            <a:spLocks noGrp="1"/>
          </p:cNvSpPr>
          <p:nvPr>
            <p:ph type="body" sz="quarter" idx="16" hasCustomPrompt="1"/>
          </p:nvPr>
        </p:nvSpPr>
        <p:spPr>
          <a:xfrm>
            <a:off x="4932699" y="840321"/>
            <a:ext cx="3840480" cy="1554480"/>
          </a:xfrm>
        </p:spPr>
        <p:txBody>
          <a:bodyPr lIns="0" tIns="0" rIns="0" bIns="0" anchor="t" anchorCtr="0">
            <a:noAutofit/>
          </a:bodyPr>
          <a:lstStyle>
            <a:lvl1pPr marL="171450" indent="-171450">
              <a:spcBef>
                <a:spcPts val="300"/>
              </a:spcBef>
              <a:buClr>
                <a:schemeClr val="accent1"/>
              </a:buClr>
              <a:buFont typeface="Arial" panose="020B0604020202020204" pitchFamily="34" charset="0"/>
              <a:buChar char="–"/>
              <a:defRPr sz="16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3" name="Text Placeholder 6"/>
          <p:cNvSpPr>
            <a:spLocks noGrp="1"/>
          </p:cNvSpPr>
          <p:nvPr>
            <p:ph type="body" sz="quarter" idx="17" hasCustomPrompt="1"/>
          </p:nvPr>
        </p:nvSpPr>
        <p:spPr>
          <a:xfrm>
            <a:off x="3108325" y="4524776"/>
            <a:ext cx="5664854" cy="640080"/>
          </a:xfrm>
        </p:spPr>
        <p:txBody>
          <a:bodyPr lIns="0" tIns="0" rIns="0" bIns="0" anchor="b" anchorCtr="0">
            <a:noAutofit/>
          </a:bodyPr>
          <a:lstStyle>
            <a:lvl1pPr marL="0" indent="0">
              <a:spcBef>
                <a:spcPts val="30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4" name="Text Placeholder 6"/>
          <p:cNvSpPr>
            <a:spLocks noGrp="1"/>
          </p:cNvSpPr>
          <p:nvPr>
            <p:ph type="body" sz="quarter" idx="18" hasCustomPrompt="1"/>
          </p:nvPr>
        </p:nvSpPr>
        <p:spPr>
          <a:xfrm>
            <a:off x="3103899" y="2788920"/>
            <a:ext cx="5669280" cy="548640"/>
          </a:xfrm>
          <a:solidFill>
            <a:schemeClr val="accent1"/>
          </a:solidFill>
        </p:spPr>
        <p:txBody>
          <a:bodyPr lIns="91440" tIns="91440" rIns="91440" bIns="91440" anchor="ctr" anchorCtr="0">
            <a:noAutofit/>
          </a:bodyPr>
          <a:lstStyle>
            <a:lvl1pPr marL="0" indent="0">
              <a:spcBef>
                <a:spcPts val="0"/>
              </a:spcBef>
              <a:buNone/>
              <a:defRPr sz="1800" b="1"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5" name="Text Placeholder 6"/>
          <p:cNvSpPr>
            <a:spLocks noGrp="1"/>
          </p:cNvSpPr>
          <p:nvPr>
            <p:ph type="body" sz="quarter" idx="19" hasCustomPrompt="1"/>
          </p:nvPr>
        </p:nvSpPr>
        <p:spPr>
          <a:xfrm>
            <a:off x="4709160" y="5257800"/>
            <a:ext cx="192024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6" name="Text Placeholder 6"/>
          <p:cNvSpPr>
            <a:spLocks noGrp="1"/>
          </p:cNvSpPr>
          <p:nvPr>
            <p:ph type="body" sz="quarter" idx="20" hasCustomPrompt="1"/>
          </p:nvPr>
        </p:nvSpPr>
        <p:spPr>
          <a:xfrm>
            <a:off x="6720840" y="5255556"/>
            <a:ext cx="2052339"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0" name="Text Placeholder 6"/>
          <p:cNvSpPr>
            <a:spLocks noGrp="1"/>
          </p:cNvSpPr>
          <p:nvPr>
            <p:ph type="body" sz="quarter" idx="21" hasCustomPrompt="1"/>
          </p:nvPr>
        </p:nvSpPr>
        <p:spPr>
          <a:xfrm>
            <a:off x="3102946" y="5257800"/>
            <a:ext cx="155448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4766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ld Clas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2743200" y="1524950"/>
            <a:ext cx="6217920" cy="5128866"/>
          </a:xfrm>
          <a:prstGeom prst="rect">
            <a:avLst/>
          </a:prstGeom>
        </p:spPr>
      </p:pic>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39788"/>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3" name="Text Placeholder 6"/>
          <p:cNvSpPr>
            <a:spLocks noGrp="1"/>
          </p:cNvSpPr>
          <p:nvPr>
            <p:ph type="body" sz="quarter" idx="17" hasCustomPrompt="1"/>
          </p:nvPr>
        </p:nvSpPr>
        <p:spPr>
          <a:xfrm>
            <a:off x="4937760" y="5897880"/>
            <a:ext cx="4206240" cy="640080"/>
          </a:xfrm>
        </p:spPr>
        <p:txBody>
          <a:bodyPr lIns="0" tIns="0" rIns="0" bIns="0" anchor="t" anchorCtr="0">
            <a:noAutofit/>
          </a:bodyPr>
          <a:lstStyle>
            <a:lvl1pPr marL="0" indent="0">
              <a:spcBef>
                <a:spcPts val="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8" name="Text Placeholder 7"/>
          <p:cNvSpPr>
            <a:spLocks noGrp="1"/>
          </p:cNvSpPr>
          <p:nvPr>
            <p:ph type="body" sz="quarter" idx="18"/>
          </p:nvPr>
        </p:nvSpPr>
        <p:spPr>
          <a:xfrm>
            <a:off x="4937760" y="839788"/>
            <a:ext cx="4206240" cy="1828800"/>
          </a:xfrm>
        </p:spPr>
        <p:txBody>
          <a:bodyPr lIns="0" tIns="0" rIns="0" bIns="0">
            <a:noAutofit/>
          </a:bodyPr>
          <a:lstStyle>
            <a:lvl1pPr marL="228600" indent="-228600">
              <a:spcBef>
                <a:spcPts val="300"/>
              </a:spcBef>
              <a:buFont typeface="Arial" panose="020B0604020202020204" pitchFamily="34" charset="0"/>
              <a:buChar char="–"/>
              <a:defRPr sz="1800" b="0">
                <a:solidFill>
                  <a:schemeClr val="accent1"/>
                </a:solidFill>
              </a:defRPr>
            </a:lvl1pPr>
            <a:lvl2pPr marL="349250" indent="-120650">
              <a:spcBef>
                <a:spcPts val="300"/>
              </a:spcBef>
              <a:buFont typeface="Arial" panose="020B0604020202020204" pitchFamily="34" charset="0"/>
              <a:buChar char="-"/>
              <a:defRPr sz="1600">
                <a:solidFill>
                  <a:schemeClr val="accent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33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ybrid Cloud 9">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userDrawn="1"/>
        </p:nvSpPr>
        <p:spPr>
          <a:xfrm flipV="1">
            <a:off x="5739916" y="0"/>
            <a:ext cx="3404084"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Rectangle 3"/>
          <p:cNvSpPr/>
          <p:nvPr userDrawn="1"/>
        </p:nvSpPr>
        <p:spPr>
          <a:xfrm>
            <a:off x="0" y="0"/>
            <a:ext cx="128016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hasCustomPrompt="1"/>
          </p:nvPr>
        </p:nvSpPr>
        <p:spPr>
          <a:xfrm>
            <a:off x="1899436" y="1423266"/>
            <a:ext cx="3840480" cy="492443"/>
          </a:xfrm>
        </p:spPr>
        <p:txBody>
          <a:bodyPr lIns="0" tIns="0" rIns="0" bIns="0" anchor="t" anchorCtr="0">
            <a:spAutoFit/>
          </a:bodyPr>
          <a:lstStyle>
            <a:lvl1pPr algn="l">
              <a:defRPr sz="3200">
                <a:solidFill>
                  <a:srgbClr val="FFFFFF"/>
                </a:solidFill>
              </a:defRPr>
            </a:lvl1pPr>
          </a:lstStyle>
          <a:p>
            <a:r>
              <a:rPr lang="en-US" dirty="0" smtClean="0"/>
              <a:t>Enter Title</a:t>
            </a:r>
            <a:endParaRPr lang="en-US" dirty="0"/>
          </a:p>
        </p:txBody>
      </p:sp>
      <p:grpSp>
        <p:nvGrpSpPr>
          <p:cNvPr id="13" name="Group 12"/>
          <p:cNvGrpSpPr/>
          <p:nvPr userDrawn="1"/>
        </p:nvGrpSpPr>
        <p:grpSpPr>
          <a:xfrm>
            <a:off x="1837810" y="1005840"/>
            <a:ext cx="506711" cy="172508"/>
            <a:chOff x="360699" y="268817"/>
            <a:chExt cx="506711" cy="172508"/>
          </a:xfrm>
          <a:solidFill>
            <a:schemeClr val="bg1"/>
          </a:solidFill>
        </p:grpSpPr>
        <p:sp>
          <p:nvSpPr>
            <p:cNvPr id="14" name="Rectangle 13"/>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Rectangle 14"/>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TextBox 1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20" name="TextBox 19"/>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21" name="Picture 20"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3569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BM Cloud 1">
    <p:spTree>
      <p:nvGrpSpPr>
        <p:cNvPr id="1" name=""/>
        <p:cNvGrpSpPr/>
        <p:nvPr/>
      </p:nvGrpSpPr>
      <p:grpSpPr>
        <a:xfrm>
          <a:off x="0" y="0"/>
          <a:ext cx="0" cy="0"/>
          <a:chOff x="0" y="0"/>
          <a:chExt cx="0" cy="0"/>
        </a:xfrm>
      </p:grpSpPr>
      <p:sp>
        <p:nvSpPr>
          <p:cNvPr id="4" name="Rectangle 3"/>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840321"/>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8" name="Text Placeholder 6"/>
          <p:cNvSpPr>
            <a:spLocks noGrp="1"/>
          </p:cNvSpPr>
          <p:nvPr>
            <p:ph type="body" sz="quarter" idx="15" hasCustomPrompt="1"/>
          </p:nvPr>
        </p:nvSpPr>
        <p:spPr>
          <a:xfrm>
            <a:off x="3103899" y="840321"/>
            <a:ext cx="5486400" cy="6400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9" name="Text Placeholder 6"/>
          <p:cNvSpPr>
            <a:spLocks noGrp="1"/>
          </p:cNvSpPr>
          <p:nvPr>
            <p:ph type="body" sz="quarter" idx="16" hasCustomPrompt="1"/>
          </p:nvPr>
        </p:nvSpPr>
        <p:spPr>
          <a:xfrm>
            <a:off x="3103899" y="1600200"/>
            <a:ext cx="5486400" cy="155448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1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3" name="Text Placeholder 6"/>
          <p:cNvSpPr>
            <a:spLocks noGrp="1"/>
          </p:cNvSpPr>
          <p:nvPr>
            <p:ph type="body" sz="quarter" idx="17" hasCustomPrompt="1"/>
          </p:nvPr>
        </p:nvSpPr>
        <p:spPr>
          <a:xfrm>
            <a:off x="3103899" y="5420420"/>
            <a:ext cx="2377440" cy="640080"/>
          </a:xfrm>
        </p:spPr>
        <p:txBody>
          <a:bodyPr lIns="0" tIns="0" rIns="0" bIns="0" anchor="t" anchorCtr="0">
            <a:noAutofit/>
          </a:bodyPr>
          <a:lstStyle>
            <a:lvl1pPr marL="0" indent="0">
              <a:spcBef>
                <a:spcPts val="300"/>
              </a:spcBef>
              <a:buClr>
                <a:schemeClr val="accent2"/>
              </a:buClr>
              <a:buFont typeface="Arial" panose="020B0604020202020204" pitchFamily="34" charset="0"/>
              <a:buNone/>
              <a:defRPr sz="18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40375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akeaway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347472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22" name="Text Placeholder 6"/>
          <p:cNvSpPr>
            <a:spLocks noGrp="1"/>
          </p:cNvSpPr>
          <p:nvPr>
            <p:ph type="body" sz="quarter" idx="16" hasCustomPrompt="1"/>
          </p:nvPr>
        </p:nvSpPr>
        <p:spPr>
          <a:xfrm>
            <a:off x="342900" y="2177063"/>
            <a:ext cx="3474720" cy="3108960"/>
          </a:xfrm>
        </p:spPr>
        <p:txBody>
          <a:bodyPr lIns="0" tIns="0" rIns="0" bIns="0" anchor="t" anchorCtr="0">
            <a:noAutofit/>
          </a:bodyPr>
          <a:lstStyle>
            <a:lvl1pPr marL="171450" indent="-171450">
              <a:spcBef>
                <a:spcPts val="18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197213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6"/>
          <p:cNvSpPr>
            <a:spLocks noGrp="1"/>
          </p:cNvSpPr>
          <p:nvPr>
            <p:ph type="body" sz="quarter" idx="16" hasCustomPrompt="1"/>
          </p:nvPr>
        </p:nvSpPr>
        <p:spPr>
          <a:xfrm>
            <a:off x="740527" y="1037270"/>
            <a:ext cx="6949440" cy="356616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4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Tree>
    <p:extLst>
      <p:ext uri="{BB962C8B-B14F-4D97-AF65-F5344CB8AC3E}">
        <p14:creationId xmlns:p14="http://schemas.microsoft.com/office/powerpoint/2010/main" val="79710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 Charts">
    <p:spTree>
      <p:nvGrpSpPr>
        <p:cNvPr id="1" name=""/>
        <p:cNvGrpSpPr/>
        <p:nvPr/>
      </p:nvGrpSpPr>
      <p:grpSpPr>
        <a:xfrm>
          <a:off x="0" y="0"/>
          <a:ext cx="0" cy="0"/>
          <a:chOff x="0" y="0"/>
          <a:chExt cx="0" cy="0"/>
        </a:xfrm>
      </p:grpSpPr>
      <p:sp>
        <p:nvSpPr>
          <p:cNvPr id="13" name="Rectangle 1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5486400" y="0"/>
            <a:ext cx="365760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011680"/>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2377440"/>
            <a:ext cx="51435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46401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lhaize Group">
    <p:bg>
      <p:bgPr>
        <a:blipFill dpi="0"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4"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p:grpSpPr>
        <p:sp>
          <p:nvSpPr>
            <p:cNvPr id="6" name="Rectangle 5"/>
            <p:cNvSpPr/>
            <p:nvPr userDrawn="1"/>
          </p:nvSpPr>
          <p:spPr>
            <a:xfrm>
              <a:off x="501650" y="268817"/>
              <a:ext cx="365760" cy="592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bg1"/>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8465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rcelona">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29184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544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tney Bowes">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399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ational Express">
    <p:bg>
      <p:bgPr>
        <a:blipFill dpi="0"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4"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tx2"/>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9555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ow">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descr="cloud_only copy.png"/>
          <p:cNvPicPr>
            <a:picLocks noChangeAspect="1"/>
          </p:cNvPicPr>
          <p:nvPr userDrawn="1"/>
        </p:nvPicPr>
        <p:blipFill rotWithShape="1">
          <a:blip r:embed="rId3"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sp>
        <p:nvSpPr>
          <p:cNvPr id="17" name="Text Placeholder 6"/>
          <p:cNvSpPr>
            <a:spLocks noGrp="1"/>
          </p:cNvSpPr>
          <p:nvPr>
            <p:ph type="body" sz="quarter" idx="12" hasCustomPrompt="1"/>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9324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LD - Purpl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11819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LD - Gree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1596878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LD - Blu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309360" y="0"/>
            <a:ext cx="283464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
        <p:nvSpPr>
          <p:cNvPr id="13" name="Rectangle 12"/>
          <p:cNvSpPr/>
          <p:nvPr userDrawn="1"/>
        </p:nvSpPr>
        <p:spPr>
          <a:xfrm>
            <a:off x="8595360" y="0"/>
            <a:ext cx="54864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TextBox 8"/>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
        <p:nvSpPr>
          <p:cNvPr id="12" name="TextBox 11"/>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7" name="Picture 6" descr="cloud_only copy.png"/>
          <p:cNvPicPr>
            <a:picLocks noChangeAspect="1"/>
          </p:cNvPicPr>
          <p:nvPr userDrawn="1"/>
        </p:nvPicPr>
        <p:blipFill rotWithShape="1">
          <a:blip r:embed="rId2" cstate="screen">
            <a:alphaModFix amt="12000"/>
            <a:extLst>
              <a:ext uri="{28A0092B-C50C-407E-A947-70E740481C1C}">
                <a14:useLocalDpi xmlns:a14="http://schemas.microsoft.com/office/drawing/2010/main" val="0"/>
              </a:ext>
            </a:extLst>
          </a:blip>
          <a:srcRect/>
          <a:stretch/>
        </p:blipFill>
        <p:spPr>
          <a:xfrm>
            <a:off x="5309870" y="2805430"/>
            <a:ext cx="3834130" cy="3487420"/>
          </a:xfrm>
          <a:prstGeom prst="rect">
            <a:avLst/>
          </a:prstGeom>
        </p:spPr>
      </p:pic>
    </p:spTree>
    <p:extLst>
      <p:ext uri="{BB962C8B-B14F-4D97-AF65-F5344CB8AC3E}">
        <p14:creationId xmlns:p14="http://schemas.microsoft.com/office/powerpoint/2010/main" val="407408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hasCustomPrompt="1"/>
          </p:nvPr>
        </p:nvSpPr>
        <p:spPr>
          <a:xfrm>
            <a:off x="2194560" y="3931920"/>
            <a:ext cx="5029200" cy="457200"/>
          </a:xfrm>
        </p:spPr>
        <p:txBody>
          <a:bodyPr lIns="0" tIns="0" rIns="0" bIns="0">
            <a:noAutofit/>
          </a:bodyPr>
          <a:lstStyle>
            <a:lvl1pPr algn="l">
              <a:defRPr sz="2800" b="1">
                <a:solidFill>
                  <a:srgbClr val="FFFFFF"/>
                </a:solidFill>
              </a:defRPr>
            </a:lvl1pPr>
          </a:lstStyle>
          <a:p>
            <a:r>
              <a:rPr lang="en-US" dirty="0" smtClean="0"/>
              <a:t>Enter Text</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16590" y="1433615"/>
            <a:ext cx="2917767" cy="2468880"/>
          </a:xfrm>
          <a:prstGeom prst="rect">
            <a:avLst/>
          </a:prstGeom>
        </p:spPr>
      </p:pic>
    </p:spTree>
    <p:extLst>
      <p:ext uri="{BB962C8B-B14F-4D97-AF65-F5344CB8AC3E}">
        <p14:creationId xmlns:p14="http://schemas.microsoft.com/office/powerpoint/2010/main" val="273094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13398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9059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47A407D-9C3D-418D-BB69-BAF38989FE44}" type="datetimeFigureOut">
              <a:rPr lang="en-US"/>
              <a:pPr>
                <a:defRPr/>
              </a:pPr>
              <a:t>9/19/2015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24A4F69-2188-4800-BD85-63DEC65AF47A}" type="slidenum">
              <a:rPr lang="en-US"/>
              <a:pPr>
                <a:defRPr/>
              </a:pPr>
              <a:t>‹#›</a:t>
            </a:fld>
            <a:endParaRPr lang="en-US"/>
          </a:p>
        </p:txBody>
      </p:sp>
    </p:spTree>
    <p:extLst>
      <p:ext uri="{BB962C8B-B14F-4D97-AF65-F5344CB8AC3E}">
        <p14:creationId xmlns:p14="http://schemas.microsoft.com/office/powerpoint/2010/main" val="198571944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
        <p:nvSpPr>
          <p:cNvPr id="5" name="Rectangle 2"/>
          <p:cNvSpPr>
            <a:spLocks noGrp="1" noChangeArrowheads="1"/>
          </p:cNvSpPr>
          <p:nvPr>
            <p:ph type="ctrTitle"/>
          </p:nvPr>
        </p:nvSpPr>
        <p:spPr>
          <a:xfrm>
            <a:off x="263525" y="1502873"/>
            <a:ext cx="8659011" cy="1489501"/>
          </a:xfrm>
          <a:prstGeom prst="rect">
            <a:avLst/>
          </a:prstGeom>
        </p:spPr>
        <p:txBody>
          <a:bodyPr rIns="91440" anchor="b"/>
          <a:lstStyle>
            <a:lvl1pPr algn="ctr">
              <a:lnSpc>
                <a:spcPct val="90000"/>
              </a:lnSpc>
              <a:defRPr sz="3500" b="1" smtClean="0">
                <a:latin typeface="Arial" pitchFamily="34" charset="0"/>
              </a:defRPr>
            </a:lvl1pPr>
          </a:lstStyle>
          <a:p>
            <a:pPr lvl="0"/>
            <a:r>
              <a:rPr lang="en-US" altLang="en-US" noProof="0" dirty="0" smtClean="0"/>
              <a:t>Click to edit Master title style</a:t>
            </a:r>
          </a:p>
        </p:txBody>
      </p:sp>
    </p:spTree>
    <p:extLst>
      <p:ext uri="{BB962C8B-B14F-4D97-AF65-F5344CB8AC3E}">
        <p14:creationId xmlns:p14="http://schemas.microsoft.com/office/powerpoint/2010/main" val="253877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8613" y="292100"/>
            <a:ext cx="8686800" cy="527051"/>
          </a:xfrm>
        </p:spPr>
        <p:txBody>
          <a:bodyPr/>
          <a:lstStyle/>
          <a:p>
            <a:r>
              <a:rPr lang="en-US"/>
              <a:t>Click to edit Master title style</a:t>
            </a:r>
          </a:p>
        </p:txBody>
      </p:sp>
      <p:sp>
        <p:nvSpPr>
          <p:cNvPr id="3" name="Rectangle 52"/>
          <p:cNvSpPr>
            <a:spLocks noGrp="1" noChangeArrowheads="1"/>
          </p:cNvSpPr>
          <p:nvPr>
            <p:ph type="sldNum" sz="quarter" idx="10"/>
          </p:nvPr>
        </p:nvSpPr>
        <p:spPr>
          <a:xfrm>
            <a:off x="328614" y="6525684"/>
            <a:ext cx="2124075" cy="228600"/>
          </a:xfrm>
          <a:prstGeom prst="rect">
            <a:avLst/>
          </a:prstGeom>
          <a:ln/>
        </p:spPr>
        <p:txBody>
          <a:bodyPr/>
          <a:lstStyle>
            <a:lvl1pPr>
              <a:defRPr/>
            </a:lvl1pPr>
          </a:lstStyle>
          <a:p>
            <a:pPr>
              <a:defRPr/>
            </a:pPr>
            <a:fld id="{6BC25C06-6716-428B-8159-11C6E4BA5349}" type="slidenum">
              <a:rPr lang="en-US"/>
              <a:pPr>
                <a:defRPr/>
              </a:pPr>
              <a:t>‹#›</a:t>
            </a:fld>
            <a:endParaRPr lang="en-US" dirty="0"/>
          </a:p>
        </p:txBody>
      </p:sp>
    </p:spTree>
    <p:extLst>
      <p:ext uri="{BB962C8B-B14F-4D97-AF65-F5344CB8AC3E}">
        <p14:creationId xmlns:p14="http://schemas.microsoft.com/office/powerpoint/2010/main" val="3203420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17401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420587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3011714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3895114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1719478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0" y="6541846"/>
            <a:ext cx="400050" cy="316153"/>
          </a:xfrm>
          <a:prstGeom prst="rect">
            <a:avLst/>
          </a:prstGeom>
        </p:spPr>
        <p:txBody>
          <a:bodyPr/>
          <a:lstStyle>
            <a:lvl1pPr>
              <a:defRPr sz="1000">
                <a:solidFill>
                  <a:schemeClr val="tx1"/>
                </a:solidFill>
                <a:ea typeface="Helvetica Light" charset="0"/>
                <a:cs typeface="Helvetica Light" charset="0"/>
              </a:defRPr>
            </a:lvl1pPr>
          </a:lstStyle>
          <a:p>
            <a:fld id="{2BE0B524-CA6C-604E-B7EC-7F65E66965BE}" type="slidenum">
              <a:rPr lang="en-US" smtClean="0"/>
              <a:pPr/>
              <a:t>‹#›</a:t>
            </a:fld>
            <a:endParaRPr lang="en-US"/>
          </a:p>
        </p:txBody>
      </p:sp>
    </p:spTree>
    <p:extLst>
      <p:ext uri="{BB962C8B-B14F-4D97-AF65-F5344CB8AC3E}">
        <p14:creationId xmlns:p14="http://schemas.microsoft.com/office/powerpoint/2010/main" val="4198652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ruptors">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17" name="Text Placeholder 6"/>
          <p:cNvSpPr>
            <a:spLocks noGrp="1"/>
          </p:cNvSpPr>
          <p:nvPr>
            <p:ph type="body" sz="quarter" idx="12" hasCustomPrompt="1"/>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12" name="Picture 11"/>
          <p:cNvPicPr>
            <a:picLocks noChangeAspect="1"/>
          </p:cNvPicPr>
          <p:nvPr userDrawn="1"/>
        </p:nvPicPr>
        <p:blipFill>
          <a:blip r:embed="rId3" cstate="print"/>
          <a:stretch>
            <a:fillRect/>
          </a:stretch>
        </p:blipFill>
        <p:spPr>
          <a:xfrm>
            <a:off x="45720" y="6033860"/>
            <a:ext cx="871804" cy="835224"/>
          </a:xfrm>
          <a:prstGeom prst="rect">
            <a:avLst/>
          </a:prstGeom>
        </p:spPr>
      </p:pic>
    </p:spTree>
    <p:extLst>
      <p:ext uri="{BB962C8B-B14F-4D97-AF65-F5344CB8AC3E}">
        <p14:creationId xmlns:p14="http://schemas.microsoft.com/office/powerpoint/2010/main" val="265678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Content copy 5">
    <p:spTree>
      <p:nvGrpSpPr>
        <p:cNvPr id="1" name=""/>
        <p:cNvGrpSpPr/>
        <p:nvPr/>
      </p:nvGrpSpPr>
      <p:grpSpPr>
        <a:xfrm>
          <a:off x="0" y="0"/>
          <a:ext cx="0" cy="0"/>
          <a:chOff x="0" y="0"/>
          <a:chExt cx="0" cy="0"/>
        </a:xfrm>
      </p:grpSpPr>
      <p:pic>
        <p:nvPicPr>
          <p:cNvPr id="12" name="cover-b.jpg"/>
          <p:cNvPicPr/>
          <p:nvPr/>
        </p:nvPicPr>
        <p:blipFill>
          <a:blip r:embed="rId2">
            <a:extLst/>
          </a:blip>
          <a:stretch>
            <a:fillRect/>
          </a:stretch>
        </p:blipFill>
        <p:spPr>
          <a:xfrm>
            <a:off x="0" y="0"/>
            <a:ext cx="9144000" cy="6858000"/>
          </a:xfrm>
          <a:prstGeom prst="rect">
            <a:avLst/>
          </a:prstGeom>
          <a:ln w="12700">
            <a:miter lim="400000"/>
          </a:ln>
        </p:spPr>
      </p:pic>
      <p:sp>
        <p:nvSpPr>
          <p:cNvPr id="13" name="Shape 13"/>
          <p:cNvSpPr/>
          <p:nvPr/>
        </p:nvSpPr>
        <p:spPr>
          <a:xfrm>
            <a:off x="7824585" y="6592870"/>
            <a:ext cx="2690657"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57150" marR="57150" defTabSz="1282700">
              <a:buClr>
                <a:srgbClr val="A9A9A9"/>
              </a:buClr>
              <a:buFont typeface="Arial"/>
              <a:defRPr sz="700" spc="-14">
                <a:solidFill>
                  <a:srgbClr val="959595"/>
                </a:solidFill>
                <a:uFill>
                  <a:solidFill>
                    <a:srgbClr val="7A7A7A"/>
                  </a:solidFill>
                </a:uFill>
              </a:defRPr>
            </a:lvl1pPr>
          </a:lstStyle>
          <a:p>
            <a:pPr lvl="0">
              <a:defRPr sz="1800" spc="0">
                <a:solidFill>
                  <a:srgbClr val="000000"/>
                </a:solidFill>
                <a:uFillTx/>
              </a:defRPr>
            </a:pPr>
            <a:r>
              <a:rPr sz="700" spc="-14">
                <a:solidFill>
                  <a:srgbClr val="959595"/>
                </a:solidFill>
                <a:uFill>
                  <a:solidFill>
                    <a:srgbClr val="7A7A7A"/>
                  </a:solidFill>
                </a:uFill>
              </a:rPr>
              <a:t>  ©2015 IBM Corporation </a:t>
            </a:r>
          </a:p>
        </p:txBody>
      </p:sp>
      <p:sp>
        <p:nvSpPr>
          <p:cNvPr id="14" name="Shape 14"/>
          <p:cNvSpPr/>
          <p:nvPr/>
        </p:nvSpPr>
        <p:spPr>
          <a:xfrm>
            <a:off x="344189" y="853699"/>
            <a:ext cx="8455622" cy="5301623"/>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15" name="Shape 15"/>
          <p:cNvSpPr/>
          <p:nvPr/>
        </p:nvSpPr>
        <p:spPr>
          <a:xfrm>
            <a:off x="7781380" y="6592870"/>
            <a:ext cx="26986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defRPr sz="700">
                <a:solidFill>
                  <a:srgbClr val="959595"/>
                </a:solidFill>
              </a:defRPr>
            </a:lvl1pPr>
          </a:lstStyle>
          <a:p>
            <a:pPr lvl="0">
              <a:defRPr sz="1800">
                <a:solidFill>
                  <a:srgbClr val="000000"/>
                </a:solidFill>
              </a:defRPr>
            </a:pPr>
            <a:r>
              <a:rPr sz="700">
                <a:solidFill>
                  <a:srgbClr val="959595"/>
                </a:solidFill>
              </a:rPr>
              <a:t>￼</a:t>
            </a:r>
          </a:p>
        </p:txBody>
      </p:sp>
      <p:pic>
        <p:nvPicPr>
          <p:cNvPr id="16" name="pasted-image.pdf"/>
          <p:cNvPicPr/>
          <p:nvPr/>
        </p:nvPicPr>
        <p:blipFill>
          <a:blip r:embed="rId3">
            <a:alphaModFix amt="80000"/>
            <a:extLst/>
          </a:blip>
          <a:stretch>
            <a:fillRect/>
          </a:stretch>
        </p:blipFill>
        <p:spPr>
          <a:xfrm>
            <a:off x="197982" y="6400351"/>
            <a:ext cx="765282" cy="271284"/>
          </a:xfrm>
          <a:prstGeom prst="rect">
            <a:avLst/>
          </a:prstGeom>
          <a:ln w="12700">
            <a:miter lim="400000"/>
          </a:ln>
        </p:spPr>
      </p:pic>
    </p:spTree>
    <p:extLst>
      <p:ext uri="{BB962C8B-B14F-4D97-AF65-F5344CB8AC3E}">
        <p14:creationId xmlns:p14="http://schemas.microsoft.com/office/powerpoint/2010/main" val="132882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3" name="Picture Placeholder 21"/>
          <p:cNvSpPr>
            <a:spLocks noGrp="1"/>
          </p:cNvSpPr>
          <p:nvPr>
            <p:ph type="pic" sz="quarter" idx="14" hasCustomPrompt="1"/>
          </p:nvPr>
        </p:nvSpPr>
        <p:spPr>
          <a:xfrm>
            <a:off x="3044952" y="1371600"/>
            <a:ext cx="3054096" cy="5486400"/>
          </a:xfrm>
          <a:solidFill>
            <a:schemeClr val="bg1"/>
          </a:solidFill>
        </p:spPr>
        <p:txBody>
          <a:bodyPr>
            <a:normAutofit/>
          </a:bodyPr>
          <a:lstStyle>
            <a:lvl1pPr marL="0" indent="0">
              <a:buNone/>
              <a:defRPr sz="1600"/>
            </a:lvl1pPr>
          </a:lstStyle>
          <a:p>
            <a:r>
              <a:rPr lang="en-US" dirty="0" smtClean="0"/>
              <a:t>Click icon below to insert picture</a:t>
            </a:r>
            <a:endParaRPr lang="en-US" dirty="0"/>
          </a:p>
        </p:txBody>
      </p:sp>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22" name="Picture Placeholder 21"/>
          <p:cNvSpPr>
            <a:spLocks noGrp="1"/>
          </p:cNvSpPr>
          <p:nvPr>
            <p:ph type="pic" sz="quarter" idx="13" hasCustomPrompt="1"/>
          </p:nvPr>
        </p:nvSpPr>
        <p:spPr>
          <a:xfrm>
            <a:off x="0" y="1371600"/>
            <a:ext cx="3044952" cy="5486400"/>
          </a:xfrm>
        </p:spPr>
        <p:txBody>
          <a:bodyPr>
            <a:normAutofit/>
          </a:bodyPr>
          <a:lstStyle>
            <a:lvl1pPr marL="0" indent="0">
              <a:buNone/>
              <a:defRPr sz="1600"/>
            </a:lvl1pPr>
          </a:lstStyle>
          <a:p>
            <a:r>
              <a:rPr lang="en-US" dirty="0" smtClean="0"/>
              <a:t>Click icon below to insert picture</a:t>
            </a:r>
            <a:endParaRPr lang="en-US" dirty="0"/>
          </a:p>
        </p:txBody>
      </p:sp>
      <p:sp>
        <p:nvSpPr>
          <p:cNvPr id="24" name="Picture Placeholder 21"/>
          <p:cNvSpPr>
            <a:spLocks noGrp="1"/>
          </p:cNvSpPr>
          <p:nvPr>
            <p:ph type="pic" sz="quarter" idx="15" hasCustomPrompt="1"/>
          </p:nvPr>
        </p:nvSpPr>
        <p:spPr>
          <a:xfrm>
            <a:off x="6099048" y="1371600"/>
            <a:ext cx="3044952" cy="5486400"/>
          </a:xfrm>
        </p:spPr>
        <p:txBody>
          <a:bodyPr>
            <a:normAutofit/>
          </a:bodyPr>
          <a:lstStyle>
            <a:lvl1pPr marL="0" indent="0">
              <a:buNone/>
              <a:defRPr sz="1600"/>
            </a:lvl1pPr>
          </a:lstStyle>
          <a:p>
            <a:r>
              <a:rPr lang="en-US" dirty="0" smtClean="0"/>
              <a:t>Click icon below to insert picture</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25" name="Text Placeholder 6"/>
          <p:cNvSpPr>
            <a:spLocks noGrp="1"/>
          </p:cNvSpPr>
          <p:nvPr>
            <p:ph type="body" sz="quarter" idx="11" hasCustomPrompt="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6" name="Text Placeholder 6"/>
          <p:cNvSpPr>
            <a:spLocks noGrp="1"/>
          </p:cNvSpPr>
          <p:nvPr>
            <p:ph type="body" sz="quarter" idx="16" hasCustomPrompt="1"/>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7" name="Text Placeholder 6"/>
          <p:cNvSpPr>
            <a:spLocks noGrp="1"/>
          </p:cNvSpPr>
          <p:nvPr>
            <p:ph type="body" sz="quarter" idx="17" hasCustomPrompt="1"/>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29363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p:spTree>
      <p:nvGrpSpPr>
        <p:cNvPr id="1" name=""/>
        <p:cNvGrpSpPr/>
        <p:nvPr/>
      </p:nvGrpSpPr>
      <p:grpSpPr>
        <a:xfrm>
          <a:off x="0" y="0"/>
          <a:ext cx="0" cy="0"/>
          <a:chOff x="0" y="0"/>
          <a:chExt cx="0" cy="0"/>
        </a:xfrm>
      </p:grpSpPr>
      <p:pic>
        <p:nvPicPr>
          <p:cNvPr id="15" name="Picture Placeholder 100"/>
          <p:cNvPicPr>
            <a:picLocks noChangeAspect="1"/>
          </p:cNvPicPr>
          <p:nvPr userDrawn="1"/>
        </p:nvPicPr>
        <p:blipFill>
          <a:blip r:embed="rId2" cstate="print">
            <a:extLst>
              <a:ext uri="{28A0092B-C50C-407E-A947-70E740481C1C}">
                <a14:useLocalDpi xmlns:a14="http://schemas.microsoft.com/office/drawing/2010/main" val="0"/>
              </a:ext>
            </a:extLst>
          </a:blip>
          <a:srcRect l="7" r="7"/>
          <a:stretch>
            <a:fillRect/>
          </a:stretch>
        </p:blipFill>
        <p:spPr>
          <a:xfrm>
            <a:off x="3044952" y="1371600"/>
            <a:ext cx="3054096" cy="5486400"/>
          </a:xfrm>
          <a:prstGeom prst="rect">
            <a:avLst/>
          </a:prstGeom>
        </p:spPr>
      </p:pic>
      <p:pic>
        <p:nvPicPr>
          <p:cNvPr id="16" name="Picture Placeholder 71"/>
          <p:cNvPicPr>
            <a:picLocks noChangeAspect="1"/>
          </p:cNvPicPr>
          <p:nvPr userDrawn="1"/>
        </p:nvPicPr>
        <p:blipFill rotWithShape="1">
          <a:blip r:embed="rId3" cstate="print">
            <a:extLst>
              <a:ext uri="{28A0092B-C50C-407E-A947-70E740481C1C}">
                <a14:useLocalDpi xmlns:a14="http://schemas.microsoft.com/office/drawing/2010/main" val="0"/>
              </a:ext>
            </a:extLst>
          </a:blip>
          <a:srcRect l="11" r="11"/>
          <a:stretch/>
        </p:blipFill>
        <p:spPr>
          <a:xfrm>
            <a:off x="0" y="1371600"/>
            <a:ext cx="3044952" cy="5486400"/>
          </a:xfrm>
          <a:prstGeom prst="rect">
            <a:avLst/>
          </a:prstGeom>
        </p:spPr>
      </p:pic>
      <p:pic>
        <p:nvPicPr>
          <p:cNvPr id="18" name="Picture Placeholder 89"/>
          <p:cNvPicPr>
            <a:picLocks noChangeAspect="1"/>
          </p:cNvPicPr>
          <p:nvPr userDrawn="1"/>
        </p:nvPicPr>
        <p:blipFill>
          <a:blip r:embed="rId4" cstate="print">
            <a:extLst>
              <a:ext uri="{28A0092B-C50C-407E-A947-70E740481C1C}">
                <a14:useLocalDpi xmlns:a14="http://schemas.microsoft.com/office/drawing/2010/main" val="0"/>
              </a:ext>
            </a:extLst>
          </a:blip>
          <a:srcRect l="104" r="104"/>
          <a:stretch>
            <a:fillRect/>
          </a:stretch>
        </p:blipFill>
        <p:spPr>
          <a:xfrm>
            <a:off x="6099048" y="1371600"/>
            <a:ext cx="3044952" cy="5486400"/>
          </a:xfrm>
          <a:prstGeom prst="rect">
            <a:avLst/>
          </a:prstGeom>
        </p:spPr>
      </p:pic>
      <p:grpSp>
        <p:nvGrpSpPr>
          <p:cNvPr id="3" name="Group 2"/>
          <p:cNvGrpSpPr/>
          <p:nvPr userDrawn="1"/>
        </p:nvGrpSpPr>
        <p:grpSpPr>
          <a:xfrm>
            <a:off x="360699" y="268817"/>
            <a:ext cx="506711" cy="172508"/>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dirty="0">
                <a:solidFill>
                  <a:prstClr val="white"/>
                </a:solidFill>
              </a:endParaRPr>
            </a:p>
          </p:txBody>
        </p:sp>
      </p:grpSp>
      <p:sp>
        <p:nvSpPr>
          <p:cNvPr id="17" name="Text Placeholder 6"/>
          <p:cNvSpPr>
            <a:spLocks noGrp="1"/>
          </p:cNvSpPr>
          <p:nvPr>
            <p:ph type="body" sz="quarter" idx="12" hasCustomPrompt="1"/>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sp>
        <p:nvSpPr>
          <p:cNvPr id="25" name="Text Placeholder 6"/>
          <p:cNvSpPr>
            <a:spLocks noGrp="1"/>
          </p:cNvSpPr>
          <p:nvPr>
            <p:ph type="body" sz="quarter" idx="11" hasCustomPrompt="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6" name="Text Placeholder 6"/>
          <p:cNvSpPr>
            <a:spLocks noGrp="1"/>
          </p:cNvSpPr>
          <p:nvPr>
            <p:ph type="body" sz="quarter" idx="16" hasCustomPrompt="1"/>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7" name="Text Placeholder 6"/>
          <p:cNvSpPr>
            <a:spLocks noGrp="1"/>
          </p:cNvSpPr>
          <p:nvPr>
            <p:ph type="body" sz="quarter" idx="17" hasCustomPrompt="1"/>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pic>
        <p:nvPicPr>
          <p:cNvPr id="5" name="Picture 4" descr="cloud_only copy.png"/>
          <p:cNvPicPr>
            <a:picLocks noChangeAspect="1"/>
          </p:cNvPicPr>
          <p:nvPr userDrawn="1"/>
        </p:nvPicPr>
        <p:blipFill rotWithShape="1">
          <a:blip r:embed="rId5"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12318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brid Cloud 1">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4846320"/>
            <a:ext cx="9144000" cy="2011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bg1"/>
                </a:solidFill>
                <a:cs typeface="Arial"/>
              </a:rPr>
              <a:pPr algn="l" defTabSz="457200"/>
              <a:t>‹#›</a:t>
            </a:fld>
            <a:endParaRPr lang="en-US" sz="800" kern="0" spc="-30" dirty="0">
              <a:solidFill>
                <a:schemeClr val="bg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bg1"/>
                </a:solidFill>
                <a:cs typeface="Arial"/>
              </a:rPr>
              <a:t>© IBM Corporation </a:t>
            </a:r>
          </a:p>
        </p:txBody>
      </p:sp>
    </p:spTree>
    <p:extLst>
      <p:ext uri="{BB962C8B-B14F-4D97-AF65-F5344CB8AC3E}">
        <p14:creationId xmlns:p14="http://schemas.microsoft.com/office/powerpoint/2010/main" val="41177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ybrid Cloud 2">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5080" y="0"/>
            <a:ext cx="4531360" cy="68580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7" name="Text Placeholder 6"/>
          <p:cNvSpPr>
            <a:spLocks noGrp="1"/>
          </p:cNvSpPr>
          <p:nvPr>
            <p:ph type="body" sz="quarter" idx="12" hasCustomPrompt="1"/>
          </p:nvPr>
        </p:nvSpPr>
        <p:spPr>
          <a:xfrm>
            <a:off x="342900" y="594566"/>
            <a:ext cx="418338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0" name="TextBox 9"/>
          <p:cNvSpPr txBox="1"/>
          <p:nvPr userDrawn="1"/>
        </p:nvSpPr>
        <p:spPr>
          <a:xfrm>
            <a:off x="790089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3272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Tree>
    <p:extLst>
      <p:ext uri="{BB962C8B-B14F-4D97-AF65-F5344CB8AC3E}">
        <p14:creationId xmlns:p14="http://schemas.microsoft.com/office/powerpoint/2010/main" val="223385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ybrid Cloud 3">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userDrawn="1"/>
        </p:nvGrpSpPr>
        <p:grpSpPr>
          <a:xfrm>
            <a:off x="360699" y="268817"/>
            <a:ext cx="506711" cy="172508"/>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0" name="TextBox 9"/>
          <p:cNvSpPr txBox="1"/>
          <p:nvPr userDrawn="1"/>
        </p:nvSpPr>
        <p:spPr>
          <a:xfrm>
            <a:off x="7894617" y="6626363"/>
            <a:ext cx="822960" cy="123111"/>
          </a:xfrm>
          <a:prstGeom prst="rect">
            <a:avLst/>
          </a:prstGeom>
          <a:noFill/>
        </p:spPr>
        <p:txBody>
          <a:bodyPr wrap="square" lIns="0" tIns="0" rIns="0" bIns="0" rtlCol="0" anchor="ctr" anchorCtr="0">
            <a:spAutoFit/>
          </a:bodyPr>
          <a:lstStyle/>
          <a:p>
            <a:pPr defTabSz="457200"/>
            <a:r>
              <a:rPr lang="en-US" sz="800" kern="0" spc="-30" dirty="0">
                <a:solidFill>
                  <a:schemeClr val="tx1"/>
                </a:solidFill>
                <a:cs typeface="Arial"/>
              </a:rPr>
              <a:t>© IBM Corporation </a:t>
            </a:r>
          </a:p>
        </p:txBody>
      </p:sp>
      <p:sp>
        <p:nvSpPr>
          <p:cNvPr id="11" name="TextBox 10"/>
          <p:cNvSpPr txBox="1"/>
          <p:nvPr userDrawn="1"/>
        </p:nvSpPr>
        <p:spPr>
          <a:xfrm>
            <a:off x="8726442" y="6626363"/>
            <a:ext cx="331908" cy="123111"/>
          </a:xfrm>
          <a:prstGeom prst="rect">
            <a:avLst/>
          </a:prstGeom>
          <a:noFill/>
        </p:spPr>
        <p:txBody>
          <a:bodyPr wrap="square" lIns="0" tIns="0" rIns="0" bIns="0" rtlCol="0" anchor="ctr" anchorCtr="0">
            <a:spAutoFit/>
          </a:bodyPr>
          <a:lstStyle/>
          <a:p>
            <a:pPr algn="l" defTabSz="457200"/>
            <a:fld id="{9B56CEAA-430B-E444-BEC6-7F9CF6806FD6}" type="slidenum">
              <a:rPr lang="en-US" sz="800" kern="0" spc="-30">
                <a:solidFill>
                  <a:schemeClr val="tx1"/>
                </a:solidFill>
                <a:cs typeface="Arial"/>
              </a:rPr>
              <a:pPr algn="l" defTabSz="457200"/>
              <a:t>‹#›</a:t>
            </a:fld>
            <a:endParaRPr lang="en-US" sz="800" kern="0" spc="-30" dirty="0">
              <a:solidFill>
                <a:schemeClr val="tx1"/>
              </a:solidFill>
              <a:cs typeface="Arial"/>
            </a:endParaRPr>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6205574"/>
            <a:ext cx="597936" cy="448242"/>
          </a:xfrm>
          <a:prstGeom prst="rect">
            <a:avLst/>
          </a:prstGeom>
        </p:spPr>
      </p:pic>
      <p:sp>
        <p:nvSpPr>
          <p:cNvPr id="17" name="Text Placeholder 6"/>
          <p:cNvSpPr>
            <a:spLocks noGrp="1"/>
          </p:cNvSpPr>
          <p:nvPr>
            <p:ph type="body" sz="quarter" idx="12" hasCustomPrompt="1"/>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Tree>
    <p:extLst>
      <p:ext uri="{BB962C8B-B14F-4D97-AF65-F5344CB8AC3E}">
        <p14:creationId xmlns:p14="http://schemas.microsoft.com/office/powerpoint/2010/main" val="1866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Tree>
    <p:extLst>
      <p:ext uri="{BB962C8B-B14F-4D97-AF65-F5344CB8AC3E}">
        <p14:creationId xmlns:p14="http://schemas.microsoft.com/office/powerpoint/2010/main" val="1708171183"/>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700" r:id="rId3"/>
    <p:sldLayoutId id="2147483685" r:id="rId4"/>
    <p:sldLayoutId id="2147483686" r:id="rId5"/>
    <p:sldLayoutId id="2147483716" r:id="rId6"/>
    <p:sldLayoutId id="2147483687" r:id="rId7"/>
    <p:sldLayoutId id="2147483689" r:id="rId8"/>
    <p:sldLayoutId id="2147483690" r:id="rId9"/>
    <p:sldLayoutId id="2147483691" r:id="rId10"/>
    <p:sldLayoutId id="2147483692" r:id="rId11"/>
    <p:sldLayoutId id="2147483693" r:id="rId12"/>
    <p:sldLayoutId id="2147483694" r:id="rId13"/>
    <p:sldLayoutId id="2147483696" r:id="rId14"/>
    <p:sldLayoutId id="2147483697" r:id="rId15"/>
    <p:sldLayoutId id="2147483698" r:id="rId16"/>
    <p:sldLayoutId id="2147483680" r:id="rId17"/>
    <p:sldLayoutId id="2147483699" r:id="rId18"/>
    <p:sldLayoutId id="2147483702" r:id="rId19"/>
    <p:sldLayoutId id="2147483704" r:id="rId20"/>
    <p:sldLayoutId id="2147483706" r:id="rId21"/>
    <p:sldLayoutId id="2147483707" r:id="rId22"/>
    <p:sldLayoutId id="2147483708" r:id="rId23"/>
    <p:sldLayoutId id="2147483709" r:id="rId24"/>
    <p:sldLayoutId id="2147483710" r:id="rId25"/>
    <p:sldLayoutId id="2147483682" r:id="rId26"/>
    <p:sldLayoutId id="2147483711" r:id="rId27"/>
    <p:sldLayoutId id="2147483712" r:id="rId28"/>
    <p:sldLayoutId id="2147483713" r:id="rId29"/>
    <p:sldLayoutId id="2147483703" r:id="rId30"/>
    <p:sldLayoutId id="2147483717" r:id="rId31"/>
    <p:sldLayoutId id="2147483736" r:id="rId32"/>
    <p:sldLayoutId id="2147483738" r:id="rId33"/>
    <p:sldLayoutId id="2147483742" r:id="rId34"/>
    <p:sldLayoutId id="2147483743" r:id="rId35"/>
    <p:sldLayoutId id="2147483744" r:id="rId36"/>
    <p:sldLayoutId id="2147483745" r:id="rId37"/>
    <p:sldLayoutId id="2147483746" r:id="rId38"/>
    <p:sldLayoutId id="2147483747" r:id="rId39"/>
    <p:sldLayoutId id="2147483748"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2400" b="1" kern="0" spc="-3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0" spc="-3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1400" kern="0" spc="-3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1200" kern="0" spc="-3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100" kern="0" spc="-3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100" kern="0" spc="-3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hyperlink" Target="https://www.ng.bluemix.net/docs/services/SecureGateway/index.html" TargetMode="External"/><Relationship Id="rId2" Type="http://schemas.openxmlformats.org/officeDocument/2006/relationships/notesSlide" Target="../notesSlides/notesSlide12.xml"/><Relationship Id="rId1" Type="http://schemas.openxmlformats.org/officeDocument/2006/relationships/slideLayout" Target="../slideLayouts/slideLayout31.xml"/><Relationship Id="rId6" Type="http://schemas.openxmlformats.org/officeDocument/2006/relationships/hyperlink" Target="https://developer.ibm.com/bluemix/docs/actionable-architecture-secure-hybrid-data-warehouse-bluemix-big-data-workshop-1/" TargetMode="External"/><Relationship Id="rId5" Type="http://schemas.openxmlformats.org/officeDocument/2006/relationships/hyperlink" Target="https://developer.ibm.com/bluemix/2015/04/17/securing-destinations-tls-bluemix-secure-gateway/" TargetMode="External"/><Relationship Id="rId4" Type="http://schemas.openxmlformats.org/officeDocument/2006/relationships/hyperlink" Target="https://developer.ibm.com/bluemix/2015/03/27/bluemix-secure-gateway-yes-can-g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jpg"/><Relationship Id="rId4" Type="http://schemas.openxmlformats.org/officeDocument/2006/relationships/image" Target="../media/image24.png"/><Relationship Id="rId9" Type="http://schemas.openxmlformats.org/officeDocument/2006/relationships/image" Target="../media/image29.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14.xml"/><Relationship Id="rId1" Type="http://schemas.openxmlformats.org/officeDocument/2006/relationships/slideLayout" Target="../slideLayouts/slideLayout36.xml"/><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hyperlink" Target="https://developer.ibm.com/messaging/2015/02/12/mqamqpbeta/" TargetMode="External"/><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31.xml"/><Relationship Id="rId6" Type="http://schemas.openxmlformats.org/officeDocument/2006/relationships/image" Target="../media/image60.png"/><Relationship Id="rId5" Type="http://schemas.openxmlformats.org/officeDocument/2006/relationships/image" Target="../media/image56.wmf"/><Relationship Id="rId4" Type="http://schemas.openxmlformats.org/officeDocument/2006/relationships/image" Target="../media/image59.wmf"/></Relationships>
</file>

<file path=ppt/slides/_rels/slide25.xml.rels><?xml version="1.0" encoding="UTF-8" standalone="yes"?>
<Relationships xmlns="http://schemas.openxmlformats.org/package/2006/relationships"><Relationship Id="rId3" Type="http://schemas.openxmlformats.org/officeDocument/2006/relationships/hyperlink" Target="http://www.cloudamqp.com/docs/index.html" TargetMode="External"/><Relationship Id="rId2" Type="http://schemas.openxmlformats.org/officeDocument/2006/relationships/hyperlink" Target="http://marketplace.ibmcloud.com/apps/75" TargetMode="External"/><Relationship Id="rId1" Type="http://schemas.openxmlformats.org/officeDocument/2006/relationships/slideLayout" Target="../slideLayouts/slideLayout31.xml"/><Relationship Id="rId5" Type="http://schemas.openxmlformats.org/officeDocument/2006/relationships/hyperlink" Target="https://www.vmware.com/support/pubs/vfabric-rabbitmq.html" TargetMode="External"/><Relationship Id="rId4" Type="http://schemas.openxmlformats.org/officeDocument/2006/relationships/hyperlink" Target="https://www.rabbitmq.com/documenta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7.xml"/><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ibm.com/bluemix/2015/04/06/getting-started-bluemix-api-management-service/" TargetMode="External"/><Relationship Id="rId7" Type="http://schemas.openxmlformats.org/officeDocument/2006/relationships/hyperlink" Target="https://w3-connections.ibm.com/files/app#/file/e308d04d-2a81-4320-859e-e0ba5b97d553" TargetMode="External"/><Relationship Id="rId2" Type="http://schemas.openxmlformats.org/officeDocument/2006/relationships/hyperlink" Target="https://www.ng.bluemix.net/docs/#services/APIManagement/index.html" TargetMode="External"/><Relationship Id="rId1" Type="http://schemas.openxmlformats.org/officeDocument/2006/relationships/slideLayout" Target="../slideLayouts/slideLayout31.xml"/><Relationship Id="rId6" Type="http://schemas.openxmlformats.org/officeDocument/2006/relationships/hyperlink" Target="http://heidloff.net/nh/home.nsf/article.xsp?id=12.03.2015142254NHEHPV.htm" TargetMode="External"/><Relationship Id="rId5" Type="http://schemas.openxmlformats.org/officeDocument/2006/relationships/hyperlink" Target="http://www.ibm.com/developerworks/cloud/library/cl-bluemix-api-mgmt-app/index.html" TargetMode="External"/><Relationship Id="rId4" Type="http://schemas.openxmlformats.org/officeDocument/2006/relationships/hyperlink" Target="https://developer.ibm.com/bluemix/2015/05/27/bluemix-hybrid-integration/"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notesSlide" Target="../notesSlides/notesSlide17.xml"/><Relationship Id="rId16" Type="http://schemas.openxmlformats.org/officeDocument/2006/relationships/image" Target="../media/image82.png"/><Relationship Id="rId20" Type="http://schemas.openxmlformats.org/officeDocument/2006/relationships/image" Target="../media/image86.png"/><Relationship Id="rId1" Type="http://schemas.openxmlformats.org/officeDocument/2006/relationships/slideLayout" Target="../slideLayouts/slideLayout33.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8.xml"/><Relationship Id="rId1" Type="http://schemas.openxmlformats.org/officeDocument/2006/relationships/slideLayout" Target="../slideLayouts/slideLayout33.xml"/><Relationship Id="rId5" Type="http://schemas.openxmlformats.org/officeDocument/2006/relationships/image" Target="../media/image79.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9.xml"/><Relationship Id="rId1" Type="http://schemas.openxmlformats.org/officeDocument/2006/relationships/slideLayout" Target="../slideLayouts/slideLayout31.xml"/><Relationship Id="rId4" Type="http://schemas.openxmlformats.org/officeDocument/2006/relationships/slide" Target="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4274610"/>
            <a:ext cx="5029200" cy="457200"/>
          </a:xfrm>
        </p:spPr>
        <p:txBody>
          <a:bodyPr/>
          <a:lstStyle/>
          <a:p>
            <a:r>
              <a:rPr lang="en-US" dirty="0" smtClean="0">
                <a:solidFill>
                  <a:schemeClr val="bg1"/>
                </a:solidFill>
              </a:rPr>
              <a:t/>
            </a:r>
            <a:br>
              <a:rPr lang="en-US" dirty="0" smtClean="0">
                <a:solidFill>
                  <a:schemeClr val="bg1"/>
                </a:solidFill>
              </a:rPr>
            </a:br>
            <a:r>
              <a:rPr lang="en-US" dirty="0" smtClean="0">
                <a:solidFill>
                  <a:schemeClr val="bg1"/>
                </a:solidFill>
              </a:rPr>
              <a:t>Migrating &amp; Integrating Java  Applications in IBM </a:t>
            </a:r>
            <a:r>
              <a:rPr lang="en-US" dirty="0" err="1" smtClean="0">
                <a:solidFill>
                  <a:schemeClr val="bg1"/>
                </a:solidFill>
              </a:rPr>
              <a:t>Bluemix</a:t>
            </a:r>
            <a:r>
              <a:rPr lang="en-US" dirty="0" smtClean="0">
                <a:solidFill>
                  <a:schemeClr val="bg1"/>
                </a:solidFill>
              </a:rPr>
              <a:t> </a:t>
            </a:r>
            <a:endParaRPr lang="en-US" dirty="0">
              <a:solidFill>
                <a:schemeClr val="bg1"/>
              </a:solidFill>
            </a:endParaRPr>
          </a:p>
        </p:txBody>
      </p:sp>
      <p:sp>
        <p:nvSpPr>
          <p:cNvPr id="3" name="TextBox 2"/>
          <p:cNvSpPr txBox="1"/>
          <p:nvPr/>
        </p:nvSpPr>
        <p:spPr>
          <a:xfrm>
            <a:off x="6722533" y="5604933"/>
            <a:ext cx="1337734" cy="276999"/>
          </a:xfrm>
          <a:prstGeom prst="rect">
            <a:avLst/>
          </a:prstGeom>
          <a:noFill/>
        </p:spPr>
        <p:txBody>
          <a:bodyPr wrap="square" rtlCol="0">
            <a:spAutoFit/>
          </a:bodyPr>
          <a:lstStyle/>
          <a:p>
            <a:r>
              <a:rPr lang="en-US" sz="1200" kern="0" spc="-30" dirty="0" smtClean="0">
                <a:solidFill>
                  <a:srgbClr val="FFFFFF"/>
                </a:solidFill>
                <a:latin typeface="Arial"/>
                <a:cs typeface="Arial"/>
              </a:rPr>
              <a:t>ECOD</a:t>
            </a:r>
          </a:p>
        </p:txBody>
      </p:sp>
    </p:spTree>
    <p:extLst>
      <p:ext uri="{BB962C8B-B14F-4D97-AF65-F5344CB8AC3E}">
        <p14:creationId xmlns:p14="http://schemas.microsoft.com/office/powerpoint/2010/main" val="25659119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n-US" smtClean="0"/>
              <a:t>Gateway</a:t>
            </a:r>
            <a:endParaRPr lang="en-US" dirty="0"/>
          </a:p>
        </p:txBody>
      </p:sp>
      <p:sp>
        <p:nvSpPr>
          <p:cNvPr id="7170" name="Rectangle 2"/>
          <p:cNvSpPr>
            <a:spLocks noGrp="1" noChangeArrowheads="1"/>
          </p:cNvSpPr>
          <p:nvPr>
            <p:ph idx="1"/>
          </p:nvPr>
        </p:nvSpPr>
        <p:spPr/>
        <p:txBody>
          <a:bodyPr>
            <a:normAutofit lnSpcReduction="10000"/>
          </a:bodyPr>
          <a:lstStyle/>
          <a:p>
            <a:pPr marL="0" indent="0">
              <a:buNone/>
            </a:pPr>
            <a:r>
              <a:rPr lang="en-US" dirty="0" smtClean="0"/>
              <a:t>Contains the configuration information for establishing a tunnel between the Secure Gateway client running in your environment and </a:t>
            </a:r>
            <a:r>
              <a:rPr lang="en-US" dirty="0" err="1" smtClean="0"/>
              <a:t>Bluemix</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marL="0" indent="0">
              <a:buNone/>
            </a:pPr>
            <a:r>
              <a:rPr lang="en-US" dirty="0" smtClean="0"/>
              <a:t>To enforce increased security over who is able to start a gateway, an optional security token can be provided when they connect the Secure Gateway client</a:t>
            </a:r>
            <a:endParaRPr lang="en-US" dirty="0"/>
          </a:p>
        </p:txBody>
      </p:sp>
      <p:sp>
        <p:nvSpPr>
          <p:cNvPr id="5" name="Slide Number Placeholder 4"/>
          <p:cNvSpPr>
            <a:spLocks noGrp="1"/>
          </p:cNvSpPr>
          <p:nvPr>
            <p:ph type="sldNum" sz="quarter" idx="10"/>
          </p:nvPr>
        </p:nvSpPr>
        <p:spPr/>
        <p:txBody>
          <a:bodyPr/>
          <a:lstStyle/>
          <a:p>
            <a:fld id="{2BE0B524-CA6C-604E-B7EC-7F65E66965BE}" type="slidenum">
              <a:rPr lang="en-US" smtClean="0"/>
              <a:pPr/>
              <a:t>10</a:t>
            </a:fld>
            <a:endParaRPr lang="en-US"/>
          </a:p>
        </p:txBody>
      </p:sp>
      <p:sp>
        <p:nvSpPr>
          <p:cNvPr id="7171"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078650"/>
            <a:ext cx="8362950" cy="32226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01671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r>
              <a:rPr lang="en-US" smtClean="0"/>
              <a:t>Destinations</a:t>
            </a:r>
            <a:endParaRPr lang="en-US"/>
          </a:p>
        </p:txBody>
      </p:sp>
      <p:sp>
        <p:nvSpPr>
          <p:cNvPr id="8194" name="Rectangle 2"/>
          <p:cNvSpPr>
            <a:spLocks noGrp="1" noChangeArrowheads="1"/>
          </p:cNvSpPr>
          <p:nvPr>
            <p:ph idx="1"/>
          </p:nvPr>
        </p:nvSpPr>
        <p:spPr/>
        <p:txBody>
          <a:bodyPr/>
          <a:lstStyle/>
          <a:p>
            <a:r>
              <a:rPr lang="en-US" dirty="0" smtClean="0"/>
              <a:t>Specifies how to connect to the system resource</a:t>
            </a:r>
          </a:p>
          <a:p>
            <a:pPr lvl="1"/>
            <a:r>
              <a:rPr lang="en-US" dirty="0"/>
              <a:t>One per system resource (system of record, database of record, etc.)</a:t>
            </a:r>
            <a:endParaRPr lang="en-US" dirty="0" smtClean="0"/>
          </a:p>
          <a:p>
            <a:pPr lvl="1"/>
            <a:r>
              <a:rPr lang="en-US" dirty="0"/>
              <a:t>Consists of a short description, an IP address or hostname, a port, and any </a:t>
            </a:r>
            <a:r>
              <a:rPr lang="en-US" dirty="0" smtClean="0"/>
              <a:t>options</a:t>
            </a:r>
            <a:endParaRPr lang="en-US" dirty="0"/>
          </a:p>
        </p:txBody>
      </p:sp>
      <p:sp>
        <p:nvSpPr>
          <p:cNvPr id="7" name="Slide Number Placeholder 3"/>
          <p:cNvSpPr>
            <a:spLocks noGrp="1"/>
          </p:cNvSpPr>
          <p:nvPr>
            <p:ph type="sldNum" sz="quarter" idx="10"/>
          </p:nvPr>
        </p:nvSpPr>
        <p:spPr/>
        <p:txBody>
          <a:bodyPr/>
          <a:lstStyle/>
          <a:p>
            <a:fld id="{6717CEB1-A357-C045-AFE9-1B3B19C79848}" type="slidenum">
              <a:rPr lang="en-US" smtClean="0"/>
              <a:pPr/>
              <a:t>11</a:t>
            </a:fld>
            <a:endParaRPr lang="en-US"/>
          </a:p>
        </p:txBody>
      </p:sp>
      <p:sp>
        <p:nvSpPr>
          <p:cNvPr id="8195"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456942"/>
            <a:ext cx="8705850" cy="40528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08152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n-US" dirty="0" smtClean="0"/>
              <a:t>Security</a:t>
            </a:r>
            <a:endParaRPr lang="en-US" dirty="0"/>
          </a:p>
        </p:txBody>
      </p:sp>
      <p:sp>
        <p:nvSpPr>
          <p:cNvPr id="9218" name="Rectangle 2"/>
          <p:cNvSpPr>
            <a:spLocks noGrp="1" noChangeArrowheads="1"/>
          </p:cNvSpPr>
          <p:nvPr>
            <p:ph idx="1"/>
          </p:nvPr>
        </p:nvSpPr>
        <p:spPr/>
        <p:txBody>
          <a:bodyPr>
            <a:noAutofit/>
          </a:bodyPr>
          <a:lstStyle/>
          <a:p>
            <a:r>
              <a:rPr lang="en-US" dirty="0" smtClean="0"/>
              <a:t>Each destination can optionally </a:t>
            </a:r>
            <a:r>
              <a:rPr lang="en-US" dirty="0"/>
              <a:t>use Transport Layer Security (TLS) </a:t>
            </a:r>
            <a:r>
              <a:rPr lang="en-US" dirty="0" smtClean="0"/>
              <a:t>protocol</a:t>
            </a:r>
          </a:p>
          <a:p>
            <a:pPr lvl="1"/>
            <a:r>
              <a:rPr lang="en-US" dirty="0" smtClean="0"/>
              <a:t>Application-side TLS</a:t>
            </a:r>
          </a:p>
          <a:p>
            <a:pPr lvl="2"/>
            <a:r>
              <a:rPr lang="en-US" dirty="0" smtClean="0"/>
              <a:t>Secures access between the </a:t>
            </a:r>
            <a:r>
              <a:rPr lang="en-US" dirty="0" err="1" smtClean="0"/>
              <a:t>Bluemix</a:t>
            </a:r>
            <a:r>
              <a:rPr lang="en-US" dirty="0" smtClean="0"/>
              <a:t> app and the cloud environment client</a:t>
            </a:r>
          </a:p>
          <a:p>
            <a:pPr lvl="1"/>
            <a:r>
              <a:rPr lang="en-US" dirty="0" smtClean="0"/>
              <a:t>Client-side TLS</a:t>
            </a:r>
          </a:p>
          <a:p>
            <a:pPr lvl="2"/>
            <a:r>
              <a:rPr lang="en-US" dirty="0"/>
              <a:t>Secures access between the cloud environment client and the destination</a:t>
            </a:r>
          </a:p>
          <a:p>
            <a:pPr lvl="1"/>
            <a:r>
              <a:rPr lang="en-US" dirty="0" smtClean="0"/>
              <a:t>The two can be set independently</a:t>
            </a:r>
          </a:p>
        </p:txBody>
      </p:sp>
      <p:sp>
        <p:nvSpPr>
          <p:cNvPr id="7" name="Slide Number Placeholder 3"/>
          <p:cNvSpPr>
            <a:spLocks noGrp="1"/>
          </p:cNvSpPr>
          <p:nvPr>
            <p:ph type="sldNum" sz="quarter" idx="10"/>
          </p:nvPr>
        </p:nvSpPr>
        <p:spPr/>
        <p:txBody>
          <a:bodyPr/>
          <a:lstStyle/>
          <a:p>
            <a:fld id="{CA22EE76-9C88-AC45-96B8-C862A4B314BC}" type="slidenum">
              <a:rPr lang="en-US" smtClean="0"/>
              <a:pPr/>
              <a:t>12</a:t>
            </a:fld>
            <a:endParaRPr lang="en-US"/>
          </a:p>
        </p:txBody>
      </p:sp>
      <p:sp>
        <p:nvSpPr>
          <p:cNvPr id="9219"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245595"/>
            <a:ext cx="9007475" cy="2662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3948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smtClean="0"/>
              <a:t>Application-side Security</a:t>
            </a:r>
            <a:endParaRPr lang="en-US" dirty="0"/>
          </a:p>
        </p:txBody>
      </p:sp>
      <p:sp>
        <p:nvSpPr>
          <p:cNvPr id="10242" name="Rectangle 2"/>
          <p:cNvSpPr>
            <a:spLocks noGrp="1" noChangeArrowheads="1"/>
          </p:cNvSpPr>
          <p:nvPr>
            <p:ph idx="1"/>
          </p:nvPr>
        </p:nvSpPr>
        <p:spPr/>
        <p:txBody>
          <a:bodyPr>
            <a:normAutofit fontScale="92500" lnSpcReduction="10000"/>
          </a:bodyPr>
          <a:lstStyle/>
          <a:p>
            <a:r>
              <a:rPr lang="en-US" smtClean="0"/>
              <a:t>TCP</a:t>
            </a:r>
          </a:p>
          <a:p>
            <a:pPr lvl="1"/>
            <a:r>
              <a:rPr lang="en-US" smtClean="0"/>
              <a:t>No TLS – No certificates, no encryption</a:t>
            </a:r>
          </a:p>
          <a:p>
            <a:pPr lvl="1"/>
            <a:r>
              <a:rPr lang="en-US" smtClean="0"/>
              <a:t>No authentication is provided</a:t>
            </a:r>
          </a:p>
          <a:p>
            <a:pPr lvl="1"/>
            <a:r>
              <a:rPr lang="en-US" smtClean="0"/>
              <a:t>Bluemix application communicates directly to the gateway</a:t>
            </a:r>
          </a:p>
          <a:p>
            <a:r>
              <a:rPr lang="en-US" smtClean="0"/>
              <a:t>TLS Server Side</a:t>
            </a:r>
          </a:p>
          <a:p>
            <a:pPr lvl="1"/>
            <a:r>
              <a:rPr lang="en-US" smtClean="0"/>
              <a:t>TLS is enabled</a:t>
            </a:r>
          </a:p>
          <a:p>
            <a:pPr lvl="1"/>
            <a:r>
              <a:rPr lang="en-US" smtClean="0"/>
              <a:t>Secure gateway will generate  a certificate to prove its authority</a:t>
            </a:r>
          </a:p>
          <a:p>
            <a:pPr lvl="1"/>
            <a:r>
              <a:rPr lang="en-US" smtClean="0"/>
              <a:t>You need to accept the server certificate into your Bluemix application truststore</a:t>
            </a:r>
          </a:p>
          <a:p>
            <a:r>
              <a:rPr lang="en-US" smtClean="0"/>
              <a:t>TLS Mutual Auth</a:t>
            </a:r>
          </a:p>
          <a:p>
            <a:pPr lvl="1"/>
            <a:r>
              <a:rPr lang="en-US" smtClean="0"/>
              <a:t>Option 1: Auto-generate certificate and private key</a:t>
            </a:r>
          </a:p>
          <a:p>
            <a:pPr lvl="1"/>
            <a:r>
              <a:rPr lang="en-US" smtClean="0"/>
              <a:t>Option 2: Upload existing keys to the gateway</a:t>
            </a:r>
          </a:p>
          <a:p>
            <a:endParaRPr lang="en-US" smtClean="0"/>
          </a:p>
          <a:p>
            <a:endParaRPr lang="en-US" smtClean="0"/>
          </a:p>
          <a:p>
            <a:endParaRPr lang="en-US" smtClean="0"/>
          </a:p>
          <a:p>
            <a:endParaRPr lang="en-US" smtClean="0"/>
          </a:p>
          <a:p>
            <a:endParaRPr lang="en-US" smtClean="0"/>
          </a:p>
          <a:p>
            <a:r>
              <a:rPr lang="en-US" smtClean="0"/>
              <a:t>HTTP</a:t>
            </a:r>
          </a:p>
          <a:p>
            <a:r>
              <a:rPr lang="en-US" smtClean="0"/>
              <a:t>HTTPS</a:t>
            </a:r>
          </a:p>
          <a:p>
            <a:endParaRPr lang="en-US" smtClean="0"/>
          </a:p>
          <a:p>
            <a:pPr lvl="1"/>
            <a:endParaRPr lang="en-US" smtClean="0"/>
          </a:p>
          <a:p>
            <a:pPr lvl="1"/>
            <a:endParaRPr lang="en-US" dirty="0"/>
          </a:p>
        </p:txBody>
      </p:sp>
      <p:sp>
        <p:nvSpPr>
          <p:cNvPr id="7" name="Slide Number Placeholder 3"/>
          <p:cNvSpPr>
            <a:spLocks noGrp="1"/>
          </p:cNvSpPr>
          <p:nvPr>
            <p:ph type="sldNum" sz="quarter" idx="10"/>
          </p:nvPr>
        </p:nvSpPr>
        <p:spPr/>
        <p:txBody>
          <a:bodyPr/>
          <a:lstStyle/>
          <a:p>
            <a:fld id="{CB8F833D-55EE-A346-A7DE-B4DCA3A70A01}" type="slidenum">
              <a:rPr lang="en-US" smtClean="0"/>
              <a:pPr/>
              <a:t>13</a:t>
            </a:fld>
            <a:endParaRPr lang="en-US"/>
          </a:p>
        </p:txBody>
      </p:sp>
      <p:sp>
        <p:nvSpPr>
          <p:cNvPr id="10243"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97" y="4473506"/>
            <a:ext cx="4238625" cy="1352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5054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Security</a:t>
            </a:r>
            <a:endParaRPr lang="en-US" dirty="0"/>
          </a:p>
        </p:txBody>
      </p:sp>
      <p:sp>
        <p:nvSpPr>
          <p:cNvPr id="3" name="Content Placeholder 2"/>
          <p:cNvSpPr>
            <a:spLocks noGrp="1"/>
          </p:cNvSpPr>
          <p:nvPr>
            <p:ph idx="1"/>
          </p:nvPr>
        </p:nvSpPr>
        <p:spPr/>
        <p:txBody>
          <a:bodyPr/>
          <a:lstStyle/>
          <a:p>
            <a:r>
              <a:rPr lang="en-US" dirty="0" smtClean="0"/>
              <a:t>Required for users connecting to a HTTPS backend</a:t>
            </a:r>
          </a:p>
          <a:p>
            <a:r>
              <a:rPr lang="en-US" dirty="0" smtClean="0"/>
              <a:t>Destination's certificate is verified against known certificate authorities</a:t>
            </a:r>
          </a:p>
          <a:p>
            <a:pPr lvl="1"/>
            <a:r>
              <a:rPr lang="en-US" dirty="0" smtClean="0"/>
              <a:t>If the certificate (PEM) is self signed, it must be attached to the cloud environment client</a:t>
            </a:r>
          </a:p>
          <a:p>
            <a:r>
              <a:rPr lang="en-US" dirty="0" smtClean="0"/>
              <a:t>Attaching the certificate</a:t>
            </a:r>
          </a:p>
          <a:p>
            <a:pPr lvl="1"/>
            <a:r>
              <a:rPr lang="en-US" dirty="0" smtClean="0"/>
              <a:t>Can be done during the creation/edit of the destination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Via rest call</a:t>
            </a:r>
          </a:p>
          <a:p>
            <a:pPr lvl="2"/>
            <a:r>
              <a:rPr lang="en-US" dirty="0" smtClean="0"/>
              <a:t>curl -k --request PUT https://</a:t>
            </a:r>
            <a:r>
              <a:rPr lang="en-US" dirty="0" err="1" smtClean="0"/>
              <a:t>sgmanager.ng.bluemix.net</a:t>
            </a:r>
            <a:r>
              <a:rPr lang="en-US" dirty="0" smtClean="0"/>
              <a:t>/v1/</a:t>
            </a:r>
            <a:r>
              <a:rPr lang="en-US" dirty="0" err="1" smtClean="0"/>
              <a:t>sgconfig</a:t>
            </a:r>
            <a:r>
              <a:rPr lang="en-US" dirty="0" smtClean="0"/>
              <a:t>/&lt;</a:t>
            </a:r>
            <a:r>
              <a:rPr lang="en-US" dirty="0" err="1" smtClean="0"/>
              <a:t>gateway_id</a:t>
            </a:r>
            <a:r>
              <a:rPr lang="en-US" dirty="0" smtClean="0"/>
              <a:t>&gt;/destinations/&lt;</a:t>
            </a:r>
            <a:r>
              <a:rPr lang="en-US" dirty="0" err="1" smtClean="0"/>
              <a:t>destination_id</a:t>
            </a:r>
            <a:r>
              <a:rPr lang="en-US" dirty="0" smtClean="0"/>
              <a:t>&gt;/cert -F "</a:t>
            </a:r>
            <a:r>
              <a:rPr lang="en-US" dirty="0" err="1" smtClean="0"/>
              <a:t>client_cert</a:t>
            </a:r>
            <a:r>
              <a:rPr lang="en-US" dirty="0" smtClean="0"/>
              <a:t>=@./</a:t>
            </a:r>
            <a:r>
              <a:rPr lang="en-US" dirty="0" err="1" smtClean="0"/>
              <a:t>mongodb.pem</a:t>
            </a:r>
            <a:r>
              <a:rPr lang="en-US" dirty="0" smtClean="0"/>
              <a:t>" -H "Authorization: Bearer &lt;</a:t>
            </a:r>
            <a:r>
              <a:rPr lang="en-US" dirty="0" err="1" smtClean="0"/>
              <a:t>security_token</a:t>
            </a:r>
            <a:r>
              <a:rPr lang="en-US" dirty="0" smtClean="0"/>
              <a:t>&gt;</a:t>
            </a: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14</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71" y="2741823"/>
            <a:ext cx="4591050" cy="1676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2768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lstStyle/>
          <a:p>
            <a:r>
              <a:rPr lang="en-US" smtClean="0"/>
              <a:t>Cloud Environment Client</a:t>
            </a:r>
            <a:endParaRPr lang="en-US" dirty="0"/>
          </a:p>
        </p:txBody>
      </p:sp>
      <p:sp>
        <p:nvSpPr>
          <p:cNvPr id="11266" name="Rectangle 2"/>
          <p:cNvSpPr>
            <a:spLocks noGrp="1" noChangeArrowheads="1"/>
          </p:cNvSpPr>
          <p:nvPr>
            <p:ph type="body" idx="1"/>
          </p:nvPr>
        </p:nvSpPr>
        <p:spPr/>
        <p:txBody>
          <a:bodyPr/>
          <a:lstStyle/>
          <a:p>
            <a:r>
              <a:rPr lang="en-US" smtClean="0"/>
              <a:t>A process that runs in the on-premises or cloud side of the gateway</a:t>
            </a:r>
          </a:p>
          <a:p>
            <a:r>
              <a:rPr lang="en-US" smtClean="0"/>
              <a:t>Has network visibility to the Bluemix application and to the destination(s)</a:t>
            </a:r>
          </a:p>
          <a:p>
            <a:pPr lvl="1"/>
            <a:r>
              <a:rPr lang="en-US" smtClean="0"/>
              <a:t>Multiple destination(s) may need multiple clients</a:t>
            </a:r>
          </a:p>
          <a:p>
            <a:r>
              <a:rPr lang="en-US" smtClean="0"/>
              <a:t>Initiates connection with the gateway in Bluemix</a:t>
            </a:r>
          </a:p>
          <a:p>
            <a:r>
              <a:rPr lang="en-US" smtClean="0"/>
              <a:t>Forwards requests from the gateway to the destinations</a:t>
            </a:r>
            <a:endParaRPr lang="en-US" dirty="0" smtClean="0"/>
          </a:p>
        </p:txBody>
      </p:sp>
      <p:sp>
        <p:nvSpPr>
          <p:cNvPr id="7" name="Slide Number Placeholder 3"/>
          <p:cNvSpPr>
            <a:spLocks noGrp="1"/>
          </p:cNvSpPr>
          <p:nvPr>
            <p:ph type="sldNum" idx="10"/>
          </p:nvPr>
        </p:nvSpPr>
        <p:spPr/>
        <p:txBody>
          <a:bodyPr/>
          <a:lstStyle/>
          <a:p>
            <a:fld id="{927CCD13-8D6B-7F4F-927A-9E2952525A0D}" type="slidenum">
              <a:rPr lang="en-US" smtClean="0"/>
              <a:pPr/>
              <a:t>15</a:t>
            </a:fld>
            <a:endParaRPr lang="en-US"/>
          </a:p>
        </p:txBody>
      </p:sp>
      <p:sp>
        <p:nvSpPr>
          <p:cNvPr id="11267"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245595"/>
            <a:ext cx="9007475" cy="2662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867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274638"/>
            <a:ext cx="8229600" cy="1143000"/>
          </a:xfrm>
        </p:spPr>
        <p:txBody>
          <a:bodyPr/>
          <a:lstStyle/>
          <a:p>
            <a:r>
              <a:rPr lang="en-US" smtClean="0"/>
              <a:t>Additional Resources</a:t>
            </a:r>
            <a:endParaRPr lang="en-US"/>
          </a:p>
        </p:txBody>
      </p:sp>
      <p:sp>
        <p:nvSpPr>
          <p:cNvPr id="15362" name="Rectangle 2"/>
          <p:cNvSpPr>
            <a:spLocks noGrp="1" noChangeArrowheads="1"/>
          </p:cNvSpPr>
          <p:nvPr>
            <p:ph type="body" idx="1"/>
          </p:nvPr>
        </p:nvSpPr>
        <p:spPr/>
        <p:txBody>
          <a:bodyPr/>
          <a:lstStyle/>
          <a:p>
            <a:r>
              <a:rPr lang="en-US" dirty="0" err="1"/>
              <a:t>Bluemix</a:t>
            </a:r>
            <a:r>
              <a:rPr lang="en-US" dirty="0"/>
              <a:t> </a:t>
            </a:r>
            <a:r>
              <a:rPr lang="en-US" dirty="0" smtClean="0"/>
              <a:t>Docs: Secure Gateway</a:t>
            </a:r>
          </a:p>
          <a:p>
            <a:pPr lvl="1"/>
            <a:r>
              <a:rPr lang="en-US" dirty="0" smtClean="0">
                <a:hlinkClick r:id="rId3"/>
              </a:rPr>
              <a:t>https://www.ng.bluemix.net/docs/services/SecureGateway/index.html</a:t>
            </a:r>
          </a:p>
          <a:p>
            <a:r>
              <a:rPr lang="en-US" dirty="0" err="1" smtClean="0"/>
              <a:t>Bluemix</a:t>
            </a:r>
            <a:r>
              <a:rPr lang="en-US" dirty="0" smtClean="0"/>
              <a:t> Secure Gateway: Yes, you CAN get there from here!</a:t>
            </a:r>
          </a:p>
          <a:p>
            <a:pPr lvl="1"/>
            <a:r>
              <a:rPr lang="en-US" dirty="0" smtClean="0">
                <a:hlinkClick r:id="rId4"/>
              </a:rPr>
              <a:t>https://developer.ibm.com/bluemix/2015/03/27/bluemix-secure-gateway-yes-can-get/</a:t>
            </a:r>
            <a:endParaRPr lang="en-US" dirty="0" smtClean="0"/>
          </a:p>
          <a:p>
            <a:r>
              <a:rPr lang="en-US" dirty="0" smtClean="0"/>
              <a:t>Securing Destinations with TLS in </a:t>
            </a:r>
            <a:r>
              <a:rPr lang="en-US" dirty="0" err="1" smtClean="0"/>
              <a:t>Bluemix</a:t>
            </a:r>
            <a:r>
              <a:rPr lang="en-US" dirty="0" smtClean="0"/>
              <a:t> Secure Gateway</a:t>
            </a:r>
          </a:p>
          <a:p>
            <a:pPr lvl="1"/>
            <a:r>
              <a:rPr lang="en-US" dirty="0" smtClean="0">
                <a:hlinkClick r:id="rId5"/>
              </a:rPr>
              <a:t>https://developer.ibm.com/bluemix/2015/04/17/securing-destinations-tls-bluemix-secure-gateway/</a:t>
            </a:r>
            <a:r>
              <a:rPr lang="en-US" dirty="0" smtClean="0"/>
              <a:t> </a:t>
            </a:r>
          </a:p>
          <a:p>
            <a:r>
              <a:rPr lang="en-US" dirty="0"/>
              <a:t>Actionable Architecture: Secure Hybrid Data Warehouse on </a:t>
            </a:r>
            <a:r>
              <a:rPr lang="en-US" dirty="0" err="1"/>
              <a:t>Bluemix</a:t>
            </a:r>
            <a:r>
              <a:rPr lang="en-US" dirty="0"/>
              <a:t> (Big Data Workshop 1</a:t>
            </a:r>
            <a:r>
              <a:rPr lang="en-US" dirty="0" smtClean="0"/>
              <a:t>)</a:t>
            </a:r>
          </a:p>
          <a:p>
            <a:pPr lvl="1"/>
            <a:r>
              <a:rPr lang="en-US" dirty="0">
                <a:hlinkClick r:id="rId6"/>
              </a:rPr>
              <a:t>https://developer.ibm.com/bluemix/docs/actionable-architecture-secure-hybrid-data-warehouse-bluemix-big-data-workshop-1</a:t>
            </a:r>
            <a:r>
              <a:rPr lang="en-US" dirty="0" smtClean="0">
                <a:hlinkClick r:id="rId6"/>
              </a:rPr>
              <a:t>/</a:t>
            </a:r>
            <a:endParaRPr lang="en-US" dirty="0" smtClean="0"/>
          </a:p>
          <a:p>
            <a:endParaRPr lang="en-US" dirty="0" smtClean="0"/>
          </a:p>
          <a:p>
            <a:endParaRPr lang="en-US" dirty="0" smtClean="0"/>
          </a:p>
          <a:p>
            <a:endParaRPr lang="en-US" dirty="0" smtClean="0"/>
          </a:p>
          <a:p>
            <a:pPr lvl="1"/>
            <a:endParaRPr lang="en-US" dirty="0" smtClean="0"/>
          </a:p>
          <a:p>
            <a:pPr lvl="1"/>
            <a:endParaRPr lang="en-US" dirty="0"/>
          </a:p>
        </p:txBody>
      </p:sp>
      <p:sp>
        <p:nvSpPr>
          <p:cNvPr id="6" name="Slide Number Placeholder 3"/>
          <p:cNvSpPr>
            <a:spLocks noGrp="1"/>
          </p:cNvSpPr>
          <p:nvPr>
            <p:ph type="sldNum" idx="10"/>
          </p:nvPr>
        </p:nvSpPr>
        <p:spPr/>
        <p:txBody>
          <a:bodyPr/>
          <a:lstStyle/>
          <a:p>
            <a:fld id="{8E5BEE4C-6422-C145-B894-1D92E063B11C}" type="slidenum">
              <a:rPr lang="en-US" smtClean="0"/>
              <a:pPr/>
              <a:t>16</a:t>
            </a:fld>
            <a:endParaRPr lang="en-US"/>
          </a:p>
        </p:txBody>
      </p:sp>
      <p:sp>
        <p:nvSpPr>
          <p:cNvPr id="15363"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569839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Connect to a remote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Customer has a DB2 database</a:t>
            </a:r>
          </a:p>
          <a:p>
            <a:pPr lvl="1"/>
            <a:r>
              <a:rPr lang="en-US" b="1" dirty="0" smtClean="0"/>
              <a:t>IP address</a:t>
            </a:r>
            <a:r>
              <a:rPr lang="en-US" dirty="0" smtClean="0"/>
              <a:t>: </a:t>
            </a:r>
            <a:r>
              <a:rPr lang="en-US" dirty="0" smtClean="0">
                <a:solidFill>
                  <a:srgbClr val="FF0000"/>
                </a:solidFill>
              </a:rPr>
              <a:t>192.168.10.20</a:t>
            </a:r>
          </a:p>
          <a:p>
            <a:pPr lvl="1"/>
            <a:r>
              <a:rPr lang="en-US" b="1" dirty="0" smtClean="0"/>
              <a:t>Port</a:t>
            </a:r>
            <a:r>
              <a:rPr lang="en-US" dirty="0" smtClean="0"/>
              <a:t>: </a:t>
            </a:r>
            <a:r>
              <a:rPr lang="en-US" dirty="0" smtClean="0">
                <a:solidFill>
                  <a:srgbClr val="0000FF"/>
                </a:solidFill>
              </a:rPr>
              <a:t>50000</a:t>
            </a:r>
          </a:p>
          <a:p>
            <a:endParaRPr lang="en-US" dirty="0" smtClean="0"/>
          </a:p>
          <a:p>
            <a:r>
              <a:rPr lang="en-US" dirty="0" smtClean="0"/>
              <a:t>Create a gateway with a destination for the database</a:t>
            </a:r>
          </a:p>
          <a:p>
            <a:pPr lvl="1"/>
            <a:r>
              <a:rPr lang="en-US" b="1" dirty="0" smtClean="0"/>
              <a:t>Name</a:t>
            </a:r>
            <a:r>
              <a:rPr lang="en-US" dirty="0" smtClean="0"/>
              <a:t>: Customer database</a:t>
            </a:r>
          </a:p>
          <a:p>
            <a:pPr lvl="1"/>
            <a:r>
              <a:rPr lang="en-US" b="1" dirty="0" smtClean="0"/>
              <a:t>IP address</a:t>
            </a:r>
            <a:r>
              <a:rPr lang="en-US" dirty="0" smtClean="0"/>
              <a:t>: </a:t>
            </a:r>
            <a:r>
              <a:rPr lang="en-US" dirty="0" smtClean="0">
                <a:solidFill>
                  <a:srgbClr val="FF0000"/>
                </a:solidFill>
              </a:rPr>
              <a:t>192.168.10.20</a:t>
            </a:r>
          </a:p>
          <a:p>
            <a:pPr lvl="1"/>
            <a:r>
              <a:rPr lang="en-US" b="1" dirty="0" smtClean="0"/>
              <a:t>Port</a:t>
            </a:r>
            <a:r>
              <a:rPr lang="en-US" dirty="0" smtClean="0"/>
              <a:t>: </a:t>
            </a:r>
            <a:r>
              <a:rPr lang="en-US" dirty="0" smtClean="0">
                <a:solidFill>
                  <a:srgbClr val="0000FF"/>
                </a:solidFill>
              </a:rPr>
              <a:t>50000</a:t>
            </a:r>
          </a:p>
          <a:p>
            <a:pPr lvl="1"/>
            <a:r>
              <a:rPr lang="en-US" b="1" dirty="0" smtClean="0"/>
              <a:t>TLS</a:t>
            </a:r>
            <a:r>
              <a:rPr lang="en-US" dirty="0" smtClean="0"/>
              <a:t>: TCP</a:t>
            </a:r>
          </a:p>
          <a:p>
            <a:endParaRPr lang="en-US" dirty="0" smtClean="0"/>
          </a:p>
          <a:p>
            <a:r>
              <a:rPr lang="en-US" dirty="0" smtClean="0"/>
              <a:t>Gateway will have a destination</a:t>
            </a:r>
          </a:p>
          <a:p>
            <a:pPr lvl="1"/>
            <a:r>
              <a:rPr lang="en-US" b="1" dirty="0"/>
              <a:t>Destination </a:t>
            </a:r>
            <a:r>
              <a:rPr lang="en-US" b="1" dirty="0" smtClean="0"/>
              <a:t>ID</a:t>
            </a:r>
            <a:r>
              <a:rPr lang="en-US" dirty="0" smtClean="0"/>
              <a:t>: nklKrI9JxZM_4xV</a:t>
            </a:r>
            <a:endParaRPr lang="en-US" dirty="0"/>
          </a:p>
          <a:p>
            <a:pPr lvl="1"/>
            <a:r>
              <a:rPr lang="en-US" b="1" dirty="0"/>
              <a:t>Cloud Host : </a:t>
            </a:r>
            <a:r>
              <a:rPr lang="en-US" b="1" dirty="0" smtClean="0"/>
              <a:t>Port</a:t>
            </a:r>
            <a:r>
              <a:rPr lang="en-US" dirty="0" smtClean="0"/>
              <a:t>: </a:t>
            </a:r>
            <a:r>
              <a:rPr lang="en-US" dirty="0" smtClean="0">
                <a:solidFill>
                  <a:srgbClr val="008000"/>
                </a:solidFill>
              </a:rPr>
              <a:t>cap</a:t>
            </a:r>
            <a:r>
              <a:rPr lang="en-US" dirty="0">
                <a:solidFill>
                  <a:srgbClr val="008000"/>
                </a:solidFill>
              </a:rPr>
              <a:t>-sg-prd</a:t>
            </a:r>
            <a:r>
              <a:rPr lang="en-US" dirty="0" smtClean="0">
                <a:solidFill>
                  <a:srgbClr val="008000"/>
                </a:solidFill>
              </a:rPr>
              <a:t>-1.</a:t>
            </a:r>
            <a:r>
              <a:rPr lang="en-US" dirty="0">
                <a:solidFill>
                  <a:srgbClr val="008000"/>
                </a:solidFill>
              </a:rPr>
              <a:t>integration.ibmcloud.com:</a:t>
            </a:r>
            <a:r>
              <a:rPr lang="en-US" dirty="0" smtClean="0">
                <a:solidFill>
                  <a:srgbClr val="008000"/>
                </a:solidFill>
              </a:rPr>
              <a:t>15000</a:t>
            </a:r>
            <a:endParaRPr lang="en-US" dirty="0">
              <a:solidFill>
                <a:srgbClr val="008000"/>
              </a:solidFill>
            </a:endParaRPr>
          </a:p>
          <a:p>
            <a:pPr lvl="1"/>
            <a:r>
              <a:rPr lang="en-US" b="1" dirty="0"/>
              <a:t>Destination Host : </a:t>
            </a:r>
            <a:r>
              <a:rPr lang="en-US" b="1" dirty="0" smtClean="0"/>
              <a:t>Port</a:t>
            </a:r>
            <a:r>
              <a:rPr lang="en-US" dirty="0" smtClean="0"/>
              <a:t>: </a:t>
            </a:r>
            <a:r>
              <a:rPr lang="en-US" dirty="0" smtClean="0">
                <a:solidFill>
                  <a:srgbClr val="FF0000"/>
                </a:solidFill>
              </a:rPr>
              <a:t>192.168.10.20</a:t>
            </a:r>
            <a:r>
              <a:rPr lang="en-US" dirty="0" smtClean="0"/>
              <a:t>:</a:t>
            </a:r>
            <a:r>
              <a:rPr lang="en-US" dirty="0" smtClean="0">
                <a:solidFill>
                  <a:srgbClr val="0000FF"/>
                </a:solidFill>
              </a:rPr>
              <a:t>50000</a:t>
            </a:r>
          </a:p>
          <a:p>
            <a:endParaRPr lang="en-US" dirty="0" smtClean="0"/>
          </a:p>
          <a:p>
            <a:r>
              <a:rPr lang="en-US" dirty="0" smtClean="0"/>
              <a:t>Application </a:t>
            </a:r>
            <a:r>
              <a:rPr lang="en-US" dirty="0"/>
              <a:t>connects to</a:t>
            </a:r>
          </a:p>
          <a:p>
            <a:pPr lvl="1"/>
            <a:r>
              <a:rPr lang="en-US" dirty="0">
                <a:solidFill>
                  <a:srgbClr val="008000"/>
                </a:solidFill>
              </a:rPr>
              <a:t>cap-sg-prd-1.integration.ibmcloud.com</a:t>
            </a:r>
            <a:r>
              <a:rPr lang="en-US" dirty="0" smtClean="0">
                <a:solidFill>
                  <a:srgbClr val="008000"/>
                </a:solidFill>
              </a:rPr>
              <a:t>:15000</a:t>
            </a:r>
            <a:endParaRPr lang="en-US" dirty="0">
              <a:solidFill>
                <a:srgbClr val="008000"/>
              </a:solidFill>
            </a:endParaRP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17</a:t>
            </a:fld>
            <a:endParaRPr lang="en-US"/>
          </a:p>
        </p:txBody>
      </p:sp>
    </p:spTree>
    <p:extLst>
      <p:ext uri="{BB962C8B-B14F-4D97-AF65-F5344CB8AC3E}">
        <p14:creationId xmlns:p14="http://schemas.microsoft.com/office/powerpoint/2010/main" val="3685247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Connect to a remote web services provider</a:t>
            </a:r>
            <a:endParaRPr lang="en-US" dirty="0"/>
          </a:p>
        </p:txBody>
      </p:sp>
      <p:sp>
        <p:nvSpPr>
          <p:cNvPr id="7" name="Content Placeholder 6"/>
          <p:cNvSpPr>
            <a:spLocks noGrp="1"/>
          </p:cNvSpPr>
          <p:nvPr>
            <p:ph idx="1"/>
          </p:nvPr>
        </p:nvSpPr>
        <p:spPr/>
        <p:txBody>
          <a:bodyPr>
            <a:normAutofit lnSpcReduction="10000"/>
          </a:bodyPr>
          <a:lstStyle/>
          <a:p>
            <a:r>
              <a:rPr lang="en-US" dirty="0" smtClean="0"/>
              <a:t>ACME Corp’s Ordering application has a </a:t>
            </a:r>
            <a:r>
              <a:rPr lang="en-US" dirty="0" err="1" smtClean="0"/>
              <a:t>RESTful</a:t>
            </a:r>
            <a:r>
              <a:rPr lang="en-US" dirty="0" smtClean="0"/>
              <a:t> API</a:t>
            </a:r>
          </a:p>
          <a:p>
            <a:pPr lvl="1"/>
            <a:r>
              <a:rPr lang="en-US" b="1" dirty="0"/>
              <a:t>Hostname</a:t>
            </a:r>
            <a:r>
              <a:rPr lang="en-US" dirty="0"/>
              <a:t>: </a:t>
            </a:r>
            <a:r>
              <a:rPr lang="en-US" dirty="0">
                <a:solidFill>
                  <a:srgbClr val="FF0000"/>
                </a:solidFill>
              </a:rPr>
              <a:t>http:/</a:t>
            </a:r>
            <a:r>
              <a:rPr lang="en-US" dirty="0" smtClean="0">
                <a:solidFill>
                  <a:srgbClr val="FF0000"/>
                </a:solidFill>
              </a:rPr>
              <a:t>/</a:t>
            </a:r>
            <a:r>
              <a:rPr lang="en-US" dirty="0" err="1" smtClean="0">
                <a:solidFill>
                  <a:srgbClr val="FF0000"/>
                </a:solidFill>
              </a:rPr>
              <a:t>restgateway.acme.com</a:t>
            </a:r>
            <a:r>
              <a:rPr lang="en-US" dirty="0" smtClean="0">
                <a:solidFill>
                  <a:srgbClr val="FF0000"/>
                </a:solidFill>
              </a:rPr>
              <a:t>/ordering/</a:t>
            </a:r>
            <a:r>
              <a:rPr lang="en-US" dirty="0" err="1" smtClean="0">
                <a:solidFill>
                  <a:srgbClr val="FF0000"/>
                </a:solidFill>
              </a:rPr>
              <a:t>api</a:t>
            </a:r>
            <a:endParaRPr lang="en-US" dirty="0" smtClean="0">
              <a:solidFill>
                <a:srgbClr val="FF0000"/>
              </a:solidFill>
            </a:endParaRPr>
          </a:p>
          <a:p>
            <a:pPr lvl="1"/>
            <a:r>
              <a:rPr lang="en-US" b="1" dirty="0" smtClean="0"/>
              <a:t>Port</a:t>
            </a:r>
            <a:r>
              <a:rPr lang="en-US" dirty="0" smtClean="0"/>
              <a:t>: </a:t>
            </a:r>
            <a:r>
              <a:rPr lang="en-US" dirty="0" smtClean="0">
                <a:solidFill>
                  <a:srgbClr val="0000FF"/>
                </a:solidFill>
              </a:rPr>
              <a:t>8399</a:t>
            </a:r>
          </a:p>
          <a:p>
            <a:endParaRPr lang="en-US" dirty="0"/>
          </a:p>
          <a:p>
            <a:r>
              <a:rPr lang="en-US" dirty="0"/>
              <a:t>Create a gateway with a destination for the database</a:t>
            </a:r>
          </a:p>
          <a:p>
            <a:pPr lvl="1"/>
            <a:r>
              <a:rPr lang="en-US" b="1" dirty="0"/>
              <a:t>Name</a:t>
            </a:r>
            <a:r>
              <a:rPr lang="en-US" dirty="0"/>
              <a:t>: </a:t>
            </a:r>
            <a:r>
              <a:rPr lang="en-US" dirty="0" smtClean="0"/>
              <a:t>ACME Order API</a:t>
            </a:r>
            <a:endParaRPr lang="en-US" dirty="0"/>
          </a:p>
          <a:p>
            <a:pPr lvl="1"/>
            <a:r>
              <a:rPr lang="en-US" b="1" dirty="0"/>
              <a:t>IP address</a:t>
            </a:r>
            <a:r>
              <a:rPr lang="en-US" dirty="0"/>
              <a:t>: </a:t>
            </a:r>
            <a:r>
              <a:rPr lang="en-US" dirty="0" err="1">
                <a:solidFill>
                  <a:srgbClr val="FF0000"/>
                </a:solidFill>
              </a:rPr>
              <a:t>restgateway.acme.com</a:t>
            </a:r>
            <a:endParaRPr lang="en-US" dirty="0">
              <a:solidFill>
                <a:srgbClr val="FF0000"/>
              </a:solidFill>
            </a:endParaRPr>
          </a:p>
          <a:p>
            <a:pPr lvl="1"/>
            <a:r>
              <a:rPr lang="en-US" b="1" dirty="0"/>
              <a:t>Port</a:t>
            </a:r>
            <a:r>
              <a:rPr lang="en-US" dirty="0"/>
              <a:t>: </a:t>
            </a:r>
            <a:r>
              <a:rPr lang="en-US" dirty="0">
                <a:solidFill>
                  <a:srgbClr val="0000FF"/>
                </a:solidFill>
              </a:rPr>
              <a:t>8399</a:t>
            </a:r>
          </a:p>
          <a:p>
            <a:pPr lvl="1"/>
            <a:r>
              <a:rPr lang="en-US" b="1" dirty="0"/>
              <a:t>TLS</a:t>
            </a:r>
            <a:r>
              <a:rPr lang="en-US" dirty="0"/>
              <a:t>: TCP</a:t>
            </a:r>
          </a:p>
          <a:p>
            <a:endParaRPr lang="en-US" dirty="0"/>
          </a:p>
          <a:p>
            <a:r>
              <a:rPr lang="en-US" dirty="0"/>
              <a:t>Gateway will have a destination</a:t>
            </a:r>
          </a:p>
          <a:p>
            <a:pPr lvl="1"/>
            <a:r>
              <a:rPr lang="en-US" b="1" dirty="0"/>
              <a:t>Destination ID</a:t>
            </a:r>
            <a:r>
              <a:rPr lang="en-US" dirty="0"/>
              <a:t>: c7BRcEQd3eB_hmy</a:t>
            </a:r>
          </a:p>
          <a:p>
            <a:pPr lvl="1"/>
            <a:r>
              <a:rPr lang="en-US" b="1" dirty="0"/>
              <a:t>Cloud Host : Port</a:t>
            </a:r>
            <a:r>
              <a:rPr lang="en-US" dirty="0"/>
              <a:t>: </a:t>
            </a:r>
            <a:r>
              <a:rPr lang="en-US" dirty="0">
                <a:solidFill>
                  <a:srgbClr val="008000"/>
                </a:solidFill>
              </a:rPr>
              <a:t>cap-sg-prd-1.integration.ibmcloud.com:</a:t>
            </a:r>
            <a:r>
              <a:rPr lang="en-US" dirty="0" smtClean="0">
                <a:solidFill>
                  <a:srgbClr val="008000"/>
                </a:solidFill>
              </a:rPr>
              <a:t>15999</a:t>
            </a:r>
            <a:endParaRPr lang="en-US" dirty="0">
              <a:solidFill>
                <a:srgbClr val="008000"/>
              </a:solidFill>
            </a:endParaRPr>
          </a:p>
          <a:p>
            <a:pPr lvl="1"/>
            <a:r>
              <a:rPr lang="en-US" b="1" dirty="0"/>
              <a:t>Destination Host : Port</a:t>
            </a:r>
            <a:r>
              <a:rPr lang="en-US" dirty="0"/>
              <a:t>: </a:t>
            </a:r>
            <a:r>
              <a:rPr lang="en-US" dirty="0">
                <a:solidFill>
                  <a:srgbClr val="FF0000"/>
                </a:solidFill>
              </a:rPr>
              <a:t>restgateway.acme.com</a:t>
            </a:r>
            <a:r>
              <a:rPr lang="en-US" dirty="0" smtClean="0"/>
              <a:t>:</a:t>
            </a:r>
            <a:r>
              <a:rPr lang="en-US" dirty="0">
                <a:solidFill>
                  <a:srgbClr val="0000FF"/>
                </a:solidFill>
              </a:rPr>
              <a:t>8399</a:t>
            </a:r>
          </a:p>
          <a:p>
            <a:endParaRPr lang="en-US" dirty="0" smtClean="0"/>
          </a:p>
          <a:p>
            <a:r>
              <a:rPr lang="en-US" dirty="0" smtClean="0"/>
              <a:t>Application connects to</a:t>
            </a:r>
          </a:p>
          <a:p>
            <a:pPr lvl="1"/>
            <a:r>
              <a:rPr lang="en-US" dirty="0" smtClean="0">
                <a:solidFill>
                  <a:srgbClr val="008000"/>
                </a:solidFill>
              </a:rPr>
              <a:t>cap-sg-prd-1.integration.ibmcloud.com:15999</a:t>
            </a:r>
            <a:endParaRPr lang="en-US" dirty="0">
              <a:solidFill>
                <a:srgbClr val="008000"/>
              </a:solidFill>
            </a:endParaRPr>
          </a:p>
        </p:txBody>
      </p:sp>
      <p:sp>
        <p:nvSpPr>
          <p:cNvPr id="4" name="Slide Number Placeholder 3"/>
          <p:cNvSpPr>
            <a:spLocks noGrp="1"/>
          </p:cNvSpPr>
          <p:nvPr>
            <p:ph type="sldNum" sz="quarter" idx="10"/>
          </p:nvPr>
        </p:nvSpPr>
        <p:spPr/>
        <p:txBody>
          <a:bodyPr/>
          <a:lstStyle/>
          <a:p>
            <a:fld id="{2BE0B524-CA6C-604E-B7EC-7F65E66965BE}" type="slidenum">
              <a:rPr lang="en-US" smtClean="0"/>
              <a:pPr/>
              <a:t>18</a:t>
            </a:fld>
            <a:endParaRPr lang="en-US"/>
          </a:p>
        </p:txBody>
      </p:sp>
    </p:spTree>
    <p:extLst>
      <p:ext uri="{BB962C8B-B14F-4D97-AF65-F5344CB8AC3E}">
        <p14:creationId xmlns:p14="http://schemas.microsoft.com/office/powerpoint/2010/main" val="373979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Connect to a remote IBM MQ</a:t>
            </a:r>
            <a:endParaRPr lang="en-US" dirty="0"/>
          </a:p>
        </p:txBody>
      </p:sp>
      <p:sp>
        <p:nvSpPr>
          <p:cNvPr id="3" name="Content Placeholder 2"/>
          <p:cNvSpPr>
            <a:spLocks noGrp="1"/>
          </p:cNvSpPr>
          <p:nvPr>
            <p:ph idx="1"/>
          </p:nvPr>
        </p:nvSpPr>
        <p:spPr/>
        <p:txBody>
          <a:bodyPr/>
          <a:lstStyle/>
          <a:p>
            <a:r>
              <a:rPr lang="en-US" dirty="0" smtClean="0"/>
              <a:t>Data center has a running IBM MQ backbone</a:t>
            </a:r>
          </a:p>
          <a:p>
            <a:pPr lvl="1"/>
            <a:r>
              <a:rPr lang="en-US" dirty="0" smtClean="0"/>
              <a:t>Formerly known as </a:t>
            </a:r>
            <a:r>
              <a:rPr lang="en-US" dirty="0" err="1" smtClean="0"/>
              <a:t>WebSphere</a:t>
            </a:r>
            <a:r>
              <a:rPr lang="en-US" dirty="0" smtClean="0"/>
              <a:t> MQ</a:t>
            </a:r>
          </a:p>
          <a:p>
            <a:r>
              <a:rPr lang="en-US" dirty="0" smtClean="0"/>
              <a:t>How can a </a:t>
            </a:r>
            <a:r>
              <a:rPr lang="en-US" dirty="0" err="1" smtClean="0"/>
              <a:t>Bluemix</a:t>
            </a:r>
            <a:r>
              <a:rPr lang="en-US" dirty="0" smtClean="0"/>
              <a:t> application connect to MQ in the data center?</a:t>
            </a:r>
          </a:p>
          <a:p>
            <a:endParaRPr lang="en-US" dirty="0"/>
          </a:p>
          <a:p>
            <a:r>
              <a:rPr lang="en-US" dirty="0" smtClean="0"/>
              <a:t>We first need to understand MQ Light</a:t>
            </a: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19</a:t>
            </a:fld>
            <a:endParaRPr lang="en-US"/>
          </a:p>
        </p:txBody>
      </p:sp>
    </p:spTree>
    <p:extLst>
      <p:ext uri="{BB962C8B-B14F-4D97-AF65-F5344CB8AC3E}">
        <p14:creationId xmlns:p14="http://schemas.microsoft.com/office/powerpoint/2010/main" val="2786400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280381" y="1327627"/>
            <a:ext cx="2809693" cy="1920455"/>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287" name="Slide Number Placeholder 29"/>
          <p:cNvSpPr txBox="1">
            <a:spLocks noGrp="1"/>
          </p:cNvSpPr>
          <p:nvPr/>
        </p:nvSpPr>
        <p:spPr bwMode="auto">
          <a:xfrm>
            <a:off x="328614" y="5751513"/>
            <a:ext cx="2124075" cy="171450"/>
          </a:xfrm>
          <a:prstGeom prst="rect">
            <a:avLst/>
          </a:prstGeom>
          <a:noFill/>
          <a:ln w="9525">
            <a:noFill/>
            <a:miter lim="800000"/>
            <a:headEnd/>
            <a:tailEnd/>
          </a:ln>
        </p:spPr>
        <p:txBody>
          <a:bodyPr lIns="0" tIns="0" rIns="0" bIns="0"/>
          <a:lstStyle/>
          <a:p>
            <a:fld id="{5BE92D11-B25F-4A36-817D-7F2FCD76C596}" type="slidenum">
              <a:rPr lang="en-US" sz="900">
                <a:solidFill>
                  <a:srgbClr val="7F7F7F"/>
                </a:solidFill>
                <a:latin typeface="Arial" charset="0"/>
              </a:rPr>
              <a:pPr/>
              <a:t>2</a:t>
            </a:fld>
            <a:endParaRPr lang="en-US" sz="900">
              <a:solidFill>
                <a:srgbClr val="7F7F7F"/>
              </a:solidFill>
              <a:latin typeface="Arial" charset="0"/>
            </a:endParaRPr>
          </a:p>
        </p:txBody>
      </p:sp>
      <p:sp>
        <p:nvSpPr>
          <p:cNvPr id="97311" name="Line 41"/>
          <p:cNvSpPr>
            <a:spLocks noChangeShapeType="1"/>
          </p:cNvSpPr>
          <p:nvPr/>
        </p:nvSpPr>
        <p:spPr bwMode="auto">
          <a:xfrm>
            <a:off x="3482875" y="5216519"/>
            <a:ext cx="1652958" cy="33250"/>
          </a:xfrm>
          <a:prstGeom prst="line">
            <a:avLst/>
          </a:prstGeom>
          <a:noFill/>
          <a:ln w="38100">
            <a:solidFill>
              <a:srgbClr val="333399"/>
            </a:solidFill>
            <a:round/>
            <a:headEnd/>
            <a:tailEnd type="triangle" w="lg" len="lg"/>
          </a:ln>
        </p:spPr>
        <p:txBody>
          <a:bodyPr/>
          <a:lstStyle/>
          <a:p>
            <a:endParaRPr lang="en-US"/>
          </a:p>
        </p:txBody>
      </p:sp>
      <p:grpSp>
        <p:nvGrpSpPr>
          <p:cNvPr id="9" name="Group 8"/>
          <p:cNvGrpSpPr/>
          <p:nvPr/>
        </p:nvGrpSpPr>
        <p:grpSpPr>
          <a:xfrm>
            <a:off x="2801779" y="3611207"/>
            <a:ext cx="6342220" cy="3256740"/>
            <a:chOff x="1064389" y="1543846"/>
            <a:chExt cx="6342220" cy="3256740"/>
          </a:xfrm>
        </p:grpSpPr>
        <p:grpSp>
          <p:nvGrpSpPr>
            <p:cNvPr id="97285" name="Group 11"/>
            <p:cNvGrpSpPr>
              <a:grpSpLocks noChangeAspect="1"/>
            </p:cNvGrpSpPr>
            <p:nvPr/>
          </p:nvGrpSpPr>
          <p:grpSpPr bwMode="auto">
            <a:xfrm>
              <a:off x="4137946" y="2710907"/>
              <a:ext cx="844550" cy="779463"/>
              <a:chOff x="793" y="1508"/>
              <a:chExt cx="670" cy="618"/>
            </a:xfrm>
          </p:grpSpPr>
          <p:sp>
            <p:nvSpPr>
              <p:cNvPr id="97334" name="AutoShape 5"/>
              <p:cNvSpPr>
                <a:spLocks noChangeAspect="1" noChangeArrowheads="1"/>
              </p:cNvSpPr>
              <p:nvPr/>
            </p:nvSpPr>
            <p:spPr bwMode="auto">
              <a:xfrm>
                <a:off x="793" y="1508"/>
                <a:ext cx="670" cy="6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9 w 21600"/>
                  <a:gd name="T25" fmla="*/ 3146 h 21600"/>
                  <a:gd name="T26" fmla="*/ 18441 w 21600"/>
                  <a:gd name="T27" fmla="*/ 1845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99" y="10800"/>
                    </a:moveTo>
                    <a:cubicBezTo>
                      <a:pt x="999" y="16213"/>
                      <a:pt x="5387" y="20601"/>
                      <a:pt x="10800" y="20601"/>
                    </a:cubicBezTo>
                    <a:cubicBezTo>
                      <a:pt x="16213" y="20601"/>
                      <a:pt x="20601" y="16213"/>
                      <a:pt x="20601" y="10800"/>
                    </a:cubicBezTo>
                    <a:cubicBezTo>
                      <a:pt x="20601" y="5387"/>
                      <a:pt x="16213" y="999"/>
                      <a:pt x="10800" y="999"/>
                    </a:cubicBezTo>
                    <a:cubicBezTo>
                      <a:pt x="5387" y="999"/>
                      <a:pt x="999" y="5387"/>
                      <a:pt x="999" y="10800"/>
                    </a:cubicBezTo>
                    <a:close/>
                  </a:path>
                </a:pathLst>
              </a:custGeom>
              <a:solidFill>
                <a:srgbClr val="00AED1"/>
              </a:solidFill>
              <a:ln w="9525">
                <a:noFill/>
                <a:round/>
                <a:headEnd/>
                <a:tailEnd/>
              </a:ln>
            </p:spPr>
            <p:txBody>
              <a:bodyPr wrap="none" anchor="ctr"/>
              <a:lstStyle/>
              <a:p>
                <a:endParaRPr lang="en-US"/>
              </a:p>
            </p:txBody>
          </p:sp>
          <p:pic>
            <p:nvPicPr>
              <p:cNvPr id="97335" name="Picture 6" descr="i_java_64"/>
              <p:cNvPicPr>
                <a:picLocks noChangeAspect="1" noChangeArrowheads="1"/>
              </p:cNvPicPr>
              <p:nvPr/>
            </p:nvPicPr>
            <p:blipFill>
              <a:blip r:embed="rId3"/>
              <a:srcRect/>
              <a:stretch>
                <a:fillRect/>
              </a:stretch>
            </p:blipFill>
            <p:spPr bwMode="auto">
              <a:xfrm>
                <a:off x="931" y="1642"/>
                <a:ext cx="384" cy="384"/>
              </a:xfrm>
              <a:prstGeom prst="rect">
                <a:avLst/>
              </a:prstGeom>
              <a:noFill/>
              <a:ln w="9525">
                <a:noFill/>
                <a:miter lim="800000"/>
                <a:headEnd/>
                <a:tailEnd/>
              </a:ln>
            </p:spPr>
          </p:pic>
        </p:grpSp>
        <p:pic>
          <p:nvPicPr>
            <p:cNvPr id="97288" name="Picture 8" descr="People Patient Male icon"/>
            <p:cNvPicPr>
              <a:picLocks noChangeAspect="1" noChangeArrowheads="1"/>
            </p:cNvPicPr>
            <p:nvPr/>
          </p:nvPicPr>
          <p:blipFill>
            <a:blip r:embed="rId4"/>
            <a:srcRect/>
            <a:stretch>
              <a:fillRect/>
            </a:stretch>
          </p:blipFill>
          <p:spPr bwMode="auto">
            <a:xfrm>
              <a:off x="1064389" y="2812097"/>
              <a:ext cx="595313" cy="595312"/>
            </a:xfrm>
            <a:prstGeom prst="rect">
              <a:avLst/>
            </a:prstGeom>
            <a:noFill/>
            <a:ln w="9525">
              <a:noFill/>
              <a:miter lim="800000"/>
              <a:headEnd/>
              <a:tailEnd/>
            </a:ln>
          </p:spPr>
        </p:pic>
        <p:grpSp>
          <p:nvGrpSpPr>
            <p:cNvPr id="3" name="Group 2"/>
            <p:cNvGrpSpPr/>
            <p:nvPr/>
          </p:nvGrpSpPr>
          <p:grpSpPr>
            <a:xfrm>
              <a:off x="3291809" y="1543846"/>
              <a:ext cx="4114800" cy="3256740"/>
              <a:chOff x="3291809" y="1543846"/>
              <a:chExt cx="4114800" cy="3256740"/>
            </a:xfrm>
          </p:grpSpPr>
          <p:sp>
            <p:nvSpPr>
              <p:cNvPr id="97282" name="AutoShape 4"/>
              <p:cNvSpPr>
                <a:spLocks noChangeArrowheads="1"/>
              </p:cNvSpPr>
              <p:nvPr/>
            </p:nvSpPr>
            <p:spPr bwMode="auto">
              <a:xfrm>
                <a:off x="3291809" y="1841501"/>
                <a:ext cx="4114800" cy="2959085"/>
              </a:xfrm>
              <a:prstGeom prst="roundRect">
                <a:avLst>
                  <a:gd name="adj" fmla="val 16667"/>
                </a:avLst>
              </a:prstGeom>
              <a:noFill/>
              <a:ln w="12700">
                <a:solidFill>
                  <a:schemeClr val="tx2"/>
                </a:solidFill>
                <a:round/>
                <a:headEnd/>
                <a:tailEnd/>
              </a:ln>
            </p:spPr>
            <p:txBody>
              <a:bodyPr lIns="0" tIns="0" rIns="0" bIns="0" anchor="b" anchorCtr="1"/>
              <a:lstStyle/>
              <a:p>
                <a:pPr algn="ctr"/>
                <a:endParaRPr lang="en-US" sz="1000"/>
              </a:p>
            </p:txBody>
          </p:sp>
          <p:pic>
            <p:nvPicPr>
              <p:cNvPr id="97283" name="Picture 6"/>
              <p:cNvPicPr>
                <a:picLocks noChangeAspect="1" noChangeArrowheads="1"/>
              </p:cNvPicPr>
              <p:nvPr/>
            </p:nvPicPr>
            <p:blipFill>
              <a:blip r:embed="rId5"/>
              <a:srcRect/>
              <a:stretch>
                <a:fillRect/>
              </a:stretch>
            </p:blipFill>
            <p:spPr bwMode="auto">
              <a:xfrm>
                <a:off x="4891944" y="1543846"/>
                <a:ext cx="617537" cy="519112"/>
              </a:xfrm>
              <a:prstGeom prst="rect">
                <a:avLst/>
              </a:prstGeom>
              <a:noFill/>
              <a:ln w="9525">
                <a:noFill/>
                <a:miter lim="800000"/>
                <a:headEnd/>
                <a:tailEnd/>
              </a:ln>
            </p:spPr>
          </p:pic>
          <p:sp>
            <p:nvSpPr>
              <p:cNvPr id="97309" name="AutoShape 64"/>
              <p:cNvSpPr>
                <a:spLocks noChangeArrowheads="1"/>
              </p:cNvSpPr>
              <p:nvPr/>
            </p:nvSpPr>
            <p:spPr bwMode="auto">
              <a:xfrm>
                <a:off x="3406109" y="2179639"/>
                <a:ext cx="3841750" cy="2005539"/>
              </a:xfrm>
              <a:prstGeom prst="roundRect">
                <a:avLst>
                  <a:gd name="adj" fmla="val 16667"/>
                </a:avLst>
              </a:prstGeom>
              <a:noFill/>
              <a:ln w="28575">
                <a:solidFill>
                  <a:srgbClr val="00CCFF"/>
                </a:solidFill>
                <a:prstDash val="dash"/>
                <a:round/>
                <a:headEnd/>
                <a:tailEnd/>
              </a:ln>
            </p:spPr>
            <p:txBody>
              <a:bodyPr wrap="none" anchor="ctr"/>
              <a:lstStyle/>
              <a:p>
                <a:endParaRPr lang="en-US"/>
              </a:p>
            </p:txBody>
          </p:sp>
        </p:grpSp>
        <p:pic>
          <p:nvPicPr>
            <p:cNvPr id="97310" name="Picture 14"/>
            <p:cNvPicPr>
              <a:picLocks noChangeAspect="1" noChangeArrowheads="1"/>
            </p:cNvPicPr>
            <p:nvPr/>
          </p:nvPicPr>
          <p:blipFill>
            <a:blip r:embed="rId6"/>
            <a:srcRect/>
            <a:stretch>
              <a:fillRect/>
            </a:stretch>
          </p:blipFill>
          <p:spPr bwMode="auto">
            <a:xfrm>
              <a:off x="5631785" y="1946276"/>
              <a:ext cx="1227137" cy="366713"/>
            </a:xfrm>
            <a:prstGeom prst="rect">
              <a:avLst/>
            </a:prstGeom>
            <a:noFill/>
            <a:ln w="9525">
              <a:noFill/>
              <a:miter lim="800000"/>
              <a:headEnd/>
              <a:tailEnd/>
            </a:ln>
          </p:spPr>
        </p:pic>
        <p:grpSp>
          <p:nvGrpSpPr>
            <p:cNvPr id="30" name="Group 29"/>
            <p:cNvGrpSpPr>
              <a:grpSpLocks noChangeAspect="1"/>
            </p:cNvGrpSpPr>
            <p:nvPr/>
          </p:nvGrpSpPr>
          <p:grpSpPr bwMode="auto">
            <a:xfrm>
              <a:off x="5826723" y="2788928"/>
              <a:ext cx="1185869" cy="993771"/>
              <a:chOff x="3447" y="681"/>
              <a:chExt cx="926" cy="776"/>
            </a:xfrm>
          </p:grpSpPr>
          <p:sp>
            <p:nvSpPr>
              <p:cNvPr id="31" name="Rectangle 30"/>
              <p:cNvSpPr>
                <a:spLocks noChangeAspect="1" noChangeArrowheads="1"/>
              </p:cNvSpPr>
              <p:nvPr/>
            </p:nvSpPr>
            <p:spPr bwMode="auto">
              <a:xfrm>
                <a:off x="3447" y="1241"/>
                <a:ext cx="926" cy="21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kern="1200">
                    <a:solidFill>
                      <a:srgbClr val="191919"/>
                    </a:solidFill>
                    <a:latin typeface="HelvNeue Light for IBM"/>
                    <a:ea typeface="+mn-ea"/>
                    <a:cs typeface="Arial" charset="0"/>
                  </a:defRPr>
                </a:lvl1pPr>
                <a:lvl2pPr marL="457200" algn="l" rtl="0" fontAlgn="base">
                  <a:spcBef>
                    <a:spcPct val="0"/>
                  </a:spcBef>
                  <a:spcAft>
                    <a:spcPct val="0"/>
                  </a:spcAft>
                  <a:defRPr sz="2400" kern="1200">
                    <a:solidFill>
                      <a:srgbClr val="191919"/>
                    </a:solidFill>
                    <a:latin typeface="HelvNeue Light for IBM"/>
                    <a:ea typeface="+mn-ea"/>
                    <a:cs typeface="Arial" charset="0"/>
                  </a:defRPr>
                </a:lvl2pPr>
                <a:lvl3pPr marL="914400" algn="l" rtl="0" fontAlgn="base">
                  <a:spcBef>
                    <a:spcPct val="0"/>
                  </a:spcBef>
                  <a:spcAft>
                    <a:spcPct val="0"/>
                  </a:spcAft>
                  <a:defRPr sz="2400" kern="1200">
                    <a:solidFill>
                      <a:srgbClr val="191919"/>
                    </a:solidFill>
                    <a:latin typeface="HelvNeue Light for IBM"/>
                    <a:ea typeface="+mn-ea"/>
                    <a:cs typeface="Arial" charset="0"/>
                  </a:defRPr>
                </a:lvl3pPr>
                <a:lvl4pPr marL="1371600" algn="l" rtl="0" fontAlgn="base">
                  <a:spcBef>
                    <a:spcPct val="0"/>
                  </a:spcBef>
                  <a:spcAft>
                    <a:spcPct val="0"/>
                  </a:spcAft>
                  <a:defRPr sz="2400" kern="1200">
                    <a:solidFill>
                      <a:srgbClr val="191919"/>
                    </a:solidFill>
                    <a:latin typeface="HelvNeue Light for IBM"/>
                    <a:ea typeface="+mn-ea"/>
                    <a:cs typeface="Arial" charset="0"/>
                  </a:defRPr>
                </a:lvl4pPr>
                <a:lvl5pPr marL="1828800" algn="l" rtl="0" fontAlgn="base">
                  <a:spcBef>
                    <a:spcPct val="0"/>
                  </a:spcBef>
                  <a:spcAft>
                    <a:spcPct val="0"/>
                  </a:spcAft>
                  <a:defRPr sz="2400" kern="1200">
                    <a:solidFill>
                      <a:srgbClr val="191919"/>
                    </a:solidFill>
                    <a:latin typeface="HelvNeue Light for IBM"/>
                    <a:ea typeface="+mn-ea"/>
                    <a:cs typeface="Arial" charset="0"/>
                  </a:defRPr>
                </a:lvl5pPr>
                <a:lvl6pPr marL="2286000" algn="l" defTabSz="914400" rtl="0" eaLnBrk="1" latinLnBrk="0" hangingPunct="1">
                  <a:defRPr sz="2400" kern="1200">
                    <a:solidFill>
                      <a:srgbClr val="191919"/>
                    </a:solidFill>
                    <a:latin typeface="HelvNeue Light for IBM"/>
                    <a:ea typeface="+mn-ea"/>
                    <a:cs typeface="Arial" charset="0"/>
                  </a:defRPr>
                </a:lvl6pPr>
                <a:lvl7pPr marL="2743200" algn="l" defTabSz="914400" rtl="0" eaLnBrk="1" latinLnBrk="0" hangingPunct="1">
                  <a:defRPr sz="2400" kern="1200">
                    <a:solidFill>
                      <a:srgbClr val="191919"/>
                    </a:solidFill>
                    <a:latin typeface="HelvNeue Light for IBM"/>
                    <a:ea typeface="+mn-ea"/>
                    <a:cs typeface="Arial" charset="0"/>
                  </a:defRPr>
                </a:lvl7pPr>
                <a:lvl8pPr marL="3200400" algn="l" defTabSz="914400" rtl="0" eaLnBrk="1" latinLnBrk="0" hangingPunct="1">
                  <a:defRPr sz="2400" kern="1200">
                    <a:solidFill>
                      <a:srgbClr val="191919"/>
                    </a:solidFill>
                    <a:latin typeface="HelvNeue Light for IBM"/>
                    <a:ea typeface="+mn-ea"/>
                    <a:cs typeface="Arial" charset="0"/>
                  </a:defRPr>
                </a:lvl8pPr>
                <a:lvl9pPr marL="3657600" algn="l" defTabSz="914400" rtl="0" eaLnBrk="1" latinLnBrk="0" hangingPunct="1">
                  <a:defRPr sz="2400" kern="1200">
                    <a:solidFill>
                      <a:srgbClr val="191919"/>
                    </a:solidFill>
                    <a:latin typeface="HelvNeue Light for IBM"/>
                    <a:ea typeface="+mn-ea"/>
                    <a:cs typeface="Arial" charset="0"/>
                  </a:defRPr>
                </a:lvl9pPr>
              </a:lstStyle>
              <a:p>
                <a:pPr algn="ctr"/>
                <a:r>
                  <a:rPr lang="en-US" sz="1200" dirty="0"/>
                  <a:t>SQL Database</a:t>
                </a:r>
              </a:p>
            </p:txBody>
          </p:sp>
          <p:grpSp>
            <p:nvGrpSpPr>
              <p:cNvPr id="32" name="Group 31"/>
              <p:cNvGrpSpPr>
                <a:grpSpLocks noChangeAspect="1"/>
              </p:cNvGrpSpPr>
              <p:nvPr/>
            </p:nvGrpSpPr>
            <p:grpSpPr bwMode="auto">
              <a:xfrm>
                <a:off x="3589" y="681"/>
                <a:ext cx="644" cy="542"/>
                <a:chOff x="3589" y="681"/>
                <a:chExt cx="644" cy="542"/>
              </a:xfrm>
            </p:grpSpPr>
            <p:sp>
              <p:nvSpPr>
                <p:cNvPr id="33" name="AutoShape 23"/>
                <p:cNvSpPr>
                  <a:spLocks noChangeAspect="1" noChangeArrowheads="1"/>
                </p:cNvSpPr>
                <p:nvPr/>
              </p:nvSpPr>
              <p:spPr bwMode="auto">
                <a:xfrm>
                  <a:off x="3589" y="681"/>
                  <a:ext cx="644" cy="542"/>
                </a:xfrm>
                <a:prstGeom prst="hexagon">
                  <a:avLst>
                    <a:gd name="adj" fmla="val 29705"/>
                    <a:gd name="vf" fmla="val 115470"/>
                  </a:avLst>
                </a:prstGeom>
                <a:noFill/>
                <a:ln w="38100">
                  <a:solidFill>
                    <a:srgbClr val="00AED1"/>
                  </a:solidFill>
                  <a:miter lim="800000"/>
                  <a:headEnd/>
                  <a:tailEnd/>
                </a:ln>
              </p:spPr>
              <p:txBody>
                <a:bodyPr wrap="none" anchor="ctr"/>
                <a:lstStyle>
                  <a:defPPr>
                    <a:defRPr lang="en-US"/>
                  </a:defPPr>
                  <a:lvl1pPr algn="l" rtl="0" fontAlgn="base">
                    <a:spcBef>
                      <a:spcPct val="0"/>
                    </a:spcBef>
                    <a:spcAft>
                      <a:spcPct val="0"/>
                    </a:spcAft>
                    <a:defRPr sz="2400" kern="1200">
                      <a:solidFill>
                        <a:srgbClr val="191919"/>
                      </a:solidFill>
                      <a:latin typeface="HelvNeue Light for IBM"/>
                      <a:ea typeface="+mn-ea"/>
                      <a:cs typeface="Arial" charset="0"/>
                    </a:defRPr>
                  </a:lvl1pPr>
                  <a:lvl2pPr marL="457200" algn="l" rtl="0" fontAlgn="base">
                    <a:spcBef>
                      <a:spcPct val="0"/>
                    </a:spcBef>
                    <a:spcAft>
                      <a:spcPct val="0"/>
                    </a:spcAft>
                    <a:defRPr sz="2400" kern="1200">
                      <a:solidFill>
                        <a:srgbClr val="191919"/>
                      </a:solidFill>
                      <a:latin typeface="HelvNeue Light for IBM"/>
                      <a:ea typeface="+mn-ea"/>
                      <a:cs typeface="Arial" charset="0"/>
                    </a:defRPr>
                  </a:lvl2pPr>
                  <a:lvl3pPr marL="914400" algn="l" rtl="0" fontAlgn="base">
                    <a:spcBef>
                      <a:spcPct val="0"/>
                    </a:spcBef>
                    <a:spcAft>
                      <a:spcPct val="0"/>
                    </a:spcAft>
                    <a:defRPr sz="2400" kern="1200">
                      <a:solidFill>
                        <a:srgbClr val="191919"/>
                      </a:solidFill>
                      <a:latin typeface="HelvNeue Light for IBM"/>
                      <a:ea typeface="+mn-ea"/>
                      <a:cs typeface="Arial" charset="0"/>
                    </a:defRPr>
                  </a:lvl3pPr>
                  <a:lvl4pPr marL="1371600" algn="l" rtl="0" fontAlgn="base">
                    <a:spcBef>
                      <a:spcPct val="0"/>
                    </a:spcBef>
                    <a:spcAft>
                      <a:spcPct val="0"/>
                    </a:spcAft>
                    <a:defRPr sz="2400" kern="1200">
                      <a:solidFill>
                        <a:srgbClr val="191919"/>
                      </a:solidFill>
                      <a:latin typeface="HelvNeue Light for IBM"/>
                      <a:ea typeface="+mn-ea"/>
                      <a:cs typeface="Arial" charset="0"/>
                    </a:defRPr>
                  </a:lvl4pPr>
                  <a:lvl5pPr marL="1828800" algn="l" rtl="0" fontAlgn="base">
                    <a:spcBef>
                      <a:spcPct val="0"/>
                    </a:spcBef>
                    <a:spcAft>
                      <a:spcPct val="0"/>
                    </a:spcAft>
                    <a:defRPr sz="2400" kern="1200">
                      <a:solidFill>
                        <a:srgbClr val="191919"/>
                      </a:solidFill>
                      <a:latin typeface="HelvNeue Light for IBM"/>
                      <a:ea typeface="+mn-ea"/>
                      <a:cs typeface="Arial" charset="0"/>
                    </a:defRPr>
                  </a:lvl5pPr>
                  <a:lvl6pPr marL="2286000" algn="l" defTabSz="914400" rtl="0" eaLnBrk="1" latinLnBrk="0" hangingPunct="1">
                    <a:defRPr sz="2400" kern="1200">
                      <a:solidFill>
                        <a:srgbClr val="191919"/>
                      </a:solidFill>
                      <a:latin typeface="HelvNeue Light for IBM"/>
                      <a:ea typeface="+mn-ea"/>
                      <a:cs typeface="Arial" charset="0"/>
                    </a:defRPr>
                  </a:lvl6pPr>
                  <a:lvl7pPr marL="2743200" algn="l" defTabSz="914400" rtl="0" eaLnBrk="1" latinLnBrk="0" hangingPunct="1">
                    <a:defRPr sz="2400" kern="1200">
                      <a:solidFill>
                        <a:srgbClr val="191919"/>
                      </a:solidFill>
                      <a:latin typeface="HelvNeue Light for IBM"/>
                      <a:ea typeface="+mn-ea"/>
                      <a:cs typeface="Arial" charset="0"/>
                    </a:defRPr>
                  </a:lvl7pPr>
                  <a:lvl8pPr marL="3200400" algn="l" defTabSz="914400" rtl="0" eaLnBrk="1" latinLnBrk="0" hangingPunct="1">
                    <a:defRPr sz="2400" kern="1200">
                      <a:solidFill>
                        <a:srgbClr val="191919"/>
                      </a:solidFill>
                      <a:latin typeface="HelvNeue Light for IBM"/>
                      <a:ea typeface="+mn-ea"/>
                      <a:cs typeface="Arial" charset="0"/>
                    </a:defRPr>
                  </a:lvl8pPr>
                  <a:lvl9pPr marL="3657600" algn="l" defTabSz="914400" rtl="0" eaLnBrk="1" latinLnBrk="0" hangingPunct="1">
                    <a:defRPr sz="2400" kern="1200">
                      <a:solidFill>
                        <a:srgbClr val="191919"/>
                      </a:solidFill>
                      <a:latin typeface="HelvNeue Light for IBM"/>
                      <a:ea typeface="+mn-ea"/>
                      <a:cs typeface="Arial" charset="0"/>
                    </a:defRPr>
                  </a:lvl9pPr>
                </a:lstStyle>
                <a:p>
                  <a:endParaRPr lang="en-US"/>
                </a:p>
              </p:txBody>
            </p:sp>
            <p:pic>
              <p:nvPicPr>
                <p:cNvPr id="34" name="Picture 33" descr="SQL Database: SQL Database adds an on-demand relational database to your application. Powered by DB2, it provides a managed database service to handle web and transactional workloads."/>
                <p:cNvPicPr>
                  <a:picLocks noChangeAspect="1" noChangeArrowheads="1"/>
                </p:cNvPicPr>
                <p:nvPr/>
              </p:nvPicPr>
              <p:blipFill>
                <a:blip r:embed="rId7"/>
                <a:srcRect/>
                <a:stretch>
                  <a:fillRect/>
                </a:stretch>
              </p:blipFill>
              <p:spPr bwMode="auto">
                <a:xfrm>
                  <a:off x="3724" y="784"/>
                  <a:ext cx="369" cy="369"/>
                </a:xfrm>
                <a:prstGeom prst="rect">
                  <a:avLst/>
                </a:prstGeom>
                <a:noFill/>
                <a:ln w="9525">
                  <a:noFill/>
                  <a:miter lim="800000"/>
                  <a:headEnd/>
                  <a:tailEnd/>
                </a:ln>
              </p:spPr>
            </p:pic>
          </p:grpSp>
        </p:grpSp>
      </p:grpSp>
      <p:sp>
        <p:nvSpPr>
          <p:cNvPr id="6" name="AutoShape 2" descr="Image result for apache tomcat image"/>
          <p:cNvSpPr>
            <a:spLocks noChangeAspect="1" noChangeArrowheads="1"/>
          </p:cNvSpPr>
          <p:nvPr/>
        </p:nvSpPr>
        <p:spPr bwMode="auto">
          <a:xfrm>
            <a:off x="155575" y="293688"/>
            <a:ext cx="177165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apache tomcat image"/>
          <p:cNvSpPr>
            <a:spLocks noChangeAspect="1" noChangeArrowheads="1"/>
          </p:cNvSpPr>
          <p:nvPr/>
        </p:nvSpPr>
        <p:spPr bwMode="auto">
          <a:xfrm>
            <a:off x="307975" y="446088"/>
            <a:ext cx="177165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613" y="1771326"/>
            <a:ext cx="762000" cy="762000"/>
          </a:xfrm>
          <a:prstGeom prst="rect">
            <a:avLst/>
          </a:prstGeom>
        </p:spPr>
      </p:pic>
      <p:cxnSp>
        <p:nvCxnSpPr>
          <p:cNvPr id="10" name="Straight Arrow Connector 9"/>
          <p:cNvCxnSpPr/>
          <p:nvPr/>
        </p:nvCxnSpPr>
        <p:spPr bwMode="auto">
          <a:xfrm flipV="1">
            <a:off x="3280381" y="4709146"/>
            <a:ext cx="213040" cy="136420"/>
          </a:xfrm>
          <a:prstGeom prst="straightConnector1">
            <a:avLst/>
          </a:prstGeom>
          <a:noFill/>
          <a:ln w="9525" cap="flat" cmpd="sng" algn="ctr">
            <a:noFill/>
            <a:prstDash val="solid"/>
            <a:round/>
            <a:headEnd type="none" w="med" len="med"/>
            <a:tailEnd type="arrow"/>
          </a:ln>
          <a:effectLst/>
        </p:spPr>
      </p:cxnSp>
      <p:sp>
        <p:nvSpPr>
          <p:cNvPr id="46" name="Line 41"/>
          <p:cNvSpPr>
            <a:spLocks noChangeShapeType="1"/>
          </p:cNvSpPr>
          <p:nvPr/>
        </p:nvSpPr>
        <p:spPr bwMode="auto">
          <a:xfrm>
            <a:off x="2153998" y="2253277"/>
            <a:ext cx="1169958" cy="14928"/>
          </a:xfrm>
          <a:prstGeom prst="line">
            <a:avLst/>
          </a:prstGeom>
          <a:noFill/>
          <a:ln w="38100">
            <a:solidFill>
              <a:srgbClr val="333399"/>
            </a:solidFill>
            <a:round/>
            <a:headEnd/>
            <a:tailEnd type="triangle" w="lg" len="lg"/>
          </a:ln>
        </p:spPr>
        <p:txBody>
          <a:bodyPr/>
          <a:lstStyle/>
          <a:p>
            <a:endParaRPr lang="en-US"/>
          </a:p>
        </p:txBody>
      </p:sp>
      <p:sp>
        <p:nvSpPr>
          <p:cNvPr id="48" name="AutoShape 6"/>
          <p:cNvSpPr>
            <a:spLocks noChangeArrowheads="1"/>
          </p:cNvSpPr>
          <p:nvPr/>
        </p:nvSpPr>
        <p:spPr bwMode="auto">
          <a:xfrm>
            <a:off x="72069" y="1747769"/>
            <a:ext cx="1917084" cy="1041238"/>
          </a:xfrm>
          <a:prstGeom prst="roundRect">
            <a:avLst>
              <a:gd name="adj" fmla="val 16667"/>
            </a:avLst>
          </a:prstGeom>
          <a:noFill/>
          <a:ln w="12700">
            <a:solidFill>
              <a:schemeClr val="tx2"/>
            </a:solidFill>
            <a:round/>
            <a:headEnd/>
            <a:tailEnd/>
          </a:ln>
        </p:spPr>
        <p:txBody>
          <a:bodyPr lIns="0" tIns="0" rIns="0" bIns="0" anchor="b" anchorCtr="1"/>
          <a:lstStyle/>
          <a:p>
            <a:pPr algn="ctr"/>
            <a:endParaRPr lang="en-US" sz="1000" dirty="0"/>
          </a:p>
        </p:txBody>
      </p:sp>
      <p:grpSp>
        <p:nvGrpSpPr>
          <p:cNvPr id="49" name="Group 1"/>
          <p:cNvGrpSpPr>
            <a:grpSpLocks/>
          </p:cNvGrpSpPr>
          <p:nvPr/>
        </p:nvGrpSpPr>
        <p:grpSpPr bwMode="auto">
          <a:xfrm>
            <a:off x="427507" y="1574355"/>
            <a:ext cx="218136" cy="267592"/>
            <a:chOff x="609600" y="2066414"/>
            <a:chExt cx="883635" cy="775211"/>
          </a:xfrm>
        </p:grpSpPr>
        <p:pic>
          <p:nvPicPr>
            <p:cNvPr id="50" name="Picture 49"/>
            <p:cNvPicPr>
              <a:picLocks noChangeAspect="1"/>
            </p:cNvPicPr>
            <p:nvPr/>
          </p:nvPicPr>
          <p:blipFill>
            <a:blip r:embed="rId9" cstate="print">
              <a:duotone>
                <a:schemeClr val="accent1">
                  <a:shade val="45000"/>
                  <a:satMod val="135000"/>
                </a:schemeClr>
                <a:prstClr val="white"/>
              </a:duotone>
              <a:extLst/>
            </a:blip>
            <a:stretch>
              <a:fillRect/>
            </a:stretch>
          </p:blipFill>
          <p:spPr bwMode="auto">
            <a:xfrm>
              <a:off x="609600" y="2066414"/>
              <a:ext cx="567440" cy="775211"/>
            </a:xfrm>
            <a:prstGeom prst="rect">
              <a:avLst/>
            </a:prstGeom>
          </p:spPr>
        </p:pic>
        <p:pic>
          <p:nvPicPr>
            <p:cNvPr id="51" name="Picture 50"/>
            <p:cNvPicPr>
              <a:picLocks noChangeAspect="1"/>
            </p:cNvPicPr>
            <p:nvPr/>
          </p:nvPicPr>
          <p:blipFill>
            <a:blip r:embed="rId9" cstate="print">
              <a:duotone>
                <a:schemeClr val="accent1">
                  <a:shade val="45000"/>
                  <a:satMod val="135000"/>
                </a:schemeClr>
                <a:prstClr val="white"/>
              </a:duotone>
              <a:extLst/>
            </a:blip>
            <a:stretch>
              <a:fillRect/>
            </a:stretch>
          </p:blipFill>
          <p:spPr bwMode="auto">
            <a:xfrm>
              <a:off x="925795" y="2066414"/>
              <a:ext cx="567440" cy="775211"/>
            </a:xfrm>
            <a:prstGeom prst="rect">
              <a:avLst/>
            </a:prstGeom>
          </p:spPr>
        </p:pic>
      </p:grpSp>
      <p:sp>
        <p:nvSpPr>
          <p:cNvPr id="52" name="TextBox 51"/>
          <p:cNvSpPr txBox="1"/>
          <p:nvPr/>
        </p:nvSpPr>
        <p:spPr>
          <a:xfrm>
            <a:off x="338900" y="2924458"/>
            <a:ext cx="1528735" cy="276999"/>
          </a:xfrm>
          <a:prstGeom prst="rect">
            <a:avLst/>
          </a:prstGeom>
          <a:noFill/>
        </p:spPr>
        <p:txBody>
          <a:bodyPr wrap="square" rtlCol="0">
            <a:spAutoFit/>
          </a:bodyPr>
          <a:lstStyle/>
          <a:p>
            <a:pPr algn="ctr"/>
            <a:r>
              <a:rPr lang="en-US" sz="1200" b="1" dirty="0"/>
              <a:t>On-Premises</a:t>
            </a:r>
          </a:p>
        </p:txBody>
      </p:sp>
      <p:sp>
        <p:nvSpPr>
          <p:cNvPr id="54" name="Line 41"/>
          <p:cNvSpPr>
            <a:spLocks noChangeShapeType="1"/>
          </p:cNvSpPr>
          <p:nvPr/>
        </p:nvSpPr>
        <p:spPr bwMode="auto">
          <a:xfrm flipV="1">
            <a:off x="1005880" y="2129632"/>
            <a:ext cx="293593" cy="12873"/>
          </a:xfrm>
          <a:prstGeom prst="line">
            <a:avLst/>
          </a:prstGeom>
          <a:noFill/>
          <a:ln w="38100">
            <a:solidFill>
              <a:srgbClr val="333399"/>
            </a:solidFill>
            <a:round/>
            <a:headEnd/>
            <a:tailEnd type="triangle" w="lg" len="lg"/>
          </a:ln>
        </p:spPr>
        <p:txBody>
          <a:bodyPr/>
          <a:lstStyle/>
          <a:p>
            <a:endParaRPr lang="en-US"/>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7341" y="1874537"/>
            <a:ext cx="658789" cy="658789"/>
          </a:xfrm>
          <a:prstGeom prst="rect">
            <a:avLst/>
          </a:prstGeom>
        </p:spPr>
      </p:pic>
      <p:sp>
        <p:nvSpPr>
          <p:cNvPr id="4" name="TextBox 3"/>
          <p:cNvSpPr txBox="1"/>
          <p:nvPr/>
        </p:nvSpPr>
        <p:spPr>
          <a:xfrm>
            <a:off x="3006060" y="301747"/>
            <a:ext cx="2473339" cy="523220"/>
          </a:xfrm>
          <a:prstGeom prst="rect">
            <a:avLst/>
          </a:prstGeom>
          <a:noFill/>
        </p:spPr>
        <p:txBody>
          <a:bodyPr wrap="square" rtlCol="0">
            <a:spAutoFit/>
          </a:bodyPr>
          <a:lstStyle/>
          <a:p>
            <a:r>
              <a:rPr lang="en-US" sz="2800" kern="0" spc="-30" dirty="0" smtClean="0">
                <a:solidFill>
                  <a:srgbClr val="FFFFFF"/>
                </a:solidFill>
                <a:latin typeface="Arial"/>
                <a:cs typeface="Arial"/>
              </a:rPr>
              <a:t>TTTTT</a:t>
            </a:r>
          </a:p>
        </p:txBody>
      </p:sp>
      <p:sp>
        <p:nvSpPr>
          <p:cNvPr id="5" name="Rectangle 4"/>
          <p:cNvSpPr/>
          <p:nvPr/>
        </p:nvSpPr>
        <p:spPr>
          <a:xfrm>
            <a:off x="0" y="82013"/>
            <a:ext cx="9143999" cy="553998"/>
          </a:xfrm>
          <a:prstGeom prst="rect">
            <a:avLst/>
          </a:prstGeom>
        </p:spPr>
        <p:txBody>
          <a:bodyPr wrap="square">
            <a:spAutoFit/>
          </a:bodyPr>
          <a:lstStyle/>
          <a:p>
            <a:pPr algn="ctr"/>
            <a:r>
              <a:rPr lang="en-US" sz="3000" b="1" dirty="0" smtClean="0">
                <a:solidFill>
                  <a:schemeClr val="bg2">
                    <a:lumMod val="50000"/>
                  </a:schemeClr>
                </a:solidFill>
              </a:rPr>
              <a:t>Tomcat -&gt;WAS Liberty -&gt;Liberty in </a:t>
            </a:r>
            <a:r>
              <a:rPr lang="en-US" sz="3000" b="1" dirty="0" err="1" smtClean="0">
                <a:solidFill>
                  <a:schemeClr val="bg2">
                    <a:lumMod val="50000"/>
                  </a:schemeClr>
                </a:solidFill>
              </a:rPr>
              <a:t>Bluemix</a:t>
            </a:r>
            <a:endParaRPr lang="en-US" sz="3000" b="1" dirty="0">
              <a:solidFill>
                <a:schemeClr val="bg2">
                  <a:lumMod val="50000"/>
                </a:schemeClr>
              </a:solidFill>
            </a:endParaRPr>
          </a:p>
        </p:txBody>
      </p:sp>
      <p:sp>
        <p:nvSpPr>
          <p:cNvPr id="12" name="Rounded Rectangle 11"/>
          <p:cNvSpPr/>
          <p:nvPr/>
        </p:nvSpPr>
        <p:spPr>
          <a:xfrm>
            <a:off x="3099435" y="1474789"/>
            <a:ext cx="3191873" cy="2425816"/>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Line 41"/>
          <p:cNvSpPr>
            <a:spLocks noChangeShapeType="1"/>
          </p:cNvSpPr>
          <p:nvPr/>
        </p:nvSpPr>
        <p:spPr bwMode="auto">
          <a:xfrm>
            <a:off x="6112109" y="2370348"/>
            <a:ext cx="1363910" cy="1600871"/>
          </a:xfrm>
          <a:prstGeom prst="line">
            <a:avLst/>
          </a:prstGeom>
          <a:noFill/>
          <a:ln w="38100">
            <a:solidFill>
              <a:srgbClr val="333399"/>
            </a:solidFill>
            <a:round/>
            <a:headEnd/>
            <a:tailEnd type="triangle" w="lg" len="lg"/>
          </a:ln>
        </p:spPr>
        <p:txBody>
          <a:bodyPr/>
          <a:lstStyle/>
          <a:p>
            <a:endParaRPr lang="en-US"/>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3129" y="1933510"/>
            <a:ext cx="609600" cy="609600"/>
          </a:xfrm>
          <a:prstGeom prst="rect">
            <a:avLst/>
          </a:prstGeom>
        </p:spPr>
      </p:pic>
      <p:pic>
        <p:nvPicPr>
          <p:cNvPr id="42" name="Picture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1234" y="1908915"/>
            <a:ext cx="658789" cy="658789"/>
          </a:xfrm>
          <a:prstGeom prst="rect">
            <a:avLst/>
          </a:prstGeom>
        </p:spPr>
      </p:pic>
      <p:sp>
        <p:nvSpPr>
          <p:cNvPr id="43" name="Line 41"/>
          <p:cNvSpPr>
            <a:spLocks noChangeShapeType="1"/>
          </p:cNvSpPr>
          <p:nvPr/>
        </p:nvSpPr>
        <p:spPr bwMode="auto">
          <a:xfrm flipV="1">
            <a:off x="4242729" y="2253277"/>
            <a:ext cx="786470" cy="1"/>
          </a:xfrm>
          <a:prstGeom prst="line">
            <a:avLst/>
          </a:prstGeom>
          <a:noFill/>
          <a:ln w="38100">
            <a:solidFill>
              <a:srgbClr val="333399"/>
            </a:solidFill>
            <a:round/>
            <a:headEnd/>
            <a:tailEnd type="triangle" w="lg" len="lg"/>
          </a:ln>
        </p:spPr>
        <p:txBody>
          <a:bodyPr/>
          <a:lstStyle/>
          <a:p>
            <a:endParaRPr lang="en-US"/>
          </a:p>
        </p:txBody>
      </p:sp>
      <p:sp>
        <p:nvSpPr>
          <p:cNvPr id="18" name="Rectangle 17"/>
          <p:cNvSpPr/>
          <p:nvPr/>
        </p:nvSpPr>
        <p:spPr>
          <a:xfrm>
            <a:off x="4005979" y="3244334"/>
            <a:ext cx="1132040" cy="276999"/>
          </a:xfrm>
          <a:prstGeom prst="rect">
            <a:avLst/>
          </a:prstGeom>
        </p:spPr>
        <p:txBody>
          <a:bodyPr wrap="none">
            <a:spAutoFit/>
          </a:bodyPr>
          <a:lstStyle/>
          <a:p>
            <a:pPr algn="ctr"/>
            <a:r>
              <a:rPr lang="en-US" sz="1200" b="1" dirty="0"/>
              <a:t>On-Premises</a:t>
            </a:r>
          </a:p>
        </p:txBody>
      </p:sp>
      <p:sp>
        <p:nvSpPr>
          <p:cNvPr id="19" name="TextBox 18"/>
          <p:cNvSpPr txBox="1"/>
          <p:nvPr/>
        </p:nvSpPr>
        <p:spPr>
          <a:xfrm>
            <a:off x="2153998" y="1708151"/>
            <a:ext cx="945437" cy="369332"/>
          </a:xfrm>
          <a:prstGeom prst="rect">
            <a:avLst/>
          </a:prstGeom>
          <a:noFill/>
        </p:spPr>
        <p:txBody>
          <a:bodyPr wrap="square" rtlCol="0">
            <a:spAutoFit/>
          </a:bodyPr>
          <a:lstStyle/>
          <a:p>
            <a:r>
              <a:rPr lang="en-US" b="1" kern="0" spc="-30" dirty="0" smtClean="0">
                <a:latin typeface="Arial"/>
                <a:cs typeface="Arial"/>
              </a:rPr>
              <a:t>WCMT</a:t>
            </a:r>
          </a:p>
        </p:txBody>
      </p:sp>
      <p:sp>
        <p:nvSpPr>
          <p:cNvPr id="20" name="TextBox 19"/>
          <p:cNvSpPr txBox="1"/>
          <p:nvPr/>
        </p:nvSpPr>
        <p:spPr>
          <a:xfrm>
            <a:off x="6605761" y="2713797"/>
            <a:ext cx="1740516" cy="369332"/>
          </a:xfrm>
          <a:prstGeom prst="rect">
            <a:avLst/>
          </a:prstGeom>
          <a:noFill/>
        </p:spPr>
        <p:txBody>
          <a:bodyPr wrap="square" rtlCol="0">
            <a:spAutoFit/>
          </a:bodyPr>
          <a:lstStyle/>
          <a:p>
            <a:r>
              <a:rPr lang="en-US" b="1" kern="0" spc="-30" dirty="0" smtClean="0">
                <a:cs typeface="Arial"/>
              </a:rPr>
              <a:t>WAMT</a:t>
            </a:r>
            <a:endParaRPr lang="en-US" b="1" kern="0" spc="-30" dirty="0">
              <a:cs typeface="Arial"/>
            </a:endParaRPr>
          </a:p>
        </p:txBody>
      </p:sp>
    </p:spTree>
    <p:extLst>
      <p:ext uri="{BB962C8B-B14F-4D97-AF65-F5344CB8AC3E}">
        <p14:creationId xmlns:p14="http://schemas.microsoft.com/office/powerpoint/2010/main" val="3580227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dirty="0">
                <a:latin typeface="Arial" charset="0"/>
              </a:rPr>
              <a:t>MQ </a:t>
            </a:r>
            <a:r>
              <a:rPr lang="en-GB" dirty="0" smtClean="0">
                <a:latin typeface="Arial" charset="0"/>
              </a:rPr>
              <a:t>Light: </a:t>
            </a:r>
            <a:r>
              <a:rPr lang="en-GB" dirty="0">
                <a:latin typeface="Arial" charset="0"/>
              </a:rPr>
              <a:t>Software and Cloud</a:t>
            </a:r>
          </a:p>
        </p:txBody>
      </p:sp>
      <p:sp>
        <p:nvSpPr>
          <p:cNvPr id="5123" name="Content Placeholder 11"/>
          <p:cNvSpPr>
            <a:spLocks noGrp="1"/>
          </p:cNvSpPr>
          <p:nvPr>
            <p:ph idx="1"/>
          </p:nvPr>
        </p:nvSpPr>
        <p:spPr>
          <a:xfrm>
            <a:off x="4206875" y="1325563"/>
            <a:ext cx="4754563" cy="5029200"/>
          </a:xfrm>
        </p:spPr>
        <p:txBody>
          <a:bodyPr/>
          <a:lstStyle/>
          <a:p>
            <a:pPr>
              <a:buFont typeface="Wingdings" pitchFamily="2" charset="2"/>
              <a:buChar char="§"/>
              <a:defRPr/>
            </a:pPr>
            <a:r>
              <a:rPr lang="en-GB" altLang="en-US" sz="1800" dirty="0" smtClean="0">
                <a:ea typeface="+mn-ea"/>
              </a:rPr>
              <a:t>Messaging that application developers will love to use, helping them make responsive applications that scale easily</a:t>
            </a:r>
          </a:p>
          <a:p>
            <a:pPr marL="346075" lvl="1" indent="0">
              <a:buFont typeface="Arial" pitchFamily="34" charset="0"/>
              <a:buNone/>
              <a:defRPr/>
            </a:pPr>
            <a:endParaRPr lang="en-GB" altLang="en-US" sz="1800" dirty="0" smtClean="0"/>
          </a:p>
          <a:p>
            <a:pPr>
              <a:buFont typeface="Wingdings" pitchFamily="2" charset="2"/>
              <a:buChar char="§"/>
              <a:defRPr/>
            </a:pPr>
            <a:r>
              <a:rPr lang="en-GB" altLang="en-US" sz="1800" dirty="0" smtClean="0">
                <a:ea typeface="+mn-ea"/>
              </a:rPr>
              <a:t>Available as software download or full cloud service in Bluemix</a:t>
            </a:r>
          </a:p>
          <a:p>
            <a:pPr lvl="1">
              <a:buFont typeface="Arial" pitchFamily="34" charset="0"/>
              <a:buChar char="–"/>
              <a:defRPr/>
            </a:pPr>
            <a:endParaRPr lang="en-GB" altLang="en-US" sz="1800" dirty="0" smtClean="0"/>
          </a:p>
          <a:p>
            <a:pPr>
              <a:buFont typeface="Wingdings" pitchFamily="2" charset="2"/>
              <a:buChar char="§"/>
              <a:defRPr/>
            </a:pPr>
            <a:r>
              <a:rPr lang="en-GB" altLang="en-US" sz="1800" dirty="0" smtClean="0">
                <a:ea typeface="+mn-ea"/>
              </a:rPr>
              <a:t>Trivial to acquire and get started :                    just download, unzip and start coding</a:t>
            </a:r>
          </a:p>
          <a:p>
            <a:pPr lvl="1">
              <a:buFont typeface="Arial" pitchFamily="34" charset="0"/>
              <a:buChar char="–"/>
              <a:defRPr/>
            </a:pPr>
            <a:endParaRPr lang="en-GB" altLang="en-US" sz="1800" dirty="0"/>
          </a:p>
          <a:p>
            <a:pPr>
              <a:buFont typeface="Wingdings" pitchFamily="2" charset="2"/>
              <a:buChar char="§"/>
              <a:defRPr/>
            </a:pPr>
            <a:r>
              <a:rPr lang="en-GB" altLang="en-US" sz="1800" dirty="0" smtClean="0">
                <a:ea typeface="+mn-ea"/>
              </a:rPr>
              <a:t>Open APIs crafted to feel natural in a range of popular languages</a:t>
            </a:r>
          </a:p>
          <a:p>
            <a:pPr lvl="1">
              <a:buFont typeface="Arial" pitchFamily="34" charset="0"/>
              <a:buChar char="–"/>
              <a:defRPr/>
            </a:pPr>
            <a:endParaRPr lang="en-GB" altLang="en-US" sz="1800" dirty="0" smtClean="0"/>
          </a:p>
          <a:p>
            <a:pPr>
              <a:buFont typeface="Wingdings" pitchFamily="2" charset="2"/>
              <a:buChar char="§"/>
              <a:defRPr/>
            </a:pPr>
            <a:r>
              <a:rPr lang="en-GB" altLang="en-US" sz="1800" dirty="0" smtClean="0">
                <a:ea typeface="+mn-ea"/>
              </a:rPr>
              <a:t>Tooling that makes app development easy</a:t>
            </a:r>
          </a:p>
          <a:p>
            <a:pPr>
              <a:buFont typeface="Wingdings" pitchFamily="2" charset="2"/>
              <a:buChar char="§"/>
              <a:defRPr/>
            </a:pPr>
            <a:endParaRPr lang="en-GB" altLang="en-US" sz="1800" dirty="0" smtClean="0">
              <a:ea typeface="+mn-ea"/>
            </a:endParaRPr>
          </a:p>
          <a:p>
            <a:pPr>
              <a:buFont typeface="Wingdings" pitchFamily="2" charset="2"/>
              <a:buChar char="§"/>
              <a:defRPr/>
            </a:pPr>
            <a:endParaRPr lang="en-GB" altLang="en-US" sz="1800" dirty="0" smtClean="0">
              <a:ea typeface="+mn-ea"/>
            </a:endParaRPr>
          </a:p>
          <a:p>
            <a:pPr>
              <a:buFont typeface="Wingdings" pitchFamily="2" charset="2"/>
              <a:buChar char="§"/>
              <a:defRPr/>
            </a:pPr>
            <a:endParaRPr lang="en-GB" altLang="en-US" sz="1800" dirty="0" smtClean="0">
              <a:ea typeface="+mn-ea"/>
            </a:endParaRPr>
          </a:p>
        </p:txBody>
      </p:sp>
      <p:sp>
        <p:nvSpPr>
          <p:cNvPr id="5124" name="Slide Number Placeholder 3"/>
          <p:cNvSpPr>
            <a:spLocks noGrp="1"/>
          </p:cNvSpPr>
          <p:nvPr>
            <p:ph type="sldNum"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bg1"/>
                </a:solidFill>
                <a:latin typeface="Arial" charset="0"/>
                <a:ea typeface="ＭＳ Ｐゴシック" charset="0"/>
              </a:defRPr>
            </a:lvl4pPr>
            <a:lvl5pPr marL="2057400" indent="-228600">
              <a:defRPr sz="1600">
                <a:solidFill>
                  <a:schemeClr val="bg1"/>
                </a:solidFill>
                <a:latin typeface="Arial" charset="0"/>
                <a:ea typeface="ＭＳ Ｐゴシック" charset="0"/>
              </a:defRPr>
            </a:lvl5pPr>
            <a:lvl6pPr marL="2514600" indent="-228600" eaLnBrk="0" hangingPunct="0">
              <a:defRPr sz="1600">
                <a:solidFill>
                  <a:schemeClr val="bg1"/>
                </a:solidFill>
                <a:latin typeface="Arial" charset="0"/>
                <a:ea typeface="ＭＳ Ｐゴシック" charset="0"/>
              </a:defRPr>
            </a:lvl6pPr>
            <a:lvl7pPr marL="2971800" indent="-228600" eaLnBrk="0" hangingPunct="0">
              <a:defRPr sz="1600">
                <a:solidFill>
                  <a:schemeClr val="bg1"/>
                </a:solidFill>
                <a:latin typeface="Arial" charset="0"/>
                <a:ea typeface="ＭＳ Ｐゴシック" charset="0"/>
              </a:defRPr>
            </a:lvl7pPr>
            <a:lvl8pPr marL="3429000" indent="-228600" eaLnBrk="0" hangingPunct="0">
              <a:defRPr sz="1600">
                <a:solidFill>
                  <a:schemeClr val="bg1"/>
                </a:solidFill>
                <a:latin typeface="Arial" charset="0"/>
                <a:ea typeface="ＭＳ Ｐゴシック" charset="0"/>
              </a:defRPr>
            </a:lvl8pPr>
            <a:lvl9pPr marL="3886200" indent="-228600" eaLnBrk="0" hangingPunct="0">
              <a:defRPr sz="1600">
                <a:solidFill>
                  <a:schemeClr val="bg1"/>
                </a:solidFill>
                <a:latin typeface="Arial" charset="0"/>
                <a:ea typeface="ＭＳ Ｐゴシック" charset="0"/>
              </a:defRPr>
            </a:lvl9pPr>
          </a:lstStyle>
          <a:p>
            <a:fld id="{B7CC9102-4971-4F48-B106-CEB1619D864D}" type="slidenum">
              <a:rPr lang="en-US" sz="800"/>
              <a:pPr/>
              <a:t>20</a:t>
            </a:fld>
            <a:endParaRPr lang="en-US" sz="800"/>
          </a:p>
        </p:txBody>
      </p:sp>
      <p:sp>
        <p:nvSpPr>
          <p:cNvPr id="12" name="Rectangle 11"/>
          <p:cNvSpPr>
            <a:spLocks noChangeArrowheads="1"/>
          </p:cNvSpPr>
          <p:nvPr/>
        </p:nvSpPr>
        <p:spPr bwMode="auto">
          <a:xfrm>
            <a:off x="744538" y="4154488"/>
            <a:ext cx="3095625" cy="2195512"/>
          </a:xfrm>
          <a:prstGeom prst="rect">
            <a:avLst/>
          </a:prstGeom>
          <a:solidFill>
            <a:schemeClr val="bg1"/>
          </a:solidFill>
          <a:ln w="9525">
            <a:solidFill>
              <a:srgbClr val="7F7F7F"/>
            </a:solidFill>
            <a:miter lim="800000"/>
            <a:headEnd/>
            <a:tailEnd/>
          </a:ln>
          <a:effectLst>
            <a:outerShdw blurRad="292100" dist="139700" dir="2700000" algn="tl" rotWithShape="0">
              <a:srgbClr val="000000">
                <a:alpha val="64999"/>
              </a:srgbClr>
            </a:outerShdw>
          </a:effectLst>
        </p:spPr>
        <p:txBody>
          <a:bodyPr/>
          <a:lstStyle/>
          <a:p>
            <a:pPr>
              <a:lnSpc>
                <a:spcPct val="90000"/>
              </a:lnSpc>
              <a:defRPr/>
            </a:pPr>
            <a:endParaRPr lang="en-GB">
              <a:ea typeface="+mn-ea"/>
            </a:endParaRPr>
          </a:p>
        </p:txBody>
      </p:sp>
      <p:pic>
        <p:nvPicPr>
          <p:cNvPr id="512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4863" y="4222750"/>
            <a:ext cx="2973387"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7"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863" y="4799013"/>
            <a:ext cx="2973387"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0275" y="1235075"/>
            <a:ext cx="2722563" cy="2379663"/>
          </a:xfrm>
          <a:prstGeom prst="rect">
            <a:avLst/>
          </a:prstGeom>
          <a:noFill/>
          <a:ln w="9525">
            <a:solidFill>
              <a:srgbClr val="BFBFBF"/>
            </a:solidFill>
            <a:miter lim="800000"/>
            <a:headEnd/>
            <a:tailEnd/>
          </a:ln>
          <a:effectLst>
            <a:outerShdw blurRad="292100" dist="139700" dir="2700000" algn="tl" rotWithShape="0">
              <a:srgbClr val="333333">
                <a:alpha val="64999"/>
              </a:srgbClr>
            </a:outerShdw>
          </a:effectLst>
          <a:extLst>
            <a:ext uri="{909E8E84-426E-40dd-AFC4-6F175D3DCCD1}">
              <a14:hiddenFill xmlns:a14="http://schemas.microsoft.com/office/drawing/2010/main" xmlns="">
                <a:solidFill>
                  <a:srgbClr val="FFFFFF"/>
                </a:solidFill>
              </a14:hiddenFill>
            </a:ext>
          </a:extLst>
        </p:spPr>
      </p:pic>
      <p:pic>
        <p:nvPicPr>
          <p:cNvPr id="5129" name="Picture 2"/>
          <p:cNvPicPr>
            <a:picLocks noChangeAspect="1"/>
          </p:cNvPicPr>
          <p:nvPr/>
        </p:nvPicPr>
        <p:blipFill>
          <a:blip r:embed="rId5">
            <a:extLst>
              <a:ext uri="{28A0092B-C50C-407E-A947-70E740481C1C}">
                <a14:useLocalDpi xmlns:a14="http://schemas.microsoft.com/office/drawing/2010/main" val="0"/>
              </a:ext>
            </a:extLst>
          </a:blip>
          <a:srcRect t="17284" r="24721" b="17458"/>
          <a:stretch>
            <a:fillRect/>
          </a:stretch>
        </p:blipFill>
        <p:spPr bwMode="auto">
          <a:xfrm>
            <a:off x="804863" y="4259263"/>
            <a:ext cx="2973387" cy="54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216025"/>
            <a:ext cx="2743200" cy="239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3796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Messaging Portfolio</a:t>
            </a:r>
            <a:endParaRPr lang="en-US" dirty="0"/>
          </a:p>
        </p:txBody>
      </p:sp>
      <p:sp>
        <p:nvSpPr>
          <p:cNvPr id="3" name="Content Placeholder 2"/>
          <p:cNvSpPr>
            <a:spLocks noGrp="1"/>
          </p:cNvSpPr>
          <p:nvPr>
            <p:ph idx="1"/>
          </p:nvPr>
        </p:nvSpPr>
        <p:spPr/>
        <p:txBody>
          <a:bodyPr/>
          <a:lstStyle/>
          <a:p>
            <a:r>
              <a:rPr lang="en-US" dirty="0" smtClean="0"/>
              <a:t>IBM MQ</a:t>
            </a:r>
          </a:p>
          <a:p>
            <a:pPr lvl="1"/>
            <a:r>
              <a:rPr lang="en-US" dirty="0" smtClean="0"/>
              <a:t>Formerly known as </a:t>
            </a:r>
            <a:r>
              <a:rPr lang="en-US" dirty="0" err="1" smtClean="0"/>
              <a:t>WebSphere</a:t>
            </a:r>
            <a:r>
              <a:rPr lang="en-US" dirty="0" smtClean="0"/>
              <a:t> MQ</a:t>
            </a:r>
          </a:p>
          <a:p>
            <a:pPr lvl="1"/>
            <a:r>
              <a:rPr lang="en-US" dirty="0" smtClean="0"/>
              <a:t>Enterprise messaging backbone</a:t>
            </a:r>
          </a:p>
          <a:p>
            <a:pPr lvl="1"/>
            <a:r>
              <a:rPr lang="en-US" dirty="0" smtClean="0"/>
              <a:t>Supports </a:t>
            </a:r>
            <a:r>
              <a:rPr lang="en-US" dirty="0" err="1" smtClean="0"/>
              <a:t>JavaMessaging</a:t>
            </a:r>
            <a:r>
              <a:rPr lang="en-US" dirty="0" smtClean="0"/>
              <a:t> System (JMS) API</a:t>
            </a:r>
          </a:p>
          <a:p>
            <a:pPr lvl="2"/>
            <a:r>
              <a:rPr lang="en-US" dirty="0" smtClean="0"/>
              <a:t>JMS is part of Java EE</a:t>
            </a:r>
          </a:p>
          <a:p>
            <a:r>
              <a:rPr lang="en-US" dirty="0" smtClean="0"/>
              <a:t>MQ Light</a:t>
            </a:r>
          </a:p>
          <a:p>
            <a:pPr lvl="1"/>
            <a:r>
              <a:rPr lang="en-US" dirty="0" smtClean="0"/>
              <a:t>Its own messaging system</a:t>
            </a:r>
          </a:p>
          <a:p>
            <a:pPr lvl="1"/>
            <a:r>
              <a:rPr lang="en-US" dirty="0" smtClean="0"/>
              <a:t>Application messaging</a:t>
            </a:r>
          </a:p>
          <a:p>
            <a:pPr lvl="1"/>
            <a:r>
              <a:rPr lang="en-US" dirty="0"/>
              <a:t>MQ Light </a:t>
            </a:r>
            <a:r>
              <a:rPr lang="en-US" dirty="0" smtClean="0"/>
              <a:t>API: A new </a:t>
            </a:r>
            <a:r>
              <a:rPr lang="en-US" dirty="0" err="1" smtClean="0"/>
              <a:t>RESTful</a:t>
            </a:r>
            <a:r>
              <a:rPr lang="en-US" dirty="0" smtClean="0"/>
              <a:t> API</a:t>
            </a:r>
          </a:p>
          <a:p>
            <a:pPr lvl="2"/>
            <a:r>
              <a:rPr lang="en-US" dirty="0" smtClean="0"/>
              <a:t>Not JMS, but supports the same send/receive tasks</a:t>
            </a:r>
          </a:p>
          <a:p>
            <a:r>
              <a:rPr lang="en-US" dirty="0" smtClean="0"/>
              <a:t>MQ Light service in </a:t>
            </a:r>
            <a:r>
              <a:rPr lang="en-US" dirty="0" err="1" smtClean="0"/>
              <a:t>Bluemix</a:t>
            </a:r>
            <a:endParaRPr lang="en-US" dirty="0" smtClean="0"/>
          </a:p>
          <a:p>
            <a:pPr lvl="1"/>
            <a:r>
              <a:rPr lang="en-US" dirty="0" smtClean="0"/>
              <a:t>MQ Light as a service</a:t>
            </a:r>
          </a:p>
          <a:p>
            <a:pPr lvl="1"/>
            <a:r>
              <a:rPr lang="en-US" dirty="0" smtClean="0"/>
              <a:t>For connecting (parts of) </a:t>
            </a:r>
            <a:r>
              <a:rPr lang="en-US" dirty="0" err="1" smtClean="0"/>
              <a:t>Bluemix</a:t>
            </a:r>
            <a:r>
              <a:rPr lang="en-US" dirty="0" smtClean="0"/>
              <a:t> apps to each other</a:t>
            </a:r>
          </a:p>
          <a:p>
            <a:pPr lvl="1"/>
            <a:r>
              <a:rPr lang="en-US" dirty="0" smtClean="0"/>
              <a:t>Not for external connections (though clients can connect externally)</a:t>
            </a:r>
          </a:p>
          <a:p>
            <a:pPr lvl="1"/>
            <a:r>
              <a:rPr lang="en-US" dirty="0" smtClean="0"/>
              <a:t>Supports MQ Light API </a:t>
            </a:r>
            <a:r>
              <a:rPr lang="en-US" i="1" dirty="0" smtClean="0"/>
              <a:t>and</a:t>
            </a:r>
            <a:r>
              <a:rPr lang="en-US" dirty="0" smtClean="0"/>
              <a:t> JMS</a:t>
            </a:r>
          </a:p>
          <a:p>
            <a:r>
              <a:rPr lang="en-US" dirty="0" smtClean="0"/>
              <a:t>Interoperability</a:t>
            </a:r>
          </a:p>
          <a:p>
            <a:pPr lvl="1"/>
            <a:r>
              <a:rPr lang="en-US" dirty="0" smtClean="0"/>
              <a:t>MQ Light does </a:t>
            </a:r>
            <a:r>
              <a:rPr lang="en-US" i="1" dirty="0" smtClean="0"/>
              <a:t>not</a:t>
            </a:r>
            <a:r>
              <a:rPr lang="en-US" dirty="0" smtClean="0"/>
              <a:t> connect to IBM MQ</a:t>
            </a:r>
            <a:endParaRPr lang="en-US" dirty="0"/>
          </a:p>
          <a:p>
            <a:endParaRPr lang="en-US" dirty="0" smtClean="0"/>
          </a:p>
        </p:txBody>
      </p:sp>
      <p:sp>
        <p:nvSpPr>
          <p:cNvPr id="4" name="Slide Number Placeholder 3"/>
          <p:cNvSpPr>
            <a:spLocks noGrp="1"/>
          </p:cNvSpPr>
          <p:nvPr>
            <p:ph type="sldNum" sz="quarter" idx="10"/>
          </p:nvPr>
        </p:nvSpPr>
        <p:spPr/>
        <p:txBody>
          <a:bodyPr/>
          <a:lstStyle/>
          <a:p>
            <a:fld id="{2BE0B524-CA6C-604E-B7EC-7F65E66965BE}" type="slidenum">
              <a:rPr lang="en-US" smtClean="0"/>
              <a:pPr/>
              <a:t>21</a:t>
            </a:fld>
            <a:endParaRPr lang="en-US"/>
          </a:p>
        </p:txBody>
      </p:sp>
      <p:pic>
        <p:nvPicPr>
          <p:cNvPr id="5" name="Picture 4"/>
          <p:cNvPicPr>
            <a:picLocks noChangeAspect="1" noChangeArrowheads="1"/>
          </p:cNvPicPr>
          <p:nvPr/>
        </p:nvPicPr>
        <p:blipFill>
          <a:blip r:embed="rId2">
            <a:clrChange>
              <a:clrFrom>
                <a:srgbClr val="E8E8E8"/>
              </a:clrFrom>
              <a:clrTo>
                <a:srgbClr val="E8E8E8">
                  <a:alpha val="0"/>
                </a:srgbClr>
              </a:clrTo>
            </a:clrChange>
            <a:extLst>
              <a:ext uri="{28A0092B-C50C-407E-A947-70E740481C1C}">
                <a14:useLocalDpi xmlns:a14="http://schemas.microsoft.com/office/drawing/2010/main" val="0"/>
              </a:ext>
            </a:extLst>
          </a:blip>
          <a:srcRect/>
          <a:stretch>
            <a:fillRect/>
          </a:stretch>
        </p:blipFill>
        <p:spPr bwMode="auto">
          <a:xfrm>
            <a:off x="7373938" y="2717079"/>
            <a:ext cx="1519238" cy="1360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6" name="Picture 5"/>
          <p:cNvPicPr>
            <a:picLocks noChangeAspect="1" noChangeArrowheads="1"/>
          </p:cNvPicPr>
          <p:nvPr/>
        </p:nvPicPr>
        <p:blipFill>
          <a:blip r:embed="rId3">
            <a:clrChange>
              <a:clrFrom>
                <a:srgbClr val="E8E8E8"/>
              </a:clrFrom>
              <a:clrTo>
                <a:srgbClr val="E8E8E8">
                  <a:alpha val="0"/>
                </a:srgbClr>
              </a:clrTo>
            </a:clrChange>
            <a:extLst>
              <a:ext uri="{28A0092B-C50C-407E-A947-70E740481C1C}">
                <a14:useLocalDpi xmlns:a14="http://schemas.microsoft.com/office/drawing/2010/main" val="0"/>
              </a:ext>
            </a:extLst>
          </a:blip>
          <a:srcRect/>
          <a:stretch>
            <a:fillRect/>
          </a:stretch>
        </p:blipFill>
        <p:spPr bwMode="auto">
          <a:xfrm>
            <a:off x="7373938" y="1131215"/>
            <a:ext cx="1541462" cy="138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2016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smtClean="0"/>
              <a:t>The journey that got us here…</a:t>
            </a:r>
            <a:endParaRPr lang="en-GB"/>
          </a:p>
        </p:txBody>
      </p:sp>
      <p:grpSp>
        <p:nvGrpSpPr>
          <p:cNvPr id="7172" name="Group 1"/>
          <p:cNvGrpSpPr>
            <a:grpSpLocks/>
          </p:cNvGrpSpPr>
          <p:nvPr/>
        </p:nvGrpSpPr>
        <p:grpSpPr bwMode="auto">
          <a:xfrm>
            <a:off x="69850" y="1973263"/>
            <a:ext cx="3822700" cy="3035300"/>
            <a:chOff x="1776798" y="2606675"/>
            <a:chExt cx="4874827" cy="3871913"/>
          </a:xfrm>
        </p:grpSpPr>
        <p:grpSp>
          <p:nvGrpSpPr>
            <p:cNvPr id="7178" name="Group 66"/>
            <p:cNvGrpSpPr>
              <a:grpSpLocks/>
            </p:cNvGrpSpPr>
            <p:nvPr/>
          </p:nvGrpSpPr>
          <p:grpSpPr bwMode="auto">
            <a:xfrm>
              <a:off x="2925763" y="2606675"/>
              <a:ext cx="3725862" cy="3871913"/>
              <a:chOff x="-215900" y="-139700"/>
              <a:chExt cx="5130800" cy="5334000"/>
            </a:xfrm>
          </p:grpSpPr>
          <p:pic>
            <p:nvPicPr>
              <p:cNvPr id="7185" name="pasted-image.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9000" cy="477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8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39700"/>
                <a:ext cx="51308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79" name="Group 1"/>
            <p:cNvGrpSpPr>
              <a:grpSpLocks/>
            </p:cNvGrpSpPr>
            <p:nvPr/>
          </p:nvGrpSpPr>
          <p:grpSpPr bwMode="auto">
            <a:xfrm>
              <a:off x="5433006" y="2706688"/>
              <a:ext cx="1060725" cy="606732"/>
              <a:chOff x="5356806" y="2916238"/>
              <a:chExt cx="1060725" cy="606732"/>
            </a:xfrm>
          </p:grpSpPr>
          <p:sp>
            <p:nvSpPr>
              <p:cNvPr id="7183" name="AutoShape 12"/>
              <p:cNvSpPr>
                <a:spLocks noChangeArrowheads="1"/>
              </p:cNvSpPr>
              <p:nvPr/>
            </p:nvSpPr>
            <p:spPr bwMode="auto">
              <a:xfrm>
                <a:off x="5384800" y="2916238"/>
                <a:ext cx="1032731" cy="604837"/>
              </a:xfrm>
              <a:prstGeom prst="wedgeRoundRectCallout">
                <a:avLst>
                  <a:gd name="adj1" fmla="val -95657"/>
                  <a:gd name="adj2" fmla="val 1666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solidFill>
                    <a:schemeClr val="tx1"/>
                  </a:solidFill>
                </a:endParaRPr>
              </a:p>
            </p:txBody>
          </p:sp>
          <p:sp>
            <p:nvSpPr>
              <p:cNvPr id="13" name="Text Box 13"/>
              <p:cNvSpPr txBox="1">
                <a:spLocks noChangeArrowheads="1"/>
              </p:cNvSpPr>
              <p:nvPr/>
            </p:nvSpPr>
            <p:spPr bwMode="auto">
              <a:xfrm>
                <a:off x="5356718" y="2927603"/>
                <a:ext cx="1060802" cy="595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defRPr/>
                </a:pPr>
                <a:r>
                  <a:rPr lang="en-US" altLang="en-US" sz="900" dirty="0">
                    <a:solidFill>
                      <a:schemeClr val="tx1">
                        <a:lumMod val="75000"/>
                        <a:lumOff val="25000"/>
                      </a:schemeClr>
                    </a:solidFill>
                    <a:latin typeface="Arial" pitchFamily="34" charset="0"/>
                    <a:ea typeface="+mn-ea"/>
                    <a:cs typeface="Arial" pitchFamily="34" charset="0"/>
                  </a:rPr>
                  <a:t>Share, </a:t>
                </a:r>
              </a:p>
              <a:p>
                <a:pPr>
                  <a:lnSpc>
                    <a:spcPct val="90000"/>
                  </a:lnSpc>
                  <a:defRPr/>
                </a:pPr>
                <a:r>
                  <a:rPr lang="en-US" altLang="en-US" sz="900" dirty="0">
                    <a:solidFill>
                      <a:schemeClr val="tx1">
                        <a:lumMod val="75000"/>
                        <a:lumOff val="25000"/>
                      </a:schemeClr>
                    </a:solidFill>
                    <a:latin typeface="Arial" pitchFamily="34" charset="0"/>
                    <a:ea typeface="+mn-ea"/>
                    <a:cs typeface="Arial" pitchFamily="34" charset="0"/>
                  </a:rPr>
                  <a:t>re-use and save!</a:t>
                </a:r>
                <a:endParaRPr lang="en-GB" altLang="en-US" sz="900" dirty="0">
                  <a:solidFill>
                    <a:schemeClr val="tx1">
                      <a:lumMod val="75000"/>
                      <a:lumOff val="25000"/>
                    </a:schemeClr>
                  </a:solidFill>
                  <a:latin typeface="Arial" pitchFamily="34" charset="0"/>
                  <a:ea typeface="+mn-ea"/>
                  <a:cs typeface="Arial" pitchFamily="34" charset="0"/>
                </a:endParaRPr>
              </a:p>
            </p:txBody>
          </p:sp>
        </p:grpSp>
        <p:grpSp>
          <p:nvGrpSpPr>
            <p:cNvPr id="7180" name="Group 2"/>
            <p:cNvGrpSpPr>
              <a:grpSpLocks/>
            </p:cNvGrpSpPr>
            <p:nvPr/>
          </p:nvGrpSpPr>
          <p:grpSpPr bwMode="auto">
            <a:xfrm>
              <a:off x="1776798" y="4343399"/>
              <a:ext cx="1555003" cy="778400"/>
              <a:chOff x="1313248" y="4649788"/>
              <a:chExt cx="1555003" cy="778399"/>
            </a:xfrm>
          </p:grpSpPr>
          <p:sp>
            <p:nvSpPr>
              <p:cNvPr id="7181" name="AutoShape 14"/>
              <p:cNvSpPr>
                <a:spLocks noChangeArrowheads="1"/>
              </p:cNvSpPr>
              <p:nvPr/>
            </p:nvSpPr>
            <p:spPr bwMode="auto">
              <a:xfrm>
                <a:off x="1313248" y="4649788"/>
                <a:ext cx="1555003" cy="778399"/>
              </a:xfrm>
              <a:prstGeom prst="wedgeRoundRectCallout">
                <a:avLst>
                  <a:gd name="adj1" fmla="val 71051"/>
                  <a:gd name="adj2" fmla="val -1640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800">
                  <a:solidFill>
                    <a:schemeClr val="tx1"/>
                  </a:solidFill>
                </a:endParaRPr>
              </a:p>
            </p:txBody>
          </p:sp>
          <p:sp>
            <p:nvSpPr>
              <p:cNvPr id="15" name="Text Box 15"/>
              <p:cNvSpPr txBox="1">
                <a:spLocks noChangeArrowheads="1"/>
              </p:cNvSpPr>
              <p:nvPr/>
            </p:nvSpPr>
            <p:spPr bwMode="auto">
              <a:xfrm>
                <a:off x="1313248" y="4676890"/>
                <a:ext cx="1554762" cy="751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90000"/>
                  </a:lnSpc>
                  <a:defRPr/>
                </a:pPr>
                <a:r>
                  <a:rPr lang="en-US" altLang="en-US" sz="900" dirty="0">
                    <a:solidFill>
                      <a:schemeClr val="tx1">
                        <a:lumMod val="75000"/>
                        <a:lumOff val="25000"/>
                      </a:schemeClr>
                    </a:solidFill>
                    <a:latin typeface="Arial" pitchFamily="34" charset="0"/>
                    <a:ea typeface="+mn-ea"/>
                    <a:cs typeface="Arial" pitchFamily="34" charset="0"/>
                  </a:rPr>
                  <a:t>I need to access some messaging services. I own the apps.</a:t>
                </a:r>
                <a:endParaRPr lang="en-GB" altLang="en-US" sz="900" dirty="0">
                  <a:solidFill>
                    <a:schemeClr val="tx1">
                      <a:lumMod val="75000"/>
                      <a:lumOff val="25000"/>
                    </a:schemeClr>
                  </a:solidFill>
                  <a:latin typeface="Arial" pitchFamily="34" charset="0"/>
                  <a:ea typeface="+mn-ea"/>
                  <a:cs typeface="Arial" pitchFamily="34" charset="0"/>
                </a:endParaRPr>
              </a:p>
            </p:txBody>
          </p:sp>
        </p:grpSp>
      </p:grpSp>
      <p:grpSp>
        <p:nvGrpSpPr>
          <p:cNvPr id="7173" name="Group 59"/>
          <p:cNvGrpSpPr>
            <a:grpSpLocks/>
          </p:cNvGrpSpPr>
          <p:nvPr/>
        </p:nvGrpSpPr>
        <p:grpSpPr bwMode="auto">
          <a:xfrm>
            <a:off x="4600575" y="2051050"/>
            <a:ext cx="3994150" cy="2989263"/>
            <a:chOff x="-215900" y="-139700"/>
            <a:chExt cx="7117681" cy="5326689"/>
          </a:xfrm>
        </p:grpSpPr>
        <p:pic>
          <p:nvPicPr>
            <p:cNvPr id="7176" name="pasted-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685882" cy="47678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139700"/>
              <a:ext cx="7117682" cy="5326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4" name="TextBox 2"/>
          <p:cNvSpPr txBox="1">
            <a:spLocks noChangeArrowheads="1"/>
          </p:cNvSpPr>
          <p:nvPr/>
        </p:nvSpPr>
        <p:spPr bwMode="auto">
          <a:xfrm>
            <a:off x="971550" y="4899025"/>
            <a:ext cx="29210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bg1"/>
                </a:solidFill>
                <a:latin typeface="Arial" charset="0"/>
                <a:ea typeface="ＭＳ Ｐゴシック" charset="0"/>
              </a:defRPr>
            </a:lvl4pPr>
            <a:lvl5pPr marL="2057400" indent="-228600">
              <a:defRPr sz="1600">
                <a:solidFill>
                  <a:schemeClr val="bg1"/>
                </a:solidFill>
                <a:latin typeface="Arial" charset="0"/>
                <a:ea typeface="ＭＳ Ｐゴシック" charset="0"/>
              </a:defRPr>
            </a:lvl5pPr>
            <a:lvl6pPr marL="2514600" indent="-228600" eaLnBrk="0" hangingPunct="0">
              <a:defRPr sz="1600">
                <a:solidFill>
                  <a:schemeClr val="bg1"/>
                </a:solidFill>
                <a:latin typeface="Arial" charset="0"/>
                <a:ea typeface="ＭＳ Ｐゴシック" charset="0"/>
              </a:defRPr>
            </a:lvl6pPr>
            <a:lvl7pPr marL="2971800" indent="-228600" eaLnBrk="0" hangingPunct="0">
              <a:defRPr sz="1600">
                <a:solidFill>
                  <a:schemeClr val="bg1"/>
                </a:solidFill>
                <a:latin typeface="Arial" charset="0"/>
                <a:ea typeface="ＭＳ Ｐゴシック" charset="0"/>
              </a:defRPr>
            </a:lvl7pPr>
            <a:lvl8pPr marL="3429000" indent="-228600" eaLnBrk="0" hangingPunct="0">
              <a:defRPr sz="1600">
                <a:solidFill>
                  <a:schemeClr val="bg1"/>
                </a:solidFill>
                <a:latin typeface="Arial" charset="0"/>
                <a:ea typeface="ＭＳ Ｐゴシック" charset="0"/>
              </a:defRPr>
            </a:lvl8pPr>
            <a:lvl9pPr marL="3886200" indent="-228600" eaLnBrk="0" hangingPunct="0">
              <a:defRPr sz="1600">
                <a:solidFill>
                  <a:schemeClr val="bg1"/>
                </a:solidFill>
                <a:latin typeface="Arial" charset="0"/>
                <a:ea typeface="ＭＳ Ｐゴシック" charset="0"/>
              </a:defRPr>
            </a:lvl9pPr>
          </a:lstStyle>
          <a:p>
            <a:pPr algn="ctr"/>
            <a:r>
              <a:rPr lang="en-GB" sz="2200"/>
              <a:t>Before</a:t>
            </a:r>
          </a:p>
        </p:txBody>
      </p:sp>
      <p:sp>
        <p:nvSpPr>
          <p:cNvPr id="7175" name="TextBox 18"/>
          <p:cNvSpPr txBox="1">
            <a:spLocks noChangeArrowheads="1"/>
          </p:cNvSpPr>
          <p:nvPr/>
        </p:nvSpPr>
        <p:spPr bwMode="auto">
          <a:xfrm>
            <a:off x="4600575" y="4845050"/>
            <a:ext cx="3994150"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bg1"/>
                </a:solidFill>
                <a:latin typeface="Arial" charset="0"/>
                <a:ea typeface="ＭＳ Ｐゴシック" charset="0"/>
              </a:defRPr>
            </a:lvl4pPr>
            <a:lvl5pPr marL="2057400" indent="-228600">
              <a:defRPr sz="1600">
                <a:solidFill>
                  <a:schemeClr val="bg1"/>
                </a:solidFill>
                <a:latin typeface="Arial" charset="0"/>
                <a:ea typeface="ＭＳ Ｐゴシック" charset="0"/>
              </a:defRPr>
            </a:lvl5pPr>
            <a:lvl6pPr marL="2514600" indent="-228600" eaLnBrk="0" hangingPunct="0">
              <a:defRPr sz="1600">
                <a:solidFill>
                  <a:schemeClr val="bg1"/>
                </a:solidFill>
                <a:latin typeface="Arial" charset="0"/>
                <a:ea typeface="ＭＳ Ｐゴシック" charset="0"/>
              </a:defRPr>
            </a:lvl6pPr>
            <a:lvl7pPr marL="2971800" indent="-228600" eaLnBrk="0" hangingPunct="0">
              <a:defRPr sz="1600">
                <a:solidFill>
                  <a:schemeClr val="bg1"/>
                </a:solidFill>
                <a:latin typeface="Arial" charset="0"/>
                <a:ea typeface="ＭＳ Ｐゴシック" charset="0"/>
              </a:defRPr>
            </a:lvl7pPr>
            <a:lvl8pPr marL="3429000" indent="-228600" eaLnBrk="0" hangingPunct="0">
              <a:defRPr sz="1600">
                <a:solidFill>
                  <a:schemeClr val="bg1"/>
                </a:solidFill>
                <a:latin typeface="Arial" charset="0"/>
                <a:ea typeface="ＭＳ Ｐゴシック" charset="0"/>
              </a:defRPr>
            </a:lvl8pPr>
            <a:lvl9pPr marL="3886200" indent="-228600" eaLnBrk="0" hangingPunct="0">
              <a:defRPr sz="1600">
                <a:solidFill>
                  <a:schemeClr val="bg1"/>
                </a:solidFill>
                <a:latin typeface="Arial" charset="0"/>
                <a:ea typeface="ＭＳ Ｐゴシック" charset="0"/>
              </a:defRPr>
            </a:lvl9pPr>
          </a:lstStyle>
          <a:p>
            <a:pPr algn="ctr"/>
            <a:r>
              <a:rPr lang="en-GB" sz="2200"/>
              <a:t>Now</a:t>
            </a:r>
          </a:p>
        </p:txBody>
      </p:sp>
      <p:sp>
        <p:nvSpPr>
          <p:cNvPr id="19" name="Oval 18"/>
          <p:cNvSpPr/>
          <p:nvPr/>
        </p:nvSpPr>
        <p:spPr bwMode="auto">
          <a:xfrm>
            <a:off x="6165273" y="3232727"/>
            <a:ext cx="928254" cy="1572394"/>
          </a:xfrm>
          <a:prstGeom prst="ellipse">
            <a:avLst/>
          </a:prstGeom>
          <a:noFill/>
          <a:ln/>
          <a:extLst/>
        </p:spPr>
        <p:style>
          <a:lnRef idx="2">
            <a:schemeClr val="dk1"/>
          </a:lnRef>
          <a:fillRef idx="1">
            <a:schemeClr val="lt1"/>
          </a:fillRef>
          <a:effectRef idx="0">
            <a:schemeClr val="dk1"/>
          </a:effectRef>
          <a:fontRef idx="minor">
            <a:schemeClr val="dk1"/>
          </a:fontRef>
        </p:style>
        <p:txBody>
          <a:bodyPr/>
          <a:lstStyle/>
          <a:p>
            <a:pPr>
              <a:lnSpc>
                <a:spcPct val="90000"/>
              </a:lnSpc>
              <a:defRPr/>
            </a:pPr>
            <a:endParaRPr lang="en-GB">
              <a:solidFill>
                <a:schemeClr val="hlink"/>
              </a:solidFill>
              <a:latin typeface="Arial" charset="0"/>
            </a:endParaRPr>
          </a:p>
        </p:txBody>
      </p:sp>
      <p:sp>
        <p:nvSpPr>
          <p:cNvPr id="20" name="TextBox 10"/>
          <p:cNvSpPr txBox="1">
            <a:spLocks noChangeArrowheads="1"/>
          </p:cNvSpPr>
          <p:nvPr/>
        </p:nvSpPr>
        <p:spPr bwMode="auto">
          <a:xfrm>
            <a:off x="4118768" y="5680622"/>
            <a:ext cx="141446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r>
              <a:rPr lang="en-GB" b="1" dirty="0">
                <a:solidFill>
                  <a:schemeClr val="tx1"/>
                </a:solidFill>
              </a:rPr>
              <a:t>MQ Light</a:t>
            </a:r>
          </a:p>
        </p:txBody>
      </p:sp>
      <p:cxnSp>
        <p:nvCxnSpPr>
          <p:cNvPr id="21" name="Straight Arrow Connector 20"/>
          <p:cNvCxnSpPr>
            <a:cxnSpLocks noChangeShapeType="1"/>
            <a:stCxn id="20" idx="3"/>
            <a:endCxn id="19" idx="3"/>
          </p:cNvCxnSpPr>
          <p:nvPr/>
        </p:nvCxnSpPr>
        <p:spPr bwMode="auto">
          <a:xfrm flipV="1">
            <a:off x="5533231" y="4574849"/>
            <a:ext cx="767982" cy="1321673"/>
          </a:xfrm>
          <a:prstGeom prst="straightConnector1">
            <a:avLst/>
          </a:prstGeom>
          <a:noFill/>
          <a:ln w="38100">
            <a:solidFill>
              <a:schemeClr val="tx1"/>
            </a:solidFill>
            <a:round/>
            <a:headEnd/>
            <a:tailEnd type="arrow"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25" name="TextBox 9"/>
          <p:cNvSpPr txBox="1">
            <a:spLocks noChangeArrowheads="1"/>
          </p:cNvSpPr>
          <p:nvPr/>
        </p:nvSpPr>
        <p:spPr bwMode="auto">
          <a:xfrm>
            <a:off x="7315201" y="5680622"/>
            <a:ext cx="15541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r>
              <a:rPr lang="en-GB" b="1" dirty="0">
                <a:solidFill>
                  <a:schemeClr val="tx1"/>
                </a:solidFill>
              </a:rPr>
              <a:t>IBM MQ</a:t>
            </a:r>
          </a:p>
        </p:txBody>
      </p:sp>
      <p:cxnSp>
        <p:nvCxnSpPr>
          <p:cNvPr id="26" name="Straight Arrow Connector 25"/>
          <p:cNvCxnSpPr>
            <a:cxnSpLocks noChangeShapeType="1"/>
            <a:stCxn id="25" idx="0"/>
            <a:endCxn id="30" idx="4"/>
          </p:cNvCxnSpPr>
          <p:nvPr/>
        </p:nvCxnSpPr>
        <p:spPr bwMode="auto">
          <a:xfrm flipH="1" flipV="1">
            <a:off x="7934865" y="4770075"/>
            <a:ext cx="157417" cy="910547"/>
          </a:xfrm>
          <a:prstGeom prst="straightConnector1">
            <a:avLst/>
          </a:prstGeom>
          <a:noFill/>
          <a:ln w="38100">
            <a:solidFill>
              <a:schemeClr val="tx1"/>
            </a:solidFill>
            <a:round/>
            <a:headEnd/>
            <a:tailEnd type="arrow"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30" name="Oval 29"/>
          <p:cNvSpPr/>
          <p:nvPr/>
        </p:nvSpPr>
        <p:spPr bwMode="auto">
          <a:xfrm>
            <a:off x="7470738" y="3197681"/>
            <a:ext cx="928254" cy="1572394"/>
          </a:xfrm>
          <a:prstGeom prst="ellipse">
            <a:avLst/>
          </a:prstGeom>
          <a:noFill/>
          <a:ln/>
          <a:extLst/>
        </p:spPr>
        <p:style>
          <a:lnRef idx="2">
            <a:schemeClr val="dk1"/>
          </a:lnRef>
          <a:fillRef idx="1">
            <a:schemeClr val="lt1"/>
          </a:fillRef>
          <a:effectRef idx="0">
            <a:schemeClr val="dk1"/>
          </a:effectRef>
          <a:fontRef idx="minor">
            <a:schemeClr val="dk1"/>
          </a:fontRef>
        </p:style>
        <p:txBody>
          <a:bodyPr/>
          <a:lstStyle/>
          <a:p>
            <a:pPr>
              <a:lnSpc>
                <a:spcPct val="90000"/>
              </a:lnSpc>
              <a:defRPr/>
            </a:pPr>
            <a:endParaRPr lang="en-GB">
              <a:solidFill>
                <a:schemeClr val="hlink"/>
              </a:solidFill>
              <a:latin typeface="Arial" charset="0"/>
            </a:endParaRPr>
          </a:p>
        </p:txBody>
      </p:sp>
    </p:spTree>
    <p:extLst>
      <p:ext uri="{BB962C8B-B14F-4D97-AF65-F5344CB8AC3E}">
        <p14:creationId xmlns:p14="http://schemas.microsoft.com/office/powerpoint/2010/main" val="300968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7175" y="1204913"/>
            <a:ext cx="8682038" cy="2166937"/>
          </a:xfrm>
          <a:prstGeom prst="rect">
            <a:avLst/>
          </a:prstGeom>
          <a:noFill/>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GB" dirty="0"/>
          </a:p>
        </p:txBody>
      </p:sp>
      <p:sp>
        <p:nvSpPr>
          <p:cNvPr id="9219" name="Title 4"/>
          <p:cNvSpPr>
            <a:spLocks noGrp="1"/>
          </p:cNvSpPr>
          <p:nvPr>
            <p:ph type="title"/>
          </p:nvPr>
        </p:nvSpPr>
        <p:spPr/>
        <p:txBody>
          <a:bodyPr/>
          <a:lstStyle/>
          <a:p>
            <a:r>
              <a:rPr lang="en-GB" smtClean="0"/>
              <a:t>Use Cases</a:t>
            </a:r>
            <a:endParaRPr lang="en-GB" dirty="0"/>
          </a:p>
        </p:txBody>
      </p:sp>
      <p:sp>
        <p:nvSpPr>
          <p:cNvPr id="7" name="Rectangle 6"/>
          <p:cNvSpPr/>
          <p:nvPr/>
        </p:nvSpPr>
        <p:spPr>
          <a:xfrm>
            <a:off x="257175" y="3960813"/>
            <a:ext cx="8682038" cy="2166937"/>
          </a:xfrm>
          <a:prstGeom prst="rect">
            <a:avLst/>
          </a:prstGeom>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GB" dirty="0"/>
          </a:p>
        </p:txBody>
      </p:sp>
      <p:sp>
        <p:nvSpPr>
          <p:cNvPr id="10" name="TextBox 9"/>
          <p:cNvSpPr txBox="1"/>
          <p:nvPr/>
        </p:nvSpPr>
        <p:spPr>
          <a:xfrm>
            <a:off x="427038" y="1379538"/>
            <a:ext cx="5399087" cy="1754187"/>
          </a:xfrm>
          <a:prstGeom prst="rect">
            <a:avLst/>
          </a:prstGeom>
          <a:noFill/>
        </p:spPr>
        <p:txBody>
          <a:bodyPr>
            <a:spAutoFit/>
          </a:bodyPr>
          <a:lstStyle/>
          <a:p>
            <a:pPr>
              <a:defRPr/>
            </a:pPr>
            <a:r>
              <a:rPr lang="en-GB" sz="2000" dirty="0">
                <a:solidFill>
                  <a:schemeClr val="tx1"/>
                </a:solidFill>
                <a:latin typeface="+mn-lt"/>
                <a:ea typeface="+mn-ea"/>
                <a:cs typeface="Arial" pitchFamily="34" charset="0"/>
              </a:rPr>
              <a:t>Intensive work offloaded and distributed amongst worker processes to be performed asynchronously</a:t>
            </a:r>
          </a:p>
          <a:p>
            <a:pPr>
              <a:defRPr/>
            </a:pPr>
            <a:endParaRPr lang="en-GB" sz="2000" dirty="0">
              <a:solidFill>
                <a:schemeClr val="tx1"/>
              </a:solidFill>
              <a:latin typeface="+mn-lt"/>
              <a:ea typeface="+mn-ea"/>
              <a:cs typeface="Arial" pitchFamily="34" charset="0"/>
            </a:endParaRPr>
          </a:p>
          <a:p>
            <a:pPr>
              <a:defRPr/>
            </a:pPr>
            <a:r>
              <a:rPr lang="en-GB" sz="1400" dirty="0">
                <a:solidFill>
                  <a:schemeClr val="tx1"/>
                </a:solidFill>
                <a:latin typeface="+mn-lt"/>
                <a:ea typeface="+mn-ea"/>
                <a:cs typeface="Arial" pitchFamily="34" charset="0"/>
              </a:rPr>
              <a:t>- Processing images or videos</a:t>
            </a:r>
          </a:p>
          <a:p>
            <a:pPr>
              <a:defRPr/>
            </a:pPr>
            <a:r>
              <a:rPr lang="en-GB" sz="1400" dirty="0">
                <a:solidFill>
                  <a:schemeClr val="tx1"/>
                </a:solidFill>
                <a:latin typeface="+mn-lt"/>
                <a:ea typeface="+mn-ea"/>
                <a:cs typeface="Arial" pitchFamily="34" charset="0"/>
              </a:rPr>
              <a:t>- Performing text analytics</a:t>
            </a:r>
          </a:p>
        </p:txBody>
      </p:sp>
      <p:sp>
        <p:nvSpPr>
          <p:cNvPr id="17" name="Oval 16"/>
          <p:cNvSpPr>
            <a:spLocks noChangeArrowheads="1"/>
          </p:cNvSpPr>
          <p:nvPr/>
        </p:nvSpPr>
        <p:spPr bwMode="auto">
          <a:xfrm>
            <a:off x="8145463" y="2574925"/>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21" name="Oval 20"/>
          <p:cNvSpPr>
            <a:spLocks noChangeArrowheads="1"/>
          </p:cNvSpPr>
          <p:nvPr/>
        </p:nvSpPr>
        <p:spPr bwMode="auto">
          <a:xfrm>
            <a:off x="8145463" y="1830388"/>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22" name="Oval 21"/>
          <p:cNvSpPr>
            <a:spLocks noChangeArrowheads="1"/>
          </p:cNvSpPr>
          <p:nvPr/>
        </p:nvSpPr>
        <p:spPr bwMode="auto">
          <a:xfrm>
            <a:off x="8145463" y="2209800"/>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19476" name="TextBox 26"/>
          <p:cNvSpPr txBox="1">
            <a:spLocks noChangeArrowheads="1"/>
          </p:cNvSpPr>
          <p:nvPr/>
        </p:nvSpPr>
        <p:spPr bwMode="auto">
          <a:xfrm>
            <a:off x="504825" y="3746500"/>
            <a:ext cx="1536700" cy="374650"/>
          </a:xfrm>
          <a:prstGeom prst="roundRect">
            <a:avLst/>
          </a:prstGeom>
          <a:ln>
            <a:noFill/>
          </a:ln>
        </p:spPr>
        <p:style>
          <a:lnRef idx="2">
            <a:schemeClr val="dk1"/>
          </a:lnRef>
          <a:fillRef idx="1">
            <a:schemeClr val="lt1"/>
          </a:fillRef>
          <a:effectRef idx="0">
            <a:schemeClr val="dk1"/>
          </a:effectRef>
          <a:fontRef idx="minor">
            <a:schemeClr val="dk1"/>
          </a:fontRef>
        </p:style>
        <p:txBody>
          <a:bodyPr>
            <a:spAutoFit/>
          </a:bodyPr>
          <a:lstStyle>
            <a:lvl1pPr eaLnBrk="0" hangingPunct="0">
              <a:spcBef>
                <a:spcPct val="20000"/>
              </a:spcBef>
              <a:buSzPct val="100000"/>
              <a:buBlip>
                <a:blip r:embed="rId3"/>
              </a:buBlip>
              <a:defRPr sz="2200">
                <a:solidFill>
                  <a:schemeClr val="tx1"/>
                </a:solidFill>
                <a:latin typeface="HelvNeue Roman for IBM" pitchFamily="34" charset="0"/>
              </a:defRPr>
            </a:lvl1pPr>
            <a:lvl2pPr marL="742950" indent="-285750" eaLnBrk="0" hangingPunct="0">
              <a:spcBef>
                <a:spcPct val="20000"/>
              </a:spcBef>
              <a:buFont typeface="Arial" pitchFamily="34" charset="0"/>
              <a:buChar char="•"/>
              <a:defRPr sz="2000">
                <a:solidFill>
                  <a:schemeClr val="tx1"/>
                </a:solidFill>
                <a:latin typeface="HelvNeue Roman for IBM" pitchFamily="34" charset="0"/>
              </a:defRPr>
            </a:lvl2pPr>
            <a:lvl3pPr marL="1143000" indent="-228600" eaLnBrk="0" hangingPunct="0">
              <a:spcBef>
                <a:spcPct val="20000"/>
              </a:spcBef>
              <a:buFont typeface="Lucida Grande"/>
              <a:buChar char="–"/>
              <a:defRPr>
                <a:solidFill>
                  <a:schemeClr val="tx1"/>
                </a:solidFill>
                <a:latin typeface="HelvNeue Roman for IBM" pitchFamily="34" charset="0"/>
              </a:defRPr>
            </a:lvl3pPr>
            <a:lvl4pPr marL="1600200" indent="-228600" eaLnBrk="0" hangingPunct="0">
              <a:spcBef>
                <a:spcPct val="20000"/>
              </a:spcBef>
              <a:buFont typeface="Arial" pitchFamily="34" charset="0"/>
              <a:buChar char="–"/>
              <a:defRPr>
                <a:solidFill>
                  <a:schemeClr val="tx1"/>
                </a:solidFill>
                <a:latin typeface="HelvNeue Roman for IBM" pitchFamily="34" charset="0"/>
              </a:defRPr>
            </a:lvl4pPr>
            <a:lvl5pPr marL="2057400" indent="-228600" eaLnBrk="0" hangingPunct="0">
              <a:spcBef>
                <a:spcPct val="20000"/>
              </a:spcBef>
              <a:buFont typeface="Arial" pitchFamily="34" charset="0"/>
              <a:buChar char="»"/>
              <a:defRPr>
                <a:solidFill>
                  <a:schemeClr val="tx1"/>
                </a:solidFill>
                <a:latin typeface="HelvNeue Roman for IBM"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9pPr>
          </a:lstStyle>
          <a:p>
            <a:pPr eaLnBrk="1" hangingPunct="1">
              <a:spcBef>
                <a:spcPct val="0"/>
              </a:spcBef>
              <a:buSzTx/>
              <a:buFontTx/>
              <a:buNone/>
              <a:defRPr/>
            </a:pPr>
            <a:r>
              <a:rPr lang="en-GB" altLang="en-US" sz="1600" b="1" dirty="0" smtClean="0">
                <a:solidFill>
                  <a:schemeClr val="tx2"/>
                </a:solidFill>
                <a:latin typeface="+mn-lt"/>
              </a:rPr>
              <a:t>Event Driven </a:t>
            </a:r>
          </a:p>
        </p:txBody>
      </p:sp>
      <p:sp>
        <p:nvSpPr>
          <p:cNvPr id="28" name="TextBox 27"/>
          <p:cNvSpPr txBox="1"/>
          <p:nvPr/>
        </p:nvSpPr>
        <p:spPr>
          <a:xfrm>
            <a:off x="427038" y="4117975"/>
            <a:ext cx="5399087" cy="2062163"/>
          </a:xfrm>
          <a:prstGeom prst="rect">
            <a:avLst/>
          </a:prstGeom>
          <a:noFill/>
        </p:spPr>
        <p:txBody>
          <a:bodyPr>
            <a:spAutoFit/>
          </a:bodyPr>
          <a:lstStyle/>
          <a:p>
            <a:pPr>
              <a:defRPr/>
            </a:pPr>
            <a:r>
              <a:rPr lang="en-GB" sz="2000" dirty="0">
                <a:solidFill>
                  <a:schemeClr val="tx1"/>
                </a:solidFill>
                <a:latin typeface="+mn-lt"/>
                <a:ea typeface="+mn-ea"/>
                <a:cs typeface="Arial" pitchFamily="34" charset="0"/>
              </a:rPr>
              <a:t>Take one or more actions when something interesting happens</a:t>
            </a:r>
          </a:p>
          <a:p>
            <a:pPr>
              <a:defRPr/>
            </a:pPr>
            <a:endParaRPr lang="en-GB" sz="2000" dirty="0">
              <a:solidFill>
                <a:schemeClr val="tx1"/>
              </a:solidFill>
              <a:latin typeface="+mn-lt"/>
              <a:ea typeface="+mn-ea"/>
              <a:cs typeface="Arial" pitchFamily="34" charset="0"/>
            </a:endParaRPr>
          </a:p>
          <a:p>
            <a:pPr>
              <a:defRPr/>
            </a:pPr>
            <a:endParaRPr lang="en-GB" sz="2000" dirty="0">
              <a:solidFill>
                <a:schemeClr val="tx1"/>
              </a:solidFill>
              <a:latin typeface="+mn-lt"/>
              <a:ea typeface="+mn-ea"/>
              <a:cs typeface="Arial" pitchFamily="34" charset="0"/>
            </a:endParaRPr>
          </a:p>
          <a:p>
            <a:pPr>
              <a:defRPr/>
            </a:pPr>
            <a:r>
              <a:rPr lang="en-GB" sz="1400" dirty="0">
                <a:solidFill>
                  <a:schemeClr val="tx1"/>
                </a:solidFill>
                <a:latin typeface="+mn-lt"/>
                <a:ea typeface="+mn-ea"/>
                <a:cs typeface="Arial" pitchFamily="34" charset="0"/>
              </a:rPr>
              <a:t>- Email logs and update dashboards when build finishes</a:t>
            </a:r>
          </a:p>
          <a:p>
            <a:pPr>
              <a:defRPr/>
            </a:pPr>
            <a:r>
              <a:rPr lang="en-GB" sz="1400" dirty="0">
                <a:solidFill>
                  <a:schemeClr val="tx1"/>
                </a:solidFill>
                <a:latin typeface="+mn-lt"/>
                <a:ea typeface="+mn-ea"/>
                <a:cs typeface="Arial" pitchFamily="34" charset="0"/>
              </a:rPr>
              <a:t>- Upload videos once finished transcoding</a:t>
            </a:r>
          </a:p>
          <a:p>
            <a:pPr>
              <a:defRPr/>
            </a:pPr>
            <a:r>
              <a:rPr lang="en-GB" sz="2000" dirty="0">
                <a:solidFill>
                  <a:schemeClr val="tx1"/>
                </a:solidFill>
                <a:latin typeface="+mn-lt"/>
                <a:ea typeface="+mn-ea"/>
                <a:cs typeface="Arial" pitchFamily="34" charset="0"/>
              </a:rPr>
              <a:t>	</a:t>
            </a:r>
          </a:p>
        </p:txBody>
      </p:sp>
      <p:sp>
        <p:nvSpPr>
          <p:cNvPr id="34" name="Oval 33"/>
          <p:cNvSpPr>
            <a:spLocks noChangeArrowheads="1"/>
          </p:cNvSpPr>
          <p:nvPr/>
        </p:nvSpPr>
        <p:spPr bwMode="auto">
          <a:xfrm>
            <a:off x="8012113" y="4967288"/>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35" name="Oval 34"/>
          <p:cNvSpPr>
            <a:spLocks noChangeArrowheads="1"/>
          </p:cNvSpPr>
          <p:nvPr/>
        </p:nvSpPr>
        <p:spPr bwMode="auto">
          <a:xfrm>
            <a:off x="8012113" y="5378450"/>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36" name="Oval 35"/>
          <p:cNvSpPr>
            <a:spLocks noChangeArrowheads="1"/>
          </p:cNvSpPr>
          <p:nvPr/>
        </p:nvSpPr>
        <p:spPr bwMode="auto">
          <a:xfrm>
            <a:off x="8012113" y="4556125"/>
            <a:ext cx="266700"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pic>
        <p:nvPicPr>
          <p:cNvPr id="30" name="Picture 3" descr="Z:\Documents\work\PLM\Application_Messaging\App_messaging_slides\use_case_icons\EventDriv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1338" y="3524250"/>
            <a:ext cx="900112" cy="906463"/>
          </a:xfrm>
          <a:prstGeom prst="rect">
            <a:avLst/>
          </a:prstGeom>
          <a:noFill/>
          <a:ln>
            <a:noFill/>
          </a:ln>
          <a:effectLst>
            <a:outerShdw blurRad="508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5" descr="Z:\Documents\work\PLM\Application_Messaging\App_messaging_slides\use_case_icons\WorkerOffloa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1338" y="787400"/>
            <a:ext cx="900112" cy="906463"/>
          </a:xfrm>
          <a:prstGeom prst="rect">
            <a:avLst/>
          </a:prstGeom>
          <a:noFill/>
          <a:ln>
            <a:noFill/>
          </a:ln>
          <a:effectLst>
            <a:outerShdw blurRad="508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Rectangle 40"/>
          <p:cNvSpPr>
            <a:spLocks noChangeArrowheads="1"/>
          </p:cNvSpPr>
          <p:nvPr/>
        </p:nvSpPr>
        <p:spPr bwMode="auto">
          <a:xfrm rot="-5400000">
            <a:off x="6546850" y="2154238"/>
            <a:ext cx="1055687" cy="382588"/>
          </a:xfrm>
          <a:prstGeom prst="rect">
            <a:avLst/>
          </a:prstGeom>
          <a:gradFill rotWithShape="1">
            <a:gsLst>
              <a:gs pos="0">
                <a:srgbClr val="539FC3"/>
              </a:gs>
              <a:gs pos="80000">
                <a:srgbClr val="6ED0FE"/>
              </a:gs>
              <a:gs pos="100000">
                <a:srgbClr val="6CD2FF"/>
              </a:gs>
            </a:gsLst>
            <a:lin ang="16200000"/>
          </a:gradFill>
          <a:ln w="9525">
            <a:solidFill>
              <a:srgbClr val="7DCDF2"/>
            </a:solidFill>
            <a:miter lim="800000"/>
            <a:headEnd/>
            <a:tailEnd/>
          </a:ln>
          <a:effectLst>
            <a:outerShdw blurRad="40000" dist="23000" dir="5400000" rotWithShape="0">
              <a:srgbClr val="000000">
                <a:alpha val="34999"/>
              </a:srgbClr>
            </a:outerShdw>
          </a:effectLst>
        </p:spPr>
        <p:txBody>
          <a:bodyPr anchor="ctr"/>
          <a:lstStyle/>
          <a:p>
            <a:pPr algn="ctr">
              <a:defRPr/>
            </a:pPr>
            <a:endParaRPr lang="en-GB" sz="1600" dirty="0">
              <a:solidFill>
                <a:schemeClr val="lt1"/>
              </a:solidFill>
              <a:latin typeface="+mn-lt"/>
              <a:ea typeface="+mn-ea"/>
              <a:cs typeface="+mn-cs"/>
            </a:endParaRPr>
          </a:p>
        </p:txBody>
      </p:sp>
      <p:sp>
        <p:nvSpPr>
          <p:cNvPr id="42" name="Oval 41"/>
          <p:cNvSpPr>
            <a:spLocks noChangeArrowheads="1"/>
          </p:cNvSpPr>
          <p:nvPr/>
        </p:nvSpPr>
        <p:spPr bwMode="auto">
          <a:xfrm>
            <a:off x="5954713" y="2393950"/>
            <a:ext cx="268287"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44" name="Oval 43"/>
          <p:cNvSpPr>
            <a:spLocks noChangeArrowheads="1"/>
          </p:cNvSpPr>
          <p:nvPr/>
        </p:nvSpPr>
        <p:spPr bwMode="auto">
          <a:xfrm>
            <a:off x="5970588" y="1927225"/>
            <a:ext cx="268287" cy="266700"/>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47" name="Oval 46"/>
          <p:cNvSpPr>
            <a:spLocks noChangeArrowheads="1"/>
          </p:cNvSpPr>
          <p:nvPr/>
        </p:nvSpPr>
        <p:spPr bwMode="auto">
          <a:xfrm>
            <a:off x="5959475" y="4964113"/>
            <a:ext cx="268288" cy="268287"/>
          </a:xfrm>
          <a:prstGeom prst="ellipse">
            <a:avLst/>
          </a:prstGeom>
          <a:solidFill>
            <a:schemeClr val="bg1"/>
          </a:solidFill>
          <a:ln w="28575">
            <a:solidFill>
              <a:schemeClr val="accent1"/>
            </a:solidFill>
            <a:round/>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cxnSp>
        <p:nvCxnSpPr>
          <p:cNvPr id="48" name="Straight Connector 47"/>
          <p:cNvCxnSpPr>
            <a:cxnSpLocks noChangeShapeType="1"/>
            <a:stCxn id="44" idx="6"/>
          </p:cNvCxnSpPr>
          <p:nvPr/>
        </p:nvCxnSpPr>
        <p:spPr bwMode="auto">
          <a:xfrm>
            <a:off x="6238875" y="2060575"/>
            <a:ext cx="633413" cy="13335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9" name="Straight Connector 48"/>
          <p:cNvCxnSpPr>
            <a:cxnSpLocks noChangeShapeType="1"/>
            <a:stCxn id="42" idx="6"/>
          </p:cNvCxnSpPr>
          <p:nvPr/>
        </p:nvCxnSpPr>
        <p:spPr bwMode="auto">
          <a:xfrm flipV="1">
            <a:off x="6223000" y="2476500"/>
            <a:ext cx="660400" cy="5080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1" name="Straight Connector 50"/>
          <p:cNvCxnSpPr>
            <a:cxnSpLocks noChangeShapeType="1"/>
            <a:stCxn id="47" idx="6"/>
          </p:cNvCxnSpPr>
          <p:nvPr/>
        </p:nvCxnSpPr>
        <p:spPr bwMode="auto">
          <a:xfrm>
            <a:off x="6227763" y="5097463"/>
            <a:ext cx="644525" cy="0"/>
          </a:xfrm>
          <a:prstGeom prst="line">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6" name="Straight Connector 55"/>
          <p:cNvCxnSpPr>
            <a:cxnSpLocks noChangeShapeType="1"/>
            <a:endCxn id="36" idx="2"/>
          </p:cNvCxnSpPr>
          <p:nvPr/>
        </p:nvCxnSpPr>
        <p:spPr bwMode="auto">
          <a:xfrm flipV="1">
            <a:off x="7639050" y="4689475"/>
            <a:ext cx="373063" cy="411163"/>
          </a:xfrm>
          <a:prstGeom prst="line">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0" name="Rectangle 39"/>
          <p:cNvSpPr>
            <a:spLocks noChangeArrowheads="1"/>
          </p:cNvSpPr>
          <p:nvPr/>
        </p:nvSpPr>
        <p:spPr bwMode="auto">
          <a:xfrm rot="-5400000">
            <a:off x="6546056" y="4904582"/>
            <a:ext cx="1057275" cy="382588"/>
          </a:xfrm>
          <a:prstGeom prst="rect">
            <a:avLst/>
          </a:prstGeom>
          <a:gradFill rotWithShape="1">
            <a:gsLst>
              <a:gs pos="0">
                <a:srgbClr val="539FC3"/>
              </a:gs>
              <a:gs pos="80000">
                <a:srgbClr val="6ED0FE"/>
              </a:gs>
              <a:gs pos="100000">
                <a:srgbClr val="6CD2FF"/>
              </a:gs>
            </a:gsLst>
            <a:lin ang="16200000"/>
          </a:gradFill>
          <a:ln w="9525">
            <a:solidFill>
              <a:srgbClr val="7DCDF2"/>
            </a:solidFill>
            <a:miter lim="800000"/>
            <a:headEnd/>
            <a:tailEnd/>
          </a:ln>
          <a:effectLst>
            <a:outerShdw blurRad="40000" dist="23000" dir="5400000" rotWithShape="0">
              <a:srgbClr val="000000">
                <a:alpha val="34999"/>
              </a:srgbClr>
            </a:outerShdw>
          </a:effectLst>
        </p:spPr>
        <p:txBody>
          <a:bodyPr anchor="ctr"/>
          <a:lstStyle/>
          <a:p>
            <a:pPr algn="ctr">
              <a:defRPr/>
            </a:pPr>
            <a:endParaRPr lang="en-GB" sz="1600" dirty="0">
              <a:solidFill>
                <a:schemeClr val="lt1"/>
              </a:solidFill>
              <a:latin typeface="+mn-lt"/>
              <a:ea typeface="+mn-ea"/>
              <a:cs typeface="+mn-cs"/>
            </a:endParaRPr>
          </a:p>
        </p:txBody>
      </p:sp>
      <p:cxnSp>
        <p:nvCxnSpPr>
          <p:cNvPr id="55" name="Straight Connector 54"/>
          <p:cNvCxnSpPr>
            <a:cxnSpLocks noChangeShapeType="1"/>
            <a:stCxn id="40" idx="2"/>
            <a:endCxn id="34" idx="2"/>
          </p:cNvCxnSpPr>
          <p:nvPr/>
        </p:nvCxnSpPr>
        <p:spPr bwMode="auto">
          <a:xfrm>
            <a:off x="7265988" y="5095875"/>
            <a:ext cx="746125" cy="4763"/>
          </a:xfrm>
          <a:prstGeom prst="line">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4" name="Straight Connector 53"/>
          <p:cNvCxnSpPr>
            <a:cxnSpLocks noChangeShapeType="1"/>
            <a:stCxn id="35" idx="2"/>
          </p:cNvCxnSpPr>
          <p:nvPr/>
        </p:nvCxnSpPr>
        <p:spPr bwMode="auto">
          <a:xfrm flipH="1" flipV="1">
            <a:off x="7639050" y="5100638"/>
            <a:ext cx="373063" cy="411162"/>
          </a:xfrm>
          <a:prstGeom prst="line">
            <a:avLst/>
          </a:prstGeom>
          <a:noFill/>
          <a:ln w="25400">
            <a:solidFill>
              <a:schemeClr val="accent1"/>
            </a:solidFill>
            <a:round/>
            <a:headEnd type="arrow" w="med" len="me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0" name="Straight Connector 69"/>
          <p:cNvCxnSpPr>
            <a:cxnSpLocks noChangeShapeType="1"/>
            <a:stCxn id="41" idx="2"/>
            <a:endCxn id="21" idx="2"/>
          </p:cNvCxnSpPr>
          <p:nvPr/>
        </p:nvCxnSpPr>
        <p:spPr bwMode="auto">
          <a:xfrm flipV="1">
            <a:off x="7265988" y="1963738"/>
            <a:ext cx="879475" cy="382587"/>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75" name="Straight Connector 74"/>
          <p:cNvCxnSpPr>
            <a:cxnSpLocks noChangeShapeType="1"/>
            <a:stCxn id="41" idx="2"/>
            <a:endCxn id="17" idx="2"/>
          </p:cNvCxnSpPr>
          <p:nvPr/>
        </p:nvCxnSpPr>
        <p:spPr bwMode="auto">
          <a:xfrm>
            <a:off x="7265988" y="2346325"/>
            <a:ext cx="879475" cy="361950"/>
          </a:xfrm>
          <a:prstGeom prst="line">
            <a:avLst/>
          </a:prstGeom>
          <a:noFill/>
          <a:ln w="25400">
            <a:solidFill>
              <a:schemeClr val="accent1"/>
            </a:solidFill>
            <a:prstDash val="dash"/>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1" name="Straight Connector 80"/>
          <p:cNvCxnSpPr>
            <a:cxnSpLocks noChangeShapeType="1"/>
            <a:stCxn id="41" idx="2"/>
            <a:endCxn id="22" idx="2"/>
          </p:cNvCxnSpPr>
          <p:nvPr/>
        </p:nvCxnSpPr>
        <p:spPr bwMode="auto">
          <a:xfrm flipV="1">
            <a:off x="7265988" y="2343150"/>
            <a:ext cx="879475" cy="3175"/>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83" name="TextBox 8"/>
          <p:cNvSpPr txBox="1">
            <a:spLocks noChangeArrowheads="1"/>
          </p:cNvSpPr>
          <p:nvPr/>
        </p:nvSpPr>
        <p:spPr bwMode="auto">
          <a:xfrm>
            <a:off x="504825" y="987425"/>
            <a:ext cx="1817688" cy="374650"/>
          </a:xfrm>
          <a:prstGeom prst="roundRect">
            <a:avLst/>
          </a:prstGeom>
          <a:ln>
            <a:noFill/>
          </a:ln>
        </p:spPr>
        <p:style>
          <a:lnRef idx="2">
            <a:schemeClr val="dk1"/>
          </a:lnRef>
          <a:fillRef idx="1">
            <a:schemeClr val="lt1"/>
          </a:fillRef>
          <a:effectRef idx="0">
            <a:schemeClr val="dk1"/>
          </a:effectRef>
          <a:fontRef idx="minor">
            <a:schemeClr val="dk1"/>
          </a:fontRef>
        </p:style>
        <p:txBody>
          <a:bodyPr>
            <a:spAutoFit/>
          </a:bodyPr>
          <a:lstStyle>
            <a:lvl1pPr eaLnBrk="0" hangingPunct="0">
              <a:spcBef>
                <a:spcPct val="20000"/>
              </a:spcBef>
              <a:buSzPct val="100000"/>
              <a:buBlip>
                <a:blip r:embed="rId3"/>
              </a:buBlip>
              <a:defRPr sz="2200">
                <a:solidFill>
                  <a:schemeClr val="tx1"/>
                </a:solidFill>
                <a:latin typeface="HelvNeue Roman for IBM" pitchFamily="34" charset="0"/>
              </a:defRPr>
            </a:lvl1pPr>
            <a:lvl2pPr marL="742950" indent="-285750" eaLnBrk="0" hangingPunct="0">
              <a:spcBef>
                <a:spcPct val="20000"/>
              </a:spcBef>
              <a:buFont typeface="Arial" pitchFamily="34" charset="0"/>
              <a:buChar char="•"/>
              <a:defRPr sz="2000">
                <a:solidFill>
                  <a:schemeClr val="tx1"/>
                </a:solidFill>
                <a:latin typeface="HelvNeue Roman for IBM" pitchFamily="34" charset="0"/>
              </a:defRPr>
            </a:lvl2pPr>
            <a:lvl3pPr marL="1143000" indent="-228600" eaLnBrk="0" hangingPunct="0">
              <a:spcBef>
                <a:spcPct val="20000"/>
              </a:spcBef>
              <a:buFont typeface="Lucida Grande"/>
              <a:buChar char="–"/>
              <a:defRPr>
                <a:solidFill>
                  <a:schemeClr val="tx1"/>
                </a:solidFill>
                <a:latin typeface="HelvNeue Roman for IBM" pitchFamily="34" charset="0"/>
              </a:defRPr>
            </a:lvl3pPr>
            <a:lvl4pPr marL="1600200" indent="-228600" eaLnBrk="0" hangingPunct="0">
              <a:spcBef>
                <a:spcPct val="20000"/>
              </a:spcBef>
              <a:buFont typeface="Arial" pitchFamily="34" charset="0"/>
              <a:buChar char="–"/>
              <a:defRPr>
                <a:solidFill>
                  <a:schemeClr val="tx1"/>
                </a:solidFill>
                <a:latin typeface="HelvNeue Roman for IBM" pitchFamily="34" charset="0"/>
              </a:defRPr>
            </a:lvl4pPr>
            <a:lvl5pPr marL="2057400" indent="-228600" eaLnBrk="0" hangingPunct="0">
              <a:spcBef>
                <a:spcPct val="20000"/>
              </a:spcBef>
              <a:buFont typeface="Arial" pitchFamily="34" charset="0"/>
              <a:buChar char="»"/>
              <a:defRPr>
                <a:solidFill>
                  <a:schemeClr val="tx1"/>
                </a:solidFill>
                <a:latin typeface="HelvNeue Roman for IBM" pitchFamily="34" charset="0"/>
              </a:defRPr>
            </a:lvl5pPr>
            <a:lvl6pPr marL="25146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6pPr>
            <a:lvl7pPr marL="29718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7pPr>
            <a:lvl8pPr marL="34290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8pPr>
            <a:lvl9pPr marL="3886200" indent="-228600" defTabSz="457200" eaLnBrk="0" fontAlgn="base" hangingPunct="0">
              <a:spcBef>
                <a:spcPct val="20000"/>
              </a:spcBef>
              <a:spcAft>
                <a:spcPct val="0"/>
              </a:spcAft>
              <a:buFont typeface="Arial" pitchFamily="34" charset="0"/>
              <a:buChar char="»"/>
              <a:defRPr>
                <a:solidFill>
                  <a:schemeClr val="tx1"/>
                </a:solidFill>
                <a:latin typeface="HelvNeue Roman for IBM" pitchFamily="34" charset="0"/>
              </a:defRPr>
            </a:lvl9pPr>
          </a:lstStyle>
          <a:p>
            <a:pPr eaLnBrk="1" hangingPunct="1">
              <a:spcBef>
                <a:spcPct val="0"/>
              </a:spcBef>
              <a:buSzTx/>
              <a:buFontTx/>
              <a:buNone/>
              <a:defRPr/>
            </a:pPr>
            <a:r>
              <a:rPr lang="en-GB" altLang="en-US" sz="1600" b="1" dirty="0" smtClean="0">
                <a:solidFill>
                  <a:schemeClr val="tx2"/>
                </a:solidFill>
                <a:latin typeface="+mn-lt"/>
              </a:rPr>
              <a:t>Worker Offload</a:t>
            </a:r>
          </a:p>
        </p:txBody>
      </p:sp>
    </p:spTree>
    <p:extLst>
      <p:ext uri="{BB962C8B-B14F-4D97-AF65-F5344CB8AC3E}">
        <p14:creationId xmlns:p14="http://schemas.microsoft.com/office/powerpoint/2010/main" val="2541132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prstGeom prst="rect">
            <a:avLst/>
          </a:prstGeom>
        </p:spPr>
        <p:txBody>
          <a:bodyPr/>
          <a:lstStyle/>
          <a:p>
            <a:r>
              <a:rPr lang="en-GB" dirty="0" smtClean="0">
                <a:latin typeface="Arial" charset="0"/>
              </a:rPr>
              <a:t>MQ Light API</a:t>
            </a:r>
            <a:endParaRPr lang="en-GB" dirty="0">
              <a:latin typeface="Arial" charset="0"/>
            </a:endParaRPr>
          </a:p>
        </p:txBody>
      </p:sp>
      <p:sp>
        <p:nvSpPr>
          <p:cNvPr id="5" name="Content Placeholder 4"/>
          <p:cNvSpPr>
            <a:spLocks noGrp="1"/>
          </p:cNvSpPr>
          <p:nvPr>
            <p:ph idx="1"/>
          </p:nvPr>
        </p:nvSpPr>
        <p:spPr/>
        <p:txBody>
          <a:bodyPr/>
          <a:lstStyle/>
          <a:p>
            <a:r>
              <a:rPr lang="en-US" dirty="0" smtClean="0"/>
              <a:t>Alternative to JMS</a:t>
            </a:r>
          </a:p>
          <a:p>
            <a:r>
              <a:rPr lang="en-US" dirty="0" smtClean="0"/>
              <a:t>Uses AMQP 1.0 protocol – Advanced Message Queuing Protocol</a:t>
            </a:r>
          </a:p>
          <a:p>
            <a:r>
              <a:rPr lang="en-US" dirty="0" err="1" smtClean="0"/>
              <a:t>RESTful</a:t>
            </a:r>
            <a:r>
              <a:rPr lang="en-US" dirty="0" smtClean="0"/>
              <a:t> API implemented by</a:t>
            </a:r>
          </a:p>
          <a:p>
            <a:pPr lvl="1"/>
            <a:r>
              <a:rPr lang="en-US" dirty="0" smtClean="0"/>
              <a:t>MQ Light</a:t>
            </a:r>
          </a:p>
          <a:p>
            <a:pPr lvl="1"/>
            <a:r>
              <a:rPr lang="en-US" dirty="0" smtClean="0"/>
              <a:t>MQ Light service in </a:t>
            </a:r>
            <a:r>
              <a:rPr lang="en-US" dirty="0" err="1" smtClean="0"/>
              <a:t>Bluemix</a:t>
            </a:r>
            <a:endParaRPr lang="en-US" dirty="0" smtClean="0"/>
          </a:p>
          <a:p>
            <a:pPr lvl="1"/>
            <a:r>
              <a:rPr lang="en-US" dirty="0" smtClean="0"/>
              <a:t>IBM MQ v8.0.0.2 using AMQP channel type</a:t>
            </a:r>
          </a:p>
          <a:p>
            <a:pPr lvl="2"/>
            <a:r>
              <a:rPr lang="en-US" dirty="0">
                <a:hlinkClick r:id="rId3"/>
              </a:rPr>
              <a:t>MQ support for MQ Light (Beta) now </a:t>
            </a:r>
            <a:r>
              <a:rPr lang="en-US" dirty="0" smtClean="0">
                <a:hlinkClick r:id="rId3"/>
              </a:rPr>
              <a:t>available</a:t>
            </a:r>
            <a:endParaRPr lang="en-US" dirty="0" smtClean="0"/>
          </a:p>
        </p:txBody>
      </p:sp>
      <p:sp>
        <p:nvSpPr>
          <p:cNvPr id="17411" name="Slide Number Placeholder 1"/>
          <p:cNvSpPr>
            <a:spLocks noGrp="1"/>
          </p:cNvSpPr>
          <p:nvPr>
            <p:ph type="sldNum" sz="quarter" idx="10"/>
          </p:nvPr>
        </p:nvSpPr>
        <p:spPr>
          <a:prstGeom prst="rect">
            <a:avLst/>
          </a:prstGeom>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bg1"/>
                </a:solidFill>
                <a:latin typeface="Arial" charset="0"/>
                <a:ea typeface="ＭＳ Ｐゴシック" charset="0"/>
              </a:defRPr>
            </a:lvl4pPr>
            <a:lvl5pPr marL="2057400" indent="-228600">
              <a:defRPr sz="1600">
                <a:solidFill>
                  <a:schemeClr val="bg1"/>
                </a:solidFill>
                <a:latin typeface="Arial" charset="0"/>
                <a:ea typeface="ＭＳ Ｐゴシック" charset="0"/>
              </a:defRPr>
            </a:lvl5pPr>
            <a:lvl6pPr marL="2514600" indent="-228600" eaLnBrk="0" hangingPunct="0">
              <a:defRPr sz="1600">
                <a:solidFill>
                  <a:schemeClr val="bg1"/>
                </a:solidFill>
                <a:latin typeface="Arial" charset="0"/>
                <a:ea typeface="ＭＳ Ｐゴシック" charset="0"/>
              </a:defRPr>
            </a:lvl6pPr>
            <a:lvl7pPr marL="2971800" indent="-228600" eaLnBrk="0" hangingPunct="0">
              <a:defRPr sz="1600">
                <a:solidFill>
                  <a:schemeClr val="bg1"/>
                </a:solidFill>
                <a:latin typeface="Arial" charset="0"/>
                <a:ea typeface="ＭＳ Ｐゴシック" charset="0"/>
              </a:defRPr>
            </a:lvl7pPr>
            <a:lvl8pPr marL="3429000" indent="-228600" eaLnBrk="0" hangingPunct="0">
              <a:defRPr sz="1600">
                <a:solidFill>
                  <a:schemeClr val="bg1"/>
                </a:solidFill>
                <a:latin typeface="Arial" charset="0"/>
                <a:ea typeface="ＭＳ Ｐゴシック" charset="0"/>
              </a:defRPr>
            </a:lvl8pPr>
            <a:lvl9pPr marL="3886200" indent="-228600" eaLnBrk="0" hangingPunct="0">
              <a:defRPr sz="1600">
                <a:solidFill>
                  <a:schemeClr val="bg1"/>
                </a:solidFill>
                <a:latin typeface="Arial" charset="0"/>
                <a:ea typeface="ＭＳ Ｐゴシック" charset="0"/>
              </a:defRPr>
            </a:lvl9pPr>
          </a:lstStyle>
          <a:p>
            <a:fld id="{A6583781-935F-D24A-9E2E-EDA90E670118}" type="slidenum">
              <a:rPr lang="en-US" sz="800"/>
              <a:pPr/>
              <a:t>24</a:t>
            </a:fld>
            <a:endParaRPr lang="en-US" sz="800"/>
          </a:p>
        </p:txBody>
      </p:sp>
      <p:grpSp>
        <p:nvGrpSpPr>
          <p:cNvPr id="17412" name="Group 1"/>
          <p:cNvGrpSpPr>
            <a:grpSpLocks/>
          </p:cNvGrpSpPr>
          <p:nvPr/>
        </p:nvGrpSpPr>
        <p:grpSpPr bwMode="auto">
          <a:xfrm>
            <a:off x="90488" y="3019983"/>
            <a:ext cx="9148762" cy="3749675"/>
            <a:chOff x="90488" y="1873250"/>
            <a:chExt cx="9148762" cy="3749675"/>
          </a:xfrm>
        </p:grpSpPr>
        <p:sp>
          <p:nvSpPr>
            <p:cNvPr id="17413" name="Oval 80"/>
            <p:cNvSpPr>
              <a:spLocks noChangeArrowheads="1"/>
            </p:cNvSpPr>
            <p:nvPr/>
          </p:nvSpPr>
          <p:spPr bwMode="auto">
            <a:xfrm>
              <a:off x="2378075" y="2057400"/>
              <a:ext cx="2425700" cy="2425700"/>
            </a:xfrm>
            <a:prstGeom prst="ellipse">
              <a:avLst/>
            </a:prstGeom>
            <a:solidFill>
              <a:schemeClr val="bg1"/>
            </a:solidFill>
            <a:ln>
              <a:noFill/>
            </a:ln>
            <a:effectLst/>
            <a:extLst>
              <a:ext uri="{91240B29-F687-4f45-9708-019B960494DF}">
                <a14:hiddenLine xmlns:a14="http://schemas.microsoft.com/office/drawing/2010/main" xmlns="" w="9525">
                  <a:solidFill>
                    <a:schemeClr val="bg2"/>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7414" name="Picture 72" descr="MC9002978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7713" y="2789238"/>
              <a:ext cx="1441450" cy="106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415" name="Group 4"/>
            <p:cNvGrpSpPr>
              <a:grpSpLocks/>
            </p:cNvGrpSpPr>
            <p:nvPr/>
          </p:nvGrpSpPr>
          <p:grpSpPr bwMode="auto">
            <a:xfrm>
              <a:off x="161925" y="2568575"/>
              <a:ext cx="1931988" cy="1358900"/>
              <a:chOff x="295" y="2160"/>
              <a:chExt cx="725" cy="724"/>
            </a:xfrm>
          </p:grpSpPr>
          <p:sp>
            <p:nvSpPr>
              <p:cNvPr id="17430" name="Freeform 5"/>
              <p:cNvSpPr>
                <a:spLocks noChangeArrowheads="1"/>
              </p:cNvSpPr>
              <p:nvPr/>
            </p:nvSpPr>
            <p:spPr bwMode="auto">
              <a:xfrm flipH="1">
                <a:off x="312" y="2355"/>
                <a:ext cx="462" cy="318"/>
              </a:xfrm>
              <a:custGeom>
                <a:avLst/>
                <a:gdLst>
                  <a:gd name="T0" fmla="*/ 0 w 2595"/>
                  <a:gd name="T1" fmla="*/ 0 h 1139"/>
                  <a:gd name="T2" fmla="*/ 0 w 2595"/>
                  <a:gd name="T3" fmla="*/ 0 h 1139"/>
                  <a:gd name="T4" fmla="*/ 0 w 2595"/>
                  <a:gd name="T5" fmla="*/ 0 h 1139"/>
                  <a:gd name="T6" fmla="*/ 0 w 2595"/>
                  <a:gd name="T7" fmla="*/ 0 h 1139"/>
                  <a:gd name="T8" fmla="*/ 0 w 2595"/>
                  <a:gd name="T9" fmla="*/ 0 h 1139"/>
                  <a:gd name="T10" fmla="*/ 0 w 2595"/>
                  <a:gd name="T11" fmla="*/ 0 h 1139"/>
                  <a:gd name="T12" fmla="*/ 0 w 2595"/>
                  <a:gd name="T13" fmla="*/ 0 h 1139"/>
                  <a:gd name="T14" fmla="*/ 0 w 2595"/>
                  <a:gd name="T15" fmla="*/ 0 h 1139"/>
                  <a:gd name="T16" fmla="*/ 0 w 2595"/>
                  <a:gd name="T17" fmla="*/ 0 h 1139"/>
                  <a:gd name="T18" fmla="*/ 0 w 2595"/>
                  <a:gd name="T19" fmla="*/ 0 h 1139"/>
                  <a:gd name="T20" fmla="*/ 0 w 2595"/>
                  <a:gd name="T21" fmla="*/ 0 h 1139"/>
                  <a:gd name="T22" fmla="*/ 0 w 2595"/>
                  <a:gd name="T23" fmla="*/ 0 h 1139"/>
                  <a:gd name="T24" fmla="*/ 0 w 2595"/>
                  <a:gd name="T25" fmla="*/ 0 h 1139"/>
                  <a:gd name="T26" fmla="*/ 0 w 2595"/>
                  <a:gd name="T27" fmla="*/ 0 h 1139"/>
                  <a:gd name="T28" fmla="*/ 0 w 2595"/>
                  <a:gd name="T29" fmla="*/ 0 h 1139"/>
                  <a:gd name="T30" fmla="*/ 0 w 2595"/>
                  <a:gd name="T31" fmla="*/ 0 h 1139"/>
                  <a:gd name="T32" fmla="*/ 0 w 2595"/>
                  <a:gd name="T33" fmla="*/ 0 h 1139"/>
                  <a:gd name="T34" fmla="*/ 0 w 2595"/>
                  <a:gd name="T35" fmla="*/ 0 h 1139"/>
                  <a:gd name="T36" fmla="*/ 0 w 2595"/>
                  <a:gd name="T37" fmla="*/ 0 h 1139"/>
                  <a:gd name="T38" fmla="*/ 0 w 2595"/>
                  <a:gd name="T39" fmla="*/ 0 h 1139"/>
                  <a:gd name="T40" fmla="*/ 0 w 2595"/>
                  <a:gd name="T41" fmla="*/ 0 h 1139"/>
                  <a:gd name="T42" fmla="*/ 0 w 2595"/>
                  <a:gd name="T43" fmla="*/ 0 h 1139"/>
                  <a:gd name="T44" fmla="*/ 0 w 2595"/>
                  <a:gd name="T45" fmla="*/ 0 h 1139"/>
                  <a:gd name="T46" fmla="*/ 0 w 2595"/>
                  <a:gd name="T47" fmla="*/ 0 h 1139"/>
                  <a:gd name="T48" fmla="*/ 0 w 2595"/>
                  <a:gd name="T49" fmla="*/ 0 h 1139"/>
                  <a:gd name="T50" fmla="*/ 0 w 2595"/>
                  <a:gd name="T51" fmla="*/ 0 h 1139"/>
                  <a:gd name="T52" fmla="*/ 0 w 2595"/>
                  <a:gd name="T53" fmla="*/ 0 h 1139"/>
                  <a:gd name="T54" fmla="*/ 0 w 2595"/>
                  <a:gd name="T55" fmla="*/ 0 h 1139"/>
                  <a:gd name="T56" fmla="*/ 0 w 2595"/>
                  <a:gd name="T57" fmla="*/ 0 h 1139"/>
                  <a:gd name="T58" fmla="*/ 0 w 2595"/>
                  <a:gd name="T59" fmla="*/ 0 h 1139"/>
                  <a:gd name="T60" fmla="*/ 0 w 2595"/>
                  <a:gd name="T61" fmla="*/ 0 h 1139"/>
                  <a:gd name="T62" fmla="*/ 0 w 2595"/>
                  <a:gd name="T63" fmla="*/ 0 h 1139"/>
                  <a:gd name="T64" fmla="*/ 0 w 2595"/>
                  <a:gd name="T65" fmla="*/ 0 h 1139"/>
                  <a:gd name="T66" fmla="*/ 0 w 2595"/>
                  <a:gd name="T67" fmla="*/ 0 h 1139"/>
                  <a:gd name="T68" fmla="*/ 0 w 2595"/>
                  <a:gd name="T69" fmla="*/ 0 h 1139"/>
                  <a:gd name="T70" fmla="*/ 0 w 2595"/>
                  <a:gd name="T71" fmla="*/ 0 h 1139"/>
                  <a:gd name="T72" fmla="*/ 0 w 2595"/>
                  <a:gd name="T73" fmla="*/ 0 h 1139"/>
                  <a:gd name="T74" fmla="*/ 0 w 2595"/>
                  <a:gd name="T75" fmla="*/ 0 h 1139"/>
                  <a:gd name="T76" fmla="*/ 0 w 2595"/>
                  <a:gd name="T77" fmla="*/ 0 h 1139"/>
                  <a:gd name="T78" fmla="*/ 0 w 2595"/>
                  <a:gd name="T79" fmla="*/ 0 h 1139"/>
                  <a:gd name="T80" fmla="*/ 0 w 2595"/>
                  <a:gd name="T81" fmla="*/ 0 h 1139"/>
                  <a:gd name="T82" fmla="*/ 0 w 2595"/>
                  <a:gd name="T83" fmla="*/ 0 h 1139"/>
                  <a:gd name="T84" fmla="*/ 0 w 2595"/>
                  <a:gd name="T85" fmla="*/ 0 h 1139"/>
                  <a:gd name="T86" fmla="*/ 0 w 2595"/>
                  <a:gd name="T87" fmla="*/ 0 h 1139"/>
                  <a:gd name="T88" fmla="*/ 0 w 2595"/>
                  <a:gd name="T89" fmla="*/ 0 h 1139"/>
                  <a:gd name="T90" fmla="*/ 0 w 2595"/>
                  <a:gd name="T91" fmla="*/ 0 h 1139"/>
                  <a:gd name="T92" fmla="*/ 0 w 2595"/>
                  <a:gd name="T93" fmla="*/ 0 h 1139"/>
                  <a:gd name="T94" fmla="*/ 0 w 2595"/>
                  <a:gd name="T95" fmla="*/ 0 h 1139"/>
                  <a:gd name="T96" fmla="*/ 0 w 2595"/>
                  <a:gd name="T97" fmla="*/ 0 h 1139"/>
                  <a:gd name="T98" fmla="*/ 0 w 2595"/>
                  <a:gd name="T99" fmla="*/ 0 h 1139"/>
                  <a:gd name="T100" fmla="*/ 0 w 2595"/>
                  <a:gd name="T101" fmla="*/ 0 h 1139"/>
                  <a:gd name="T102" fmla="*/ 0 w 2595"/>
                  <a:gd name="T103" fmla="*/ 0 h 1139"/>
                  <a:gd name="T104" fmla="*/ 0 w 2595"/>
                  <a:gd name="T105" fmla="*/ 0 h 1139"/>
                  <a:gd name="T106" fmla="*/ 0 w 2595"/>
                  <a:gd name="T107" fmla="*/ 0 h 1139"/>
                  <a:gd name="T108" fmla="*/ 0 w 2595"/>
                  <a:gd name="T109" fmla="*/ 0 h 1139"/>
                  <a:gd name="T110" fmla="*/ 0 w 2595"/>
                  <a:gd name="T111" fmla="*/ 0 h 1139"/>
                  <a:gd name="T112" fmla="*/ 0 w 2595"/>
                  <a:gd name="T113" fmla="*/ 0 h 1139"/>
                  <a:gd name="T114" fmla="*/ 0 w 2595"/>
                  <a:gd name="T115" fmla="*/ 0 h 1139"/>
                  <a:gd name="T116" fmla="*/ 0 w 2595"/>
                  <a:gd name="T117" fmla="*/ 0 h 1139"/>
                  <a:gd name="T118" fmla="*/ 0 w 2595"/>
                  <a:gd name="T119" fmla="*/ 0 h 1139"/>
                  <a:gd name="T120" fmla="*/ 0 w 2595"/>
                  <a:gd name="T121" fmla="*/ 0 h 11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5"/>
                  <a:gd name="T184" fmla="*/ 0 h 1139"/>
                  <a:gd name="T185" fmla="*/ 2595 w 2595"/>
                  <a:gd name="T186" fmla="*/ 1139 h 11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5" h="1139">
                    <a:moveTo>
                      <a:pt x="1613" y="4"/>
                    </a:moveTo>
                    <a:lnTo>
                      <a:pt x="1615" y="2"/>
                    </a:lnTo>
                    <a:lnTo>
                      <a:pt x="1621" y="0"/>
                    </a:lnTo>
                    <a:lnTo>
                      <a:pt x="1633" y="4"/>
                    </a:lnTo>
                    <a:lnTo>
                      <a:pt x="1647" y="15"/>
                    </a:lnTo>
                    <a:lnTo>
                      <a:pt x="1657" y="25"/>
                    </a:lnTo>
                    <a:lnTo>
                      <a:pt x="1666" y="37"/>
                    </a:lnTo>
                    <a:lnTo>
                      <a:pt x="1678" y="47"/>
                    </a:lnTo>
                    <a:lnTo>
                      <a:pt x="1688" y="58"/>
                    </a:lnTo>
                    <a:lnTo>
                      <a:pt x="1698" y="68"/>
                    </a:lnTo>
                    <a:lnTo>
                      <a:pt x="1705" y="76"/>
                    </a:lnTo>
                    <a:lnTo>
                      <a:pt x="1709" y="82"/>
                    </a:lnTo>
                    <a:lnTo>
                      <a:pt x="1711" y="84"/>
                    </a:lnTo>
                    <a:lnTo>
                      <a:pt x="1713" y="88"/>
                    </a:lnTo>
                    <a:lnTo>
                      <a:pt x="1719" y="93"/>
                    </a:lnTo>
                    <a:lnTo>
                      <a:pt x="1727" y="101"/>
                    </a:lnTo>
                    <a:lnTo>
                      <a:pt x="1739" y="105"/>
                    </a:lnTo>
                    <a:lnTo>
                      <a:pt x="1746" y="107"/>
                    </a:lnTo>
                    <a:lnTo>
                      <a:pt x="1754" y="113"/>
                    </a:lnTo>
                    <a:lnTo>
                      <a:pt x="1766" y="121"/>
                    </a:lnTo>
                    <a:lnTo>
                      <a:pt x="1782" y="131"/>
                    </a:lnTo>
                    <a:lnTo>
                      <a:pt x="1801" y="140"/>
                    </a:lnTo>
                    <a:lnTo>
                      <a:pt x="1825" y="150"/>
                    </a:lnTo>
                    <a:lnTo>
                      <a:pt x="1854" y="158"/>
                    </a:lnTo>
                    <a:lnTo>
                      <a:pt x="1889" y="164"/>
                    </a:lnTo>
                    <a:lnTo>
                      <a:pt x="1926" y="170"/>
                    </a:lnTo>
                    <a:lnTo>
                      <a:pt x="1958" y="179"/>
                    </a:lnTo>
                    <a:lnTo>
                      <a:pt x="1985" y="191"/>
                    </a:lnTo>
                    <a:lnTo>
                      <a:pt x="2009" y="203"/>
                    </a:lnTo>
                    <a:lnTo>
                      <a:pt x="2026" y="217"/>
                    </a:lnTo>
                    <a:lnTo>
                      <a:pt x="2040" y="228"/>
                    </a:lnTo>
                    <a:lnTo>
                      <a:pt x="2048" y="236"/>
                    </a:lnTo>
                    <a:lnTo>
                      <a:pt x="2050" y="238"/>
                    </a:lnTo>
                    <a:lnTo>
                      <a:pt x="2057" y="244"/>
                    </a:lnTo>
                    <a:lnTo>
                      <a:pt x="2081" y="258"/>
                    </a:lnTo>
                    <a:lnTo>
                      <a:pt x="2114" y="279"/>
                    </a:lnTo>
                    <a:lnTo>
                      <a:pt x="2153" y="304"/>
                    </a:lnTo>
                    <a:lnTo>
                      <a:pt x="2194" y="334"/>
                    </a:lnTo>
                    <a:lnTo>
                      <a:pt x="2232" y="361"/>
                    </a:lnTo>
                    <a:lnTo>
                      <a:pt x="2263" y="389"/>
                    </a:lnTo>
                    <a:lnTo>
                      <a:pt x="2280" y="410"/>
                    </a:lnTo>
                    <a:lnTo>
                      <a:pt x="2296" y="455"/>
                    </a:lnTo>
                    <a:lnTo>
                      <a:pt x="2306" y="502"/>
                    </a:lnTo>
                    <a:lnTo>
                      <a:pt x="2314" y="543"/>
                    </a:lnTo>
                    <a:lnTo>
                      <a:pt x="2325" y="570"/>
                    </a:lnTo>
                    <a:lnTo>
                      <a:pt x="2335" y="582"/>
                    </a:lnTo>
                    <a:lnTo>
                      <a:pt x="2347" y="596"/>
                    </a:lnTo>
                    <a:lnTo>
                      <a:pt x="2359" y="611"/>
                    </a:lnTo>
                    <a:lnTo>
                      <a:pt x="2370" y="629"/>
                    </a:lnTo>
                    <a:lnTo>
                      <a:pt x="2382" y="645"/>
                    </a:lnTo>
                    <a:lnTo>
                      <a:pt x="2394" y="660"/>
                    </a:lnTo>
                    <a:lnTo>
                      <a:pt x="2404" y="670"/>
                    </a:lnTo>
                    <a:lnTo>
                      <a:pt x="2412" y="678"/>
                    </a:lnTo>
                    <a:lnTo>
                      <a:pt x="2417" y="684"/>
                    </a:lnTo>
                    <a:lnTo>
                      <a:pt x="2425" y="689"/>
                    </a:lnTo>
                    <a:lnTo>
                      <a:pt x="2431" y="699"/>
                    </a:lnTo>
                    <a:lnTo>
                      <a:pt x="2439" y="711"/>
                    </a:lnTo>
                    <a:lnTo>
                      <a:pt x="2447" y="725"/>
                    </a:lnTo>
                    <a:lnTo>
                      <a:pt x="2455" y="738"/>
                    </a:lnTo>
                    <a:lnTo>
                      <a:pt x="2462" y="756"/>
                    </a:lnTo>
                    <a:lnTo>
                      <a:pt x="2470" y="772"/>
                    </a:lnTo>
                    <a:lnTo>
                      <a:pt x="2478" y="789"/>
                    </a:lnTo>
                    <a:lnTo>
                      <a:pt x="2488" y="809"/>
                    </a:lnTo>
                    <a:lnTo>
                      <a:pt x="2496" y="826"/>
                    </a:lnTo>
                    <a:lnTo>
                      <a:pt x="2505" y="844"/>
                    </a:lnTo>
                    <a:lnTo>
                      <a:pt x="2513" y="859"/>
                    </a:lnTo>
                    <a:lnTo>
                      <a:pt x="2521" y="873"/>
                    </a:lnTo>
                    <a:lnTo>
                      <a:pt x="2531" y="885"/>
                    </a:lnTo>
                    <a:lnTo>
                      <a:pt x="2539" y="893"/>
                    </a:lnTo>
                    <a:lnTo>
                      <a:pt x="2552" y="910"/>
                    </a:lnTo>
                    <a:lnTo>
                      <a:pt x="2560" y="930"/>
                    </a:lnTo>
                    <a:lnTo>
                      <a:pt x="2562" y="953"/>
                    </a:lnTo>
                    <a:lnTo>
                      <a:pt x="2562" y="973"/>
                    </a:lnTo>
                    <a:lnTo>
                      <a:pt x="2566" y="1002"/>
                    </a:lnTo>
                    <a:lnTo>
                      <a:pt x="2574" y="1045"/>
                    </a:lnTo>
                    <a:lnTo>
                      <a:pt x="2582" y="1084"/>
                    </a:lnTo>
                    <a:lnTo>
                      <a:pt x="2586" y="1100"/>
                    </a:lnTo>
                    <a:lnTo>
                      <a:pt x="2592" y="1123"/>
                    </a:lnTo>
                    <a:lnTo>
                      <a:pt x="2595" y="1139"/>
                    </a:lnTo>
                    <a:lnTo>
                      <a:pt x="935" y="1139"/>
                    </a:lnTo>
                    <a:lnTo>
                      <a:pt x="933" y="1115"/>
                    </a:lnTo>
                    <a:lnTo>
                      <a:pt x="931" y="1063"/>
                    </a:lnTo>
                    <a:lnTo>
                      <a:pt x="927" y="1004"/>
                    </a:lnTo>
                    <a:lnTo>
                      <a:pt x="923" y="961"/>
                    </a:lnTo>
                    <a:lnTo>
                      <a:pt x="919" y="938"/>
                    </a:lnTo>
                    <a:lnTo>
                      <a:pt x="915" y="918"/>
                    </a:lnTo>
                    <a:lnTo>
                      <a:pt x="913" y="904"/>
                    </a:lnTo>
                    <a:lnTo>
                      <a:pt x="911" y="899"/>
                    </a:lnTo>
                    <a:lnTo>
                      <a:pt x="890" y="842"/>
                    </a:lnTo>
                    <a:lnTo>
                      <a:pt x="888" y="846"/>
                    </a:lnTo>
                    <a:lnTo>
                      <a:pt x="884" y="854"/>
                    </a:lnTo>
                    <a:lnTo>
                      <a:pt x="874" y="863"/>
                    </a:lnTo>
                    <a:lnTo>
                      <a:pt x="860" y="869"/>
                    </a:lnTo>
                    <a:lnTo>
                      <a:pt x="841" y="879"/>
                    </a:lnTo>
                    <a:lnTo>
                      <a:pt x="823" y="893"/>
                    </a:lnTo>
                    <a:lnTo>
                      <a:pt x="810" y="904"/>
                    </a:lnTo>
                    <a:lnTo>
                      <a:pt x="804" y="910"/>
                    </a:lnTo>
                    <a:lnTo>
                      <a:pt x="798" y="916"/>
                    </a:lnTo>
                    <a:lnTo>
                      <a:pt x="782" y="930"/>
                    </a:lnTo>
                    <a:lnTo>
                      <a:pt x="765" y="945"/>
                    </a:lnTo>
                    <a:lnTo>
                      <a:pt x="751" y="955"/>
                    </a:lnTo>
                    <a:lnTo>
                      <a:pt x="741" y="959"/>
                    </a:lnTo>
                    <a:lnTo>
                      <a:pt x="725" y="965"/>
                    </a:lnTo>
                    <a:lnTo>
                      <a:pt x="708" y="971"/>
                    </a:lnTo>
                    <a:lnTo>
                      <a:pt x="688" y="979"/>
                    </a:lnTo>
                    <a:lnTo>
                      <a:pt x="669" y="985"/>
                    </a:lnTo>
                    <a:lnTo>
                      <a:pt x="651" y="990"/>
                    </a:lnTo>
                    <a:lnTo>
                      <a:pt x="639" y="994"/>
                    </a:lnTo>
                    <a:lnTo>
                      <a:pt x="635" y="996"/>
                    </a:lnTo>
                    <a:lnTo>
                      <a:pt x="252" y="985"/>
                    </a:lnTo>
                    <a:lnTo>
                      <a:pt x="80" y="940"/>
                    </a:lnTo>
                    <a:lnTo>
                      <a:pt x="76" y="936"/>
                    </a:lnTo>
                    <a:lnTo>
                      <a:pt x="66" y="922"/>
                    </a:lnTo>
                    <a:lnTo>
                      <a:pt x="51" y="902"/>
                    </a:lnTo>
                    <a:lnTo>
                      <a:pt x="35" y="877"/>
                    </a:lnTo>
                    <a:lnTo>
                      <a:pt x="19" y="850"/>
                    </a:lnTo>
                    <a:lnTo>
                      <a:pt x="8" y="818"/>
                    </a:lnTo>
                    <a:lnTo>
                      <a:pt x="0" y="785"/>
                    </a:lnTo>
                    <a:lnTo>
                      <a:pt x="0" y="754"/>
                    </a:lnTo>
                    <a:lnTo>
                      <a:pt x="8" y="725"/>
                    </a:lnTo>
                    <a:lnTo>
                      <a:pt x="19" y="699"/>
                    </a:lnTo>
                    <a:lnTo>
                      <a:pt x="37" y="676"/>
                    </a:lnTo>
                    <a:lnTo>
                      <a:pt x="56" y="656"/>
                    </a:lnTo>
                    <a:lnTo>
                      <a:pt x="80" y="637"/>
                    </a:lnTo>
                    <a:lnTo>
                      <a:pt x="105" y="623"/>
                    </a:lnTo>
                    <a:lnTo>
                      <a:pt x="133" y="609"/>
                    </a:lnTo>
                    <a:lnTo>
                      <a:pt x="160" y="600"/>
                    </a:lnTo>
                    <a:lnTo>
                      <a:pt x="186" y="594"/>
                    </a:lnTo>
                    <a:lnTo>
                      <a:pt x="203" y="590"/>
                    </a:lnTo>
                    <a:lnTo>
                      <a:pt x="219" y="590"/>
                    </a:lnTo>
                    <a:lnTo>
                      <a:pt x="231" y="594"/>
                    </a:lnTo>
                    <a:lnTo>
                      <a:pt x="242" y="598"/>
                    </a:lnTo>
                    <a:lnTo>
                      <a:pt x="254" y="603"/>
                    </a:lnTo>
                    <a:lnTo>
                      <a:pt x="266" y="611"/>
                    </a:lnTo>
                    <a:lnTo>
                      <a:pt x="281" y="617"/>
                    </a:lnTo>
                    <a:lnTo>
                      <a:pt x="307" y="627"/>
                    </a:lnTo>
                    <a:lnTo>
                      <a:pt x="321" y="633"/>
                    </a:lnTo>
                    <a:lnTo>
                      <a:pt x="326" y="635"/>
                    </a:lnTo>
                    <a:lnTo>
                      <a:pt x="367" y="641"/>
                    </a:lnTo>
                    <a:lnTo>
                      <a:pt x="369" y="639"/>
                    </a:lnTo>
                    <a:lnTo>
                      <a:pt x="373" y="635"/>
                    </a:lnTo>
                    <a:lnTo>
                      <a:pt x="381" y="629"/>
                    </a:lnTo>
                    <a:lnTo>
                      <a:pt x="389" y="623"/>
                    </a:lnTo>
                    <a:lnTo>
                      <a:pt x="399" y="617"/>
                    </a:lnTo>
                    <a:lnTo>
                      <a:pt x="410" y="611"/>
                    </a:lnTo>
                    <a:lnTo>
                      <a:pt x="424" y="607"/>
                    </a:lnTo>
                    <a:lnTo>
                      <a:pt x="436" y="605"/>
                    </a:lnTo>
                    <a:lnTo>
                      <a:pt x="455" y="607"/>
                    </a:lnTo>
                    <a:lnTo>
                      <a:pt x="467" y="609"/>
                    </a:lnTo>
                    <a:lnTo>
                      <a:pt x="477" y="607"/>
                    </a:lnTo>
                    <a:lnTo>
                      <a:pt x="493" y="600"/>
                    </a:lnTo>
                    <a:lnTo>
                      <a:pt x="504" y="592"/>
                    </a:lnTo>
                    <a:lnTo>
                      <a:pt x="520" y="580"/>
                    </a:lnTo>
                    <a:lnTo>
                      <a:pt x="538" y="564"/>
                    </a:lnTo>
                    <a:lnTo>
                      <a:pt x="553" y="551"/>
                    </a:lnTo>
                    <a:lnTo>
                      <a:pt x="569" y="535"/>
                    </a:lnTo>
                    <a:lnTo>
                      <a:pt x="583" y="519"/>
                    </a:lnTo>
                    <a:lnTo>
                      <a:pt x="594" y="506"/>
                    </a:lnTo>
                    <a:lnTo>
                      <a:pt x="600" y="496"/>
                    </a:lnTo>
                    <a:lnTo>
                      <a:pt x="612" y="480"/>
                    </a:lnTo>
                    <a:lnTo>
                      <a:pt x="635" y="455"/>
                    </a:lnTo>
                    <a:lnTo>
                      <a:pt x="667" y="422"/>
                    </a:lnTo>
                    <a:lnTo>
                      <a:pt x="704" y="387"/>
                    </a:lnTo>
                    <a:lnTo>
                      <a:pt x="743" y="351"/>
                    </a:lnTo>
                    <a:lnTo>
                      <a:pt x="780" y="322"/>
                    </a:lnTo>
                    <a:lnTo>
                      <a:pt x="810" y="303"/>
                    </a:lnTo>
                    <a:lnTo>
                      <a:pt x="831" y="295"/>
                    </a:lnTo>
                    <a:lnTo>
                      <a:pt x="851" y="293"/>
                    </a:lnTo>
                    <a:lnTo>
                      <a:pt x="882" y="283"/>
                    </a:lnTo>
                    <a:lnTo>
                      <a:pt x="917" y="271"/>
                    </a:lnTo>
                    <a:lnTo>
                      <a:pt x="956" y="258"/>
                    </a:lnTo>
                    <a:lnTo>
                      <a:pt x="995" y="242"/>
                    </a:lnTo>
                    <a:lnTo>
                      <a:pt x="1031" y="226"/>
                    </a:lnTo>
                    <a:lnTo>
                      <a:pt x="1060" y="211"/>
                    </a:lnTo>
                    <a:lnTo>
                      <a:pt x="1078" y="197"/>
                    </a:lnTo>
                    <a:lnTo>
                      <a:pt x="1093" y="185"/>
                    </a:lnTo>
                    <a:lnTo>
                      <a:pt x="1111" y="172"/>
                    </a:lnTo>
                    <a:lnTo>
                      <a:pt x="1130" y="158"/>
                    </a:lnTo>
                    <a:lnTo>
                      <a:pt x="1148" y="146"/>
                    </a:lnTo>
                    <a:lnTo>
                      <a:pt x="1166" y="134"/>
                    </a:lnTo>
                    <a:lnTo>
                      <a:pt x="1179" y="125"/>
                    </a:lnTo>
                    <a:lnTo>
                      <a:pt x="1189" y="119"/>
                    </a:lnTo>
                    <a:lnTo>
                      <a:pt x="1193" y="117"/>
                    </a:lnTo>
                    <a:lnTo>
                      <a:pt x="1613" y="4"/>
                    </a:lnTo>
                    <a:close/>
                  </a:path>
                </a:pathLst>
              </a:custGeom>
              <a:solidFill>
                <a:srgbClr val="993366"/>
              </a:solidFill>
              <a:ln w="15840">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1" name="Freeform 6"/>
              <p:cNvSpPr>
                <a:spLocks noChangeArrowheads="1"/>
              </p:cNvSpPr>
              <p:nvPr/>
            </p:nvSpPr>
            <p:spPr bwMode="auto">
              <a:xfrm flipH="1">
                <a:off x="295" y="2627"/>
                <a:ext cx="725" cy="94"/>
              </a:xfrm>
              <a:custGeom>
                <a:avLst/>
                <a:gdLst>
                  <a:gd name="T0" fmla="*/ 0 w 3906"/>
                  <a:gd name="T1" fmla="*/ 0 h 340"/>
                  <a:gd name="T2" fmla="*/ 0 w 3906"/>
                  <a:gd name="T3" fmla="*/ 0 h 340"/>
                  <a:gd name="T4" fmla="*/ 0 w 3906"/>
                  <a:gd name="T5" fmla="*/ 0 h 340"/>
                  <a:gd name="T6" fmla="*/ 0 w 3906"/>
                  <a:gd name="T7" fmla="*/ 0 h 340"/>
                  <a:gd name="T8" fmla="*/ 0 w 3906"/>
                  <a:gd name="T9" fmla="*/ 0 h 340"/>
                  <a:gd name="T10" fmla="*/ 0 60000 65536"/>
                  <a:gd name="T11" fmla="*/ 0 60000 65536"/>
                  <a:gd name="T12" fmla="*/ 0 60000 65536"/>
                  <a:gd name="T13" fmla="*/ 0 60000 65536"/>
                  <a:gd name="T14" fmla="*/ 0 60000 65536"/>
                  <a:gd name="T15" fmla="*/ 0 w 3906"/>
                  <a:gd name="T16" fmla="*/ 0 h 340"/>
                  <a:gd name="T17" fmla="*/ 3906 w 3906"/>
                  <a:gd name="T18" fmla="*/ 340 h 340"/>
                </a:gdLst>
                <a:ahLst/>
                <a:cxnLst>
                  <a:cxn ang="T10">
                    <a:pos x="T0" y="T1"/>
                  </a:cxn>
                  <a:cxn ang="T11">
                    <a:pos x="T2" y="T3"/>
                  </a:cxn>
                  <a:cxn ang="T12">
                    <a:pos x="T4" y="T5"/>
                  </a:cxn>
                  <a:cxn ang="T13">
                    <a:pos x="T6" y="T7"/>
                  </a:cxn>
                  <a:cxn ang="T14">
                    <a:pos x="T8" y="T9"/>
                  </a:cxn>
                </a:cxnLst>
                <a:rect l="T15" t="T16" r="T17" b="T18"/>
                <a:pathLst>
                  <a:path w="3906" h="340">
                    <a:moveTo>
                      <a:pt x="3906" y="150"/>
                    </a:moveTo>
                    <a:lnTo>
                      <a:pt x="0" y="0"/>
                    </a:lnTo>
                    <a:lnTo>
                      <a:pt x="0" y="340"/>
                    </a:lnTo>
                    <a:lnTo>
                      <a:pt x="3906" y="340"/>
                    </a:lnTo>
                    <a:lnTo>
                      <a:pt x="3906" y="150"/>
                    </a:lnTo>
                    <a:close/>
                  </a:path>
                </a:pathLst>
              </a:custGeom>
              <a:solidFill>
                <a:srgbClr val="755414"/>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2" name="Rectangle 7"/>
              <p:cNvSpPr>
                <a:spLocks noChangeArrowheads="1"/>
              </p:cNvSpPr>
              <p:nvPr/>
            </p:nvSpPr>
            <p:spPr bwMode="auto">
              <a:xfrm>
                <a:off x="295" y="2711"/>
                <a:ext cx="725" cy="173"/>
              </a:xfrm>
              <a:prstGeom prst="rect">
                <a:avLst/>
              </a:prstGeom>
              <a:gradFill rotWithShape="0">
                <a:gsLst>
                  <a:gs pos="0">
                    <a:srgbClr val="000000"/>
                  </a:gs>
                  <a:gs pos="100000">
                    <a:srgbClr val="FFFFFF">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ea typeface="MS Gothic" charset="0"/>
                </a:endParaRPr>
              </a:p>
            </p:txBody>
          </p:sp>
          <p:sp>
            <p:nvSpPr>
              <p:cNvPr id="17433" name="Freeform 8"/>
              <p:cNvSpPr>
                <a:spLocks noChangeArrowheads="1"/>
              </p:cNvSpPr>
              <p:nvPr/>
            </p:nvSpPr>
            <p:spPr bwMode="auto">
              <a:xfrm flipH="1">
                <a:off x="668" y="2326"/>
                <a:ext cx="312" cy="346"/>
              </a:xfrm>
              <a:custGeom>
                <a:avLst/>
                <a:gdLst>
                  <a:gd name="T0" fmla="*/ 0 w 1754"/>
                  <a:gd name="T1" fmla="*/ 0 h 1239"/>
                  <a:gd name="T2" fmla="*/ 0 w 1754"/>
                  <a:gd name="T3" fmla="*/ 0 h 1239"/>
                  <a:gd name="T4" fmla="*/ 0 w 1754"/>
                  <a:gd name="T5" fmla="*/ 0 h 1239"/>
                  <a:gd name="T6" fmla="*/ 0 w 1754"/>
                  <a:gd name="T7" fmla="*/ 0 h 1239"/>
                  <a:gd name="T8" fmla="*/ 0 w 1754"/>
                  <a:gd name="T9" fmla="*/ 0 h 1239"/>
                  <a:gd name="T10" fmla="*/ 0 w 1754"/>
                  <a:gd name="T11" fmla="*/ 0 h 1239"/>
                  <a:gd name="T12" fmla="*/ 0 w 1754"/>
                  <a:gd name="T13" fmla="*/ 0 h 1239"/>
                  <a:gd name="T14" fmla="*/ 0 w 1754"/>
                  <a:gd name="T15" fmla="*/ 0 h 1239"/>
                  <a:gd name="T16" fmla="*/ 0 w 1754"/>
                  <a:gd name="T17" fmla="*/ 0 h 1239"/>
                  <a:gd name="T18" fmla="*/ 0 w 1754"/>
                  <a:gd name="T19" fmla="*/ 0 h 1239"/>
                  <a:gd name="T20" fmla="*/ 0 w 1754"/>
                  <a:gd name="T21" fmla="*/ 0 h 1239"/>
                  <a:gd name="T22" fmla="*/ 0 w 1754"/>
                  <a:gd name="T23" fmla="*/ 0 h 1239"/>
                  <a:gd name="T24" fmla="*/ 0 w 1754"/>
                  <a:gd name="T25" fmla="*/ 0 h 1239"/>
                  <a:gd name="T26" fmla="*/ 0 w 1754"/>
                  <a:gd name="T27" fmla="*/ 0 h 1239"/>
                  <a:gd name="T28" fmla="*/ 0 w 1754"/>
                  <a:gd name="T29" fmla="*/ 0 h 1239"/>
                  <a:gd name="T30" fmla="*/ 0 w 1754"/>
                  <a:gd name="T31" fmla="*/ 0 h 12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4"/>
                  <a:gd name="T49" fmla="*/ 0 h 1239"/>
                  <a:gd name="T50" fmla="*/ 1754 w 1754"/>
                  <a:gd name="T51" fmla="*/ 1239 h 12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4" h="1239">
                    <a:moveTo>
                      <a:pt x="1754" y="1052"/>
                    </a:moveTo>
                    <a:lnTo>
                      <a:pt x="1754" y="1159"/>
                    </a:lnTo>
                    <a:lnTo>
                      <a:pt x="812" y="1239"/>
                    </a:lnTo>
                    <a:lnTo>
                      <a:pt x="283" y="1182"/>
                    </a:lnTo>
                    <a:lnTo>
                      <a:pt x="283" y="987"/>
                    </a:lnTo>
                    <a:lnTo>
                      <a:pt x="340" y="987"/>
                    </a:lnTo>
                    <a:lnTo>
                      <a:pt x="340" y="952"/>
                    </a:lnTo>
                    <a:lnTo>
                      <a:pt x="283" y="940"/>
                    </a:lnTo>
                    <a:lnTo>
                      <a:pt x="0" y="170"/>
                    </a:lnTo>
                    <a:lnTo>
                      <a:pt x="23" y="137"/>
                    </a:lnTo>
                    <a:lnTo>
                      <a:pt x="444" y="12"/>
                    </a:lnTo>
                    <a:lnTo>
                      <a:pt x="536" y="0"/>
                    </a:lnTo>
                    <a:lnTo>
                      <a:pt x="868" y="940"/>
                    </a:lnTo>
                    <a:lnTo>
                      <a:pt x="829" y="966"/>
                    </a:lnTo>
                    <a:lnTo>
                      <a:pt x="845" y="1040"/>
                    </a:lnTo>
                    <a:lnTo>
                      <a:pt x="1754" y="1052"/>
                    </a:lnTo>
                    <a:close/>
                  </a:path>
                </a:pathLst>
              </a:custGeom>
              <a:solidFill>
                <a:srgbClr val="292929"/>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4" name="Freeform 9"/>
              <p:cNvSpPr>
                <a:spLocks noChangeArrowheads="1"/>
              </p:cNvSpPr>
              <p:nvPr/>
            </p:nvSpPr>
            <p:spPr bwMode="auto">
              <a:xfrm flipH="1">
                <a:off x="490" y="2160"/>
                <a:ext cx="111" cy="132"/>
              </a:xfrm>
              <a:custGeom>
                <a:avLst/>
                <a:gdLst>
                  <a:gd name="T0" fmla="*/ 0 w 628"/>
                  <a:gd name="T1" fmla="*/ 0 h 473"/>
                  <a:gd name="T2" fmla="*/ 0 w 628"/>
                  <a:gd name="T3" fmla="*/ 0 h 473"/>
                  <a:gd name="T4" fmla="*/ 0 w 628"/>
                  <a:gd name="T5" fmla="*/ 0 h 473"/>
                  <a:gd name="T6" fmla="*/ 0 w 628"/>
                  <a:gd name="T7" fmla="*/ 0 h 473"/>
                  <a:gd name="T8" fmla="*/ 0 w 628"/>
                  <a:gd name="T9" fmla="*/ 0 h 473"/>
                  <a:gd name="T10" fmla="*/ 0 w 628"/>
                  <a:gd name="T11" fmla="*/ 0 h 473"/>
                  <a:gd name="T12" fmla="*/ 0 w 628"/>
                  <a:gd name="T13" fmla="*/ 0 h 473"/>
                  <a:gd name="T14" fmla="*/ 0 w 628"/>
                  <a:gd name="T15" fmla="*/ 0 h 473"/>
                  <a:gd name="T16" fmla="*/ 0 w 628"/>
                  <a:gd name="T17" fmla="*/ 0 h 473"/>
                  <a:gd name="T18" fmla="*/ 0 w 628"/>
                  <a:gd name="T19" fmla="*/ 0 h 473"/>
                  <a:gd name="T20" fmla="*/ 0 w 628"/>
                  <a:gd name="T21" fmla="*/ 0 h 473"/>
                  <a:gd name="T22" fmla="*/ 0 w 628"/>
                  <a:gd name="T23" fmla="*/ 0 h 473"/>
                  <a:gd name="T24" fmla="*/ 0 w 628"/>
                  <a:gd name="T25" fmla="*/ 0 h 473"/>
                  <a:gd name="T26" fmla="*/ 0 w 628"/>
                  <a:gd name="T27" fmla="*/ 0 h 473"/>
                  <a:gd name="T28" fmla="*/ 0 w 628"/>
                  <a:gd name="T29" fmla="*/ 0 h 473"/>
                  <a:gd name="T30" fmla="*/ 0 w 628"/>
                  <a:gd name="T31" fmla="*/ 0 h 473"/>
                  <a:gd name="T32" fmla="*/ 0 w 628"/>
                  <a:gd name="T33" fmla="*/ 0 h 473"/>
                  <a:gd name="T34" fmla="*/ 0 w 628"/>
                  <a:gd name="T35" fmla="*/ 0 h 473"/>
                  <a:gd name="T36" fmla="*/ 0 w 628"/>
                  <a:gd name="T37" fmla="*/ 0 h 473"/>
                  <a:gd name="T38" fmla="*/ 0 w 628"/>
                  <a:gd name="T39" fmla="*/ 0 h 473"/>
                  <a:gd name="T40" fmla="*/ 0 w 628"/>
                  <a:gd name="T41" fmla="*/ 0 h 473"/>
                  <a:gd name="T42" fmla="*/ 0 w 628"/>
                  <a:gd name="T43" fmla="*/ 0 h 473"/>
                  <a:gd name="T44" fmla="*/ 0 w 628"/>
                  <a:gd name="T45" fmla="*/ 0 h 473"/>
                  <a:gd name="T46" fmla="*/ 0 w 628"/>
                  <a:gd name="T47" fmla="*/ 0 h 473"/>
                  <a:gd name="T48" fmla="*/ 0 w 628"/>
                  <a:gd name="T49" fmla="*/ 0 h 473"/>
                  <a:gd name="T50" fmla="*/ 0 w 628"/>
                  <a:gd name="T51" fmla="*/ 0 h 473"/>
                  <a:gd name="T52" fmla="*/ 0 w 628"/>
                  <a:gd name="T53" fmla="*/ 0 h 473"/>
                  <a:gd name="T54" fmla="*/ 0 w 628"/>
                  <a:gd name="T55" fmla="*/ 0 h 473"/>
                  <a:gd name="T56" fmla="*/ 0 w 628"/>
                  <a:gd name="T57" fmla="*/ 0 h 473"/>
                  <a:gd name="T58" fmla="*/ 0 w 628"/>
                  <a:gd name="T59" fmla="*/ 0 h 473"/>
                  <a:gd name="T60" fmla="*/ 0 w 628"/>
                  <a:gd name="T61" fmla="*/ 0 h 473"/>
                  <a:gd name="T62" fmla="*/ 0 w 628"/>
                  <a:gd name="T63" fmla="*/ 0 h 473"/>
                  <a:gd name="T64" fmla="*/ 0 w 628"/>
                  <a:gd name="T65" fmla="*/ 0 h 473"/>
                  <a:gd name="T66" fmla="*/ 0 w 628"/>
                  <a:gd name="T67" fmla="*/ 0 h 473"/>
                  <a:gd name="T68" fmla="*/ 0 w 628"/>
                  <a:gd name="T69" fmla="*/ 0 h 473"/>
                  <a:gd name="T70" fmla="*/ 0 w 628"/>
                  <a:gd name="T71" fmla="*/ 0 h 473"/>
                  <a:gd name="T72" fmla="*/ 0 w 628"/>
                  <a:gd name="T73" fmla="*/ 0 h 473"/>
                  <a:gd name="T74" fmla="*/ 0 w 628"/>
                  <a:gd name="T75" fmla="*/ 0 h 473"/>
                  <a:gd name="T76" fmla="*/ 0 w 628"/>
                  <a:gd name="T77" fmla="*/ 0 h 473"/>
                  <a:gd name="T78" fmla="*/ 0 w 628"/>
                  <a:gd name="T79" fmla="*/ 0 h 473"/>
                  <a:gd name="T80" fmla="*/ 0 w 628"/>
                  <a:gd name="T81" fmla="*/ 0 h 473"/>
                  <a:gd name="T82" fmla="*/ 0 w 628"/>
                  <a:gd name="T83" fmla="*/ 0 h 473"/>
                  <a:gd name="T84" fmla="*/ 0 w 628"/>
                  <a:gd name="T85" fmla="*/ 0 h 473"/>
                  <a:gd name="T86" fmla="*/ 0 w 628"/>
                  <a:gd name="T87" fmla="*/ 0 h 473"/>
                  <a:gd name="T88" fmla="*/ 0 w 628"/>
                  <a:gd name="T89" fmla="*/ 0 h 473"/>
                  <a:gd name="T90" fmla="*/ 0 w 628"/>
                  <a:gd name="T91" fmla="*/ 0 h 473"/>
                  <a:gd name="T92" fmla="*/ 0 w 628"/>
                  <a:gd name="T93" fmla="*/ 0 h 473"/>
                  <a:gd name="T94" fmla="*/ 0 w 628"/>
                  <a:gd name="T95" fmla="*/ 0 h 473"/>
                  <a:gd name="T96" fmla="*/ 0 w 628"/>
                  <a:gd name="T97" fmla="*/ 0 h 473"/>
                  <a:gd name="T98" fmla="*/ 0 w 628"/>
                  <a:gd name="T99" fmla="*/ 0 h 473"/>
                  <a:gd name="T100" fmla="*/ 0 w 628"/>
                  <a:gd name="T101" fmla="*/ 0 h 473"/>
                  <a:gd name="T102" fmla="*/ 0 w 628"/>
                  <a:gd name="T103" fmla="*/ 0 h 473"/>
                  <a:gd name="T104" fmla="*/ 0 w 628"/>
                  <a:gd name="T105" fmla="*/ 0 h 473"/>
                  <a:gd name="T106" fmla="*/ 0 w 628"/>
                  <a:gd name="T107" fmla="*/ 0 h 473"/>
                  <a:gd name="T108" fmla="*/ 0 w 628"/>
                  <a:gd name="T109" fmla="*/ 0 h 473"/>
                  <a:gd name="T110" fmla="*/ 0 w 628"/>
                  <a:gd name="T111" fmla="*/ 0 h 473"/>
                  <a:gd name="T112" fmla="*/ 0 w 628"/>
                  <a:gd name="T113" fmla="*/ 0 h 473"/>
                  <a:gd name="T114" fmla="*/ 0 w 628"/>
                  <a:gd name="T115" fmla="*/ 0 h 473"/>
                  <a:gd name="T116" fmla="*/ 0 w 628"/>
                  <a:gd name="T117" fmla="*/ 0 h 473"/>
                  <a:gd name="T118" fmla="*/ 0 w 628"/>
                  <a:gd name="T119" fmla="*/ 0 h 473"/>
                  <a:gd name="T120" fmla="*/ 0 w 628"/>
                  <a:gd name="T121" fmla="*/ 0 h 473"/>
                  <a:gd name="T122" fmla="*/ 0 w 628"/>
                  <a:gd name="T123" fmla="*/ 0 h 473"/>
                  <a:gd name="T124" fmla="*/ 0 w 628"/>
                  <a:gd name="T125" fmla="*/ 0 h 47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8"/>
                  <a:gd name="T190" fmla="*/ 0 h 473"/>
                  <a:gd name="T191" fmla="*/ 628 w 628"/>
                  <a:gd name="T192" fmla="*/ 473 h 47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8" h="473">
                    <a:moveTo>
                      <a:pt x="624" y="393"/>
                    </a:moveTo>
                    <a:lnTo>
                      <a:pt x="624" y="387"/>
                    </a:lnTo>
                    <a:lnTo>
                      <a:pt x="626" y="371"/>
                    </a:lnTo>
                    <a:lnTo>
                      <a:pt x="628" y="346"/>
                    </a:lnTo>
                    <a:lnTo>
                      <a:pt x="628" y="315"/>
                    </a:lnTo>
                    <a:lnTo>
                      <a:pt x="626" y="277"/>
                    </a:lnTo>
                    <a:lnTo>
                      <a:pt x="618" y="236"/>
                    </a:lnTo>
                    <a:lnTo>
                      <a:pt x="606" y="193"/>
                    </a:lnTo>
                    <a:lnTo>
                      <a:pt x="589" y="150"/>
                    </a:lnTo>
                    <a:lnTo>
                      <a:pt x="565" y="111"/>
                    </a:lnTo>
                    <a:lnTo>
                      <a:pt x="540" y="80"/>
                    </a:lnTo>
                    <a:lnTo>
                      <a:pt x="510" y="55"/>
                    </a:lnTo>
                    <a:lnTo>
                      <a:pt x="481" y="35"/>
                    </a:lnTo>
                    <a:lnTo>
                      <a:pt x="454" y="21"/>
                    </a:lnTo>
                    <a:lnTo>
                      <a:pt x="426" y="12"/>
                    </a:lnTo>
                    <a:lnTo>
                      <a:pt x="403" y="6"/>
                    </a:lnTo>
                    <a:lnTo>
                      <a:pt x="383" y="2"/>
                    </a:lnTo>
                    <a:lnTo>
                      <a:pt x="362" y="0"/>
                    </a:lnTo>
                    <a:lnTo>
                      <a:pt x="336" y="0"/>
                    </a:lnTo>
                    <a:lnTo>
                      <a:pt x="311" y="4"/>
                    </a:lnTo>
                    <a:lnTo>
                      <a:pt x="287" y="8"/>
                    </a:lnTo>
                    <a:lnTo>
                      <a:pt x="266" y="14"/>
                    </a:lnTo>
                    <a:lnTo>
                      <a:pt x="248" y="18"/>
                    </a:lnTo>
                    <a:lnTo>
                      <a:pt x="237" y="20"/>
                    </a:lnTo>
                    <a:lnTo>
                      <a:pt x="233" y="21"/>
                    </a:lnTo>
                    <a:lnTo>
                      <a:pt x="192" y="39"/>
                    </a:lnTo>
                    <a:lnTo>
                      <a:pt x="156" y="55"/>
                    </a:lnTo>
                    <a:lnTo>
                      <a:pt x="127" y="70"/>
                    </a:lnTo>
                    <a:lnTo>
                      <a:pt x="104" y="82"/>
                    </a:lnTo>
                    <a:lnTo>
                      <a:pt x="84" y="94"/>
                    </a:lnTo>
                    <a:lnTo>
                      <a:pt x="70" y="104"/>
                    </a:lnTo>
                    <a:lnTo>
                      <a:pt x="59" y="111"/>
                    </a:lnTo>
                    <a:lnTo>
                      <a:pt x="49" y="117"/>
                    </a:lnTo>
                    <a:lnTo>
                      <a:pt x="35" y="127"/>
                    </a:lnTo>
                    <a:lnTo>
                      <a:pt x="23" y="143"/>
                    </a:lnTo>
                    <a:lnTo>
                      <a:pt x="14" y="160"/>
                    </a:lnTo>
                    <a:lnTo>
                      <a:pt x="6" y="180"/>
                    </a:lnTo>
                    <a:lnTo>
                      <a:pt x="0" y="201"/>
                    </a:lnTo>
                    <a:lnTo>
                      <a:pt x="0" y="221"/>
                    </a:lnTo>
                    <a:lnTo>
                      <a:pt x="4" y="238"/>
                    </a:lnTo>
                    <a:lnTo>
                      <a:pt x="14" y="254"/>
                    </a:lnTo>
                    <a:lnTo>
                      <a:pt x="33" y="274"/>
                    </a:lnTo>
                    <a:lnTo>
                      <a:pt x="45" y="285"/>
                    </a:lnTo>
                    <a:lnTo>
                      <a:pt x="49" y="289"/>
                    </a:lnTo>
                    <a:lnTo>
                      <a:pt x="55" y="293"/>
                    </a:lnTo>
                    <a:lnTo>
                      <a:pt x="70" y="305"/>
                    </a:lnTo>
                    <a:lnTo>
                      <a:pt x="92" y="322"/>
                    </a:lnTo>
                    <a:lnTo>
                      <a:pt x="117" y="344"/>
                    </a:lnTo>
                    <a:lnTo>
                      <a:pt x="147" y="365"/>
                    </a:lnTo>
                    <a:lnTo>
                      <a:pt x="176" y="385"/>
                    </a:lnTo>
                    <a:lnTo>
                      <a:pt x="201" y="403"/>
                    </a:lnTo>
                    <a:lnTo>
                      <a:pt x="221" y="414"/>
                    </a:lnTo>
                    <a:lnTo>
                      <a:pt x="240" y="424"/>
                    </a:lnTo>
                    <a:lnTo>
                      <a:pt x="266" y="434"/>
                    </a:lnTo>
                    <a:lnTo>
                      <a:pt x="293" y="444"/>
                    </a:lnTo>
                    <a:lnTo>
                      <a:pt x="321" y="451"/>
                    </a:lnTo>
                    <a:lnTo>
                      <a:pt x="344" y="461"/>
                    </a:lnTo>
                    <a:lnTo>
                      <a:pt x="364" y="467"/>
                    </a:lnTo>
                    <a:lnTo>
                      <a:pt x="377" y="471"/>
                    </a:lnTo>
                    <a:lnTo>
                      <a:pt x="383" y="473"/>
                    </a:lnTo>
                    <a:lnTo>
                      <a:pt x="544" y="449"/>
                    </a:lnTo>
                    <a:lnTo>
                      <a:pt x="624" y="393"/>
                    </a:lnTo>
                    <a:close/>
                  </a:path>
                </a:pathLst>
              </a:custGeom>
              <a:solidFill>
                <a:srgbClr val="00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5" name="Freeform 10"/>
              <p:cNvSpPr>
                <a:spLocks noChangeArrowheads="1"/>
              </p:cNvSpPr>
              <p:nvPr/>
            </p:nvSpPr>
            <p:spPr bwMode="auto">
              <a:xfrm flipH="1">
                <a:off x="486" y="2290"/>
                <a:ext cx="64" cy="124"/>
              </a:xfrm>
              <a:custGeom>
                <a:avLst/>
                <a:gdLst>
                  <a:gd name="T0" fmla="*/ 0 w 365"/>
                  <a:gd name="T1" fmla="*/ 0 h 448"/>
                  <a:gd name="T2" fmla="*/ 0 w 365"/>
                  <a:gd name="T3" fmla="*/ 0 h 448"/>
                  <a:gd name="T4" fmla="*/ 0 w 365"/>
                  <a:gd name="T5" fmla="*/ 0 h 448"/>
                  <a:gd name="T6" fmla="*/ 0 w 365"/>
                  <a:gd name="T7" fmla="*/ 0 h 448"/>
                  <a:gd name="T8" fmla="*/ 0 w 365"/>
                  <a:gd name="T9" fmla="*/ 0 h 448"/>
                  <a:gd name="T10" fmla="*/ 0 w 365"/>
                  <a:gd name="T11" fmla="*/ 0 h 448"/>
                  <a:gd name="T12" fmla="*/ 0 w 365"/>
                  <a:gd name="T13" fmla="*/ 0 h 448"/>
                  <a:gd name="T14" fmla="*/ 0 w 365"/>
                  <a:gd name="T15" fmla="*/ 0 h 448"/>
                  <a:gd name="T16" fmla="*/ 0 w 365"/>
                  <a:gd name="T17" fmla="*/ 0 h 448"/>
                  <a:gd name="T18" fmla="*/ 0 w 365"/>
                  <a:gd name="T19" fmla="*/ 0 h 448"/>
                  <a:gd name="T20" fmla="*/ 0 w 365"/>
                  <a:gd name="T21" fmla="*/ 0 h 448"/>
                  <a:gd name="T22" fmla="*/ 0 w 365"/>
                  <a:gd name="T23" fmla="*/ 0 h 448"/>
                  <a:gd name="T24" fmla="*/ 0 w 365"/>
                  <a:gd name="T25" fmla="*/ 0 h 448"/>
                  <a:gd name="T26" fmla="*/ 0 w 365"/>
                  <a:gd name="T27" fmla="*/ 0 h 448"/>
                  <a:gd name="T28" fmla="*/ 0 w 365"/>
                  <a:gd name="T29" fmla="*/ 0 h 448"/>
                  <a:gd name="T30" fmla="*/ 0 w 365"/>
                  <a:gd name="T31" fmla="*/ 0 h 448"/>
                  <a:gd name="T32" fmla="*/ 0 w 365"/>
                  <a:gd name="T33" fmla="*/ 0 h 448"/>
                  <a:gd name="T34" fmla="*/ 0 w 365"/>
                  <a:gd name="T35" fmla="*/ 0 h 448"/>
                  <a:gd name="T36" fmla="*/ 0 w 365"/>
                  <a:gd name="T37" fmla="*/ 0 h 448"/>
                  <a:gd name="T38" fmla="*/ 0 w 365"/>
                  <a:gd name="T39" fmla="*/ 0 h 448"/>
                  <a:gd name="T40" fmla="*/ 0 w 365"/>
                  <a:gd name="T41" fmla="*/ 0 h 448"/>
                  <a:gd name="T42" fmla="*/ 0 w 365"/>
                  <a:gd name="T43" fmla="*/ 0 h 448"/>
                  <a:gd name="T44" fmla="*/ 0 w 365"/>
                  <a:gd name="T45" fmla="*/ 0 h 448"/>
                  <a:gd name="T46" fmla="*/ 0 w 365"/>
                  <a:gd name="T47" fmla="*/ 0 h 448"/>
                  <a:gd name="T48" fmla="*/ 0 w 365"/>
                  <a:gd name="T49" fmla="*/ 0 h 448"/>
                  <a:gd name="T50" fmla="*/ 0 w 365"/>
                  <a:gd name="T51" fmla="*/ 0 h 448"/>
                  <a:gd name="T52" fmla="*/ 0 w 365"/>
                  <a:gd name="T53" fmla="*/ 0 h 448"/>
                  <a:gd name="T54" fmla="*/ 0 w 365"/>
                  <a:gd name="T55" fmla="*/ 0 h 448"/>
                  <a:gd name="T56" fmla="*/ 0 w 365"/>
                  <a:gd name="T57" fmla="*/ 0 h 448"/>
                  <a:gd name="T58" fmla="*/ 0 w 365"/>
                  <a:gd name="T59" fmla="*/ 0 h 448"/>
                  <a:gd name="T60" fmla="*/ 0 w 365"/>
                  <a:gd name="T61" fmla="*/ 0 h 448"/>
                  <a:gd name="T62" fmla="*/ 0 w 365"/>
                  <a:gd name="T63" fmla="*/ 0 h 448"/>
                  <a:gd name="T64" fmla="*/ 0 w 365"/>
                  <a:gd name="T65" fmla="*/ 0 h 448"/>
                  <a:gd name="T66" fmla="*/ 0 w 365"/>
                  <a:gd name="T67" fmla="*/ 0 h 448"/>
                  <a:gd name="T68" fmla="*/ 0 w 365"/>
                  <a:gd name="T69" fmla="*/ 0 h 448"/>
                  <a:gd name="T70" fmla="*/ 0 w 365"/>
                  <a:gd name="T71" fmla="*/ 0 h 448"/>
                  <a:gd name="T72" fmla="*/ 0 w 365"/>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5"/>
                  <a:gd name="T112" fmla="*/ 0 h 448"/>
                  <a:gd name="T113" fmla="*/ 365 w 365"/>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5" h="448">
                    <a:moveTo>
                      <a:pt x="318" y="0"/>
                    </a:moveTo>
                    <a:lnTo>
                      <a:pt x="318" y="24"/>
                    </a:lnTo>
                    <a:lnTo>
                      <a:pt x="322" y="82"/>
                    </a:lnTo>
                    <a:lnTo>
                      <a:pt x="330" y="149"/>
                    </a:lnTo>
                    <a:lnTo>
                      <a:pt x="344" y="201"/>
                    </a:lnTo>
                    <a:lnTo>
                      <a:pt x="356" y="235"/>
                    </a:lnTo>
                    <a:lnTo>
                      <a:pt x="363" y="256"/>
                    </a:lnTo>
                    <a:lnTo>
                      <a:pt x="365" y="266"/>
                    </a:lnTo>
                    <a:lnTo>
                      <a:pt x="365" y="270"/>
                    </a:lnTo>
                    <a:lnTo>
                      <a:pt x="262" y="379"/>
                    </a:lnTo>
                    <a:lnTo>
                      <a:pt x="185" y="432"/>
                    </a:lnTo>
                    <a:lnTo>
                      <a:pt x="158" y="448"/>
                    </a:lnTo>
                    <a:lnTo>
                      <a:pt x="129" y="448"/>
                    </a:lnTo>
                    <a:lnTo>
                      <a:pt x="123" y="444"/>
                    </a:lnTo>
                    <a:lnTo>
                      <a:pt x="109" y="436"/>
                    </a:lnTo>
                    <a:lnTo>
                      <a:pt x="90" y="422"/>
                    </a:lnTo>
                    <a:lnTo>
                      <a:pt x="68" y="409"/>
                    </a:lnTo>
                    <a:lnTo>
                      <a:pt x="45" y="393"/>
                    </a:lnTo>
                    <a:lnTo>
                      <a:pt x="23" y="377"/>
                    </a:lnTo>
                    <a:lnTo>
                      <a:pt x="7" y="366"/>
                    </a:lnTo>
                    <a:lnTo>
                      <a:pt x="0" y="358"/>
                    </a:lnTo>
                    <a:lnTo>
                      <a:pt x="0" y="348"/>
                    </a:lnTo>
                    <a:lnTo>
                      <a:pt x="4" y="332"/>
                    </a:lnTo>
                    <a:lnTo>
                      <a:pt x="11" y="311"/>
                    </a:lnTo>
                    <a:lnTo>
                      <a:pt x="19" y="285"/>
                    </a:lnTo>
                    <a:lnTo>
                      <a:pt x="31" y="260"/>
                    </a:lnTo>
                    <a:lnTo>
                      <a:pt x="39" y="237"/>
                    </a:lnTo>
                    <a:lnTo>
                      <a:pt x="47" y="213"/>
                    </a:lnTo>
                    <a:lnTo>
                      <a:pt x="51" y="197"/>
                    </a:lnTo>
                    <a:lnTo>
                      <a:pt x="60" y="178"/>
                    </a:lnTo>
                    <a:lnTo>
                      <a:pt x="86" y="151"/>
                    </a:lnTo>
                    <a:lnTo>
                      <a:pt x="121" y="117"/>
                    </a:lnTo>
                    <a:lnTo>
                      <a:pt x="162" y="84"/>
                    </a:lnTo>
                    <a:lnTo>
                      <a:pt x="207" y="51"/>
                    </a:lnTo>
                    <a:lnTo>
                      <a:pt x="250" y="24"/>
                    </a:lnTo>
                    <a:lnTo>
                      <a:pt x="289" y="6"/>
                    </a:lnTo>
                    <a:lnTo>
                      <a:pt x="318" y="0"/>
                    </a:lnTo>
                    <a:close/>
                  </a:path>
                </a:pathLst>
              </a:custGeom>
              <a:solidFill>
                <a:srgbClr val="F2B299"/>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6" name="Freeform 11"/>
              <p:cNvSpPr>
                <a:spLocks noChangeArrowheads="1"/>
              </p:cNvSpPr>
              <p:nvPr/>
            </p:nvSpPr>
            <p:spPr bwMode="auto">
              <a:xfrm flipH="1">
                <a:off x="491" y="2213"/>
                <a:ext cx="103" cy="182"/>
              </a:xfrm>
              <a:custGeom>
                <a:avLst/>
                <a:gdLst>
                  <a:gd name="T0" fmla="*/ 0 w 587"/>
                  <a:gd name="T1" fmla="*/ 0 h 650"/>
                  <a:gd name="T2" fmla="*/ 0 w 587"/>
                  <a:gd name="T3" fmla="*/ 0 h 650"/>
                  <a:gd name="T4" fmla="*/ 0 w 587"/>
                  <a:gd name="T5" fmla="*/ 0 h 650"/>
                  <a:gd name="T6" fmla="*/ 0 w 587"/>
                  <a:gd name="T7" fmla="*/ 0 h 650"/>
                  <a:gd name="T8" fmla="*/ 0 w 587"/>
                  <a:gd name="T9" fmla="*/ 0 h 650"/>
                  <a:gd name="T10" fmla="*/ 0 w 587"/>
                  <a:gd name="T11" fmla="*/ 0 h 650"/>
                  <a:gd name="T12" fmla="*/ 0 w 587"/>
                  <a:gd name="T13" fmla="*/ 0 h 650"/>
                  <a:gd name="T14" fmla="*/ 0 w 587"/>
                  <a:gd name="T15" fmla="*/ 0 h 650"/>
                  <a:gd name="T16" fmla="*/ 0 w 587"/>
                  <a:gd name="T17" fmla="*/ 0 h 650"/>
                  <a:gd name="T18" fmla="*/ 0 w 587"/>
                  <a:gd name="T19" fmla="*/ 0 h 650"/>
                  <a:gd name="T20" fmla="*/ 0 w 587"/>
                  <a:gd name="T21" fmla="*/ 0 h 650"/>
                  <a:gd name="T22" fmla="*/ 0 w 587"/>
                  <a:gd name="T23" fmla="*/ 0 h 650"/>
                  <a:gd name="T24" fmla="*/ 0 w 587"/>
                  <a:gd name="T25" fmla="*/ 0 h 650"/>
                  <a:gd name="T26" fmla="*/ 0 w 587"/>
                  <a:gd name="T27" fmla="*/ 0 h 650"/>
                  <a:gd name="T28" fmla="*/ 0 w 587"/>
                  <a:gd name="T29" fmla="*/ 0 h 650"/>
                  <a:gd name="T30" fmla="*/ 0 w 587"/>
                  <a:gd name="T31" fmla="*/ 0 h 650"/>
                  <a:gd name="T32" fmla="*/ 0 w 587"/>
                  <a:gd name="T33" fmla="*/ 0 h 650"/>
                  <a:gd name="T34" fmla="*/ 0 w 587"/>
                  <a:gd name="T35" fmla="*/ 0 h 650"/>
                  <a:gd name="T36" fmla="*/ 0 w 587"/>
                  <a:gd name="T37" fmla="*/ 0 h 650"/>
                  <a:gd name="T38" fmla="*/ 0 w 587"/>
                  <a:gd name="T39" fmla="*/ 0 h 650"/>
                  <a:gd name="T40" fmla="*/ 0 w 587"/>
                  <a:gd name="T41" fmla="*/ 0 h 650"/>
                  <a:gd name="T42" fmla="*/ 0 w 587"/>
                  <a:gd name="T43" fmla="*/ 0 h 650"/>
                  <a:gd name="T44" fmla="*/ 0 w 587"/>
                  <a:gd name="T45" fmla="*/ 0 h 650"/>
                  <a:gd name="T46" fmla="*/ 0 w 587"/>
                  <a:gd name="T47" fmla="*/ 0 h 650"/>
                  <a:gd name="T48" fmla="*/ 0 w 587"/>
                  <a:gd name="T49" fmla="*/ 0 h 650"/>
                  <a:gd name="T50" fmla="*/ 0 w 587"/>
                  <a:gd name="T51" fmla="*/ 0 h 650"/>
                  <a:gd name="T52" fmla="*/ 0 w 587"/>
                  <a:gd name="T53" fmla="*/ 0 h 650"/>
                  <a:gd name="T54" fmla="*/ 0 w 587"/>
                  <a:gd name="T55" fmla="*/ 0 h 650"/>
                  <a:gd name="T56" fmla="*/ 0 w 587"/>
                  <a:gd name="T57" fmla="*/ 0 h 650"/>
                  <a:gd name="T58" fmla="*/ 0 w 587"/>
                  <a:gd name="T59" fmla="*/ 0 h 650"/>
                  <a:gd name="T60" fmla="*/ 0 w 587"/>
                  <a:gd name="T61" fmla="*/ 0 h 650"/>
                  <a:gd name="T62" fmla="*/ 0 w 587"/>
                  <a:gd name="T63" fmla="*/ 0 h 650"/>
                  <a:gd name="T64" fmla="*/ 0 w 587"/>
                  <a:gd name="T65" fmla="*/ 0 h 650"/>
                  <a:gd name="T66" fmla="*/ 0 w 587"/>
                  <a:gd name="T67" fmla="*/ 0 h 650"/>
                  <a:gd name="T68" fmla="*/ 0 w 587"/>
                  <a:gd name="T69" fmla="*/ 0 h 650"/>
                  <a:gd name="T70" fmla="*/ 0 w 587"/>
                  <a:gd name="T71" fmla="*/ 0 h 650"/>
                  <a:gd name="T72" fmla="*/ 0 w 587"/>
                  <a:gd name="T73" fmla="*/ 0 h 650"/>
                  <a:gd name="T74" fmla="*/ 0 w 587"/>
                  <a:gd name="T75" fmla="*/ 0 h 650"/>
                  <a:gd name="T76" fmla="*/ 0 w 587"/>
                  <a:gd name="T77" fmla="*/ 0 h 650"/>
                  <a:gd name="T78" fmla="*/ 0 w 587"/>
                  <a:gd name="T79" fmla="*/ 0 h 650"/>
                  <a:gd name="T80" fmla="*/ 0 w 587"/>
                  <a:gd name="T81" fmla="*/ 0 h 650"/>
                  <a:gd name="T82" fmla="*/ 0 w 587"/>
                  <a:gd name="T83" fmla="*/ 0 h 650"/>
                  <a:gd name="T84" fmla="*/ 0 w 587"/>
                  <a:gd name="T85" fmla="*/ 0 h 650"/>
                  <a:gd name="T86" fmla="*/ 0 w 587"/>
                  <a:gd name="T87" fmla="*/ 0 h 650"/>
                  <a:gd name="T88" fmla="*/ 0 w 587"/>
                  <a:gd name="T89" fmla="*/ 0 h 650"/>
                  <a:gd name="T90" fmla="*/ 0 w 587"/>
                  <a:gd name="T91" fmla="*/ 0 h 650"/>
                  <a:gd name="T92" fmla="*/ 0 w 587"/>
                  <a:gd name="T93" fmla="*/ 0 h 650"/>
                  <a:gd name="T94" fmla="*/ 0 w 587"/>
                  <a:gd name="T95" fmla="*/ 0 h 650"/>
                  <a:gd name="T96" fmla="*/ 0 w 587"/>
                  <a:gd name="T97" fmla="*/ 0 h 650"/>
                  <a:gd name="T98" fmla="*/ 0 w 587"/>
                  <a:gd name="T99" fmla="*/ 0 h 650"/>
                  <a:gd name="T100" fmla="*/ 0 w 587"/>
                  <a:gd name="T101" fmla="*/ 0 h 650"/>
                  <a:gd name="T102" fmla="*/ 0 w 587"/>
                  <a:gd name="T103" fmla="*/ 0 h 650"/>
                  <a:gd name="T104" fmla="*/ 0 w 587"/>
                  <a:gd name="T105" fmla="*/ 0 h 650"/>
                  <a:gd name="T106" fmla="*/ 0 w 587"/>
                  <a:gd name="T107" fmla="*/ 0 h 650"/>
                  <a:gd name="T108" fmla="*/ 0 w 587"/>
                  <a:gd name="T109" fmla="*/ 0 h 6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7"/>
                  <a:gd name="T166" fmla="*/ 0 h 650"/>
                  <a:gd name="T167" fmla="*/ 587 w 587"/>
                  <a:gd name="T168" fmla="*/ 650 h 6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7" h="650">
                    <a:moveTo>
                      <a:pt x="495" y="359"/>
                    </a:moveTo>
                    <a:lnTo>
                      <a:pt x="548" y="334"/>
                    </a:lnTo>
                    <a:lnTo>
                      <a:pt x="554" y="326"/>
                    </a:lnTo>
                    <a:lnTo>
                      <a:pt x="567" y="304"/>
                    </a:lnTo>
                    <a:lnTo>
                      <a:pt x="581" y="275"/>
                    </a:lnTo>
                    <a:lnTo>
                      <a:pt x="587" y="240"/>
                    </a:lnTo>
                    <a:lnTo>
                      <a:pt x="583" y="205"/>
                    </a:lnTo>
                    <a:lnTo>
                      <a:pt x="573" y="173"/>
                    </a:lnTo>
                    <a:lnTo>
                      <a:pt x="556" y="152"/>
                    </a:lnTo>
                    <a:lnTo>
                      <a:pt x="534" y="142"/>
                    </a:lnTo>
                    <a:lnTo>
                      <a:pt x="522" y="144"/>
                    </a:lnTo>
                    <a:lnTo>
                      <a:pt x="511" y="150"/>
                    </a:lnTo>
                    <a:lnTo>
                      <a:pt x="499" y="160"/>
                    </a:lnTo>
                    <a:lnTo>
                      <a:pt x="489" y="168"/>
                    </a:lnTo>
                    <a:lnTo>
                      <a:pt x="481" y="177"/>
                    </a:lnTo>
                    <a:lnTo>
                      <a:pt x="475" y="187"/>
                    </a:lnTo>
                    <a:lnTo>
                      <a:pt x="472" y="193"/>
                    </a:lnTo>
                    <a:lnTo>
                      <a:pt x="470" y="195"/>
                    </a:lnTo>
                    <a:lnTo>
                      <a:pt x="462" y="220"/>
                    </a:lnTo>
                    <a:lnTo>
                      <a:pt x="458" y="222"/>
                    </a:lnTo>
                    <a:lnTo>
                      <a:pt x="446" y="226"/>
                    </a:lnTo>
                    <a:lnTo>
                      <a:pt x="432" y="232"/>
                    </a:lnTo>
                    <a:lnTo>
                      <a:pt x="417" y="234"/>
                    </a:lnTo>
                    <a:lnTo>
                      <a:pt x="403" y="224"/>
                    </a:lnTo>
                    <a:lnTo>
                      <a:pt x="393" y="199"/>
                    </a:lnTo>
                    <a:lnTo>
                      <a:pt x="382" y="170"/>
                    </a:lnTo>
                    <a:lnTo>
                      <a:pt x="364" y="148"/>
                    </a:lnTo>
                    <a:lnTo>
                      <a:pt x="342" y="136"/>
                    </a:lnTo>
                    <a:lnTo>
                      <a:pt x="329" y="131"/>
                    </a:lnTo>
                    <a:lnTo>
                      <a:pt x="323" y="121"/>
                    </a:lnTo>
                    <a:lnTo>
                      <a:pt x="323" y="103"/>
                    </a:lnTo>
                    <a:lnTo>
                      <a:pt x="329" y="74"/>
                    </a:lnTo>
                    <a:lnTo>
                      <a:pt x="333" y="43"/>
                    </a:lnTo>
                    <a:lnTo>
                      <a:pt x="333" y="17"/>
                    </a:lnTo>
                    <a:lnTo>
                      <a:pt x="323" y="3"/>
                    </a:lnTo>
                    <a:lnTo>
                      <a:pt x="315" y="2"/>
                    </a:lnTo>
                    <a:lnTo>
                      <a:pt x="303" y="0"/>
                    </a:lnTo>
                    <a:lnTo>
                      <a:pt x="290" y="0"/>
                    </a:lnTo>
                    <a:lnTo>
                      <a:pt x="278" y="0"/>
                    </a:lnTo>
                    <a:lnTo>
                      <a:pt x="264" y="0"/>
                    </a:lnTo>
                    <a:lnTo>
                      <a:pt x="250" y="0"/>
                    </a:lnTo>
                    <a:lnTo>
                      <a:pt x="239" y="2"/>
                    </a:lnTo>
                    <a:lnTo>
                      <a:pt x="231" y="3"/>
                    </a:lnTo>
                    <a:lnTo>
                      <a:pt x="221" y="7"/>
                    </a:lnTo>
                    <a:lnTo>
                      <a:pt x="205" y="15"/>
                    </a:lnTo>
                    <a:lnTo>
                      <a:pt x="186" y="23"/>
                    </a:lnTo>
                    <a:lnTo>
                      <a:pt x="164" y="35"/>
                    </a:lnTo>
                    <a:lnTo>
                      <a:pt x="145" y="45"/>
                    </a:lnTo>
                    <a:lnTo>
                      <a:pt x="125" y="54"/>
                    </a:lnTo>
                    <a:lnTo>
                      <a:pt x="110" y="62"/>
                    </a:lnTo>
                    <a:lnTo>
                      <a:pt x="100" y="68"/>
                    </a:lnTo>
                    <a:lnTo>
                      <a:pt x="90" y="72"/>
                    </a:lnTo>
                    <a:lnTo>
                      <a:pt x="78" y="72"/>
                    </a:lnTo>
                    <a:lnTo>
                      <a:pt x="67" y="72"/>
                    </a:lnTo>
                    <a:lnTo>
                      <a:pt x="57" y="70"/>
                    </a:lnTo>
                    <a:lnTo>
                      <a:pt x="47" y="68"/>
                    </a:lnTo>
                    <a:lnTo>
                      <a:pt x="39" y="64"/>
                    </a:lnTo>
                    <a:lnTo>
                      <a:pt x="35" y="62"/>
                    </a:lnTo>
                    <a:lnTo>
                      <a:pt x="33" y="62"/>
                    </a:lnTo>
                    <a:lnTo>
                      <a:pt x="29" y="70"/>
                    </a:lnTo>
                    <a:lnTo>
                      <a:pt x="22" y="89"/>
                    </a:lnTo>
                    <a:lnTo>
                      <a:pt x="12" y="115"/>
                    </a:lnTo>
                    <a:lnTo>
                      <a:pt x="8" y="142"/>
                    </a:lnTo>
                    <a:lnTo>
                      <a:pt x="8" y="166"/>
                    </a:lnTo>
                    <a:lnTo>
                      <a:pt x="4" y="185"/>
                    </a:lnTo>
                    <a:lnTo>
                      <a:pt x="2" y="205"/>
                    </a:lnTo>
                    <a:lnTo>
                      <a:pt x="0" y="228"/>
                    </a:lnTo>
                    <a:lnTo>
                      <a:pt x="4" y="252"/>
                    </a:lnTo>
                    <a:lnTo>
                      <a:pt x="14" y="273"/>
                    </a:lnTo>
                    <a:lnTo>
                      <a:pt x="26" y="291"/>
                    </a:lnTo>
                    <a:lnTo>
                      <a:pt x="33" y="306"/>
                    </a:lnTo>
                    <a:lnTo>
                      <a:pt x="37" y="312"/>
                    </a:lnTo>
                    <a:lnTo>
                      <a:pt x="45" y="330"/>
                    </a:lnTo>
                    <a:lnTo>
                      <a:pt x="53" y="355"/>
                    </a:lnTo>
                    <a:lnTo>
                      <a:pt x="53" y="383"/>
                    </a:lnTo>
                    <a:lnTo>
                      <a:pt x="55" y="400"/>
                    </a:lnTo>
                    <a:lnTo>
                      <a:pt x="65" y="430"/>
                    </a:lnTo>
                    <a:lnTo>
                      <a:pt x="78" y="467"/>
                    </a:lnTo>
                    <a:lnTo>
                      <a:pt x="96" y="508"/>
                    </a:lnTo>
                    <a:lnTo>
                      <a:pt x="117" y="549"/>
                    </a:lnTo>
                    <a:lnTo>
                      <a:pt x="137" y="586"/>
                    </a:lnTo>
                    <a:lnTo>
                      <a:pt x="157" y="613"/>
                    </a:lnTo>
                    <a:lnTo>
                      <a:pt x="174" y="629"/>
                    </a:lnTo>
                    <a:lnTo>
                      <a:pt x="186" y="637"/>
                    </a:lnTo>
                    <a:lnTo>
                      <a:pt x="196" y="643"/>
                    </a:lnTo>
                    <a:lnTo>
                      <a:pt x="204" y="646"/>
                    </a:lnTo>
                    <a:lnTo>
                      <a:pt x="211" y="648"/>
                    </a:lnTo>
                    <a:lnTo>
                      <a:pt x="219" y="650"/>
                    </a:lnTo>
                    <a:lnTo>
                      <a:pt x="229" y="650"/>
                    </a:lnTo>
                    <a:lnTo>
                      <a:pt x="243" y="648"/>
                    </a:lnTo>
                    <a:lnTo>
                      <a:pt x="260" y="646"/>
                    </a:lnTo>
                    <a:lnTo>
                      <a:pt x="280" y="641"/>
                    </a:lnTo>
                    <a:lnTo>
                      <a:pt x="301" y="633"/>
                    </a:lnTo>
                    <a:lnTo>
                      <a:pt x="323" y="621"/>
                    </a:lnTo>
                    <a:lnTo>
                      <a:pt x="342" y="607"/>
                    </a:lnTo>
                    <a:lnTo>
                      <a:pt x="360" y="596"/>
                    </a:lnTo>
                    <a:lnTo>
                      <a:pt x="374" y="584"/>
                    </a:lnTo>
                    <a:lnTo>
                      <a:pt x="382" y="576"/>
                    </a:lnTo>
                    <a:lnTo>
                      <a:pt x="385" y="574"/>
                    </a:lnTo>
                    <a:lnTo>
                      <a:pt x="389" y="572"/>
                    </a:lnTo>
                    <a:lnTo>
                      <a:pt x="397" y="568"/>
                    </a:lnTo>
                    <a:lnTo>
                      <a:pt x="411" y="560"/>
                    </a:lnTo>
                    <a:lnTo>
                      <a:pt x="427" y="551"/>
                    </a:lnTo>
                    <a:lnTo>
                      <a:pt x="442" y="541"/>
                    </a:lnTo>
                    <a:lnTo>
                      <a:pt x="458" y="527"/>
                    </a:lnTo>
                    <a:lnTo>
                      <a:pt x="470" y="512"/>
                    </a:lnTo>
                    <a:lnTo>
                      <a:pt x="479" y="494"/>
                    </a:lnTo>
                    <a:lnTo>
                      <a:pt x="489" y="453"/>
                    </a:lnTo>
                    <a:lnTo>
                      <a:pt x="493" y="408"/>
                    </a:lnTo>
                    <a:lnTo>
                      <a:pt x="495" y="373"/>
                    </a:lnTo>
                    <a:lnTo>
                      <a:pt x="495" y="359"/>
                    </a:lnTo>
                    <a:close/>
                  </a:path>
                </a:pathLst>
              </a:custGeom>
              <a:solidFill>
                <a:srgbClr val="FFC6B2"/>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7" name="Freeform 12"/>
              <p:cNvSpPr>
                <a:spLocks noChangeArrowheads="1"/>
              </p:cNvSpPr>
              <p:nvPr/>
            </p:nvSpPr>
            <p:spPr bwMode="auto">
              <a:xfrm flipH="1">
                <a:off x="722" y="2522"/>
                <a:ext cx="103" cy="83"/>
              </a:xfrm>
              <a:custGeom>
                <a:avLst/>
                <a:gdLst>
                  <a:gd name="T0" fmla="*/ 0 w 587"/>
                  <a:gd name="T1" fmla="*/ 0 h 299"/>
                  <a:gd name="T2" fmla="*/ 0 w 587"/>
                  <a:gd name="T3" fmla="*/ 0 h 299"/>
                  <a:gd name="T4" fmla="*/ 0 w 587"/>
                  <a:gd name="T5" fmla="*/ 0 h 299"/>
                  <a:gd name="T6" fmla="*/ 0 w 587"/>
                  <a:gd name="T7" fmla="*/ 0 h 299"/>
                  <a:gd name="T8" fmla="*/ 0 w 587"/>
                  <a:gd name="T9" fmla="*/ 0 h 299"/>
                  <a:gd name="T10" fmla="*/ 0 w 587"/>
                  <a:gd name="T11" fmla="*/ 0 h 299"/>
                  <a:gd name="T12" fmla="*/ 0 w 587"/>
                  <a:gd name="T13" fmla="*/ 0 h 299"/>
                  <a:gd name="T14" fmla="*/ 0 w 587"/>
                  <a:gd name="T15" fmla="*/ 0 h 299"/>
                  <a:gd name="T16" fmla="*/ 0 w 587"/>
                  <a:gd name="T17" fmla="*/ 0 h 299"/>
                  <a:gd name="T18" fmla="*/ 0 w 587"/>
                  <a:gd name="T19" fmla="*/ 0 h 299"/>
                  <a:gd name="T20" fmla="*/ 0 w 587"/>
                  <a:gd name="T21" fmla="*/ 0 h 299"/>
                  <a:gd name="T22" fmla="*/ 0 w 587"/>
                  <a:gd name="T23" fmla="*/ 0 h 299"/>
                  <a:gd name="T24" fmla="*/ 0 w 587"/>
                  <a:gd name="T25" fmla="*/ 0 h 299"/>
                  <a:gd name="T26" fmla="*/ 0 w 587"/>
                  <a:gd name="T27" fmla="*/ 0 h 299"/>
                  <a:gd name="T28" fmla="*/ 0 w 587"/>
                  <a:gd name="T29" fmla="*/ 0 h 299"/>
                  <a:gd name="T30" fmla="*/ 0 w 587"/>
                  <a:gd name="T31" fmla="*/ 0 h 299"/>
                  <a:gd name="T32" fmla="*/ 0 w 587"/>
                  <a:gd name="T33" fmla="*/ 0 h 299"/>
                  <a:gd name="T34" fmla="*/ 0 w 587"/>
                  <a:gd name="T35" fmla="*/ 0 h 299"/>
                  <a:gd name="T36" fmla="*/ 0 w 587"/>
                  <a:gd name="T37" fmla="*/ 0 h 299"/>
                  <a:gd name="T38" fmla="*/ 0 w 587"/>
                  <a:gd name="T39" fmla="*/ 0 h 299"/>
                  <a:gd name="T40" fmla="*/ 0 w 587"/>
                  <a:gd name="T41" fmla="*/ 0 h 299"/>
                  <a:gd name="T42" fmla="*/ 0 w 587"/>
                  <a:gd name="T43" fmla="*/ 0 h 299"/>
                  <a:gd name="T44" fmla="*/ 0 w 587"/>
                  <a:gd name="T45" fmla="*/ 0 h 299"/>
                  <a:gd name="T46" fmla="*/ 0 w 587"/>
                  <a:gd name="T47" fmla="*/ 0 h 299"/>
                  <a:gd name="T48" fmla="*/ 0 w 587"/>
                  <a:gd name="T49" fmla="*/ 0 h 299"/>
                  <a:gd name="T50" fmla="*/ 0 w 587"/>
                  <a:gd name="T51" fmla="*/ 0 h 299"/>
                  <a:gd name="T52" fmla="*/ 0 w 587"/>
                  <a:gd name="T53" fmla="*/ 0 h 299"/>
                  <a:gd name="T54" fmla="*/ 0 w 587"/>
                  <a:gd name="T55" fmla="*/ 0 h 299"/>
                  <a:gd name="T56" fmla="*/ 0 w 587"/>
                  <a:gd name="T57" fmla="*/ 0 h 299"/>
                  <a:gd name="T58" fmla="*/ 0 w 587"/>
                  <a:gd name="T59" fmla="*/ 0 h 299"/>
                  <a:gd name="T60" fmla="*/ 0 w 587"/>
                  <a:gd name="T61" fmla="*/ 0 h 299"/>
                  <a:gd name="T62" fmla="*/ 0 w 587"/>
                  <a:gd name="T63" fmla="*/ 0 h 299"/>
                  <a:gd name="T64" fmla="*/ 0 w 587"/>
                  <a:gd name="T65" fmla="*/ 0 h 299"/>
                  <a:gd name="T66" fmla="*/ 0 w 587"/>
                  <a:gd name="T67" fmla="*/ 0 h 299"/>
                  <a:gd name="T68" fmla="*/ 0 w 587"/>
                  <a:gd name="T69" fmla="*/ 0 h 299"/>
                  <a:gd name="T70" fmla="*/ 0 w 587"/>
                  <a:gd name="T71" fmla="*/ 0 h 299"/>
                  <a:gd name="T72" fmla="*/ 0 w 587"/>
                  <a:gd name="T73" fmla="*/ 0 h 299"/>
                  <a:gd name="T74" fmla="*/ 0 w 587"/>
                  <a:gd name="T75" fmla="*/ 0 h 299"/>
                  <a:gd name="T76" fmla="*/ 0 w 587"/>
                  <a:gd name="T77" fmla="*/ 0 h 299"/>
                  <a:gd name="T78" fmla="*/ 0 w 587"/>
                  <a:gd name="T79" fmla="*/ 0 h 299"/>
                  <a:gd name="T80" fmla="*/ 0 w 587"/>
                  <a:gd name="T81" fmla="*/ 0 h 299"/>
                  <a:gd name="T82" fmla="*/ 0 w 587"/>
                  <a:gd name="T83" fmla="*/ 0 h 299"/>
                  <a:gd name="T84" fmla="*/ 0 w 587"/>
                  <a:gd name="T85" fmla="*/ 0 h 299"/>
                  <a:gd name="T86" fmla="*/ 0 w 587"/>
                  <a:gd name="T87" fmla="*/ 0 h 299"/>
                  <a:gd name="T88" fmla="*/ 0 w 587"/>
                  <a:gd name="T89" fmla="*/ 0 h 299"/>
                  <a:gd name="T90" fmla="*/ 0 w 587"/>
                  <a:gd name="T91" fmla="*/ 0 h 299"/>
                  <a:gd name="T92" fmla="*/ 0 w 587"/>
                  <a:gd name="T93" fmla="*/ 0 h 299"/>
                  <a:gd name="T94" fmla="*/ 0 w 587"/>
                  <a:gd name="T95" fmla="*/ 0 h 299"/>
                  <a:gd name="T96" fmla="*/ 0 w 587"/>
                  <a:gd name="T97" fmla="*/ 0 h 299"/>
                  <a:gd name="T98" fmla="*/ 0 w 587"/>
                  <a:gd name="T99" fmla="*/ 0 h 299"/>
                  <a:gd name="T100" fmla="*/ 0 w 587"/>
                  <a:gd name="T101" fmla="*/ 0 h 299"/>
                  <a:gd name="T102" fmla="*/ 0 w 587"/>
                  <a:gd name="T103" fmla="*/ 0 h 299"/>
                  <a:gd name="T104" fmla="*/ 0 w 587"/>
                  <a:gd name="T105" fmla="*/ 0 h 2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7"/>
                  <a:gd name="T160" fmla="*/ 0 h 299"/>
                  <a:gd name="T161" fmla="*/ 587 w 587"/>
                  <a:gd name="T162" fmla="*/ 299 h 2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7" h="299">
                    <a:moveTo>
                      <a:pt x="523" y="29"/>
                    </a:moveTo>
                    <a:lnTo>
                      <a:pt x="524" y="31"/>
                    </a:lnTo>
                    <a:lnTo>
                      <a:pt x="528" y="35"/>
                    </a:lnTo>
                    <a:lnTo>
                      <a:pt x="536" y="43"/>
                    </a:lnTo>
                    <a:lnTo>
                      <a:pt x="546" y="51"/>
                    </a:lnTo>
                    <a:lnTo>
                      <a:pt x="556" y="60"/>
                    </a:lnTo>
                    <a:lnTo>
                      <a:pt x="566" y="72"/>
                    </a:lnTo>
                    <a:lnTo>
                      <a:pt x="573" y="86"/>
                    </a:lnTo>
                    <a:lnTo>
                      <a:pt x="581" y="97"/>
                    </a:lnTo>
                    <a:lnTo>
                      <a:pt x="587" y="121"/>
                    </a:lnTo>
                    <a:lnTo>
                      <a:pt x="587" y="140"/>
                    </a:lnTo>
                    <a:lnTo>
                      <a:pt x="583" y="152"/>
                    </a:lnTo>
                    <a:lnTo>
                      <a:pt x="581" y="156"/>
                    </a:lnTo>
                    <a:lnTo>
                      <a:pt x="528" y="207"/>
                    </a:lnTo>
                    <a:lnTo>
                      <a:pt x="526" y="211"/>
                    </a:lnTo>
                    <a:lnTo>
                      <a:pt x="521" y="222"/>
                    </a:lnTo>
                    <a:lnTo>
                      <a:pt x="511" y="236"/>
                    </a:lnTo>
                    <a:lnTo>
                      <a:pt x="499" y="248"/>
                    </a:lnTo>
                    <a:lnTo>
                      <a:pt x="489" y="254"/>
                    </a:lnTo>
                    <a:lnTo>
                      <a:pt x="485" y="258"/>
                    </a:lnTo>
                    <a:lnTo>
                      <a:pt x="483" y="260"/>
                    </a:lnTo>
                    <a:lnTo>
                      <a:pt x="454" y="299"/>
                    </a:lnTo>
                    <a:lnTo>
                      <a:pt x="446" y="295"/>
                    </a:lnTo>
                    <a:lnTo>
                      <a:pt x="431" y="287"/>
                    </a:lnTo>
                    <a:lnTo>
                      <a:pt x="417" y="271"/>
                    </a:lnTo>
                    <a:lnTo>
                      <a:pt x="413" y="248"/>
                    </a:lnTo>
                    <a:lnTo>
                      <a:pt x="419" y="222"/>
                    </a:lnTo>
                    <a:lnTo>
                      <a:pt x="425" y="203"/>
                    </a:lnTo>
                    <a:lnTo>
                      <a:pt x="429" y="189"/>
                    </a:lnTo>
                    <a:lnTo>
                      <a:pt x="431" y="185"/>
                    </a:lnTo>
                    <a:lnTo>
                      <a:pt x="436" y="156"/>
                    </a:lnTo>
                    <a:lnTo>
                      <a:pt x="386" y="168"/>
                    </a:lnTo>
                    <a:lnTo>
                      <a:pt x="321" y="201"/>
                    </a:lnTo>
                    <a:lnTo>
                      <a:pt x="288" y="236"/>
                    </a:lnTo>
                    <a:lnTo>
                      <a:pt x="264" y="271"/>
                    </a:lnTo>
                    <a:lnTo>
                      <a:pt x="258" y="275"/>
                    </a:lnTo>
                    <a:lnTo>
                      <a:pt x="245" y="281"/>
                    </a:lnTo>
                    <a:lnTo>
                      <a:pt x="229" y="283"/>
                    </a:lnTo>
                    <a:lnTo>
                      <a:pt x="217" y="271"/>
                    </a:lnTo>
                    <a:lnTo>
                      <a:pt x="219" y="244"/>
                    </a:lnTo>
                    <a:lnTo>
                      <a:pt x="233" y="215"/>
                    </a:lnTo>
                    <a:lnTo>
                      <a:pt x="251" y="189"/>
                    </a:lnTo>
                    <a:lnTo>
                      <a:pt x="258" y="179"/>
                    </a:lnTo>
                    <a:lnTo>
                      <a:pt x="303" y="138"/>
                    </a:lnTo>
                    <a:lnTo>
                      <a:pt x="229" y="150"/>
                    </a:lnTo>
                    <a:lnTo>
                      <a:pt x="225" y="152"/>
                    </a:lnTo>
                    <a:lnTo>
                      <a:pt x="217" y="154"/>
                    </a:lnTo>
                    <a:lnTo>
                      <a:pt x="206" y="160"/>
                    </a:lnTo>
                    <a:lnTo>
                      <a:pt x="192" y="166"/>
                    </a:lnTo>
                    <a:lnTo>
                      <a:pt x="178" y="174"/>
                    </a:lnTo>
                    <a:lnTo>
                      <a:pt x="165" y="181"/>
                    </a:lnTo>
                    <a:lnTo>
                      <a:pt x="151" y="191"/>
                    </a:lnTo>
                    <a:lnTo>
                      <a:pt x="143" y="201"/>
                    </a:lnTo>
                    <a:lnTo>
                      <a:pt x="135" y="211"/>
                    </a:lnTo>
                    <a:lnTo>
                      <a:pt x="127" y="222"/>
                    </a:lnTo>
                    <a:lnTo>
                      <a:pt x="116" y="230"/>
                    </a:lnTo>
                    <a:lnTo>
                      <a:pt x="106" y="238"/>
                    </a:lnTo>
                    <a:lnTo>
                      <a:pt x="96" y="244"/>
                    </a:lnTo>
                    <a:lnTo>
                      <a:pt x="84" y="250"/>
                    </a:lnTo>
                    <a:lnTo>
                      <a:pt x="77" y="252"/>
                    </a:lnTo>
                    <a:lnTo>
                      <a:pt x="69" y="254"/>
                    </a:lnTo>
                    <a:lnTo>
                      <a:pt x="55" y="254"/>
                    </a:lnTo>
                    <a:lnTo>
                      <a:pt x="45" y="254"/>
                    </a:lnTo>
                    <a:lnTo>
                      <a:pt x="37" y="252"/>
                    </a:lnTo>
                    <a:lnTo>
                      <a:pt x="34" y="242"/>
                    </a:lnTo>
                    <a:lnTo>
                      <a:pt x="28" y="234"/>
                    </a:lnTo>
                    <a:lnTo>
                      <a:pt x="18" y="232"/>
                    </a:lnTo>
                    <a:lnTo>
                      <a:pt x="6" y="232"/>
                    </a:lnTo>
                    <a:lnTo>
                      <a:pt x="0" y="224"/>
                    </a:lnTo>
                    <a:lnTo>
                      <a:pt x="0" y="211"/>
                    </a:lnTo>
                    <a:lnTo>
                      <a:pt x="4" y="199"/>
                    </a:lnTo>
                    <a:lnTo>
                      <a:pt x="6" y="189"/>
                    </a:lnTo>
                    <a:lnTo>
                      <a:pt x="6" y="185"/>
                    </a:lnTo>
                    <a:lnTo>
                      <a:pt x="69" y="103"/>
                    </a:lnTo>
                    <a:lnTo>
                      <a:pt x="73" y="101"/>
                    </a:lnTo>
                    <a:lnTo>
                      <a:pt x="80" y="97"/>
                    </a:lnTo>
                    <a:lnTo>
                      <a:pt x="94" y="94"/>
                    </a:lnTo>
                    <a:lnTo>
                      <a:pt x="110" y="88"/>
                    </a:lnTo>
                    <a:lnTo>
                      <a:pt x="120" y="84"/>
                    </a:lnTo>
                    <a:lnTo>
                      <a:pt x="133" y="80"/>
                    </a:lnTo>
                    <a:lnTo>
                      <a:pt x="147" y="74"/>
                    </a:lnTo>
                    <a:lnTo>
                      <a:pt x="161" y="68"/>
                    </a:lnTo>
                    <a:lnTo>
                      <a:pt x="174" y="62"/>
                    </a:lnTo>
                    <a:lnTo>
                      <a:pt x="186" y="56"/>
                    </a:lnTo>
                    <a:lnTo>
                      <a:pt x="194" y="54"/>
                    </a:lnTo>
                    <a:lnTo>
                      <a:pt x="196" y="52"/>
                    </a:lnTo>
                    <a:lnTo>
                      <a:pt x="202" y="49"/>
                    </a:lnTo>
                    <a:lnTo>
                      <a:pt x="215" y="41"/>
                    </a:lnTo>
                    <a:lnTo>
                      <a:pt x="231" y="31"/>
                    </a:lnTo>
                    <a:lnTo>
                      <a:pt x="247" y="23"/>
                    </a:lnTo>
                    <a:lnTo>
                      <a:pt x="255" y="21"/>
                    </a:lnTo>
                    <a:lnTo>
                      <a:pt x="262" y="19"/>
                    </a:lnTo>
                    <a:lnTo>
                      <a:pt x="272" y="17"/>
                    </a:lnTo>
                    <a:lnTo>
                      <a:pt x="284" y="17"/>
                    </a:lnTo>
                    <a:lnTo>
                      <a:pt x="296" y="15"/>
                    </a:lnTo>
                    <a:lnTo>
                      <a:pt x="309" y="13"/>
                    </a:lnTo>
                    <a:lnTo>
                      <a:pt x="323" y="11"/>
                    </a:lnTo>
                    <a:lnTo>
                      <a:pt x="339" y="8"/>
                    </a:lnTo>
                    <a:lnTo>
                      <a:pt x="356" y="4"/>
                    </a:lnTo>
                    <a:lnTo>
                      <a:pt x="376" y="2"/>
                    </a:lnTo>
                    <a:lnTo>
                      <a:pt x="399" y="0"/>
                    </a:lnTo>
                    <a:lnTo>
                      <a:pt x="425" y="2"/>
                    </a:lnTo>
                    <a:lnTo>
                      <a:pt x="450" y="4"/>
                    </a:lnTo>
                    <a:lnTo>
                      <a:pt x="476" y="9"/>
                    </a:lnTo>
                    <a:lnTo>
                      <a:pt x="499" y="17"/>
                    </a:lnTo>
                    <a:lnTo>
                      <a:pt x="523" y="29"/>
                    </a:lnTo>
                    <a:close/>
                  </a:path>
                </a:pathLst>
              </a:custGeom>
              <a:solidFill>
                <a:srgbClr val="F2B299"/>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8" name="Freeform 13"/>
              <p:cNvSpPr>
                <a:spLocks noChangeArrowheads="1"/>
              </p:cNvSpPr>
              <p:nvPr/>
            </p:nvSpPr>
            <p:spPr bwMode="auto">
              <a:xfrm flipH="1">
                <a:off x="456" y="2638"/>
                <a:ext cx="202" cy="48"/>
              </a:xfrm>
              <a:custGeom>
                <a:avLst/>
                <a:gdLst>
                  <a:gd name="T0" fmla="*/ 0 w 1139"/>
                  <a:gd name="T1" fmla="*/ 0 h 178"/>
                  <a:gd name="T2" fmla="*/ 0 w 1139"/>
                  <a:gd name="T3" fmla="*/ 0 h 178"/>
                  <a:gd name="T4" fmla="*/ 0 w 1139"/>
                  <a:gd name="T5" fmla="*/ 0 h 178"/>
                  <a:gd name="T6" fmla="*/ 0 w 1139"/>
                  <a:gd name="T7" fmla="*/ 0 h 178"/>
                  <a:gd name="T8" fmla="*/ 0 w 1139"/>
                  <a:gd name="T9" fmla="*/ 0 h 178"/>
                  <a:gd name="T10" fmla="*/ 0 w 1139"/>
                  <a:gd name="T11" fmla="*/ 0 h 178"/>
                  <a:gd name="T12" fmla="*/ 0 w 1139"/>
                  <a:gd name="T13" fmla="*/ 0 h 178"/>
                  <a:gd name="T14" fmla="*/ 0 w 1139"/>
                  <a:gd name="T15" fmla="*/ 0 h 178"/>
                  <a:gd name="T16" fmla="*/ 0 w 1139"/>
                  <a:gd name="T17" fmla="*/ 0 h 178"/>
                  <a:gd name="T18" fmla="*/ 0 w 1139"/>
                  <a:gd name="T19" fmla="*/ 0 h 178"/>
                  <a:gd name="T20" fmla="*/ 0 w 1139"/>
                  <a:gd name="T21" fmla="*/ 0 h 178"/>
                  <a:gd name="T22" fmla="*/ 0 w 1139"/>
                  <a:gd name="T23" fmla="*/ 0 h 178"/>
                  <a:gd name="T24" fmla="*/ 0 w 1139"/>
                  <a:gd name="T25" fmla="*/ 0 h 178"/>
                  <a:gd name="T26" fmla="*/ 0 w 1139"/>
                  <a:gd name="T27" fmla="*/ 0 h 178"/>
                  <a:gd name="T28" fmla="*/ 0 w 1139"/>
                  <a:gd name="T29" fmla="*/ 0 h 178"/>
                  <a:gd name="T30" fmla="*/ 0 w 1139"/>
                  <a:gd name="T31" fmla="*/ 0 h 178"/>
                  <a:gd name="T32" fmla="*/ 0 w 1139"/>
                  <a:gd name="T33" fmla="*/ 0 h 178"/>
                  <a:gd name="T34" fmla="*/ 0 w 1139"/>
                  <a:gd name="T35" fmla="*/ 0 h 178"/>
                  <a:gd name="T36" fmla="*/ 0 w 1139"/>
                  <a:gd name="T37" fmla="*/ 0 h 178"/>
                  <a:gd name="T38" fmla="*/ 0 w 1139"/>
                  <a:gd name="T39" fmla="*/ 0 h 178"/>
                  <a:gd name="T40" fmla="*/ 0 w 1139"/>
                  <a:gd name="T41" fmla="*/ 0 h 178"/>
                  <a:gd name="T42" fmla="*/ 0 w 1139"/>
                  <a:gd name="T43" fmla="*/ 0 h 178"/>
                  <a:gd name="T44" fmla="*/ 0 w 1139"/>
                  <a:gd name="T45" fmla="*/ 0 h 178"/>
                  <a:gd name="T46" fmla="*/ 0 w 1139"/>
                  <a:gd name="T47" fmla="*/ 0 h 178"/>
                  <a:gd name="T48" fmla="*/ 0 w 1139"/>
                  <a:gd name="T49" fmla="*/ 0 h 178"/>
                  <a:gd name="T50" fmla="*/ 0 w 1139"/>
                  <a:gd name="T51" fmla="*/ 0 h 178"/>
                  <a:gd name="T52" fmla="*/ 0 w 1139"/>
                  <a:gd name="T53" fmla="*/ 0 h 178"/>
                  <a:gd name="T54" fmla="*/ 0 w 1139"/>
                  <a:gd name="T55" fmla="*/ 0 h 178"/>
                  <a:gd name="T56" fmla="*/ 0 w 1139"/>
                  <a:gd name="T57" fmla="*/ 0 h 178"/>
                  <a:gd name="T58" fmla="*/ 0 w 1139"/>
                  <a:gd name="T59" fmla="*/ 0 h 178"/>
                  <a:gd name="T60" fmla="*/ 0 w 1139"/>
                  <a:gd name="T61" fmla="*/ 0 h 178"/>
                  <a:gd name="T62" fmla="*/ 0 w 1139"/>
                  <a:gd name="T63" fmla="*/ 0 h 178"/>
                  <a:gd name="T64" fmla="*/ 0 w 1139"/>
                  <a:gd name="T65" fmla="*/ 0 h 178"/>
                  <a:gd name="T66" fmla="*/ 0 w 1139"/>
                  <a:gd name="T67" fmla="*/ 0 h 178"/>
                  <a:gd name="T68" fmla="*/ 0 w 1139"/>
                  <a:gd name="T69" fmla="*/ 0 h 178"/>
                  <a:gd name="T70" fmla="*/ 0 w 1139"/>
                  <a:gd name="T71" fmla="*/ 0 h 178"/>
                  <a:gd name="T72" fmla="*/ 0 w 1139"/>
                  <a:gd name="T73" fmla="*/ 0 h 178"/>
                  <a:gd name="T74" fmla="*/ 0 w 1139"/>
                  <a:gd name="T75" fmla="*/ 0 h 178"/>
                  <a:gd name="T76" fmla="*/ 0 w 1139"/>
                  <a:gd name="T77" fmla="*/ 0 h 178"/>
                  <a:gd name="T78" fmla="*/ 0 w 1139"/>
                  <a:gd name="T79" fmla="*/ 0 h 178"/>
                  <a:gd name="T80" fmla="*/ 0 w 1139"/>
                  <a:gd name="T81" fmla="*/ 0 h 178"/>
                  <a:gd name="T82" fmla="*/ 0 w 1139"/>
                  <a:gd name="T83" fmla="*/ 0 h 178"/>
                  <a:gd name="T84" fmla="*/ 0 w 1139"/>
                  <a:gd name="T85" fmla="*/ 0 h 178"/>
                  <a:gd name="T86" fmla="*/ 0 w 1139"/>
                  <a:gd name="T87" fmla="*/ 0 h 1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39"/>
                  <a:gd name="T133" fmla="*/ 0 h 178"/>
                  <a:gd name="T134" fmla="*/ 1139 w 1139"/>
                  <a:gd name="T135" fmla="*/ 178 h 1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39" h="178">
                    <a:moveTo>
                      <a:pt x="1139" y="80"/>
                    </a:moveTo>
                    <a:lnTo>
                      <a:pt x="1131" y="80"/>
                    </a:lnTo>
                    <a:lnTo>
                      <a:pt x="1111" y="80"/>
                    </a:lnTo>
                    <a:lnTo>
                      <a:pt x="1082" y="80"/>
                    </a:lnTo>
                    <a:lnTo>
                      <a:pt x="1041" y="80"/>
                    </a:lnTo>
                    <a:lnTo>
                      <a:pt x="992" y="78"/>
                    </a:lnTo>
                    <a:lnTo>
                      <a:pt x="937" y="76"/>
                    </a:lnTo>
                    <a:lnTo>
                      <a:pt x="878" y="76"/>
                    </a:lnTo>
                    <a:lnTo>
                      <a:pt x="814" y="72"/>
                    </a:lnTo>
                    <a:lnTo>
                      <a:pt x="749" y="70"/>
                    </a:lnTo>
                    <a:lnTo>
                      <a:pt x="683" y="66"/>
                    </a:lnTo>
                    <a:lnTo>
                      <a:pt x="618" y="63"/>
                    </a:lnTo>
                    <a:lnTo>
                      <a:pt x="558" y="57"/>
                    </a:lnTo>
                    <a:lnTo>
                      <a:pt x="499" y="49"/>
                    </a:lnTo>
                    <a:lnTo>
                      <a:pt x="448" y="43"/>
                    </a:lnTo>
                    <a:lnTo>
                      <a:pt x="403" y="33"/>
                    </a:lnTo>
                    <a:lnTo>
                      <a:pt x="368" y="24"/>
                    </a:lnTo>
                    <a:lnTo>
                      <a:pt x="323" y="0"/>
                    </a:lnTo>
                    <a:lnTo>
                      <a:pt x="299" y="35"/>
                    </a:lnTo>
                    <a:lnTo>
                      <a:pt x="290" y="37"/>
                    </a:lnTo>
                    <a:lnTo>
                      <a:pt x="264" y="45"/>
                    </a:lnTo>
                    <a:lnTo>
                      <a:pt x="225" y="57"/>
                    </a:lnTo>
                    <a:lnTo>
                      <a:pt x="180" y="68"/>
                    </a:lnTo>
                    <a:lnTo>
                      <a:pt x="129" y="82"/>
                    </a:lnTo>
                    <a:lnTo>
                      <a:pt x="80" y="94"/>
                    </a:lnTo>
                    <a:lnTo>
                      <a:pt x="35" y="102"/>
                    </a:lnTo>
                    <a:lnTo>
                      <a:pt x="0" y="106"/>
                    </a:lnTo>
                    <a:lnTo>
                      <a:pt x="8" y="108"/>
                    </a:lnTo>
                    <a:lnTo>
                      <a:pt x="31" y="111"/>
                    </a:lnTo>
                    <a:lnTo>
                      <a:pt x="67" y="117"/>
                    </a:lnTo>
                    <a:lnTo>
                      <a:pt x="116" y="123"/>
                    </a:lnTo>
                    <a:lnTo>
                      <a:pt x="172" y="133"/>
                    </a:lnTo>
                    <a:lnTo>
                      <a:pt x="239" y="141"/>
                    </a:lnTo>
                    <a:lnTo>
                      <a:pt x="311" y="151"/>
                    </a:lnTo>
                    <a:lnTo>
                      <a:pt x="387" y="158"/>
                    </a:lnTo>
                    <a:lnTo>
                      <a:pt x="466" y="166"/>
                    </a:lnTo>
                    <a:lnTo>
                      <a:pt x="548" y="172"/>
                    </a:lnTo>
                    <a:lnTo>
                      <a:pt x="626" y="176"/>
                    </a:lnTo>
                    <a:lnTo>
                      <a:pt x="704" y="178"/>
                    </a:lnTo>
                    <a:lnTo>
                      <a:pt x="777" y="176"/>
                    </a:lnTo>
                    <a:lnTo>
                      <a:pt x="845" y="172"/>
                    </a:lnTo>
                    <a:lnTo>
                      <a:pt x="904" y="162"/>
                    </a:lnTo>
                    <a:lnTo>
                      <a:pt x="955" y="151"/>
                    </a:lnTo>
                    <a:lnTo>
                      <a:pt x="1139" y="80"/>
                    </a:lnTo>
                    <a:close/>
                  </a:path>
                </a:pathLst>
              </a:cu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39" name="Freeform 14"/>
              <p:cNvSpPr>
                <a:spLocks noChangeArrowheads="1"/>
              </p:cNvSpPr>
              <p:nvPr/>
            </p:nvSpPr>
            <p:spPr bwMode="auto">
              <a:xfrm flipH="1">
                <a:off x="461" y="2631"/>
                <a:ext cx="202" cy="48"/>
              </a:xfrm>
              <a:custGeom>
                <a:avLst/>
                <a:gdLst>
                  <a:gd name="T0" fmla="*/ 0 w 1138"/>
                  <a:gd name="T1" fmla="*/ 0 h 175"/>
                  <a:gd name="T2" fmla="*/ 0 w 1138"/>
                  <a:gd name="T3" fmla="*/ 0 h 175"/>
                  <a:gd name="T4" fmla="*/ 0 w 1138"/>
                  <a:gd name="T5" fmla="*/ 0 h 175"/>
                  <a:gd name="T6" fmla="*/ 0 w 1138"/>
                  <a:gd name="T7" fmla="*/ 0 h 175"/>
                  <a:gd name="T8" fmla="*/ 0 w 1138"/>
                  <a:gd name="T9" fmla="*/ 0 h 175"/>
                  <a:gd name="T10" fmla="*/ 0 w 1138"/>
                  <a:gd name="T11" fmla="*/ 0 h 175"/>
                  <a:gd name="T12" fmla="*/ 0 w 1138"/>
                  <a:gd name="T13" fmla="*/ 0 h 175"/>
                  <a:gd name="T14" fmla="*/ 0 w 1138"/>
                  <a:gd name="T15" fmla="*/ 0 h 175"/>
                  <a:gd name="T16" fmla="*/ 0 w 1138"/>
                  <a:gd name="T17" fmla="*/ 0 h 175"/>
                  <a:gd name="T18" fmla="*/ 0 w 1138"/>
                  <a:gd name="T19" fmla="*/ 0 h 175"/>
                  <a:gd name="T20" fmla="*/ 0 w 1138"/>
                  <a:gd name="T21" fmla="*/ 0 h 175"/>
                  <a:gd name="T22" fmla="*/ 0 w 1138"/>
                  <a:gd name="T23" fmla="*/ 0 h 175"/>
                  <a:gd name="T24" fmla="*/ 0 w 1138"/>
                  <a:gd name="T25" fmla="*/ 0 h 175"/>
                  <a:gd name="T26" fmla="*/ 0 w 1138"/>
                  <a:gd name="T27" fmla="*/ 0 h 175"/>
                  <a:gd name="T28" fmla="*/ 0 w 1138"/>
                  <a:gd name="T29" fmla="*/ 0 h 175"/>
                  <a:gd name="T30" fmla="*/ 0 w 1138"/>
                  <a:gd name="T31" fmla="*/ 0 h 175"/>
                  <a:gd name="T32" fmla="*/ 0 w 1138"/>
                  <a:gd name="T33" fmla="*/ 0 h 175"/>
                  <a:gd name="T34" fmla="*/ 0 w 1138"/>
                  <a:gd name="T35" fmla="*/ 0 h 175"/>
                  <a:gd name="T36" fmla="*/ 0 w 1138"/>
                  <a:gd name="T37" fmla="*/ 0 h 175"/>
                  <a:gd name="T38" fmla="*/ 0 w 1138"/>
                  <a:gd name="T39" fmla="*/ 0 h 175"/>
                  <a:gd name="T40" fmla="*/ 0 w 1138"/>
                  <a:gd name="T41" fmla="*/ 0 h 175"/>
                  <a:gd name="T42" fmla="*/ 0 w 1138"/>
                  <a:gd name="T43" fmla="*/ 0 h 175"/>
                  <a:gd name="T44" fmla="*/ 0 w 1138"/>
                  <a:gd name="T45" fmla="*/ 0 h 175"/>
                  <a:gd name="T46" fmla="*/ 0 w 1138"/>
                  <a:gd name="T47" fmla="*/ 0 h 175"/>
                  <a:gd name="T48" fmla="*/ 0 w 1138"/>
                  <a:gd name="T49" fmla="*/ 0 h 175"/>
                  <a:gd name="T50" fmla="*/ 0 w 1138"/>
                  <a:gd name="T51" fmla="*/ 0 h 175"/>
                  <a:gd name="T52" fmla="*/ 0 w 1138"/>
                  <a:gd name="T53" fmla="*/ 0 h 175"/>
                  <a:gd name="T54" fmla="*/ 0 w 1138"/>
                  <a:gd name="T55" fmla="*/ 0 h 175"/>
                  <a:gd name="T56" fmla="*/ 0 w 1138"/>
                  <a:gd name="T57" fmla="*/ 0 h 175"/>
                  <a:gd name="T58" fmla="*/ 0 w 1138"/>
                  <a:gd name="T59" fmla="*/ 0 h 175"/>
                  <a:gd name="T60" fmla="*/ 0 w 1138"/>
                  <a:gd name="T61" fmla="*/ 0 h 175"/>
                  <a:gd name="T62" fmla="*/ 0 w 1138"/>
                  <a:gd name="T63" fmla="*/ 0 h 175"/>
                  <a:gd name="T64" fmla="*/ 0 w 1138"/>
                  <a:gd name="T65" fmla="*/ 0 h 175"/>
                  <a:gd name="T66" fmla="*/ 0 w 1138"/>
                  <a:gd name="T67" fmla="*/ 0 h 175"/>
                  <a:gd name="T68" fmla="*/ 0 w 1138"/>
                  <a:gd name="T69" fmla="*/ 0 h 175"/>
                  <a:gd name="T70" fmla="*/ 0 w 1138"/>
                  <a:gd name="T71" fmla="*/ 0 h 175"/>
                  <a:gd name="T72" fmla="*/ 0 w 1138"/>
                  <a:gd name="T73" fmla="*/ 0 h 175"/>
                  <a:gd name="T74" fmla="*/ 0 w 1138"/>
                  <a:gd name="T75" fmla="*/ 0 h 175"/>
                  <a:gd name="T76" fmla="*/ 0 w 1138"/>
                  <a:gd name="T77" fmla="*/ 0 h 175"/>
                  <a:gd name="T78" fmla="*/ 0 w 1138"/>
                  <a:gd name="T79" fmla="*/ 0 h 175"/>
                  <a:gd name="T80" fmla="*/ 0 w 1138"/>
                  <a:gd name="T81" fmla="*/ 0 h 175"/>
                  <a:gd name="T82" fmla="*/ 0 w 1138"/>
                  <a:gd name="T83" fmla="*/ 0 h 175"/>
                  <a:gd name="T84" fmla="*/ 0 w 1138"/>
                  <a:gd name="T85" fmla="*/ 0 h 175"/>
                  <a:gd name="T86" fmla="*/ 0 w 1138"/>
                  <a:gd name="T87" fmla="*/ 0 h 1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38"/>
                  <a:gd name="T133" fmla="*/ 0 h 175"/>
                  <a:gd name="T134" fmla="*/ 1138 w 1138"/>
                  <a:gd name="T135" fmla="*/ 175 h 1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38" h="175">
                    <a:moveTo>
                      <a:pt x="1138" y="80"/>
                    </a:moveTo>
                    <a:lnTo>
                      <a:pt x="1130" y="80"/>
                    </a:lnTo>
                    <a:lnTo>
                      <a:pt x="1111" y="80"/>
                    </a:lnTo>
                    <a:lnTo>
                      <a:pt x="1081" y="80"/>
                    </a:lnTo>
                    <a:lnTo>
                      <a:pt x="1040" y="80"/>
                    </a:lnTo>
                    <a:lnTo>
                      <a:pt x="992" y="78"/>
                    </a:lnTo>
                    <a:lnTo>
                      <a:pt x="937" y="76"/>
                    </a:lnTo>
                    <a:lnTo>
                      <a:pt x="878" y="76"/>
                    </a:lnTo>
                    <a:lnTo>
                      <a:pt x="814" y="72"/>
                    </a:lnTo>
                    <a:lnTo>
                      <a:pt x="749" y="70"/>
                    </a:lnTo>
                    <a:lnTo>
                      <a:pt x="682" y="66"/>
                    </a:lnTo>
                    <a:lnTo>
                      <a:pt x="618" y="62"/>
                    </a:lnTo>
                    <a:lnTo>
                      <a:pt x="557" y="56"/>
                    </a:lnTo>
                    <a:lnTo>
                      <a:pt x="499" y="48"/>
                    </a:lnTo>
                    <a:lnTo>
                      <a:pt x="448" y="43"/>
                    </a:lnTo>
                    <a:lnTo>
                      <a:pt x="403" y="33"/>
                    </a:lnTo>
                    <a:lnTo>
                      <a:pt x="368" y="23"/>
                    </a:lnTo>
                    <a:lnTo>
                      <a:pt x="323" y="0"/>
                    </a:lnTo>
                    <a:lnTo>
                      <a:pt x="299" y="35"/>
                    </a:lnTo>
                    <a:lnTo>
                      <a:pt x="289" y="39"/>
                    </a:lnTo>
                    <a:lnTo>
                      <a:pt x="264" y="47"/>
                    </a:lnTo>
                    <a:lnTo>
                      <a:pt x="227" y="58"/>
                    </a:lnTo>
                    <a:lnTo>
                      <a:pt x="182" y="70"/>
                    </a:lnTo>
                    <a:lnTo>
                      <a:pt x="133" y="84"/>
                    </a:lnTo>
                    <a:lnTo>
                      <a:pt x="84" y="95"/>
                    </a:lnTo>
                    <a:lnTo>
                      <a:pt x="37" y="103"/>
                    </a:lnTo>
                    <a:lnTo>
                      <a:pt x="0" y="105"/>
                    </a:lnTo>
                    <a:lnTo>
                      <a:pt x="8" y="107"/>
                    </a:lnTo>
                    <a:lnTo>
                      <a:pt x="31" y="111"/>
                    </a:lnTo>
                    <a:lnTo>
                      <a:pt x="66" y="117"/>
                    </a:lnTo>
                    <a:lnTo>
                      <a:pt x="115" y="123"/>
                    </a:lnTo>
                    <a:lnTo>
                      <a:pt x="172" y="132"/>
                    </a:lnTo>
                    <a:lnTo>
                      <a:pt x="238" y="140"/>
                    </a:lnTo>
                    <a:lnTo>
                      <a:pt x="311" y="150"/>
                    </a:lnTo>
                    <a:lnTo>
                      <a:pt x="387" y="158"/>
                    </a:lnTo>
                    <a:lnTo>
                      <a:pt x="465" y="164"/>
                    </a:lnTo>
                    <a:lnTo>
                      <a:pt x="547" y="170"/>
                    </a:lnTo>
                    <a:lnTo>
                      <a:pt x="626" y="175"/>
                    </a:lnTo>
                    <a:lnTo>
                      <a:pt x="704" y="175"/>
                    </a:lnTo>
                    <a:lnTo>
                      <a:pt x="776" y="175"/>
                    </a:lnTo>
                    <a:lnTo>
                      <a:pt x="845" y="170"/>
                    </a:lnTo>
                    <a:lnTo>
                      <a:pt x="903" y="162"/>
                    </a:lnTo>
                    <a:lnTo>
                      <a:pt x="954" y="148"/>
                    </a:lnTo>
                    <a:lnTo>
                      <a:pt x="1138" y="80"/>
                    </a:lnTo>
                    <a:close/>
                  </a:path>
                </a:pathLst>
              </a:cu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0" name="Freeform 15"/>
              <p:cNvSpPr>
                <a:spLocks noChangeArrowheads="1"/>
              </p:cNvSpPr>
              <p:nvPr/>
            </p:nvSpPr>
            <p:spPr bwMode="auto">
              <a:xfrm flipH="1">
                <a:off x="843" y="2339"/>
                <a:ext cx="131" cy="243"/>
              </a:xfrm>
              <a:custGeom>
                <a:avLst/>
                <a:gdLst>
                  <a:gd name="T0" fmla="*/ 0 w 741"/>
                  <a:gd name="T1" fmla="*/ 0 h 870"/>
                  <a:gd name="T2" fmla="*/ 0 w 741"/>
                  <a:gd name="T3" fmla="*/ 0 h 870"/>
                  <a:gd name="T4" fmla="*/ 0 w 741"/>
                  <a:gd name="T5" fmla="*/ 0 h 870"/>
                  <a:gd name="T6" fmla="*/ 0 w 741"/>
                  <a:gd name="T7" fmla="*/ 0 h 870"/>
                  <a:gd name="T8" fmla="*/ 0 w 741"/>
                  <a:gd name="T9" fmla="*/ 0 h 870"/>
                  <a:gd name="T10" fmla="*/ 0 60000 65536"/>
                  <a:gd name="T11" fmla="*/ 0 60000 65536"/>
                  <a:gd name="T12" fmla="*/ 0 60000 65536"/>
                  <a:gd name="T13" fmla="*/ 0 60000 65536"/>
                  <a:gd name="T14" fmla="*/ 0 60000 65536"/>
                  <a:gd name="T15" fmla="*/ 0 w 741"/>
                  <a:gd name="T16" fmla="*/ 0 h 870"/>
                  <a:gd name="T17" fmla="*/ 741 w 741"/>
                  <a:gd name="T18" fmla="*/ 870 h 870"/>
                </a:gdLst>
                <a:ahLst/>
                <a:cxnLst>
                  <a:cxn ang="T10">
                    <a:pos x="T0" y="T1"/>
                  </a:cxn>
                  <a:cxn ang="T11">
                    <a:pos x="T2" y="T3"/>
                  </a:cxn>
                  <a:cxn ang="T12">
                    <a:pos x="T4" y="T5"/>
                  </a:cxn>
                  <a:cxn ang="T13">
                    <a:pos x="T6" y="T7"/>
                  </a:cxn>
                  <a:cxn ang="T14">
                    <a:pos x="T8" y="T9"/>
                  </a:cxn>
                </a:cxnLst>
                <a:rect l="T15" t="T16" r="T17" b="T18"/>
                <a:pathLst>
                  <a:path w="741" h="870">
                    <a:moveTo>
                      <a:pt x="432" y="0"/>
                    </a:moveTo>
                    <a:lnTo>
                      <a:pt x="741" y="870"/>
                    </a:lnTo>
                    <a:lnTo>
                      <a:pt x="268" y="870"/>
                    </a:lnTo>
                    <a:lnTo>
                      <a:pt x="0" y="119"/>
                    </a:lnTo>
                    <a:lnTo>
                      <a:pt x="432" y="0"/>
                    </a:lnTo>
                    <a:close/>
                  </a:path>
                </a:pathLst>
              </a:custGeom>
              <a:solidFill>
                <a:srgbClr val="4D4D4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1" name="Freeform 16"/>
              <p:cNvSpPr>
                <a:spLocks noChangeArrowheads="1"/>
              </p:cNvSpPr>
              <p:nvPr/>
            </p:nvSpPr>
            <p:spPr bwMode="auto">
              <a:xfrm flipH="1">
                <a:off x="838" y="2612"/>
                <a:ext cx="86" cy="50"/>
              </a:xfrm>
              <a:custGeom>
                <a:avLst/>
                <a:gdLst>
                  <a:gd name="T0" fmla="*/ 0 w 489"/>
                  <a:gd name="T1" fmla="*/ 0 h 184"/>
                  <a:gd name="T2" fmla="*/ 0 w 489"/>
                  <a:gd name="T3" fmla="*/ 0 h 184"/>
                  <a:gd name="T4" fmla="*/ 0 w 489"/>
                  <a:gd name="T5" fmla="*/ 0 h 184"/>
                  <a:gd name="T6" fmla="*/ 0 w 489"/>
                  <a:gd name="T7" fmla="*/ 0 h 184"/>
                  <a:gd name="T8" fmla="*/ 0 w 489"/>
                  <a:gd name="T9" fmla="*/ 0 h 184"/>
                  <a:gd name="T10" fmla="*/ 0 60000 65536"/>
                  <a:gd name="T11" fmla="*/ 0 60000 65536"/>
                  <a:gd name="T12" fmla="*/ 0 60000 65536"/>
                  <a:gd name="T13" fmla="*/ 0 60000 65536"/>
                  <a:gd name="T14" fmla="*/ 0 60000 65536"/>
                  <a:gd name="T15" fmla="*/ 0 w 489"/>
                  <a:gd name="T16" fmla="*/ 0 h 184"/>
                  <a:gd name="T17" fmla="*/ 489 w 489"/>
                  <a:gd name="T18" fmla="*/ 184 h 184"/>
                </a:gdLst>
                <a:ahLst/>
                <a:cxnLst>
                  <a:cxn ang="T10">
                    <a:pos x="T0" y="T1"/>
                  </a:cxn>
                  <a:cxn ang="T11">
                    <a:pos x="T2" y="T3"/>
                  </a:cxn>
                  <a:cxn ang="T12">
                    <a:pos x="T4" y="T5"/>
                  </a:cxn>
                  <a:cxn ang="T13">
                    <a:pos x="T6" y="T7"/>
                  </a:cxn>
                  <a:cxn ang="T14">
                    <a:pos x="T8" y="T9"/>
                  </a:cxn>
                </a:cxnLst>
                <a:rect l="T15" t="T16" r="T17" b="T18"/>
                <a:pathLst>
                  <a:path w="489" h="184">
                    <a:moveTo>
                      <a:pt x="489" y="22"/>
                    </a:moveTo>
                    <a:lnTo>
                      <a:pt x="489" y="184"/>
                    </a:lnTo>
                    <a:lnTo>
                      <a:pt x="0" y="139"/>
                    </a:lnTo>
                    <a:lnTo>
                      <a:pt x="0" y="0"/>
                    </a:lnTo>
                    <a:lnTo>
                      <a:pt x="489" y="22"/>
                    </a:lnTo>
                    <a:close/>
                  </a:path>
                </a:pathLst>
              </a:custGeom>
              <a:solidFill>
                <a:srgbClr val="000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2" name="Freeform 17"/>
              <p:cNvSpPr>
                <a:spLocks noChangeArrowheads="1"/>
              </p:cNvSpPr>
              <p:nvPr/>
            </p:nvSpPr>
            <p:spPr bwMode="auto">
              <a:xfrm flipH="1">
                <a:off x="416" y="2584"/>
                <a:ext cx="65" cy="82"/>
              </a:xfrm>
              <a:custGeom>
                <a:avLst/>
                <a:gdLst>
                  <a:gd name="T0" fmla="*/ 0 w 372"/>
                  <a:gd name="T1" fmla="*/ 0 h 299"/>
                  <a:gd name="T2" fmla="*/ 0 w 372"/>
                  <a:gd name="T3" fmla="*/ 0 h 299"/>
                  <a:gd name="T4" fmla="*/ 0 w 372"/>
                  <a:gd name="T5" fmla="*/ 0 h 299"/>
                  <a:gd name="T6" fmla="*/ 0 w 372"/>
                  <a:gd name="T7" fmla="*/ 0 h 299"/>
                  <a:gd name="T8" fmla="*/ 0 w 372"/>
                  <a:gd name="T9" fmla="*/ 0 h 299"/>
                  <a:gd name="T10" fmla="*/ 0 w 372"/>
                  <a:gd name="T11" fmla="*/ 0 h 299"/>
                  <a:gd name="T12" fmla="*/ 0 w 372"/>
                  <a:gd name="T13" fmla="*/ 0 h 299"/>
                  <a:gd name="T14" fmla="*/ 0 w 372"/>
                  <a:gd name="T15" fmla="*/ 0 h 299"/>
                  <a:gd name="T16" fmla="*/ 0 w 372"/>
                  <a:gd name="T17" fmla="*/ 0 h 299"/>
                  <a:gd name="T18" fmla="*/ 0 w 372"/>
                  <a:gd name="T19" fmla="*/ 0 h 299"/>
                  <a:gd name="T20" fmla="*/ 0 w 372"/>
                  <a:gd name="T21" fmla="*/ 0 h 299"/>
                  <a:gd name="T22" fmla="*/ 0 w 372"/>
                  <a:gd name="T23" fmla="*/ 0 h 299"/>
                  <a:gd name="T24" fmla="*/ 0 w 372"/>
                  <a:gd name="T25" fmla="*/ 0 h 299"/>
                  <a:gd name="T26" fmla="*/ 0 w 372"/>
                  <a:gd name="T27" fmla="*/ 0 h 299"/>
                  <a:gd name="T28" fmla="*/ 0 w 372"/>
                  <a:gd name="T29" fmla="*/ 0 h 299"/>
                  <a:gd name="T30" fmla="*/ 0 w 372"/>
                  <a:gd name="T31" fmla="*/ 0 h 299"/>
                  <a:gd name="T32" fmla="*/ 0 w 372"/>
                  <a:gd name="T33" fmla="*/ 0 h 299"/>
                  <a:gd name="T34" fmla="*/ 0 w 372"/>
                  <a:gd name="T35" fmla="*/ 0 h 299"/>
                  <a:gd name="T36" fmla="*/ 0 w 372"/>
                  <a:gd name="T37" fmla="*/ 0 h 299"/>
                  <a:gd name="T38" fmla="*/ 0 w 372"/>
                  <a:gd name="T39" fmla="*/ 0 h 299"/>
                  <a:gd name="T40" fmla="*/ 0 w 372"/>
                  <a:gd name="T41" fmla="*/ 0 h 299"/>
                  <a:gd name="T42" fmla="*/ 0 w 372"/>
                  <a:gd name="T43" fmla="*/ 0 h 299"/>
                  <a:gd name="T44" fmla="*/ 0 w 372"/>
                  <a:gd name="T45" fmla="*/ 0 h 299"/>
                  <a:gd name="T46" fmla="*/ 0 w 372"/>
                  <a:gd name="T47" fmla="*/ 0 h 299"/>
                  <a:gd name="T48" fmla="*/ 0 w 372"/>
                  <a:gd name="T49" fmla="*/ 0 h 299"/>
                  <a:gd name="T50" fmla="*/ 0 w 372"/>
                  <a:gd name="T51" fmla="*/ 0 h 299"/>
                  <a:gd name="T52" fmla="*/ 0 w 372"/>
                  <a:gd name="T53" fmla="*/ 0 h 299"/>
                  <a:gd name="T54" fmla="*/ 0 w 372"/>
                  <a:gd name="T55" fmla="*/ 0 h 299"/>
                  <a:gd name="T56" fmla="*/ 0 w 372"/>
                  <a:gd name="T57" fmla="*/ 0 h 299"/>
                  <a:gd name="T58" fmla="*/ 0 w 372"/>
                  <a:gd name="T59" fmla="*/ 0 h 299"/>
                  <a:gd name="T60" fmla="*/ 0 w 372"/>
                  <a:gd name="T61" fmla="*/ 0 h 299"/>
                  <a:gd name="T62" fmla="*/ 0 w 372"/>
                  <a:gd name="T63" fmla="*/ 0 h 299"/>
                  <a:gd name="T64" fmla="*/ 0 w 372"/>
                  <a:gd name="T65" fmla="*/ 0 h 299"/>
                  <a:gd name="T66" fmla="*/ 0 w 372"/>
                  <a:gd name="T67" fmla="*/ 0 h 299"/>
                  <a:gd name="T68" fmla="*/ 0 w 372"/>
                  <a:gd name="T69" fmla="*/ 0 h 299"/>
                  <a:gd name="T70" fmla="*/ 0 w 372"/>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299"/>
                  <a:gd name="T110" fmla="*/ 372 w 372"/>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299">
                    <a:moveTo>
                      <a:pt x="119" y="3"/>
                    </a:moveTo>
                    <a:lnTo>
                      <a:pt x="121" y="1"/>
                    </a:lnTo>
                    <a:lnTo>
                      <a:pt x="129" y="0"/>
                    </a:lnTo>
                    <a:lnTo>
                      <a:pt x="141" y="1"/>
                    </a:lnTo>
                    <a:lnTo>
                      <a:pt x="160" y="9"/>
                    </a:lnTo>
                    <a:lnTo>
                      <a:pt x="178" y="19"/>
                    </a:lnTo>
                    <a:lnTo>
                      <a:pt x="190" y="25"/>
                    </a:lnTo>
                    <a:lnTo>
                      <a:pt x="199" y="29"/>
                    </a:lnTo>
                    <a:lnTo>
                      <a:pt x="211" y="31"/>
                    </a:lnTo>
                    <a:lnTo>
                      <a:pt x="225" y="31"/>
                    </a:lnTo>
                    <a:lnTo>
                      <a:pt x="238" y="31"/>
                    </a:lnTo>
                    <a:lnTo>
                      <a:pt x="250" y="39"/>
                    </a:lnTo>
                    <a:lnTo>
                      <a:pt x="258" y="60"/>
                    </a:lnTo>
                    <a:lnTo>
                      <a:pt x="260" y="62"/>
                    </a:lnTo>
                    <a:lnTo>
                      <a:pt x="264" y="70"/>
                    </a:lnTo>
                    <a:lnTo>
                      <a:pt x="270" y="78"/>
                    </a:lnTo>
                    <a:lnTo>
                      <a:pt x="280" y="84"/>
                    </a:lnTo>
                    <a:lnTo>
                      <a:pt x="293" y="89"/>
                    </a:lnTo>
                    <a:lnTo>
                      <a:pt x="307" y="101"/>
                    </a:lnTo>
                    <a:lnTo>
                      <a:pt x="317" y="119"/>
                    </a:lnTo>
                    <a:lnTo>
                      <a:pt x="321" y="140"/>
                    </a:lnTo>
                    <a:lnTo>
                      <a:pt x="350" y="158"/>
                    </a:lnTo>
                    <a:lnTo>
                      <a:pt x="354" y="162"/>
                    </a:lnTo>
                    <a:lnTo>
                      <a:pt x="364" y="172"/>
                    </a:lnTo>
                    <a:lnTo>
                      <a:pt x="372" y="187"/>
                    </a:lnTo>
                    <a:lnTo>
                      <a:pt x="372" y="205"/>
                    </a:lnTo>
                    <a:lnTo>
                      <a:pt x="368" y="220"/>
                    </a:lnTo>
                    <a:lnTo>
                      <a:pt x="366" y="236"/>
                    </a:lnTo>
                    <a:lnTo>
                      <a:pt x="364" y="246"/>
                    </a:lnTo>
                    <a:lnTo>
                      <a:pt x="362" y="250"/>
                    </a:lnTo>
                    <a:lnTo>
                      <a:pt x="350" y="279"/>
                    </a:lnTo>
                    <a:lnTo>
                      <a:pt x="285" y="279"/>
                    </a:lnTo>
                    <a:lnTo>
                      <a:pt x="282" y="281"/>
                    </a:lnTo>
                    <a:lnTo>
                      <a:pt x="272" y="287"/>
                    </a:lnTo>
                    <a:lnTo>
                      <a:pt x="258" y="293"/>
                    </a:lnTo>
                    <a:lnTo>
                      <a:pt x="238" y="299"/>
                    </a:lnTo>
                    <a:lnTo>
                      <a:pt x="233" y="299"/>
                    </a:lnTo>
                    <a:lnTo>
                      <a:pt x="221" y="299"/>
                    </a:lnTo>
                    <a:lnTo>
                      <a:pt x="207" y="295"/>
                    </a:lnTo>
                    <a:lnTo>
                      <a:pt x="199" y="285"/>
                    </a:lnTo>
                    <a:lnTo>
                      <a:pt x="195" y="289"/>
                    </a:lnTo>
                    <a:lnTo>
                      <a:pt x="184" y="295"/>
                    </a:lnTo>
                    <a:lnTo>
                      <a:pt x="168" y="299"/>
                    </a:lnTo>
                    <a:lnTo>
                      <a:pt x="150" y="293"/>
                    </a:lnTo>
                    <a:lnTo>
                      <a:pt x="139" y="281"/>
                    </a:lnTo>
                    <a:lnTo>
                      <a:pt x="135" y="273"/>
                    </a:lnTo>
                    <a:lnTo>
                      <a:pt x="135" y="269"/>
                    </a:lnTo>
                    <a:lnTo>
                      <a:pt x="137" y="267"/>
                    </a:lnTo>
                    <a:lnTo>
                      <a:pt x="137" y="269"/>
                    </a:lnTo>
                    <a:lnTo>
                      <a:pt x="135" y="273"/>
                    </a:lnTo>
                    <a:lnTo>
                      <a:pt x="127" y="279"/>
                    </a:lnTo>
                    <a:lnTo>
                      <a:pt x="113" y="285"/>
                    </a:lnTo>
                    <a:lnTo>
                      <a:pt x="98" y="289"/>
                    </a:lnTo>
                    <a:lnTo>
                      <a:pt x="88" y="293"/>
                    </a:lnTo>
                    <a:lnTo>
                      <a:pt x="80" y="287"/>
                    </a:lnTo>
                    <a:lnTo>
                      <a:pt x="72" y="271"/>
                    </a:lnTo>
                    <a:lnTo>
                      <a:pt x="74" y="244"/>
                    </a:lnTo>
                    <a:lnTo>
                      <a:pt x="72" y="248"/>
                    </a:lnTo>
                    <a:lnTo>
                      <a:pt x="62" y="256"/>
                    </a:lnTo>
                    <a:lnTo>
                      <a:pt x="45" y="265"/>
                    </a:lnTo>
                    <a:lnTo>
                      <a:pt x="19" y="269"/>
                    </a:lnTo>
                    <a:lnTo>
                      <a:pt x="2" y="257"/>
                    </a:lnTo>
                    <a:lnTo>
                      <a:pt x="0" y="228"/>
                    </a:lnTo>
                    <a:lnTo>
                      <a:pt x="4" y="195"/>
                    </a:lnTo>
                    <a:lnTo>
                      <a:pt x="8" y="173"/>
                    </a:lnTo>
                    <a:lnTo>
                      <a:pt x="10" y="164"/>
                    </a:lnTo>
                    <a:lnTo>
                      <a:pt x="16" y="148"/>
                    </a:lnTo>
                    <a:lnTo>
                      <a:pt x="23" y="127"/>
                    </a:lnTo>
                    <a:lnTo>
                      <a:pt x="35" y="103"/>
                    </a:lnTo>
                    <a:lnTo>
                      <a:pt x="51" y="78"/>
                    </a:lnTo>
                    <a:lnTo>
                      <a:pt x="70" y="52"/>
                    </a:lnTo>
                    <a:lnTo>
                      <a:pt x="94" y="27"/>
                    </a:lnTo>
                    <a:lnTo>
                      <a:pt x="119" y="3"/>
                    </a:lnTo>
                    <a:close/>
                  </a:path>
                </a:pathLst>
              </a:custGeom>
              <a:solidFill>
                <a:srgbClr val="F2B299"/>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3" name="Freeform 18"/>
              <p:cNvSpPr>
                <a:spLocks noChangeArrowheads="1"/>
              </p:cNvSpPr>
              <p:nvPr/>
            </p:nvSpPr>
            <p:spPr bwMode="auto">
              <a:xfrm flipH="1">
                <a:off x="547" y="2350"/>
                <a:ext cx="24" cy="11"/>
              </a:xfrm>
              <a:custGeom>
                <a:avLst/>
                <a:gdLst>
                  <a:gd name="T0" fmla="*/ 0 w 143"/>
                  <a:gd name="T1" fmla="*/ 0 h 43"/>
                  <a:gd name="T2" fmla="*/ 0 w 143"/>
                  <a:gd name="T3" fmla="*/ 0 h 43"/>
                  <a:gd name="T4" fmla="*/ 0 w 143"/>
                  <a:gd name="T5" fmla="*/ 0 h 43"/>
                  <a:gd name="T6" fmla="*/ 0 w 143"/>
                  <a:gd name="T7" fmla="*/ 0 h 43"/>
                  <a:gd name="T8" fmla="*/ 0 w 143"/>
                  <a:gd name="T9" fmla="*/ 0 h 43"/>
                  <a:gd name="T10" fmla="*/ 0 w 143"/>
                  <a:gd name="T11" fmla="*/ 0 h 43"/>
                  <a:gd name="T12" fmla="*/ 0 w 143"/>
                  <a:gd name="T13" fmla="*/ 0 h 43"/>
                  <a:gd name="T14" fmla="*/ 0 w 143"/>
                  <a:gd name="T15" fmla="*/ 0 h 43"/>
                  <a:gd name="T16" fmla="*/ 0 w 143"/>
                  <a:gd name="T17" fmla="*/ 0 h 43"/>
                  <a:gd name="T18" fmla="*/ 0 w 143"/>
                  <a:gd name="T19" fmla="*/ 0 h 43"/>
                  <a:gd name="T20" fmla="*/ 0 w 143"/>
                  <a:gd name="T21" fmla="*/ 0 h 43"/>
                  <a:gd name="T22" fmla="*/ 0 w 143"/>
                  <a:gd name="T23" fmla="*/ 0 h 43"/>
                  <a:gd name="T24" fmla="*/ 0 w 143"/>
                  <a:gd name="T25" fmla="*/ 0 h 43"/>
                  <a:gd name="T26" fmla="*/ 0 w 143"/>
                  <a:gd name="T27" fmla="*/ 0 h 43"/>
                  <a:gd name="T28" fmla="*/ 0 w 143"/>
                  <a:gd name="T29" fmla="*/ 0 h 43"/>
                  <a:gd name="T30" fmla="*/ 0 w 143"/>
                  <a:gd name="T31" fmla="*/ 0 h 43"/>
                  <a:gd name="T32" fmla="*/ 0 w 143"/>
                  <a:gd name="T33" fmla="*/ 0 h 43"/>
                  <a:gd name="T34" fmla="*/ 0 w 143"/>
                  <a:gd name="T35" fmla="*/ 0 h 43"/>
                  <a:gd name="T36" fmla="*/ 0 w 143"/>
                  <a:gd name="T37" fmla="*/ 0 h 43"/>
                  <a:gd name="T38" fmla="*/ 0 w 143"/>
                  <a:gd name="T39" fmla="*/ 0 h 43"/>
                  <a:gd name="T40" fmla="*/ 0 w 143"/>
                  <a:gd name="T41" fmla="*/ 0 h 43"/>
                  <a:gd name="T42" fmla="*/ 0 w 143"/>
                  <a:gd name="T43" fmla="*/ 0 h 43"/>
                  <a:gd name="T44" fmla="*/ 0 w 143"/>
                  <a:gd name="T45" fmla="*/ 0 h 43"/>
                  <a:gd name="T46" fmla="*/ 0 w 143"/>
                  <a:gd name="T47" fmla="*/ 0 h 43"/>
                  <a:gd name="T48" fmla="*/ 0 w 143"/>
                  <a:gd name="T49" fmla="*/ 0 h 43"/>
                  <a:gd name="T50" fmla="*/ 0 w 143"/>
                  <a:gd name="T51" fmla="*/ 0 h 43"/>
                  <a:gd name="T52" fmla="*/ 0 w 143"/>
                  <a:gd name="T53" fmla="*/ 0 h 43"/>
                  <a:gd name="T54" fmla="*/ 0 w 143"/>
                  <a:gd name="T55" fmla="*/ 0 h 43"/>
                  <a:gd name="T56" fmla="*/ 0 w 143"/>
                  <a:gd name="T57" fmla="*/ 0 h 43"/>
                  <a:gd name="T58" fmla="*/ 0 w 143"/>
                  <a:gd name="T59" fmla="*/ 0 h 43"/>
                  <a:gd name="T60" fmla="*/ 0 w 143"/>
                  <a:gd name="T61" fmla="*/ 0 h 43"/>
                  <a:gd name="T62" fmla="*/ 0 w 143"/>
                  <a:gd name="T63" fmla="*/ 0 h 43"/>
                  <a:gd name="T64" fmla="*/ 0 w 143"/>
                  <a:gd name="T65" fmla="*/ 0 h 43"/>
                  <a:gd name="T66" fmla="*/ 0 w 143"/>
                  <a:gd name="T67" fmla="*/ 0 h 43"/>
                  <a:gd name="T68" fmla="*/ 0 w 143"/>
                  <a:gd name="T69" fmla="*/ 0 h 43"/>
                  <a:gd name="T70" fmla="*/ 0 w 143"/>
                  <a:gd name="T71" fmla="*/ 0 h 43"/>
                  <a:gd name="T72" fmla="*/ 0 w 143"/>
                  <a:gd name="T73" fmla="*/ 0 h 43"/>
                  <a:gd name="T74" fmla="*/ 0 w 143"/>
                  <a:gd name="T75" fmla="*/ 0 h 43"/>
                  <a:gd name="T76" fmla="*/ 0 w 143"/>
                  <a:gd name="T77" fmla="*/ 0 h 43"/>
                  <a:gd name="T78" fmla="*/ 0 w 143"/>
                  <a:gd name="T79" fmla="*/ 0 h 43"/>
                  <a:gd name="T80" fmla="*/ 0 w 143"/>
                  <a:gd name="T81" fmla="*/ 0 h 43"/>
                  <a:gd name="T82" fmla="*/ 0 w 143"/>
                  <a:gd name="T83" fmla="*/ 0 h 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
                  <a:gd name="T127" fmla="*/ 0 h 43"/>
                  <a:gd name="T128" fmla="*/ 143 w 143"/>
                  <a:gd name="T129" fmla="*/ 43 h 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 h="43">
                    <a:moveTo>
                      <a:pt x="143" y="6"/>
                    </a:moveTo>
                    <a:lnTo>
                      <a:pt x="137" y="6"/>
                    </a:lnTo>
                    <a:lnTo>
                      <a:pt x="122" y="6"/>
                    </a:lnTo>
                    <a:lnTo>
                      <a:pt x="106" y="6"/>
                    </a:lnTo>
                    <a:lnTo>
                      <a:pt x="94" y="4"/>
                    </a:lnTo>
                    <a:lnTo>
                      <a:pt x="86" y="2"/>
                    </a:lnTo>
                    <a:lnTo>
                      <a:pt x="79" y="0"/>
                    </a:lnTo>
                    <a:lnTo>
                      <a:pt x="69" y="0"/>
                    </a:lnTo>
                    <a:lnTo>
                      <a:pt x="63" y="2"/>
                    </a:lnTo>
                    <a:lnTo>
                      <a:pt x="57" y="6"/>
                    </a:lnTo>
                    <a:lnTo>
                      <a:pt x="55" y="8"/>
                    </a:lnTo>
                    <a:lnTo>
                      <a:pt x="53" y="8"/>
                    </a:lnTo>
                    <a:lnTo>
                      <a:pt x="34" y="4"/>
                    </a:lnTo>
                    <a:lnTo>
                      <a:pt x="32" y="6"/>
                    </a:lnTo>
                    <a:lnTo>
                      <a:pt x="28" y="8"/>
                    </a:lnTo>
                    <a:lnTo>
                      <a:pt x="22" y="14"/>
                    </a:lnTo>
                    <a:lnTo>
                      <a:pt x="16" y="24"/>
                    </a:lnTo>
                    <a:lnTo>
                      <a:pt x="10" y="33"/>
                    </a:lnTo>
                    <a:lnTo>
                      <a:pt x="6" y="39"/>
                    </a:lnTo>
                    <a:lnTo>
                      <a:pt x="2" y="43"/>
                    </a:lnTo>
                    <a:lnTo>
                      <a:pt x="0" y="43"/>
                    </a:lnTo>
                    <a:lnTo>
                      <a:pt x="4" y="43"/>
                    </a:lnTo>
                    <a:lnTo>
                      <a:pt x="12" y="41"/>
                    </a:lnTo>
                    <a:lnTo>
                      <a:pt x="22" y="37"/>
                    </a:lnTo>
                    <a:lnTo>
                      <a:pt x="30" y="35"/>
                    </a:lnTo>
                    <a:lnTo>
                      <a:pt x="36" y="33"/>
                    </a:lnTo>
                    <a:lnTo>
                      <a:pt x="41" y="31"/>
                    </a:lnTo>
                    <a:lnTo>
                      <a:pt x="47" y="31"/>
                    </a:lnTo>
                    <a:lnTo>
                      <a:pt x="49" y="31"/>
                    </a:lnTo>
                    <a:lnTo>
                      <a:pt x="51" y="31"/>
                    </a:lnTo>
                    <a:lnTo>
                      <a:pt x="57" y="31"/>
                    </a:lnTo>
                    <a:lnTo>
                      <a:pt x="65" y="31"/>
                    </a:lnTo>
                    <a:lnTo>
                      <a:pt x="75" y="25"/>
                    </a:lnTo>
                    <a:lnTo>
                      <a:pt x="77" y="25"/>
                    </a:lnTo>
                    <a:lnTo>
                      <a:pt x="82" y="24"/>
                    </a:lnTo>
                    <a:lnTo>
                      <a:pt x="88" y="22"/>
                    </a:lnTo>
                    <a:lnTo>
                      <a:pt x="96" y="22"/>
                    </a:lnTo>
                    <a:lnTo>
                      <a:pt x="106" y="22"/>
                    </a:lnTo>
                    <a:lnTo>
                      <a:pt x="120" y="20"/>
                    </a:lnTo>
                    <a:lnTo>
                      <a:pt x="133" y="16"/>
                    </a:lnTo>
                    <a:lnTo>
                      <a:pt x="143" y="6"/>
                    </a:lnTo>
                    <a:close/>
                  </a:path>
                </a:pathLst>
              </a:custGeom>
              <a:solidFill>
                <a:srgbClr val="E19C89"/>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4" name="Freeform 19"/>
              <p:cNvSpPr>
                <a:spLocks noChangeArrowheads="1"/>
              </p:cNvSpPr>
              <p:nvPr/>
            </p:nvSpPr>
            <p:spPr bwMode="auto">
              <a:xfrm flipH="1">
                <a:off x="557" y="2372"/>
                <a:ext cx="6" cy="4"/>
              </a:xfrm>
              <a:custGeom>
                <a:avLst/>
                <a:gdLst>
                  <a:gd name="T0" fmla="*/ 0 w 37"/>
                  <a:gd name="T1" fmla="*/ 0 h 22"/>
                  <a:gd name="T2" fmla="*/ 0 w 37"/>
                  <a:gd name="T3" fmla="*/ 0 h 22"/>
                  <a:gd name="T4" fmla="*/ 0 w 37"/>
                  <a:gd name="T5" fmla="*/ 0 h 22"/>
                  <a:gd name="T6" fmla="*/ 0 w 37"/>
                  <a:gd name="T7" fmla="*/ 0 h 22"/>
                  <a:gd name="T8" fmla="*/ 0 w 37"/>
                  <a:gd name="T9" fmla="*/ 0 h 22"/>
                  <a:gd name="T10" fmla="*/ 0 w 37"/>
                  <a:gd name="T11" fmla="*/ 0 h 22"/>
                  <a:gd name="T12" fmla="*/ 0 w 37"/>
                  <a:gd name="T13" fmla="*/ 0 h 22"/>
                  <a:gd name="T14" fmla="*/ 0 w 37"/>
                  <a:gd name="T15" fmla="*/ 0 h 22"/>
                  <a:gd name="T16" fmla="*/ 0 w 37"/>
                  <a:gd name="T17" fmla="*/ 0 h 22"/>
                  <a:gd name="T18" fmla="*/ 0 w 37"/>
                  <a:gd name="T19" fmla="*/ 0 h 22"/>
                  <a:gd name="T20" fmla="*/ 0 w 37"/>
                  <a:gd name="T21" fmla="*/ 0 h 22"/>
                  <a:gd name="T22" fmla="*/ 0 w 37"/>
                  <a:gd name="T23" fmla="*/ 0 h 22"/>
                  <a:gd name="T24" fmla="*/ 0 w 37"/>
                  <a:gd name="T25" fmla="*/ 0 h 22"/>
                  <a:gd name="T26" fmla="*/ 0 w 37"/>
                  <a:gd name="T27" fmla="*/ 0 h 22"/>
                  <a:gd name="T28" fmla="*/ 0 w 37"/>
                  <a:gd name="T29" fmla="*/ 0 h 22"/>
                  <a:gd name="T30" fmla="*/ 0 w 37"/>
                  <a:gd name="T31" fmla="*/ 0 h 22"/>
                  <a:gd name="T32" fmla="*/ 0 w 37"/>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2"/>
                  <a:gd name="T53" fmla="*/ 37 w 37"/>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2">
                    <a:moveTo>
                      <a:pt x="2" y="4"/>
                    </a:moveTo>
                    <a:lnTo>
                      <a:pt x="4" y="4"/>
                    </a:lnTo>
                    <a:lnTo>
                      <a:pt x="12" y="2"/>
                    </a:lnTo>
                    <a:lnTo>
                      <a:pt x="22" y="0"/>
                    </a:lnTo>
                    <a:lnTo>
                      <a:pt x="30" y="2"/>
                    </a:lnTo>
                    <a:lnTo>
                      <a:pt x="35" y="6"/>
                    </a:lnTo>
                    <a:lnTo>
                      <a:pt x="37" y="8"/>
                    </a:lnTo>
                    <a:lnTo>
                      <a:pt x="35" y="12"/>
                    </a:lnTo>
                    <a:lnTo>
                      <a:pt x="28" y="16"/>
                    </a:lnTo>
                    <a:lnTo>
                      <a:pt x="20" y="20"/>
                    </a:lnTo>
                    <a:lnTo>
                      <a:pt x="14" y="22"/>
                    </a:lnTo>
                    <a:lnTo>
                      <a:pt x="8" y="20"/>
                    </a:lnTo>
                    <a:lnTo>
                      <a:pt x="4" y="16"/>
                    </a:lnTo>
                    <a:lnTo>
                      <a:pt x="2" y="10"/>
                    </a:lnTo>
                    <a:lnTo>
                      <a:pt x="0" y="6"/>
                    </a:lnTo>
                    <a:lnTo>
                      <a:pt x="0" y="4"/>
                    </a:lnTo>
                    <a:lnTo>
                      <a:pt x="2" y="4"/>
                    </a:lnTo>
                    <a:close/>
                  </a:path>
                </a:pathLst>
              </a:custGeom>
              <a:solidFill>
                <a:srgbClr val="E99C8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5" name="Freeform 20"/>
              <p:cNvSpPr>
                <a:spLocks noChangeArrowheads="1"/>
              </p:cNvSpPr>
              <p:nvPr/>
            </p:nvSpPr>
            <p:spPr bwMode="auto">
              <a:xfrm flipH="1">
                <a:off x="561" y="2332"/>
                <a:ext cx="16" cy="11"/>
              </a:xfrm>
              <a:custGeom>
                <a:avLst/>
                <a:gdLst>
                  <a:gd name="T0" fmla="*/ 0 w 94"/>
                  <a:gd name="T1" fmla="*/ 0 h 43"/>
                  <a:gd name="T2" fmla="*/ 0 w 94"/>
                  <a:gd name="T3" fmla="*/ 0 h 43"/>
                  <a:gd name="T4" fmla="*/ 0 w 94"/>
                  <a:gd name="T5" fmla="*/ 0 h 43"/>
                  <a:gd name="T6" fmla="*/ 0 w 94"/>
                  <a:gd name="T7" fmla="*/ 0 h 43"/>
                  <a:gd name="T8" fmla="*/ 0 w 94"/>
                  <a:gd name="T9" fmla="*/ 0 h 43"/>
                  <a:gd name="T10" fmla="*/ 0 w 94"/>
                  <a:gd name="T11" fmla="*/ 0 h 43"/>
                  <a:gd name="T12" fmla="*/ 0 w 94"/>
                  <a:gd name="T13" fmla="*/ 0 h 43"/>
                  <a:gd name="T14" fmla="*/ 0 w 94"/>
                  <a:gd name="T15" fmla="*/ 0 h 43"/>
                  <a:gd name="T16" fmla="*/ 0 w 94"/>
                  <a:gd name="T17" fmla="*/ 0 h 43"/>
                  <a:gd name="T18" fmla="*/ 0 w 94"/>
                  <a:gd name="T19" fmla="*/ 0 h 43"/>
                  <a:gd name="T20" fmla="*/ 0 w 94"/>
                  <a:gd name="T21" fmla="*/ 0 h 43"/>
                  <a:gd name="T22" fmla="*/ 0 w 94"/>
                  <a:gd name="T23" fmla="*/ 0 h 43"/>
                  <a:gd name="T24" fmla="*/ 0 w 94"/>
                  <a:gd name="T25" fmla="*/ 0 h 43"/>
                  <a:gd name="T26" fmla="*/ 0 w 94"/>
                  <a:gd name="T27" fmla="*/ 0 h 43"/>
                  <a:gd name="T28" fmla="*/ 0 w 94"/>
                  <a:gd name="T29" fmla="*/ 0 h 43"/>
                  <a:gd name="T30" fmla="*/ 0 w 94"/>
                  <a:gd name="T31" fmla="*/ 0 h 43"/>
                  <a:gd name="T32" fmla="*/ 0 w 94"/>
                  <a:gd name="T33" fmla="*/ 0 h 43"/>
                  <a:gd name="T34" fmla="*/ 0 w 94"/>
                  <a:gd name="T35" fmla="*/ 0 h 43"/>
                  <a:gd name="T36" fmla="*/ 0 w 94"/>
                  <a:gd name="T37" fmla="*/ 0 h 43"/>
                  <a:gd name="T38" fmla="*/ 0 w 94"/>
                  <a:gd name="T39" fmla="*/ 0 h 43"/>
                  <a:gd name="T40" fmla="*/ 0 w 94"/>
                  <a:gd name="T41" fmla="*/ 0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43"/>
                  <a:gd name="T65" fmla="*/ 94 w 94"/>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43">
                    <a:moveTo>
                      <a:pt x="82" y="0"/>
                    </a:moveTo>
                    <a:lnTo>
                      <a:pt x="78" y="0"/>
                    </a:lnTo>
                    <a:lnTo>
                      <a:pt x="72" y="2"/>
                    </a:lnTo>
                    <a:lnTo>
                      <a:pt x="61" y="2"/>
                    </a:lnTo>
                    <a:lnTo>
                      <a:pt x="51" y="4"/>
                    </a:lnTo>
                    <a:lnTo>
                      <a:pt x="37" y="5"/>
                    </a:lnTo>
                    <a:lnTo>
                      <a:pt x="19" y="9"/>
                    </a:lnTo>
                    <a:lnTo>
                      <a:pt x="6" y="13"/>
                    </a:lnTo>
                    <a:lnTo>
                      <a:pt x="0" y="15"/>
                    </a:lnTo>
                    <a:lnTo>
                      <a:pt x="2" y="19"/>
                    </a:lnTo>
                    <a:lnTo>
                      <a:pt x="10" y="29"/>
                    </a:lnTo>
                    <a:lnTo>
                      <a:pt x="19" y="39"/>
                    </a:lnTo>
                    <a:lnTo>
                      <a:pt x="33" y="43"/>
                    </a:lnTo>
                    <a:lnTo>
                      <a:pt x="43" y="41"/>
                    </a:lnTo>
                    <a:lnTo>
                      <a:pt x="55" y="35"/>
                    </a:lnTo>
                    <a:lnTo>
                      <a:pt x="66" y="31"/>
                    </a:lnTo>
                    <a:lnTo>
                      <a:pt x="76" y="29"/>
                    </a:lnTo>
                    <a:lnTo>
                      <a:pt x="86" y="27"/>
                    </a:lnTo>
                    <a:lnTo>
                      <a:pt x="94" y="17"/>
                    </a:lnTo>
                    <a:lnTo>
                      <a:pt x="94" y="7"/>
                    </a:lnTo>
                    <a:lnTo>
                      <a:pt x="82" y="0"/>
                    </a:lnTo>
                    <a:close/>
                  </a:path>
                </a:pathLst>
              </a:custGeom>
              <a:solidFill>
                <a:srgbClr val="E68F7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6" name="Freeform 21"/>
              <p:cNvSpPr>
                <a:spLocks noChangeArrowheads="1"/>
              </p:cNvSpPr>
              <p:nvPr/>
            </p:nvSpPr>
            <p:spPr bwMode="auto">
              <a:xfrm flipH="1">
                <a:off x="535" y="2279"/>
                <a:ext cx="29" cy="22"/>
              </a:xfrm>
              <a:custGeom>
                <a:avLst/>
                <a:gdLst>
                  <a:gd name="T0" fmla="*/ 0 w 170"/>
                  <a:gd name="T1" fmla="*/ 0 h 82"/>
                  <a:gd name="T2" fmla="*/ 0 w 170"/>
                  <a:gd name="T3" fmla="*/ 0 h 82"/>
                  <a:gd name="T4" fmla="*/ 0 w 170"/>
                  <a:gd name="T5" fmla="*/ 0 h 82"/>
                  <a:gd name="T6" fmla="*/ 0 w 170"/>
                  <a:gd name="T7" fmla="*/ 0 h 82"/>
                  <a:gd name="T8" fmla="*/ 0 w 170"/>
                  <a:gd name="T9" fmla="*/ 0 h 82"/>
                  <a:gd name="T10" fmla="*/ 0 w 170"/>
                  <a:gd name="T11" fmla="*/ 0 h 82"/>
                  <a:gd name="T12" fmla="*/ 0 w 170"/>
                  <a:gd name="T13" fmla="*/ 0 h 82"/>
                  <a:gd name="T14" fmla="*/ 0 w 170"/>
                  <a:gd name="T15" fmla="*/ 0 h 82"/>
                  <a:gd name="T16" fmla="*/ 0 w 170"/>
                  <a:gd name="T17" fmla="*/ 0 h 82"/>
                  <a:gd name="T18" fmla="*/ 0 w 170"/>
                  <a:gd name="T19" fmla="*/ 0 h 82"/>
                  <a:gd name="T20" fmla="*/ 0 w 170"/>
                  <a:gd name="T21" fmla="*/ 0 h 82"/>
                  <a:gd name="T22" fmla="*/ 0 w 170"/>
                  <a:gd name="T23" fmla="*/ 0 h 82"/>
                  <a:gd name="T24" fmla="*/ 0 w 170"/>
                  <a:gd name="T25" fmla="*/ 0 h 82"/>
                  <a:gd name="T26" fmla="*/ 0 w 170"/>
                  <a:gd name="T27" fmla="*/ 0 h 82"/>
                  <a:gd name="T28" fmla="*/ 0 w 170"/>
                  <a:gd name="T29" fmla="*/ 0 h 82"/>
                  <a:gd name="T30" fmla="*/ 0 w 170"/>
                  <a:gd name="T31" fmla="*/ 0 h 82"/>
                  <a:gd name="T32" fmla="*/ 0 w 170"/>
                  <a:gd name="T33" fmla="*/ 0 h 82"/>
                  <a:gd name="T34" fmla="*/ 0 w 170"/>
                  <a:gd name="T35" fmla="*/ 0 h 82"/>
                  <a:gd name="T36" fmla="*/ 0 w 170"/>
                  <a:gd name="T37" fmla="*/ 0 h 82"/>
                  <a:gd name="T38" fmla="*/ 0 w 170"/>
                  <a:gd name="T39" fmla="*/ 0 h 82"/>
                  <a:gd name="T40" fmla="*/ 0 w 170"/>
                  <a:gd name="T41" fmla="*/ 0 h 82"/>
                  <a:gd name="T42" fmla="*/ 0 w 170"/>
                  <a:gd name="T43" fmla="*/ 0 h 82"/>
                  <a:gd name="T44" fmla="*/ 0 w 170"/>
                  <a:gd name="T45" fmla="*/ 0 h 82"/>
                  <a:gd name="T46" fmla="*/ 0 w 170"/>
                  <a:gd name="T47" fmla="*/ 0 h 82"/>
                  <a:gd name="T48" fmla="*/ 0 w 170"/>
                  <a:gd name="T49" fmla="*/ 0 h 82"/>
                  <a:gd name="T50" fmla="*/ 0 w 170"/>
                  <a:gd name="T51" fmla="*/ 0 h 82"/>
                  <a:gd name="T52" fmla="*/ 0 w 170"/>
                  <a:gd name="T53" fmla="*/ 0 h 82"/>
                  <a:gd name="T54" fmla="*/ 0 w 170"/>
                  <a:gd name="T55" fmla="*/ 0 h 82"/>
                  <a:gd name="T56" fmla="*/ 0 w 170"/>
                  <a:gd name="T57" fmla="*/ 0 h 82"/>
                  <a:gd name="T58" fmla="*/ 0 w 170"/>
                  <a:gd name="T59" fmla="*/ 0 h 82"/>
                  <a:gd name="T60" fmla="*/ 0 w 170"/>
                  <a:gd name="T61" fmla="*/ 0 h 82"/>
                  <a:gd name="T62" fmla="*/ 0 w 170"/>
                  <a:gd name="T63" fmla="*/ 0 h 82"/>
                  <a:gd name="T64" fmla="*/ 0 w 170"/>
                  <a:gd name="T65" fmla="*/ 0 h 82"/>
                  <a:gd name="T66" fmla="*/ 0 w 170"/>
                  <a:gd name="T67" fmla="*/ 0 h 82"/>
                  <a:gd name="T68" fmla="*/ 0 w 170"/>
                  <a:gd name="T69" fmla="*/ 0 h 82"/>
                  <a:gd name="T70" fmla="*/ 0 w 170"/>
                  <a:gd name="T71" fmla="*/ 0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
                  <a:gd name="T109" fmla="*/ 0 h 82"/>
                  <a:gd name="T110" fmla="*/ 170 w 170"/>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 h="82">
                    <a:moveTo>
                      <a:pt x="49" y="14"/>
                    </a:moveTo>
                    <a:lnTo>
                      <a:pt x="53" y="12"/>
                    </a:lnTo>
                    <a:lnTo>
                      <a:pt x="59" y="10"/>
                    </a:lnTo>
                    <a:lnTo>
                      <a:pt x="65" y="8"/>
                    </a:lnTo>
                    <a:lnTo>
                      <a:pt x="73" y="4"/>
                    </a:lnTo>
                    <a:lnTo>
                      <a:pt x="82" y="2"/>
                    </a:lnTo>
                    <a:lnTo>
                      <a:pt x="92" y="0"/>
                    </a:lnTo>
                    <a:lnTo>
                      <a:pt x="106" y="0"/>
                    </a:lnTo>
                    <a:lnTo>
                      <a:pt x="120" y="0"/>
                    </a:lnTo>
                    <a:lnTo>
                      <a:pt x="129" y="2"/>
                    </a:lnTo>
                    <a:lnTo>
                      <a:pt x="141" y="4"/>
                    </a:lnTo>
                    <a:lnTo>
                      <a:pt x="151" y="6"/>
                    </a:lnTo>
                    <a:lnTo>
                      <a:pt x="155" y="8"/>
                    </a:lnTo>
                    <a:lnTo>
                      <a:pt x="170" y="10"/>
                    </a:lnTo>
                    <a:lnTo>
                      <a:pt x="167" y="12"/>
                    </a:lnTo>
                    <a:lnTo>
                      <a:pt x="161" y="16"/>
                    </a:lnTo>
                    <a:lnTo>
                      <a:pt x="149" y="22"/>
                    </a:lnTo>
                    <a:lnTo>
                      <a:pt x="137" y="24"/>
                    </a:lnTo>
                    <a:lnTo>
                      <a:pt x="122" y="24"/>
                    </a:lnTo>
                    <a:lnTo>
                      <a:pt x="106" y="27"/>
                    </a:lnTo>
                    <a:lnTo>
                      <a:pt x="90" y="33"/>
                    </a:lnTo>
                    <a:lnTo>
                      <a:pt x="81" y="39"/>
                    </a:lnTo>
                    <a:lnTo>
                      <a:pt x="79" y="41"/>
                    </a:lnTo>
                    <a:lnTo>
                      <a:pt x="82" y="43"/>
                    </a:lnTo>
                    <a:lnTo>
                      <a:pt x="88" y="45"/>
                    </a:lnTo>
                    <a:lnTo>
                      <a:pt x="98" y="45"/>
                    </a:lnTo>
                    <a:lnTo>
                      <a:pt x="110" y="49"/>
                    </a:lnTo>
                    <a:lnTo>
                      <a:pt x="122" y="53"/>
                    </a:lnTo>
                    <a:lnTo>
                      <a:pt x="133" y="57"/>
                    </a:lnTo>
                    <a:lnTo>
                      <a:pt x="145" y="65"/>
                    </a:lnTo>
                    <a:lnTo>
                      <a:pt x="20" y="82"/>
                    </a:lnTo>
                    <a:lnTo>
                      <a:pt x="0" y="74"/>
                    </a:lnTo>
                    <a:lnTo>
                      <a:pt x="0" y="67"/>
                    </a:lnTo>
                    <a:lnTo>
                      <a:pt x="4" y="49"/>
                    </a:lnTo>
                    <a:lnTo>
                      <a:pt x="18" y="29"/>
                    </a:lnTo>
                    <a:lnTo>
                      <a:pt x="49" y="14"/>
                    </a:lnTo>
                    <a:close/>
                  </a:path>
                </a:pathLst>
              </a:custGeom>
              <a:solidFill>
                <a:srgbClr val="E99C8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7447" name="Freeform 22"/>
              <p:cNvSpPr>
                <a:spLocks noChangeArrowheads="1"/>
              </p:cNvSpPr>
              <p:nvPr/>
            </p:nvSpPr>
            <p:spPr bwMode="auto">
              <a:xfrm flipH="1">
                <a:off x="578" y="2286"/>
                <a:ext cx="13" cy="30"/>
              </a:xfrm>
              <a:custGeom>
                <a:avLst/>
                <a:gdLst>
                  <a:gd name="T0" fmla="*/ 0 w 80"/>
                  <a:gd name="T1" fmla="*/ 0 h 110"/>
                  <a:gd name="T2" fmla="*/ 0 w 80"/>
                  <a:gd name="T3" fmla="*/ 0 h 110"/>
                  <a:gd name="T4" fmla="*/ 0 w 80"/>
                  <a:gd name="T5" fmla="*/ 0 h 110"/>
                  <a:gd name="T6" fmla="*/ 0 w 80"/>
                  <a:gd name="T7" fmla="*/ 0 h 110"/>
                  <a:gd name="T8" fmla="*/ 0 w 80"/>
                  <a:gd name="T9" fmla="*/ 0 h 110"/>
                  <a:gd name="T10" fmla="*/ 0 w 80"/>
                  <a:gd name="T11" fmla="*/ 0 h 110"/>
                  <a:gd name="T12" fmla="*/ 0 w 80"/>
                  <a:gd name="T13" fmla="*/ 0 h 110"/>
                  <a:gd name="T14" fmla="*/ 0 w 80"/>
                  <a:gd name="T15" fmla="*/ 0 h 110"/>
                  <a:gd name="T16" fmla="*/ 0 w 80"/>
                  <a:gd name="T17" fmla="*/ 0 h 110"/>
                  <a:gd name="T18" fmla="*/ 0 w 80"/>
                  <a:gd name="T19" fmla="*/ 0 h 110"/>
                  <a:gd name="T20" fmla="*/ 0 w 80"/>
                  <a:gd name="T21" fmla="*/ 0 h 110"/>
                  <a:gd name="T22" fmla="*/ 0 w 80"/>
                  <a:gd name="T23" fmla="*/ 0 h 110"/>
                  <a:gd name="T24" fmla="*/ 0 w 80"/>
                  <a:gd name="T25" fmla="*/ 0 h 110"/>
                  <a:gd name="T26" fmla="*/ 0 w 80"/>
                  <a:gd name="T27" fmla="*/ 0 h 110"/>
                  <a:gd name="T28" fmla="*/ 0 w 80"/>
                  <a:gd name="T29" fmla="*/ 0 h 110"/>
                  <a:gd name="T30" fmla="*/ 0 w 80"/>
                  <a:gd name="T31" fmla="*/ 0 h 110"/>
                  <a:gd name="T32" fmla="*/ 0 w 80"/>
                  <a:gd name="T33" fmla="*/ 0 h 110"/>
                  <a:gd name="T34" fmla="*/ 0 w 80"/>
                  <a:gd name="T35" fmla="*/ 0 h 110"/>
                  <a:gd name="T36" fmla="*/ 0 w 80"/>
                  <a:gd name="T37" fmla="*/ 0 h 110"/>
                  <a:gd name="T38" fmla="*/ 0 w 80"/>
                  <a:gd name="T39" fmla="*/ 0 h 110"/>
                  <a:gd name="T40" fmla="*/ 0 w 80"/>
                  <a:gd name="T41" fmla="*/ 0 h 110"/>
                  <a:gd name="T42" fmla="*/ 0 w 80"/>
                  <a:gd name="T43" fmla="*/ 0 h 110"/>
                  <a:gd name="T44" fmla="*/ 0 w 80"/>
                  <a:gd name="T45" fmla="*/ 0 h 110"/>
                  <a:gd name="T46" fmla="*/ 0 w 80"/>
                  <a:gd name="T47" fmla="*/ 0 h 110"/>
                  <a:gd name="T48" fmla="*/ 0 w 80"/>
                  <a:gd name="T49" fmla="*/ 0 h 110"/>
                  <a:gd name="T50" fmla="*/ 0 w 80"/>
                  <a:gd name="T51" fmla="*/ 0 h 110"/>
                  <a:gd name="T52" fmla="*/ 0 w 80"/>
                  <a:gd name="T53" fmla="*/ 0 h 110"/>
                  <a:gd name="T54" fmla="*/ 0 w 80"/>
                  <a:gd name="T55" fmla="*/ 0 h 110"/>
                  <a:gd name="T56" fmla="*/ 0 w 80"/>
                  <a:gd name="T57" fmla="*/ 0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110"/>
                  <a:gd name="T89" fmla="*/ 80 w 80"/>
                  <a:gd name="T90" fmla="*/ 110 h 1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110">
                    <a:moveTo>
                      <a:pt x="10" y="6"/>
                    </a:moveTo>
                    <a:lnTo>
                      <a:pt x="21" y="4"/>
                    </a:lnTo>
                    <a:lnTo>
                      <a:pt x="37" y="4"/>
                    </a:lnTo>
                    <a:lnTo>
                      <a:pt x="53" y="4"/>
                    </a:lnTo>
                    <a:lnTo>
                      <a:pt x="58" y="4"/>
                    </a:lnTo>
                    <a:lnTo>
                      <a:pt x="60" y="2"/>
                    </a:lnTo>
                    <a:lnTo>
                      <a:pt x="64" y="0"/>
                    </a:lnTo>
                    <a:lnTo>
                      <a:pt x="68" y="0"/>
                    </a:lnTo>
                    <a:lnTo>
                      <a:pt x="74" y="4"/>
                    </a:lnTo>
                    <a:lnTo>
                      <a:pt x="78" y="10"/>
                    </a:lnTo>
                    <a:lnTo>
                      <a:pt x="80" y="18"/>
                    </a:lnTo>
                    <a:lnTo>
                      <a:pt x="80" y="26"/>
                    </a:lnTo>
                    <a:lnTo>
                      <a:pt x="78" y="32"/>
                    </a:lnTo>
                    <a:lnTo>
                      <a:pt x="78" y="47"/>
                    </a:lnTo>
                    <a:lnTo>
                      <a:pt x="76" y="73"/>
                    </a:lnTo>
                    <a:lnTo>
                      <a:pt x="74" y="98"/>
                    </a:lnTo>
                    <a:lnTo>
                      <a:pt x="74" y="110"/>
                    </a:lnTo>
                    <a:lnTo>
                      <a:pt x="70" y="102"/>
                    </a:lnTo>
                    <a:lnTo>
                      <a:pt x="60" y="86"/>
                    </a:lnTo>
                    <a:lnTo>
                      <a:pt x="45" y="71"/>
                    </a:lnTo>
                    <a:lnTo>
                      <a:pt x="27" y="65"/>
                    </a:lnTo>
                    <a:lnTo>
                      <a:pt x="19" y="61"/>
                    </a:lnTo>
                    <a:lnTo>
                      <a:pt x="15" y="51"/>
                    </a:lnTo>
                    <a:lnTo>
                      <a:pt x="15" y="41"/>
                    </a:lnTo>
                    <a:lnTo>
                      <a:pt x="15" y="38"/>
                    </a:lnTo>
                    <a:lnTo>
                      <a:pt x="11" y="34"/>
                    </a:lnTo>
                    <a:lnTo>
                      <a:pt x="4" y="24"/>
                    </a:lnTo>
                    <a:lnTo>
                      <a:pt x="0" y="14"/>
                    </a:lnTo>
                    <a:lnTo>
                      <a:pt x="10" y="6"/>
                    </a:lnTo>
                    <a:close/>
                  </a:path>
                </a:pathLst>
              </a:custGeom>
              <a:solidFill>
                <a:srgbClr val="E99C8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grpSp>
        <p:sp>
          <p:nvSpPr>
            <p:cNvPr id="3" name="Text Box 32"/>
            <p:cNvSpPr txBox="1">
              <a:spLocks noChangeArrowheads="1"/>
            </p:cNvSpPr>
            <p:nvPr/>
          </p:nvSpPr>
          <p:spPr bwMode="auto">
            <a:xfrm>
              <a:off x="90488" y="4973638"/>
              <a:ext cx="2222500" cy="6492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eaLnBrk="0" hangingPunct="0">
                <a:spcBef>
                  <a:spcPct val="20000"/>
                </a:spcBef>
                <a:buSzPct val="100000"/>
                <a:buBlip>
                  <a:blip r:embed="rId5"/>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Helvetica" pitchFamily="34" charset="0"/>
                </a:defRPr>
              </a:lvl1pPr>
              <a:lvl2pPr marL="742950" indent="-28575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Helvetica" pitchFamily="34" charset="0"/>
                </a:defRPr>
              </a:lvl2pPr>
              <a:lvl3pPr marL="1143000" indent="-228600" eaLnBrk="0" hangingPunct="0">
                <a:spcBef>
                  <a:spcPct val="20000"/>
                </a:spcBef>
                <a:buFont typeface="Lucida Grande"/>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3pPr>
              <a:lvl4pPr marL="1600200" indent="-22860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4pPr>
              <a:lvl5pPr marL="2057400" indent="-22860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5pPr>
              <a:lvl6pPr marL="25146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6pPr>
              <a:lvl7pPr marL="29718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7pPr>
              <a:lvl8pPr marL="34290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8pPr>
              <a:lvl9pPr marL="38862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9pPr>
            </a:lstStyle>
            <a:p>
              <a:pPr algn="ctr" eaLnBrk="1" hangingPunct="1">
                <a:spcBef>
                  <a:spcPct val="0"/>
                </a:spcBef>
                <a:buSzTx/>
                <a:buFontTx/>
                <a:buNone/>
                <a:defRPr/>
              </a:pPr>
              <a:r>
                <a:rPr lang="en-GB" altLang="en-US" sz="1200" dirty="0" smtClean="0">
                  <a:solidFill>
                    <a:srgbClr val="000000"/>
                  </a:solidFill>
                  <a:latin typeface="+mn-lt"/>
                  <a:ea typeface="MS Gothic" pitchFamily="49" charset="-128"/>
                  <a:cs typeface="Arial" pitchFamily="34" charset="0"/>
                </a:rPr>
                <a:t>Developer coding in </a:t>
              </a:r>
              <a:r>
                <a:rPr lang="en-GB" altLang="en-US" sz="1200" dirty="0" smtClean="0">
                  <a:solidFill>
                    <a:schemeClr val="accent2"/>
                  </a:solidFill>
                  <a:latin typeface="+mn-lt"/>
                  <a:ea typeface="MS Gothic" pitchFamily="49" charset="-128"/>
                  <a:cs typeface="Arial" pitchFamily="34" charset="0"/>
                </a:rPr>
                <a:t>Python, Ruby, JavaScript, Java, C#, PHP</a:t>
              </a:r>
            </a:p>
          </p:txBody>
        </p:sp>
        <p:sp>
          <p:nvSpPr>
            <p:cNvPr id="31" name="Text Box 29"/>
            <p:cNvSpPr txBox="1">
              <a:spLocks noChangeArrowheads="1"/>
            </p:cNvSpPr>
            <p:nvPr/>
          </p:nvSpPr>
          <p:spPr bwMode="auto">
            <a:xfrm>
              <a:off x="7085013" y="4370388"/>
              <a:ext cx="2154237" cy="3381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defRPr/>
              </a:pPr>
              <a:r>
                <a:rPr lang="en-US" altLang="en-US" sz="1600" dirty="0">
                  <a:solidFill>
                    <a:schemeClr val="accent2"/>
                  </a:solidFill>
                  <a:latin typeface="+mn-lt"/>
                  <a:ea typeface="+mn-ea"/>
                  <a:cs typeface="Arial" pitchFamily="34" charset="0"/>
                </a:rPr>
                <a:t>MQ Light for Bluemix</a:t>
              </a:r>
            </a:p>
          </p:txBody>
        </p:sp>
        <p:sp>
          <p:nvSpPr>
            <p:cNvPr id="32" name="Text Box 30"/>
            <p:cNvSpPr txBox="1">
              <a:spLocks noChangeArrowheads="1"/>
            </p:cNvSpPr>
            <p:nvPr/>
          </p:nvSpPr>
          <p:spPr bwMode="auto">
            <a:xfrm>
              <a:off x="7273925" y="3148013"/>
              <a:ext cx="986718" cy="47705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defRPr/>
              </a:pPr>
              <a:r>
                <a:rPr lang="en-US" altLang="en-US" sz="1600" dirty="0" smtClean="0">
                  <a:solidFill>
                    <a:schemeClr val="accent2"/>
                  </a:solidFill>
                  <a:latin typeface="+mn-lt"/>
                  <a:ea typeface="+mn-ea"/>
                  <a:cs typeface="Arial" pitchFamily="34" charset="0"/>
                </a:rPr>
                <a:t>IBM MQ</a:t>
              </a:r>
              <a:endParaRPr lang="en-US" altLang="en-US" sz="1600" dirty="0">
                <a:solidFill>
                  <a:schemeClr val="accent2"/>
                </a:solidFill>
                <a:latin typeface="+mn-lt"/>
                <a:ea typeface="+mn-ea"/>
                <a:cs typeface="Arial" pitchFamily="34" charset="0"/>
              </a:endParaRPr>
            </a:p>
            <a:p>
              <a:pPr>
                <a:defRPr/>
              </a:pPr>
              <a:r>
                <a:rPr lang="en-US" altLang="en-US" sz="900" dirty="0" smtClean="0">
                  <a:solidFill>
                    <a:schemeClr val="accent2"/>
                  </a:solidFill>
                  <a:cs typeface="Arial" pitchFamily="34" charset="0"/>
                </a:rPr>
                <a:t>Beta in v8.0.0.2</a:t>
              </a:r>
              <a:endParaRPr lang="en-US" altLang="en-US" sz="1200" dirty="0">
                <a:solidFill>
                  <a:schemeClr val="accent2"/>
                </a:solidFill>
                <a:latin typeface="+mn-lt"/>
                <a:ea typeface="+mn-ea"/>
                <a:cs typeface="Arial" pitchFamily="34" charset="0"/>
              </a:endParaRPr>
            </a:p>
          </p:txBody>
        </p:sp>
        <p:sp>
          <p:nvSpPr>
            <p:cNvPr id="33" name="Text Box 31"/>
            <p:cNvSpPr txBox="1">
              <a:spLocks noChangeArrowheads="1"/>
            </p:cNvSpPr>
            <p:nvPr/>
          </p:nvSpPr>
          <p:spPr bwMode="auto">
            <a:xfrm>
              <a:off x="7273925" y="1917700"/>
              <a:ext cx="1017125" cy="33855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eaLnBrk="0" hangingPunct="0">
                <a:defRPr sz="2200">
                  <a:solidFill>
                    <a:schemeClr val="hlink"/>
                  </a:solidFill>
                  <a:latin typeface="Arial" charset="0"/>
                  <a:ea typeface="ＭＳ Ｐゴシック" charset="0"/>
                  <a:cs typeface="Arial" charset="0"/>
                </a:defRPr>
              </a:lvl1pPr>
              <a:lvl2pPr marL="742950" indent="-285750" eaLnBrk="0" hangingPunct="0">
                <a:defRPr sz="2200">
                  <a:solidFill>
                    <a:schemeClr val="hlink"/>
                  </a:solidFill>
                  <a:latin typeface="Arial" charset="0"/>
                  <a:ea typeface="Arial" charset="0"/>
                  <a:cs typeface="Arial" charset="0"/>
                </a:defRPr>
              </a:lvl2pPr>
              <a:lvl3pPr marL="1143000" indent="-228600" eaLnBrk="0" hangingPunct="0">
                <a:defRPr sz="2200">
                  <a:solidFill>
                    <a:schemeClr val="hlink"/>
                  </a:solidFill>
                  <a:latin typeface="Arial" charset="0"/>
                  <a:ea typeface="Arial" charset="0"/>
                  <a:cs typeface="Arial" charset="0"/>
                </a:defRPr>
              </a:lvl3pPr>
              <a:lvl4pPr marL="1600200" indent="-228600" eaLnBrk="0" hangingPunct="0">
                <a:defRPr sz="2200">
                  <a:solidFill>
                    <a:schemeClr val="hlink"/>
                  </a:solidFill>
                  <a:latin typeface="Arial" charset="0"/>
                  <a:ea typeface="Arial" charset="0"/>
                  <a:cs typeface="Arial" charset="0"/>
                </a:defRPr>
              </a:lvl4pPr>
              <a:lvl5pPr marL="2057400" indent="-228600" eaLnBrk="0" hangingPunct="0">
                <a:defRPr sz="2200">
                  <a:solidFill>
                    <a:schemeClr val="hlink"/>
                  </a:solidFill>
                  <a:latin typeface="Arial" charset="0"/>
                  <a:ea typeface="Arial" charset="0"/>
                  <a:cs typeface="Arial" charset="0"/>
                </a:defRPr>
              </a:lvl5pPr>
              <a:lvl6pPr marL="2514600" indent="-228600" eaLnBrk="0" fontAlgn="base" hangingPunct="0">
                <a:spcBef>
                  <a:spcPct val="0"/>
                </a:spcBef>
                <a:spcAft>
                  <a:spcPct val="0"/>
                </a:spcAft>
                <a:defRPr sz="2200">
                  <a:solidFill>
                    <a:schemeClr val="hlink"/>
                  </a:solidFill>
                  <a:latin typeface="Arial" charset="0"/>
                  <a:ea typeface="Arial" charset="0"/>
                  <a:cs typeface="Arial" charset="0"/>
                </a:defRPr>
              </a:lvl6pPr>
              <a:lvl7pPr marL="2971800" indent="-228600" eaLnBrk="0" fontAlgn="base" hangingPunct="0">
                <a:spcBef>
                  <a:spcPct val="0"/>
                </a:spcBef>
                <a:spcAft>
                  <a:spcPct val="0"/>
                </a:spcAft>
                <a:defRPr sz="2200">
                  <a:solidFill>
                    <a:schemeClr val="hlink"/>
                  </a:solidFill>
                  <a:latin typeface="Arial" charset="0"/>
                  <a:ea typeface="Arial" charset="0"/>
                  <a:cs typeface="Arial" charset="0"/>
                </a:defRPr>
              </a:lvl7pPr>
              <a:lvl8pPr marL="3429000" indent="-228600" eaLnBrk="0" fontAlgn="base" hangingPunct="0">
                <a:spcBef>
                  <a:spcPct val="0"/>
                </a:spcBef>
                <a:spcAft>
                  <a:spcPct val="0"/>
                </a:spcAft>
                <a:defRPr sz="2200">
                  <a:solidFill>
                    <a:schemeClr val="hlink"/>
                  </a:solidFill>
                  <a:latin typeface="Arial" charset="0"/>
                  <a:ea typeface="Arial" charset="0"/>
                  <a:cs typeface="Arial" charset="0"/>
                </a:defRPr>
              </a:lvl8pPr>
              <a:lvl9pPr marL="3886200" indent="-228600" eaLnBrk="0" fontAlgn="base" hangingPunct="0">
                <a:spcBef>
                  <a:spcPct val="0"/>
                </a:spcBef>
                <a:spcAft>
                  <a:spcPct val="0"/>
                </a:spcAft>
                <a:defRPr sz="2200">
                  <a:solidFill>
                    <a:schemeClr val="hlink"/>
                  </a:solidFill>
                  <a:latin typeface="Arial" charset="0"/>
                  <a:ea typeface="Arial" charset="0"/>
                  <a:cs typeface="Arial" charset="0"/>
                </a:defRPr>
              </a:lvl9pPr>
            </a:lstStyle>
            <a:p>
              <a:pPr eaLnBrk="1" hangingPunct="1"/>
              <a:r>
                <a:rPr lang="en-US" sz="1600" dirty="0" smtClean="0">
                  <a:solidFill>
                    <a:schemeClr val="accent2"/>
                  </a:solidFill>
                </a:rPr>
                <a:t>MQ Light</a:t>
              </a:r>
              <a:endParaRPr lang="en-US" sz="1600" dirty="0">
                <a:solidFill>
                  <a:schemeClr val="accent2"/>
                </a:solidFill>
              </a:endParaRPr>
            </a:p>
          </p:txBody>
        </p:sp>
        <p:pic>
          <p:nvPicPr>
            <p:cNvPr id="17420" name="Picture 9"/>
            <p:cNvPicPr>
              <a:picLocks noChangeAspect="1" noChangeArrowheads="1"/>
            </p:cNvPicPr>
            <p:nvPr/>
          </p:nvPicPr>
          <p:blipFill>
            <a:blip r:embed="rId6">
              <a:extLst>
                <a:ext uri="{28A0092B-C50C-407E-A947-70E740481C1C}">
                  <a14:useLocalDpi xmlns:a14="http://schemas.microsoft.com/office/drawing/2010/main" val="0"/>
                </a:ext>
              </a:extLst>
            </a:blip>
            <a:srcRect r="53748"/>
            <a:stretch>
              <a:fillRect/>
            </a:stretch>
          </p:blipFill>
          <p:spPr bwMode="auto">
            <a:xfrm>
              <a:off x="5965825" y="2862263"/>
              <a:ext cx="1395413"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36" name="AutoShape 34"/>
            <p:cNvCxnSpPr>
              <a:cxnSpLocks noChangeShapeType="1"/>
              <a:stCxn id="17413" idx="6"/>
              <a:endCxn id="17420" idx="1"/>
            </p:cNvCxnSpPr>
            <p:nvPr/>
          </p:nvCxnSpPr>
          <p:spPr bwMode="auto">
            <a:xfrm>
              <a:off x="4803775" y="3270250"/>
              <a:ext cx="1162050" cy="7938"/>
            </a:xfrm>
            <a:prstGeom prst="straightConnector1">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37" name="AutoShape 35"/>
            <p:cNvCxnSpPr>
              <a:cxnSpLocks noChangeShapeType="1"/>
              <a:stCxn id="17413" idx="6"/>
            </p:cNvCxnSpPr>
            <p:nvPr/>
          </p:nvCxnSpPr>
          <p:spPr bwMode="auto">
            <a:xfrm flipV="1">
              <a:off x="4803775" y="2060575"/>
              <a:ext cx="1344613" cy="1209675"/>
            </a:xfrm>
            <a:prstGeom prst="curvedConnector3">
              <a:avLst>
                <a:gd name="adj1" fmla="val 50000"/>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38" name="AutoShape 36"/>
            <p:cNvCxnSpPr>
              <a:cxnSpLocks noChangeShapeType="1"/>
              <a:stCxn id="17413" idx="6"/>
            </p:cNvCxnSpPr>
            <p:nvPr/>
          </p:nvCxnSpPr>
          <p:spPr bwMode="auto">
            <a:xfrm>
              <a:off x="4803775" y="3270250"/>
              <a:ext cx="1290638" cy="1219200"/>
            </a:xfrm>
            <a:prstGeom prst="curvedConnector3">
              <a:avLst>
                <a:gd name="adj1" fmla="val 50000"/>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3328" name="Text Box 33"/>
            <p:cNvSpPr txBox="1">
              <a:spLocks noChangeArrowheads="1"/>
            </p:cNvSpPr>
            <p:nvPr/>
          </p:nvSpPr>
          <p:spPr bwMode="auto">
            <a:xfrm>
              <a:off x="6094413" y="4973638"/>
              <a:ext cx="2789237"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1"/>
                  </a:solidFill>
                  <a:latin typeface="Arial" charset="0"/>
                  <a:ea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1"/>
                  </a:solidFill>
                  <a:latin typeface="Arial"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1"/>
                  </a:solidFill>
                  <a:latin typeface="Arial"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5pPr>
              <a:lvl6pPr marL="25146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6pPr>
              <a:lvl7pPr marL="29718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7pPr>
              <a:lvl8pPr marL="3429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8pPr>
              <a:lvl9pPr marL="3886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ea typeface="ＭＳ Ｐゴシック" charset="0"/>
                </a:defRPr>
              </a:lvl9pPr>
            </a:lstStyle>
            <a:p>
              <a:pPr algn="ctr"/>
              <a:r>
                <a:rPr lang="en-GB" sz="1200" dirty="0">
                  <a:solidFill>
                    <a:srgbClr val="000000"/>
                  </a:solidFill>
                  <a:ea typeface="MS Gothic" charset="0"/>
                </a:rPr>
                <a:t>Deploy seamlessly to </a:t>
              </a:r>
              <a:r>
                <a:rPr lang="en-GB" sz="1200" dirty="0" smtClean="0">
                  <a:solidFill>
                    <a:srgbClr val="000000"/>
                  </a:solidFill>
                  <a:ea typeface="MS Gothic" charset="0"/>
                </a:rPr>
                <a:t>MQ Light, </a:t>
              </a:r>
              <a:r>
                <a:rPr lang="en-GB" sz="1200" dirty="0">
                  <a:solidFill>
                    <a:srgbClr val="000000"/>
                  </a:solidFill>
                  <a:ea typeface="MS Gothic" charset="0"/>
                </a:rPr>
                <a:t>MQ or MQ Light Service</a:t>
              </a:r>
            </a:p>
          </p:txBody>
        </p:sp>
        <p:sp>
          <p:nvSpPr>
            <p:cNvPr id="13329" name="Text Box 33"/>
            <p:cNvSpPr txBox="1">
              <a:spLocks noChangeArrowheads="1"/>
            </p:cNvSpPr>
            <p:nvPr/>
          </p:nvSpPr>
          <p:spPr bwMode="auto">
            <a:xfrm>
              <a:off x="2741613" y="4973638"/>
              <a:ext cx="2535237" cy="6492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eaLnBrk="0" hangingPunct="0">
                <a:spcBef>
                  <a:spcPct val="20000"/>
                </a:spcBef>
                <a:buSzPct val="100000"/>
                <a:buBlip>
                  <a:blip r:embed="rId5"/>
                </a:buBlip>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Helvetica" pitchFamily="34" charset="0"/>
                </a:defRPr>
              </a:lvl1pPr>
              <a:lvl2pPr marL="742950" indent="-28575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Helvetica" pitchFamily="34" charset="0"/>
                </a:defRPr>
              </a:lvl2pPr>
              <a:lvl3pPr marL="1143000" indent="-228600" eaLnBrk="0" hangingPunct="0">
                <a:spcBef>
                  <a:spcPct val="20000"/>
                </a:spcBef>
                <a:buFont typeface="Lucida Grande"/>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3pPr>
              <a:lvl4pPr marL="1600200" indent="-22860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4pPr>
              <a:lvl5pPr marL="2057400" indent="-228600" eaLnBrk="0" hangingPunct="0">
                <a:spcBef>
                  <a:spcPct val="20000"/>
                </a:spcBef>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5pPr>
              <a:lvl6pPr marL="25146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6pPr>
              <a:lvl7pPr marL="29718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7pPr>
              <a:lvl8pPr marL="34290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8pPr>
              <a:lvl9pPr marL="3886200" indent="-228600" defTabSz="457200" eaLnBrk="0" fontAlgn="base" hangingPunct="0">
                <a:spcBef>
                  <a:spcPct val="20000"/>
                </a:spcBef>
                <a:spcAft>
                  <a:spcPct val="0"/>
                </a:spcAf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Helvetica" pitchFamily="34" charset="0"/>
                </a:defRPr>
              </a:lvl9pPr>
            </a:lstStyle>
            <a:p>
              <a:pPr algn="ctr" eaLnBrk="1" hangingPunct="1">
                <a:spcBef>
                  <a:spcPct val="0"/>
                </a:spcBef>
                <a:buSzTx/>
                <a:buFontTx/>
                <a:buNone/>
                <a:defRPr/>
              </a:pPr>
              <a:r>
                <a:rPr lang="en-GB" altLang="en-US" sz="1200" smtClean="0">
                  <a:solidFill>
                    <a:srgbClr val="000000"/>
                  </a:solidFill>
                  <a:latin typeface="+mn-lt"/>
                  <a:ea typeface="MS Gothic" pitchFamily="49" charset="-128"/>
                  <a:cs typeface="Arial" pitchFamily="34" charset="0"/>
                </a:rPr>
                <a:t>Builds application and uses MQ Light messaging and tests in local developer sandbox</a:t>
              </a:r>
            </a:p>
          </p:txBody>
        </p:sp>
        <p:sp>
          <p:nvSpPr>
            <p:cNvPr id="17426" name="Rectangle 41"/>
            <p:cNvSpPr>
              <a:spLocks noChangeArrowheads="1"/>
            </p:cNvSpPr>
            <p:nvPr/>
          </p:nvSpPr>
          <p:spPr bwMode="auto">
            <a:xfrm>
              <a:off x="5957888" y="2338388"/>
              <a:ext cx="1011237" cy="2301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b="1">
                <a:solidFill>
                  <a:schemeClr val="tx1"/>
                </a:solidFill>
              </a:endParaRPr>
            </a:p>
          </p:txBody>
        </p:sp>
        <p:cxnSp>
          <p:nvCxnSpPr>
            <p:cNvPr id="41" name="AutoShape 34"/>
            <p:cNvCxnSpPr>
              <a:cxnSpLocks noChangeShapeType="1"/>
            </p:cNvCxnSpPr>
            <p:nvPr/>
          </p:nvCxnSpPr>
          <p:spPr bwMode="auto">
            <a:xfrm>
              <a:off x="2286000" y="3270250"/>
              <a:ext cx="904875" cy="0"/>
            </a:xfrm>
            <a:prstGeom prst="straightConnector1">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pic>
          <p:nvPicPr>
            <p:cNvPr id="17428"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94438" y="4160838"/>
              <a:ext cx="7397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29"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23013" y="1873250"/>
              <a:ext cx="681037"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691875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MQ Light Alternatives</a:t>
            </a:r>
            <a:endParaRPr lang="en-US" dirty="0"/>
          </a:p>
        </p:txBody>
      </p:sp>
      <p:sp>
        <p:nvSpPr>
          <p:cNvPr id="3" name="Content Placeholder 2"/>
          <p:cNvSpPr>
            <a:spLocks noGrp="1"/>
          </p:cNvSpPr>
          <p:nvPr>
            <p:ph idx="1"/>
          </p:nvPr>
        </p:nvSpPr>
        <p:spPr/>
        <p:txBody>
          <a:bodyPr>
            <a:normAutofit lnSpcReduction="10000"/>
          </a:bodyPr>
          <a:lstStyle/>
          <a:p>
            <a:r>
              <a:rPr lang="en-US" dirty="0" smtClean="0"/>
              <a:t>Other AMQP providers in </a:t>
            </a:r>
            <a:r>
              <a:rPr lang="en-US" dirty="0" err="1" smtClean="0"/>
              <a:t>Bluemix</a:t>
            </a:r>
            <a:endParaRPr lang="en-US" dirty="0" smtClean="0"/>
          </a:p>
          <a:p>
            <a:pPr lvl="1"/>
            <a:r>
              <a:rPr lang="en-US" dirty="0" smtClean="0"/>
              <a:t>Besides </a:t>
            </a:r>
            <a:r>
              <a:rPr lang="en-US" dirty="0"/>
              <a:t>MQ Light</a:t>
            </a:r>
            <a:endParaRPr lang="en-US" dirty="0" smtClean="0"/>
          </a:p>
          <a:p>
            <a:endParaRPr lang="en-US" dirty="0" smtClean="0"/>
          </a:p>
          <a:p>
            <a:r>
              <a:rPr lang="en-US" dirty="0" err="1" smtClean="0"/>
              <a:t>CloudAMQP</a:t>
            </a:r>
            <a:endParaRPr lang="en-US" dirty="0" smtClean="0"/>
          </a:p>
          <a:p>
            <a:pPr lvl="1"/>
            <a:r>
              <a:rPr lang="en-US" dirty="0" smtClean="0"/>
              <a:t>Gives </a:t>
            </a:r>
            <a:r>
              <a:rPr lang="en-US" dirty="0" err="1" smtClean="0"/>
              <a:t>Bluemix</a:t>
            </a:r>
            <a:r>
              <a:rPr lang="en-US" dirty="0" smtClean="0"/>
              <a:t> apps access to services hosted by </a:t>
            </a:r>
            <a:r>
              <a:rPr lang="en-US" dirty="0" err="1" smtClean="0"/>
              <a:t>CloudAMQP</a:t>
            </a:r>
            <a:endParaRPr lang="en-US" dirty="0" smtClean="0"/>
          </a:p>
          <a:p>
            <a:pPr lvl="1"/>
            <a:r>
              <a:rPr lang="en-US" dirty="0" smtClean="0"/>
              <a:t>Service </a:t>
            </a:r>
            <a:r>
              <a:rPr lang="en-US" dirty="0"/>
              <a:t>provides </a:t>
            </a:r>
            <a:r>
              <a:rPr lang="en-US" dirty="0" smtClean="0"/>
              <a:t>managed, </a:t>
            </a:r>
            <a:r>
              <a:rPr lang="en-US" dirty="0"/>
              <a:t>highly available, </a:t>
            </a:r>
            <a:r>
              <a:rPr lang="en-US" dirty="0" err="1"/>
              <a:t>RabbitMQ</a:t>
            </a:r>
            <a:r>
              <a:rPr lang="en-US" dirty="0"/>
              <a:t> clusters in the cloud</a:t>
            </a:r>
            <a:endParaRPr lang="en-US" dirty="0" smtClean="0"/>
          </a:p>
          <a:p>
            <a:pPr lvl="1"/>
            <a:r>
              <a:rPr lang="en-US" dirty="0" smtClean="0">
                <a:hlinkClick r:id="rId2"/>
              </a:rPr>
              <a:t>http:</a:t>
            </a:r>
            <a:r>
              <a:rPr lang="en-US" dirty="0">
                <a:hlinkClick r:id="rId2"/>
              </a:rPr>
              <a:t>//marketplace.ibmcloud.com/apps/</a:t>
            </a:r>
            <a:r>
              <a:rPr lang="en-US" dirty="0" smtClean="0">
                <a:hlinkClick r:id="rId2"/>
              </a:rPr>
              <a:t>75</a:t>
            </a:r>
            <a:endParaRPr lang="en-US" dirty="0" smtClean="0"/>
          </a:p>
          <a:p>
            <a:pPr lvl="1"/>
            <a:r>
              <a:rPr lang="en-US" dirty="0" smtClean="0">
                <a:hlinkClick r:id="rId3"/>
              </a:rPr>
              <a:t>http</a:t>
            </a:r>
            <a:r>
              <a:rPr lang="en-US" dirty="0">
                <a:hlinkClick r:id="rId3"/>
              </a:rPr>
              <a:t>://www.cloudamqp.com/docs/</a:t>
            </a:r>
            <a:r>
              <a:rPr lang="en-US" dirty="0" smtClean="0">
                <a:hlinkClick r:id="rId3"/>
              </a:rPr>
              <a:t>index.html</a:t>
            </a:r>
            <a:endParaRPr lang="en-US" dirty="0" smtClean="0"/>
          </a:p>
          <a:p>
            <a:pPr lvl="1"/>
            <a:r>
              <a:rPr lang="en-US" dirty="0" smtClean="0"/>
              <a:t>No JMS support?</a:t>
            </a:r>
          </a:p>
          <a:p>
            <a:endParaRPr lang="en-US" dirty="0" smtClean="0"/>
          </a:p>
          <a:p>
            <a:r>
              <a:rPr lang="en-US" dirty="0" err="1" smtClean="0"/>
              <a:t>rabbitmq</a:t>
            </a:r>
            <a:endParaRPr lang="en-US" dirty="0" smtClean="0"/>
          </a:p>
          <a:p>
            <a:pPr lvl="1"/>
            <a:r>
              <a:rPr lang="en-US" dirty="0" smtClean="0"/>
              <a:t>Experimental</a:t>
            </a:r>
          </a:p>
          <a:p>
            <a:pPr lvl="1"/>
            <a:r>
              <a:rPr lang="en-US" dirty="0" err="1"/>
              <a:t>RabbitMQ</a:t>
            </a:r>
            <a:r>
              <a:rPr lang="en-US" dirty="0"/>
              <a:t> message </a:t>
            </a:r>
            <a:r>
              <a:rPr lang="en-US" dirty="0" smtClean="0"/>
              <a:t>queue</a:t>
            </a:r>
          </a:p>
          <a:p>
            <a:pPr lvl="1"/>
            <a:r>
              <a:rPr lang="en-US" dirty="0" smtClean="0"/>
              <a:t>Open source</a:t>
            </a:r>
          </a:p>
          <a:p>
            <a:pPr lvl="1"/>
            <a:r>
              <a:rPr lang="en-US" dirty="0">
                <a:hlinkClick r:id="rId4"/>
              </a:rPr>
              <a:t>https://www.rabbitmq.com/</a:t>
            </a:r>
            <a:r>
              <a:rPr lang="en-US" dirty="0" smtClean="0">
                <a:hlinkClick r:id="rId4"/>
              </a:rPr>
              <a:t>documentation.html</a:t>
            </a:r>
            <a:endParaRPr lang="en-US" dirty="0" smtClean="0"/>
          </a:p>
          <a:p>
            <a:pPr lvl="1"/>
            <a:r>
              <a:rPr lang="en-US" dirty="0" smtClean="0"/>
              <a:t>JMS </a:t>
            </a:r>
            <a:r>
              <a:rPr lang="en-US" dirty="0"/>
              <a:t>client in </a:t>
            </a:r>
            <a:r>
              <a:rPr lang="en-US" dirty="0" err="1" smtClean="0"/>
              <a:t>vFabric</a:t>
            </a:r>
            <a:endParaRPr lang="en-US" dirty="0" smtClean="0"/>
          </a:p>
          <a:p>
            <a:pPr lvl="1"/>
            <a:r>
              <a:rPr lang="en-US" dirty="0">
                <a:hlinkClick r:id="rId5"/>
              </a:rPr>
              <a:t>https://www.vmware.com/support/pubs/vfabric-</a:t>
            </a:r>
            <a:r>
              <a:rPr lang="en-US" dirty="0" smtClean="0">
                <a:hlinkClick r:id="rId5"/>
              </a:rPr>
              <a:t>rabbitmq.html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BE0B524-CA6C-604E-B7EC-7F65E66965BE}" type="slidenum">
              <a:rPr lang="en-US" smtClean="0"/>
              <a:pPr/>
              <a:t>25</a:t>
            </a:fld>
            <a:endParaRPr lang="en-US"/>
          </a:p>
        </p:txBody>
      </p:sp>
    </p:spTree>
    <p:extLst>
      <p:ext uri="{BB962C8B-B14F-4D97-AF65-F5344CB8AC3E}">
        <p14:creationId xmlns:p14="http://schemas.microsoft.com/office/powerpoint/2010/main" val="3635893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Bluemix</a:t>
            </a:r>
            <a:r>
              <a:rPr lang="en-US" dirty="0" smtClean="0"/>
              <a:t> MQ Architectures</a:t>
            </a:r>
            <a:endParaRPr lang="en-US" dirty="0"/>
          </a:p>
        </p:txBody>
      </p:sp>
      <p:sp>
        <p:nvSpPr>
          <p:cNvPr id="3" name="Content Placeholder 2"/>
          <p:cNvSpPr>
            <a:spLocks noGrp="1"/>
          </p:cNvSpPr>
          <p:nvPr>
            <p:ph idx="1"/>
          </p:nvPr>
        </p:nvSpPr>
        <p:spPr/>
        <p:txBody>
          <a:bodyPr/>
          <a:lstStyle/>
          <a:p>
            <a:r>
              <a:rPr lang="en-US" dirty="0" smtClean="0"/>
              <a:t>Application</a:t>
            </a:r>
          </a:p>
          <a:p>
            <a:pPr lvl="1"/>
            <a:r>
              <a:rPr lang="en-US" dirty="0" smtClean="0"/>
              <a:t>If Java, app code can use JMS or MQ Light API</a:t>
            </a:r>
          </a:p>
          <a:p>
            <a:pPr lvl="1"/>
            <a:r>
              <a:rPr lang="en-US" dirty="0" smtClean="0"/>
              <a:t>If </a:t>
            </a:r>
            <a:r>
              <a:rPr lang="en-US" dirty="0" err="1" smtClean="0"/>
              <a:t>Node.js</a:t>
            </a:r>
            <a:r>
              <a:rPr lang="en-US" dirty="0" smtClean="0"/>
              <a:t>, etc., app code probably uses MQ Light API</a:t>
            </a:r>
          </a:p>
          <a:p>
            <a:r>
              <a:rPr lang="en-US" dirty="0" smtClean="0"/>
              <a:t>Messaging: IBM MQ queue manager</a:t>
            </a:r>
          </a:p>
          <a:p>
            <a:endParaRPr lang="en-US" dirty="0"/>
          </a:p>
          <a:p>
            <a:r>
              <a:rPr lang="en-US" dirty="0" smtClean="0"/>
              <a:t>Architecture 1: JMS</a:t>
            </a:r>
          </a:p>
          <a:p>
            <a:pPr lvl="1"/>
            <a:r>
              <a:rPr lang="en-US" dirty="0" smtClean="0"/>
              <a:t>Application </a:t>
            </a:r>
            <a:r>
              <a:rPr lang="en-US" dirty="0"/>
              <a:t>using JMS (MQFAP) </a:t>
            </a:r>
            <a:r>
              <a:rPr lang="en-US" dirty="0" smtClean="0"/>
              <a:t>-&gt; Secure Gateway -&gt; IBM MQ (with JMS API)</a:t>
            </a:r>
          </a:p>
          <a:p>
            <a:endParaRPr lang="en-US" dirty="0"/>
          </a:p>
          <a:p>
            <a:r>
              <a:rPr lang="en-US" dirty="0" smtClean="0"/>
              <a:t>Architecture 2: MQ Light API</a:t>
            </a:r>
          </a:p>
          <a:p>
            <a:pPr lvl="1"/>
            <a:r>
              <a:rPr lang="en-US" dirty="0" smtClean="0"/>
              <a:t>Application using MQ Light API (AMQP) -&gt; Secure Gateway -&gt; IBM MQ (v8.0.0.2 or later)</a:t>
            </a:r>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26</a:t>
            </a:fld>
            <a:endParaRPr lang="en-US"/>
          </a:p>
        </p:txBody>
      </p:sp>
    </p:spTree>
    <p:extLst>
      <p:ext uri="{BB962C8B-B14F-4D97-AF65-F5344CB8AC3E}">
        <p14:creationId xmlns:p14="http://schemas.microsoft.com/office/powerpoint/2010/main" val="699558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Connect to a remote IBM MQ (JMS)</a:t>
            </a:r>
            <a:endParaRPr lang="en-US" dirty="0"/>
          </a:p>
        </p:txBody>
      </p:sp>
      <p:sp>
        <p:nvSpPr>
          <p:cNvPr id="3" name="Content Placeholder 2"/>
          <p:cNvSpPr>
            <a:spLocks noGrp="1"/>
          </p:cNvSpPr>
          <p:nvPr>
            <p:ph idx="1"/>
          </p:nvPr>
        </p:nvSpPr>
        <p:spPr/>
        <p:txBody>
          <a:bodyPr>
            <a:normAutofit lnSpcReduction="10000"/>
          </a:bodyPr>
          <a:lstStyle/>
          <a:p>
            <a:r>
              <a:rPr lang="en-US" dirty="0"/>
              <a:t>ACME Corp’s </a:t>
            </a:r>
            <a:r>
              <a:rPr lang="en-US" dirty="0" smtClean="0"/>
              <a:t>MQ messaging system has a queue manager</a:t>
            </a:r>
            <a:endParaRPr lang="en-US" dirty="0"/>
          </a:p>
          <a:p>
            <a:pPr lvl="1"/>
            <a:r>
              <a:rPr lang="en-US" b="1" dirty="0"/>
              <a:t>Hostname</a:t>
            </a:r>
            <a:r>
              <a:rPr lang="en-US" dirty="0"/>
              <a:t>: </a:t>
            </a:r>
            <a:r>
              <a:rPr lang="en-US" dirty="0" err="1" smtClean="0">
                <a:solidFill>
                  <a:srgbClr val="FF0000"/>
                </a:solidFill>
              </a:rPr>
              <a:t>mq-gateway.acme.com</a:t>
            </a:r>
            <a:endParaRPr lang="en-US" dirty="0">
              <a:solidFill>
                <a:srgbClr val="FF0000"/>
              </a:solidFill>
            </a:endParaRPr>
          </a:p>
          <a:p>
            <a:pPr lvl="1"/>
            <a:r>
              <a:rPr lang="en-US" b="1" dirty="0"/>
              <a:t>Port</a:t>
            </a:r>
            <a:r>
              <a:rPr lang="en-US" dirty="0"/>
              <a:t>: </a:t>
            </a:r>
            <a:r>
              <a:rPr lang="en-US" dirty="0" smtClean="0">
                <a:solidFill>
                  <a:srgbClr val="0000FF"/>
                </a:solidFill>
              </a:rPr>
              <a:t>1414</a:t>
            </a:r>
            <a:endParaRPr lang="en-US" dirty="0">
              <a:solidFill>
                <a:srgbClr val="0000FF"/>
              </a:solidFill>
            </a:endParaRPr>
          </a:p>
          <a:p>
            <a:endParaRPr lang="en-US" dirty="0"/>
          </a:p>
          <a:p>
            <a:r>
              <a:rPr lang="en-US" dirty="0"/>
              <a:t>Create a gateway with a destination for the database</a:t>
            </a:r>
          </a:p>
          <a:p>
            <a:pPr lvl="1"/>
            <a:r>
              <a:rPr lang="en-US" b="1" dirty="0"/>
              <a:t>Name</a:t>
            </a:r>
            <a:r>
              <a:rPr lang="en-US" dirty="0"/>
              <a:t>: ACME </a:t>
            </a:r>
            <a:r>
              <a:rPr lang="en-US" dirty="0" smtClean="0"/>
              <a:t>MQ JMS</a:t>
            </a:r>
            <a:endParaRPr lang="en-US" dirty="0"/>
          </a:p>
          <a:p>
            <a:pPr lvl="1"/>
            <a:r>
              <a:rPr lang="en-US" b="1" dirty="0"/>
              <a:t>IP address</a:t>
            </a:r>
            <a:r>
              <a:rPr lang="en-US" dirty="0"/>
              <a:t>: </a:t>
            </a:r>
            <a:r>
              <a:rPr lang="en-US" dirty="0" err="1">
                <a:solidFill>
                  <a:srgbClr val="FF0000"/>
                </a:solidFill>
              </a:rPr>
              <a:t>mq-gateway</a:t>
            </a:r>
            <a:r>
              <a:rPr lang="en-US" dirty="0" err="1" smtClean="0">
                <a:solidFill>
                  <a:srgbClr val="FF0000"/>
                </a:solidFill>
              </a:rPr>
              <a:t>.acme.com</a:t>
            </a:r>
            <a:endParaRPr lang="en-US" dirty="0">
              <a:solidFill>
                <a:srgbClr val="FF0000"/>
              </a:solidFill>
            </a:endParaRPr>
          </a:p>
          <a:p>
            <a:pPr lvl="1"/>
            <a:r>
              <a:rPr lang="en-US" b="1" dirty="0"/>
              <a:t>Port</a:t>
            </a:r>
            <a:r>
              <a:rPr lang="en-US" dirty="0"/>
              <a:t>: </a:t>
            </a:r>
            <a:r>
              <a:rPr lang="en-US" dirty="0" smtClean="0">
                <a:solidFill>
                  <a:srgbClr val="0000FF"/>
                </a:solidFill>
              </a:rPr>
              <a:t>1414</a:t>
            </a:r>
            <a:endParaRPr lang="en-US" dirty="0">
              <a:solidFill>
                <a:srgbClr val="0000FF"/>
              </a:solidFill>
            </a:endParaRPr>
          </a:p>
          <a:p>
            <a:pPr lvl="1"/>
            <a:r>
              <a:rPr lang="en-US" b="1" dirty="0"/>
              <a:t>TLS</a:t>
            </a:r>
            <a:r>
              <a:rPr lang="en-US" dirty="0"/>
              <a:t>: TCP</a:t>
            </a:r>
          </a:p>
          <a:p>
            <a:endParaRPr lang="en-US" dirty="0"/>
          </a:p>
          <a:p>
            <a:r>
              <a:rPr lang="en-US" dirty="0"/>
              <a:t>Gateway will have a destination</a:t>
            </a:r>
          </a:p>
          <a:p>
            <a:pPr lvl="1"/>
            <a:r>
              <a:rPr lang="en-US" b="1" dirty="0"/>
              <a:t>Destination ID</a:t>
            </a:r>
            <a:r>
              <a:rPr lang="en-US" dirty="0"/>
              <a:t>: </a:t>
            </a:r>
            <a:r>
              <a:rPr lang="en-US" dirty="0" smtClean="0"/>
              <a:t>c8BRcEQd3eB_rcq</a:t>
            </a:r>
            <a:endParaRPr lang="en-US" dirty="0"/>
          </a:p>
          <a:p>
            <a:pPr lvl="1"/>
            <a:r>
              <a:rPr lang="en-US" b="1" dirty="0"/>
              <a:t>Cloud Host : Port</a:t>
            </a:r>
            <a:r>
              <a:rPr lang="en-US" dirty="0"/>
              <a:t>: </a:t>
            </a:r>
            <a:r>
              <a:rPr lang="en-US" dirty="0">
                <a:solidFill>
                  <a:srgbClr val="008000"/>
                </a:solidFill>
              </a:rPr>
              <a:t>cap-sg-prd-1.integration.ibmcloud.com:</a:t>
            </a:r>
            <a:r>
              <a:rPr lang="en-US" dirty="0" smtClean="0">
                <a:solidFill>
                  <a:srgbClr val="008000"/>
                </a:solidFill>
              </a:rPr>
              <a:t>15998</a:t>
            </a:r>
            <a:endParaRPr lang="en-US" dirty="0">
              <a:solidFill>
                <a:srgbClr val="008000"/>
              </a:solidFill>
            </a:endParaRPr>
          </a:p>
          <a:p>
            <a:pPr lvl="1"/>
            <a:r>
              <a:rPr lang="en-US" b="1" dirty="0"/>
              <a:t>Destination Host : Port</a:t>
            </a:r>
            <a:r>
              <a:rPr lang="en-US" dirty="0"/>
              <a:t>: </a:t>
            </a:r>
            <a:r>
              <a:rPr lang="en-US" dirty="0" smtClean="0">
                <a:solidFill>
                  <a:srgbClr val="FF0000"/>
                </a:solidFill>
              </a:rPr>
              <a:t>mq-gateway.acme.com</a:t>
            </a:r>
            <a:r>
              <a:rPr lang="en-US" dirty="0" smtClean="0"/>
              <a:t>:</a:t>
            </a:r>
            <a:r>
              <a:rPr lang="en-US" dirty="0" smtClean="0">
                <a:solidFill>
                  <a:srgbClr val="0000FF"/>
                </a:solidFill>
              </a:rPr>
              <a:t>1414</a:t>
            </a:r>
            <a:endParaRPr lang="en-US" dirty="0">
              <a:solidFill>
                <a:srgbClr val="0000FF"/>
              </a:solidFill>
            </a:endParaRPr>
          </a:p>
          <a:p>
            <a:endParaRPr lang="en-US" dirty="0"/>
          </a:p>
          <a:p>
            <a:r>
              <a:rPr lang="en-US" dirty="0"/>
              <a:t>Application connects to</a:t>
            </a:r>
          </a:p>
          <a:p>
            <a:pPr lvl="1"/>
            <a:r>
              <a:rPr lang="en-US" dirty="0">
                <a:solidFill>
                  <a:srgbClr val="008000"/>
                </a:solidFill>
              </a:rPr>
              <a:t>cap-sg-prd-1.integration.ibmcloud.com:</a:t>
            </a:r>
            <a:r>
              <a:rPr lang="en-US" dirty="0" smtClean="0">
                <a:solidFill>
                  <a:srgbClr val="008000"/>
                </a:solidFill>
              </a:rPr>
              <a:t>15998</a:t>
            </a:r>
            <a:endParaRPr lang="en-US" dirty="0">
              <a:solidFill>
                <a:srgbClr val="008000"/>
              </a:solidFill>
            </a:endParaRP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27</a:t>
            </a:fld>
            <a:endParaRPr lang="en-US"/>
          </a:p>
        </p:txBody>
      </p:sp>
    </p:spTree>
    <p:extLst>
      <p:ext uri="{BB962C8B-B14F-4D97-AF65-F5344CB8AC3E}">
        <p14:creationId xmlns:p14="http://schemas.microsoft.com/office/powerpoint/2010/main" val="79865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Connect to a remote IBM MQ (MQ Light API)</a:t>
            </a:r>
            <a:endParaRPr lang="en-US" dirty="0"/>
          </a:p>
        </p:txBody>
      </p:sp>
      <p:sp>
        <p:nvSpPr>
          <p:cNvPr id="3" name="Content Placeholder 2"/>
          <p:cNvSpPr>
            <a:spLocks noGrp="1"/>
          </p:cNvSpPr>
          <p:nvPr>
            <p:ph idx="1"/>
          </p:nvPr>
        </p:nvSpPr>
        <p:spPr/>
        <p:txBody>
          <a:bodyPr>
            <a:normAutofit lnSpcReduction="10000"/>
          </a:bodyPr>
          <a:lstStyle/>
          <a:p>
            <a:r>
              <a:rPr lang="en-US" dirty="0"/>
              <a:t>ACME Corp’s </a:t>
            </a:r>
            <a:r>
              <a:rPr lang="en-US" dirty="0" smtClean="0"/>
              <a:t>MQ messaging system has a queue manager</a:t>
            </a:r>
            <a:endParaRPr lang="en-US" dirty="0"/>
          </a:p>
          <a:p>
            <a:pPr lvl="1"/>
            <a:r>
              <a:rPr lang="en-US" b="1" dirty="0"/>
              <a:t>Hostname</a:t>
            </a:r>
            <a:r>
              <a:rPr lang="en-US" dirty="0"/>
              <a:t>: </a:t>
            </a:r>
            <a:r>
              <a:rPr lang="en-US" dirty="0" err="1">
                <a:solidFill>
                  <a:srgbClr val="FF0000"/>
                </a:solidFill>
              </a:rPr>
              <a:t>amqp</a:t>
            </a:r>
            <a:r>
              <a:rPr lang="en-US" dirty="0">
                <a:solidFill>
                  <a:srgbClr val="FF0000"/>
                </a:solidFill>
              </a:rPr>
              <a:t>://</a:t>
            </a:r>
            <a:r>
              <a:rPr lang="en-US" dirty="0" err="1">
                <a:solidFill>
                  <a:srgbClr val="FF0000"/>
                </a:solidFill>
              </a:rPr>
              <a:t>mq</a:t>
            </a:r>
            <a:r>
              <a:rPr lang="en-US" dirty="0" err="1" smtClean="0">
                <a:solidFill>
                  <a:srgbClr val="FF0000"/>
                </a:solidFill>
              </a:rPr>
              <a:t>-gateway.acme.com</a:t>
            </a:r>
            <a:endParaRPr lang="en-US" dirty="0">
              <a:solidFill>
                <a:srgbClr val="FF0000"/>
              </a:solidFill>
            </a:endParaRPr>
          </a:p>
          <a:p>
            <a:pPr lvl="1"/>
            <a:r>
              <a:rPr lang="en-US" b="1" dirty="0"/>
              <a:t>Port</a:t>
            </a:r>
            <a:r>
              <a:rPr lang="en-US" dirty="0"/>
              <a:t>: </a:t>
            </a:r>
            <a:r>
              <a:rPr lang="en-US" dirty="0">
                <a:solidFill>
                  <a:srgbClr val="0000FF"/>
                </a:solidFill>
              </a:rPr>
              <a:t>5672</a:t>
            </a:r>
          </a:p>
          <a:p>
            <a:endParaRPr lang="en-US" dirty="0"/>
          </a:p>
          <a:p>
            <a:r>
              <a:rPr lang="en-US" dirty="0"/>
              <a:t>Create a gateway with a destination for the database</a:t>
            </a:r>
          </a:p>
          <a:p>
            <a:pPr lvl="1"/>
            <a:r>
              <a:rPr lang="en-US" b="1" dirty="0"/>
              <a:t>Name</a:t>
            </a:r>
            <a:r>
              <a:rPr lang="en-US" dirty="0"/>
              <a:t>: ACME </a:t>
            </a:r>
            <a:r>
              <a:rPr lang="en-US" dirty="0" smtClean="0"/>
              <a:t>MQ AMQP</a:t>
            </a:r>
            <a:endParaRPr lang="en-US" dirty="0"/>
          </a:p>
          <a:p>
            <a:pPr lvl="1"/>
            <a:r>
              <a:rPr lang="en-US" b="1" dirty="0"/>
              <a:t>IP address</a:t>
            </a:r>
            <a:r>
              <a:rPr lang="en-US" dirty="0"/>
              <a:t>: </a:t>
            </a:r>
            <a:r>
              <a:rPr lang="en-US" dirty="0" err="1">
                <a:solidFill>
                  <a:srgbClr val="FF0000"/>
                </a:solidFill>
              </a:rPr>
              <a:t>mq-gateway</a:t>
            </a:r>
            <a:r>
              <a:rPr lang="en-US" dirty="0" err="1" smtClean="0">
                <a:solidFill>
                  <a:srgbClr val="FF0000"/>
                </a:solidFill>
              </a:rPr>
              <a:t>.acme.com</a:t>
            </a:r>
            <a:endParaRPr lang="en-US" dirty="0">
              <a:solidFill>
                <a:srgbClr val="FF0000"/>
              </a:solidFill>
            </a:endParaRPr>
          </a:p>
          <a:p>
            <a:pPr lvl="1"/>
            <a:r>
              <a:rPr lang="en-US" b="1" dirty="0"/>
              <a:t>Port</a:t>
            </a:r>
            <a:r>
              <a:rPr lang="en-US" dirty="0"/>
              <a:t>: </a:t>
            </a:r>
            <a:r>
              <a:rPr lang="en-US" dirty="0">
                <a:solidFill>
                  <a:srgbClr val="0000FF"/>
                </a:solidFill>
              </a:rPr>
              <a:t>5672</a:t>
            </a:r>
          </a:p>
          <a:p>
            <a:pPr lvl="1"/>
            <a:r>
              <a:rPr lang="en-US" b="1" dirty="0"/>
              <a:t>TLS</a:t>
            </a:r>
            <a:r>
              <a:rPr lang="en-US" dirty="0"/>
              <a:t>: TCP</a:t>
            </a:r>
          </a:p>
          <a:p>
            <a:endParaRPr lang="en-US" dirty="0"/>
          </a:p>
          <a:p>
            <a:r>
              <a:rPr lang="en-US" dirty="0"/>
              <a:t>Gateway will have a destination</a:t>
            </a:r>
          </a:p>
          <a:p>
            <a:pPr lvl="1"/>
            <a:r>
              <a:rPr lang="en-US" b="1" dirty="0"/>
              <a:t>Destination ID</a:t>
            </a:r>
            <a:r>
              <a:rPr lang="en-US" dirty="0"/>
              <a:t>: </a:t>
            </a:r>
            <a:r>
              <a:rPr lang="en-US" dirty="0" smtClean="0"/>
              <a:t>c8AScEQd3eB_rcq</a:t>
            </a:r>
            <a:endParaRPr lang="en-US" dirty="0"/>
          </a:p>
          <a:p>
            <a:pPr lvl="1"/>
            <a:r>
              <a:rPr lang="en-US" b="1" dirty="0"/>
              <a:t>Cloud Host : Port</a:t>
            </a:r>
            <a:r>
              <a:rPr lang="en-US" dirty="0"/>
              <a:t>: </a:t>
            </a:r>
            <a:r>
              <a:rPr lang="en-US" dirty="0">
                <a:solidFill>
                  <a:srgbClr val="008000"/>
                </a:solidFill>
              </a:rPr>
              <a:t>cap-sg-prd-1.integration.ibmcloud.com:</a:t>
            </a:r>
            <a:r>
              <a:rPr lang="en-US" dirty="0" smtClean="0">
                <a:solidFill>
                  <a:srgbClr val="008000"/>
                </a:solidFill>
              </a:rPr>
              <a:t>15997</a:t>
            </a:r>
            <a:endParaRPr lang="en-US" dirty="0">
              <a:solidFill>
                <a:srgbClr val="008000"/>
              </a:solidFill>
            </a:endParaRPr>
          </a:p>
          <a:p>
            <a:pPr lvl="1"/>
            <a:r>
              <a:rPr lang="en-US" b="1" dirty="0"/>
              <a:t>Destination Host : Port</a:t>
            </a:r>
            <a:r>
              <a:rPr lang="en-US" dirty="0"/>
              <a:t>: </a:t>
            </a:r>
            <a:r>
              <a:rPr lang="en-US" dirty="0" smtClean="0">
                <a:solidFill>
                  <a:srgbClr val="FF0000"/>
                </a:solidFill>
              </a:rPr>
              <a:t>mq-gateway.acme.com</a:t>
            </a:r>
            <a:r>
              <a:rPr lang="en-US" dirty="0" smtClean="0"/>
              <a:t>:</a:t>
            </a:r>
            <a:r>
              <a:rPr lang="en-US" dirty="0">
                <a:solidFill>
                  <a:srgbClr val="0000FF"/>
                </a:solidFill>
              </a:rPr>
              <a:t>5672</a:t>
            </a:r>
          </a:p>
          <a:p>
            <a:endParaRPr lang="en-US" dirty="0"/>
          </a:p>
          <a:p>
            <a:r>
              <a:rPr lang="en-US" dirty="0"/>
              <a:t>Application connects to</a:t>
            </a:r>
          </a:p>
          <a:p>
            <a:pPr lvl="1"/>
            <a:r>
              <a:rPr lang="en-US" dirty="0">
                <a:solidFill>
                  <a:srgbClr val="008000"/>
                </a:solidFill>
              </a:rPr>
              <a:t>cap-sg-prd-1.integration.ibmcloud.com:</a:t>
            </a:r>
            <a:r>
              <a:rPr lang="en-US" dirty="0" smtClean="0">
                <a:solidFill>
                  <a:srgbClr val="008000"/>
                </a:solidFill>
              </a:rPr>
              <a:t>15997</a:t>
            </a:r>
            <a:endParaRPr lang="en-US" dirty="0">
              <a:solidFill>
                <a:srgbClr val="008000"/>
              </a:solidFill>
            </a:endParaRP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28</a:t>
            </a:fld>
            <a:endParaRPr lang="en-US"/>
          </a:p>
        </p:txBody>
      </p:sp>
    </p:spTree>
    <p:extLst>
      <p:ext uri="{BB962C8B-B14F-4D97-AF65-F5344CB8AC3E}">
        <p14:creationId xmlns:p14="http://schemas.microsoft.com/office/powerpoint/2010/main" val="2078342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r>
              <a:rPr lang="en-US" dirty="0"/>
              <a:t>Connect to a remote LDAP provider</a:t>
            </a:r>
          </a:p>
        </p:txBody>
      </p:sp>
      <p:sp>
        <p:nvSpPr>
          <p:cNvPr id="3" name="Content Placeholder 2"/>
          <p:cNvSpPr>
            <a:spLocks noGrp="1"/>
          </p:cNvSpPr>
          <p:nvPr>
            <p:ph idx="1"/>
          </p:nvPr>
        </p:nvSpPr>
        <p:spPr/>
        <p:txBody>
          <a:bodyPr>
            <a:normAutofit lnSpcReduction="10000"/>
          </a:bodyPr>
          <a:lstStyle/>
          <a:p>
            <a:r>
              <a:rPr lang="en-US" dirty="0" smtClean="0"/>
              <a:t>Customer has a LDAP provider</a:t>
            </a:r>
          </a:p>
          <a:p>
            <a:pPr lvl="1"/>
            <a:r>
              <a:rPr lang="en-US" dirty="0"/>
              <a:t>Such as </a:t>
            </a:r>
            <a:r>
              <a:rPr lang="en-US" dirty="0" smtClean="0"/>
              <a:t>IBM </a:t>
            </a:r>
            <a:r>
              <a:rPr lang="en-US" dirty="0"/>
              <a:t>Security Directory </a:t>
            </a:r>
            <a:r>
              <a:rPr lang="en-US" dirty="0" smtClean="0"/>
              <a:t>Server (</a:t>
            </a:r>
            <a:r>
              <a:rPr lang="en-US" dirty="0" err="1" smtClean="0"/>
              <a:t>f.k.a</a:t>
            </a:r>
            <a:r>
              <a:rPr lang="en-US" dirty="0"/>
              <a:t>. IBM </a:t>
            </a:r>
            <a:r>
              <a:rPr lang="en-US" dirty="0" smtClean="0"/>
              <a:t>Tivoli </a:t>
            </a:r>
            <a:r>
              <a:rPr lang="en-US" dirty="0"/>
              <a:t>Directory </a:t>
            </a:r>
            <a:r>
              <a:rPr lang="en-US" dirty="0" smtClean="0"/>
              <a:t>Server)</a:t>
            </a:r>
          </a:p>
          <a:p>
            <a:pPr lvl="1"/>
            <a:r>
              <a:rPr lang="en-US" b="1" dirty="0" smtClean="0"/>
              <a:t>IP address</a:t>
            </a:r>
            <a:r>
              <a:rPr lang="en-US" dirty="0" smtClean="0"/>
              <a:t>: </a:t>
            </a:r>
            <a:r>
              <a:rPr lang="en-US" dirty="0" smtClean="0">
                <a:solidFill>
                  <a:srgbClr val="FF0000"/>
                </a:solidFill>
              </a:rPr>
              <a:t>192.168.10.30</a:t>
            </a:r>
          </a:p>
          <a:p>
            <a:pPr lvl="1"/>
            <a:r>
              <a:rPr lang="en-US" b="1" dirty="0" smtClean="0"/>
              <a:t>Port</a:t>
            </a:r>
            <a:r>
              <a:rPr lang="en-US" dirty="0" smtClean="0"/>
              <a:t>: </a:t>
            </a:r>
            <a:r>
              <a:rPr lang="en-US" dirty="0">
                <a:solidFill>
                  <a:srgbClr val="0000FF"/>
                </a:solidFill>
              </a:rPr>
              <a:t>389</a:t>
            </a:r>
            <a:endParaRPr lang="en-US" dirty="0" smtClean="0">
              <a:solidFill>
                <a:srgbClr val="0000FF"/>
              </a:solidFill>
            </a:endParaRPr>
          </a:p>
          <a:p>
            <a:endParaRPr lang="en-US" dirty="0" smtClean="0"/>
          </a:p>
          <a:p>
            <a:r>
              <a:rPr lang="en-US" dirty="0" smtClean="0"/>
              <a:t>Create a gateway with a destination for the database</a:t>
            </a:r>
          </a:p>
          <a:p>
            <a:pPr lvl="1"/>
            <a:r>
              <a:rPr lang="en-US" b="1" dirty="0" smtClean="0"/>
              <a:t>Name</a:t>
            </a:r>
            <a:r>
              <a:rPr lang="en-US" dirty="0" smtClean="0"/>
              <a:t>: Customer LDAP</a:t>
            </a:r>
          </a:p>
          <a:p>
            <a:pPr lvl="1"/>
            <a:r>
              <a:rPr lang="en-US" b="1" dirty="0" smtClean="0"/>
              <a:t>IP address</a:t>
            </a:r>
            <a:r>
              <a:rPr lang="en-US" dirty="0" smtClean="0"/>
              <a:t>: </a:t>
            </a:r>
            <a:r>
              <a:rPr lang="en-US" dirty="0" smtClean="0">
                <a:solidFill>
                  <a:srgbClr val="FF0000"/>
                </a:solidFill>
              </a:rPr>
              <a:t>192.168.10.30</a:t>
            </a:r>
          </a:p>
          <a:p>
            <a:pPr lvl="1"/>
            <a:r>
              <a:rPr lang="en-US" b="1" dirty="0" smtClean="0"/>
              <a:t>Port</a:t>
            </a:r>
            <a:r>
              <a:rPr lang="en-US" dirty="0" smtClean="0"/>
              <a:t>: </a:t>
            </a:r>
            <a:r>
              <a:rPr lang="en-US" dirty="0">
                <a:solidFill>
                  <a:srgbClr val="0000FF"/>
                </a:solidFill>
              </a:rPr>
              <a:t>389</a:t>
            </a:r>
            <a:endParaRPr lang="en-US" dirty="0" smtClean="0">
              <a:solidFill>
                <a:srgbClr val="0000FF"/>
              </a:solidFill>
            </a:endParaRPr>
          </a:p>
          <a:p>
            <a:pPr lvl="1"/>
            <a:r>
              <a:rPr lang="en-US" b="1" dirty="0" smtClean="0"/>
              <a:t>TLS</a:t>
            </a:r>
            <a:r>
              <a:rPr lang="en-US" dirty="0" smtClean="0"/>
              <a:t>: TCP</a:t>
            </a:r>
          </a:p>
          <a:p>
            <a:endParaRPr lang="en-US" dirty="0" smtClean="0"/>
          </a:p>
          <a:p>
            <a:r>
              <a:rPr lang="en-US" dirty="0" smtClean="0"/>
              <a:t>Gateway will have a destination</a:t>
            </a:r>
          </a:p>
          <a:p>
            <a:pPr lvl="1"/>
            <a:r>
              <a:rPr lang="en-US" b="1" dirty="0"/>
              <a:t>Destination </a:t>
            </a:r>
            <a:r>
              <a:rPr lang="en-US" b="1" dirty="0" smtClean="0"/>
              <a:t>ID</a:t>
            </a:r>
            <a:r>
              <a:rPr lang="en-US" dirty="0" smtClean="0"/>
              <a:t>: bjlKsI7JxZM_3sC</a:t>
            </a:r>
            <a:endParaRPr lang="en-US" dirty="0"/>
          </a:p>
          <a:p>
            <a:pPr lvl="1"/>
            <a:r>
              <a:rPr lang="en-US" b="1" dirty="0"/>
              <a:t>Cloud Host : </a:t>
            </a:r>
            <a:r>
              <a:rPr lang="en-US" b="1" dirty="0" smtClean="0"/>
              <a:t>Port</a:t>
            </a:r>
            <a:r>
              <a:rPr lang="en-US" dirty="0" smtClean="0"/>
              <a:t>: </a:t>
            </a:r>
            <a:r>
              <a:rPr lang="en-US" dirty="0" smtClean="0">
                <a:solidFill>
                  <a:srgbClr val="008000"/>
                </a:solidFill>
              </a:rPr>
              <a:t>cap</a:t>
            </a:r>
            <a:r>
              <a:rPr lang="en-US" dirty="0">
                <a:solidFill>
                  <a:srgbClr val="008000"/>
                </a:solidFill>
              </a:rPr>
              <a:t>-sg-prd</a:t>
            </a:r>
            <a:r>
              <a:rPr lang="en-US" dirty="0" smtClean="0">
                <a:solidFill>
                  <a:srgbClr val="008000"/>
                </a:solidFill>
              </a:rPr>
              <a:t>-1.</a:t>
            </a:r>
            <a:r>
              <a:rPr lang="en-US" dirty="0">
                <a:solidFill>
                  <a:srgbClr val="008000"/>
                </a:solidFill>
              </a:rPr>
              <a:t>integration.ibmcloud.com:</a:t>
            </a:r>
            <a:r>
              <a:rPr lang="en-US" dirty="0" smtClean="0">
                <a:solidFill>
                  <a:srgbClr val="008000"/>
                </a:solidFill>
              </a:rPr>
              <a:t>15123</a:t>
            </a:r>
            <a:endParaRPr lang="en-US" dirty="0">
              <a:solidFill>
                <a:srgbClr val="008000"/>
              </a:solidFill>
            </a:endParaRPr>
          </a:p>
          <a:p>
            <a:pPr lvl="1"/>
            <a:r>
              <a:rPr lang="en-US" b="1" dirty="0"/>
              <a:t>Destination Host : </a:t>
            </a:r>
            <a:r>
              <a:rPr lang="en-US" b="1" dirty="0" smtClean="0"/>
              <a:t>Port</a:t>
            </a:r>
            <a:r>
              <a:rPr lang="en-US" dirty="0" smtClean="0"/>
              <a:t>: </a:t>
            </a:r>
            <a:r>
              <a:rPr lang="en-US" dirty="0" smtClean="0">
                <a:solidFill>
                  <a:srgbClr val="FF0000"/>
                </a:solidFill>
              </a:rPr>
              <a:t>192.168.10.30</a:t>
            </a:r>
            <a:r>
              <a:rPr lang="en-US" dirty="0" smtClean="0"/>
              <a:t>:</a:t>
            </a:r>
            <a:r>
              <a:rPr lang="en-US" dirty="0">
                <a:solidFill>
                  <a:srgbClr val="0000FF"/>
                </a:solidFill>
              </a:rPr>
              <a:t>389</a:t>
            </a:r>
            <a:endParaRPr lang="en-US" dirty="0" smtClean="0">
              <a:solidFill>
                <a:srgbClr val="0000FF"/>
              </a:solidFill>
            </a:endParaRPr>
          </a:p>
          <a:p>
            <a:endParaRPr lang="en-US" dirty="0" smtClean="0"/>
          </a:p>
          <a:p>
            <a:r>
              <a:rPr lang="en-US" dirty="0" smtClean="0"/>
              <a:t>Application </a:t>
            </a:r>
            <a:r>
              <a:rPr lang="en-US" dirty="0"/>
              <a:t>connects to</a:t>
            </a:r>
          </a:p>
          <a:p>
            <a:pPr lvl="1"/>
            <a:r>
              <a:rPr lang="en-US" dirty="0">
                <a:solidFill>
                  <a:srgbClr val="008000"/>
                </a:solidFill>
              </a:rPr>
              <a:t>cap-sg-prd-1.integration.ibmcloud.com</a:t>
            </a:r>
            <a:r>
              <a:rPr lang="en-US" dirty="0" smtClean="0">
                <a:solidFill>
                  <a:srgbClr val="008000"/>
                </a:solidFill>
              </a:rPr>
              <a:t>:</a:t>
            </a:r>
            <a:r>
              <a:rPr lang="en-US" dirty="0">
                <a:solidFill>
                  <a:srgbClr val="008000"/>
                </a:solidFill>
              </a:rPr>
              <a:t>15123</a:t>
            </a:r>
          </a:p>
          <a:p>
            <a:endParaRPr lang="en-US" dirty="0"/>
          </a:p>
        </p:txBody>
      </p:sp>
      <p:sp>
        <p:nvSpPr>
          <p:cNvPr id="4" name="Slide Number Placeholder 3"/>
          <p:cNvSpPr>
            <a:spLocks noGrp="1"/>
          </p:cNvSpPr>
          <p:nvPr>
            <p:ph type="sldNum" sz="quarter" idx="10"/>
          </p:nvPr>
        </p:nvSpPr>
        <p:spPr/>
        <p:txBody>
          <a:bodyPr/>
          <a:lstStyle/>
          <a:p>
            <a:fld id="{2BE0B524-CA6C-604E-B7EC-7F65E66965BE}" type="slidenum">
              <a:rPr lang="en-US" smtClean="0"/>
              <a:pPr/>
              <a:t>29</a:t>
            </a:fld>
            <a:endParaRPr lang="en-US"/>
          </a:p>
        </p:txBody>
      </p:sp>
    </p:spTree>
    <p:extLst>
      <p:ext uri="{BB962C8B-B14F-4D97-AF65-F5344CB8AC3E}">
        <p14:creationId xmlns:p14="http://schemas.microsoft.com/office/powerpoint/2010/main" val="3593930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solidFill>
                  <a:schemeClr val="bg2">
                    <a:lumMod val="50000"/>
                  </a:schemeClr>
                </a:solidFill>
              </a:rPr>
              <a:t>Further Discussions :</a:t>
            </a:r>
            <a:endParaRPr lang="en-US" sz="3600" dirty="0">
              <a:solidFill>
                <a:schemeClr val="bg2">
                  <a:lumMod val="50000"/>
                </a:schemeClr>
              </a:solidFill>
            </a:endParaRPr>
          </a:p>
        </p:txBody>
      </p:sp>
      <p:sp>
        <p:nvSpPr>
          <p:cNvPr id="3" name="TextBox 2"/>
          <p:cNvSpPr txBox="1"/>
          <p:nvPr/>
        </p:nvSpPr>
        <p:spPr>
          <a:xfrm>
            <a:off x="1" y="1386348"/>
            <a:ext cx="9144000" cy="5632311"/>
          </a:xfrm>
          <a:prstGeom prst="rect">
            <a:avLst/>
          </a:prstGeom>
          <a:noFill/>
        </p:spPr>
        <p:txBody>
          <a:bodyPr wrap="square" rtlCol="0">
            <a:spAutoFit/>
          </a:bodyPr>
          <a:lstStyle/>
          <a:p>
            <a:pPr marL="171450" indent="-171450">
              <a:buFont typeface="Arial" panose="020B0604020202020204" pitchFamily="34" charset="0"/>
              <a:buChar char="•"/>
            </a:pPr>
            <a:r>
              <a:rPr lang="en-US" sz="2800" kern="0" spc="-30" dirty="0" smtClean="0">
                <a:latin typeface="Arial"/>
                <a:cs typeface="Arial"/>
              </a:rPr>
              <a:t>Migration from Competitive </a:t>
            </a:r>
            <a:r>
              <a:rPr lang="en-US" sz="2800" kern="0" spc="-30" dirty="0" err="1" smtClean="0">
                <a:latin typeface="Arial"/>
                <a:cs typeface="Arial"/>
              </a:rPr>
              <a:t>AppServers</a:t>
            </a:r>
            <a:endParaRPr lang="en-US" sz="2800" kern="0" spc="-30" dirty="0" smtClean="0">
              <a:latin typeface="Arial"/>
              <a:cs typeface="Arial"/>
            </a:endParaRPr>
          </a:p>
          <a:p>
            <a:pPr marL="914400" lvl="1" indent="-457200">
              <a:buFont typeface="Wingdings" panose="05000000000000000000" pitchFamily="2" charset="2"/>
              <a:buChar char="ü"/>
            </a:pPr>
            <a:r>
              <a:rPr lang="en-US" sz="2600" kern="0" spc="-30" dirty="0" smtClean="0">
                <a:cs typeface="Arial"/>
              </a:rPr>
              <a:t>WebLogic</a:t>
            </a:r>
          </a:p>
          <a:p>
            <a:pPr marL="914400" lvl="1" indent="-457200">
              <a:buFont typeface="Wingdings" panose="05000000000000000000" pitchFamily="2" charset="2"/>
              <a:buChar char="ü"/>
            </a:pPr>
            <a:r>
              <a:rPr lang="en-US" sz="2600" kern="0" spc="-30" dirty="0" err="1" smtClean="0">
                <a:cs typeface="Arial"/>
              </a:rPr>
              <a:t>JBoss</a:t>
            </a:r>
            <a:endParaRPr lang="en-US" sz="2600" kern="0" spc="-30" dirty="0" smtClean="0">
              <a:latin typeface="Arial"/>
              <a:cs typeface="Arial"/>
            </a:endParaRPr>
          </a:p>
          <a:p>
            <a:pPr marL="171450" indent="-171450">
              <a:buFont typeface="Arial" panose="020B0604020202020204" pitchFamily="34" charset="0"/>
              <a:buChar char="•"/>
            </a:pPr>
            <a:r>
              <a:rPr lang="en-US" sz="2800" kern="0" spc="-30" dirty="0" smtClean="0">
                <a:cs typeface="Arial"/>
              </a:rPr>
              <a:t>Migration from </a:t>
            </a:r>
            <a:r>
              <a:rPr lang="en-US" sz="2800" kern="0" spc="-30" dirty="0" smtClean="0">
                <a:latin typeface="Arial"/>
                <a:cs typeface="Arial"/>
              </a:rPr>
              <a:t>WebSphere Network Deployment Topologies</a:t>
            </a:r>
          </a:p>
          <a:p>
            <a:pPr marL="628650" lvl="1" indent="-171450">
              <a:buFont typeface="Arial" panose="020B0604020202020204" pitchFamily="34" charset="0"/>
              <a:buChar char="•"/>
            </a:pPr>
            <a:r>
              <a:rPr lang="en-US" sz="2800" kern="0" spc="-30" dirty="0">
                <a:cs typeface="Arial"/>
              </a:rPr>
              <a:t>Liberty Runtime, </a:t>
            </a:r>
          </a:p>
          <a:p>
            <a:pPr marL="628650" lvl="1" indent="-171450">
              <a:buFont typeface="Arial" panose="020B0604020202020204" pitchFamily="34" charset="0"/>
              <a:buChar char="•"/>
            </a:pPr>
            <a:r>
              <a:rPr lang="en-US" sz="2800" kern="0" spc="-30" dirty="0">
                <a:cs typeface="Arial"/>
              </a:rPr>
              <a:t>IBM Containers,</a:t>
            </a:r>
          </a:p>
          <a:p>
            <a:pPr marL="628650" lvl="1" indent="-171450">
              <a:buFont typeface="Arial" panose="020B0604020202020204" pitchFamily="34" charset="0"/>
              <a:buChar char="•"/>
            </a:pPr>
            <a:r>
              <a:rPr lang="en-US" sz="2800" kern="0" spc="-30" dirty="0">
                <a:cs typeface="Arial"/>
              </a:rPr>
              <a:t>Application Server hosted in Cloud </a:t>
            </a:r>
          </a:p>
          <a:p>
            <a:pPr marL="628650" lvl="1" indent="-171450">
              <a:buFont typeface="Arial" panose="020B0604020202020204" pitchFamily="34" charset="0"/>
              <a:buChar char="•"/>
            </a:pPr>
            <a:r>
              <a:rPr lang="en-US" sz="2800" kern="0" spc="-30" dirty="0">
                <a:cs typeface="Arial"/>
              </a:rPr>
              <a:t>OpenStack </a:t>
            </a:r>
            <a:r>
              <a:rPr lang="en-US" sz="2800" kern="0" spc="-30" dirty="0" smtClean="0">
                <a:cs typeface="Arial"/>
              </a:rPr>
              <a:t>VMs</a:t>
            </a:r>
            <a:endParaRPr lang="en-US" sz="2800" kern="0" spc="-30" dirty="0" smtClean="0">
              <a:latin typeface="Arial"/>
              <a:cs typeface="Arial"/>
            </a:endParaRPr>
          </a:p>
          <a:p>
            <a:pPr marL="171450" indent="-171450">
              <a:buFont typeface="Arial" panose="020B0604020202020204" pitchFamily="34" charset="0"/>
              <a:buChar char="•"/>
            </a:pPr>
            <a:r>
              <a:rPr lang="en-US" sz="2800" kern="0" spc="-30" dirty="0" smtClean="0">
                <a:cs typeface="Arial"/>
              </a:rPr>
              <a:t>Connect to On-premises resources</a:t>
            </a:r>
          </a:p>
          <a:p>
            <a:pPr marL="628650" lvl="1" indent="-171450">
              <a:buFont typeface="Arial" panose="020B0604020202020204" pitchFamily="34" charset="0"/>
              <a:buChar char="•"/>
            </a:pPr>
            <a:r>
              <a:rPr lang="en-US" sz="2800" kern="0" spc="-30" dirty="0" smtClean="0">
                <a:cs typeface="Arial"/>
              </a:rPr>
              <a:t>Use </a:t>
            </a:r>
            <a:r>
              <a:rPr lang="en-US" sz="2800" kern="0" spc="-30" dirty="0" err="1" smtClean="0">
                <a:cs typeface="Arial"/>
              </a:rPr>
              <a:t>SecureGateway</a:t>
            </a:r>
            <a:endParaRPr lang="en-US" sz="2800" kern="0" spc="-30" dirty="0">
              <a:cs typeface="Arial"/>
            </a:endParaRPr>
          </a:p>
          <a:p>
            <a:pPr marL="171450" indent="-171450">
              <a:buFont typeface="Arial" panose="020B0604020202020204" pitchFamily="34" charset="0"/>
              <a:buChar char="•"/>
            </a:pPr>
            <a:endParaRPr lang="en-US" sz="2800" kern="0" spc="-30" dirty="0" smtClean="0">
              <a:latin typeface="Arial"/>
              <a:cs typeface="Arial"/>
            </a:endParaRPr>
          </a:p>
          <a:p>
            <a:pPr marL="628650" lvl="1" indent="-171450">
              <a:buFont typeface="Arial" panose="020B0604020202020204" pitchFamily="34" charset="0"/>
              <a:buChar char="•"/>
            </a:pPr>
            <a:endParaRPr lang="en-US" sz="2800" kern="0" spc="-30" dirty="0" smtClean="0">
              <a:latin typeface="Arial"/>
              <a:cs typeface="Arial"/>
            </a:endParaRPr>
          </a:p>
        </p:txBody>
      </p:sp>
    </p:spTree>
    <p:extLst>
      <p:ext uri="{BB962C8B-B14F-4D97-AF65-F5344CB8AC3E}">
        <p14:creationId xmlns:p14="http://schemas.microsoft.com/office/powerpoint/2010/main" val="289133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E0B524-CA6C-604E-B7EC-7F65E66965BE}" type="slidenum">
              <a:rPr lang="en-US" smtClean="0"/>
              <a:pPr/>
              <a:t>30</a:t>
            </a:fld>
            <a:endParaRPr lang="en-US"/>
          </a:p>
        </p:txBody>
      </p:sp>
      <p:sp>
        <p:nvSpPr>
          <p:cNvPr id="5" name="Title 4"/>
          <p:cNvSpPr>
            <a:spLocks noGrp="1"/>
          </p:cNvSpPr>
          <p:nvPr>
            <p:ph type="ctrTitle"/>
          </p:nvPr>
        </p:nvSpPr>
        <p:spPr/>
        <p:txBody>
          <a:bodyPr/>
          <a:lstStyle/>
          <a:p>
            <a:r>
              <a:rPr lang="en-US" dirty="0" smtClean="0"/>
              <a:t>API Management</a:t>
            </a:r>
            <a:endParaRPr lang="en-US" dirty="0"/>
          </a:p>
        </p:txBody>
      </p:sp>
      <p:grpSp>
        <p:nvGrpSpPr>
          <p:cNvPr id="6" name="Group 5"/>
          <p:cNvGrpSpPr/>
          <p:nvPr/>
        </p:nvGrpSpPr>
        <p:grpSpPr>
          <a:xfrm>
            <a:off x="4037116" y="3575426"/>
            <a:ext cx="1069975" cy="1346200"/>
            <a:chOff x="879475" y="1081088"/>
            <a:chExt cx="1069975" cy="1346200"/>
          </a:xfrm>
        </p:grpSpPr>
        <p:sp>
          <p:nvSpPr>
            <p:cNvPr id="7" name="Text Box 11"/>
            <p:cNvSpPr txBox="1">
              <a:spLocks noChangeAspect="1" noChangeArrowheads="1"/>
            </p:cNvSpPr>
            <p:nvPr/>
          </p:nvSpPr>
          <p:spPr bwMode="auto">
            <a:xfrm>
              <a:off x="879475" y="1970088"/>
              <a:ext cx="1069975" cy="457200"/>
            </a:xfrm>
            <a:prstGeom prst="rect">
              <a:avLst/>
            </a:prstGeom>
            <a:noFill/>
            <a:ln w="9525">
              <a:noFill/>
              <a:miter lim="800000"/>
              <a:headEnd/>
              <a:tailEnd/>
            </a:ln>
          </p:spPr>
          <p:txBody>
            <a:bodyPr wrap="none">
              <a:spAutoFit/>
            </a:bodyPr>
            <a:lstStyle/>
            <a:p>
              <a:pPr algn="ctr"/>
              <a:r>
                <a:rPr lang="en-US" sz="1200"/>
                <a:t>API</a:t>
              </a:r>
            </a:p>
            <a:p>
              <a:pPr algn="ctr"/>
              <a:r>
                <a:rPr lang="en-US" sz="1200"/>
                <a:t>Management</a:t>
              </a:r>
            </a:p>
          </p:txBody>
        </p:sp>
        <p:grpSp>
          <p:nvGrpSpPr>
            <p:cNvPr id="9" name="Group 8"/>
            <p:cNvGrpSpPr/>
            <p:nvPr/>
          </p:nvGrpSpPr>
          <p:grpSpPr>
            <a:xfrm>
              <a:off x="914400" y="1081088"/>
              <a:ext cx="1022350" cy="860425"/>
              <a:chOff x="914400" y="1081088"/>
              <a:chExt cx="1022350" cy="860425"/>
            </a:xfrm>
          </p:grpSpPr>
          <p:sp>
            <p:nvSpPr>
              <p:cNvPr id="10" name="AutoShape 13"/>
              <p:cNvSpPr>
                <a:spLocks noChangeAspect="1" noChangeArrowheads="1"/>
              </p:cNvSpPr>
              <p:nvPr/>
            </p:nvSpPr>
            <p:spPr bwMode="auto">
              <a:xfrm>
                <a:off x="914400" y="1081088"/>
                <a:ext cx="1022350" cy="860425"/>
              </a:xfrm>
              <a:prstGeom prst="hexagon">
                <a:avLst>
                  <a:gd name="adj" fmla="val 29705"/>
                  <a:gd name="vf" fmla="val 115470"/>
                </a:avLst>
              </a:prstGeom>
              <a:noFill/>
              <a:ln w="38100">
                <a:solidFill>
                  <a:srgbClr val="00AED1"/>
                </a:solidFill>
                <a:miter lim="800000"/>
                <a:headEnd/>
                <a:tailEnd/>
              </a:ln>
            </p:spPr>
            <p:txBody>
              <a:bodyPr wrap="none" anchor="ctr"/>
              <a:lstStyle/>
              <a:p>
                <a:endParaRPr lang="en-US"/>
              </a:p>
            </p:txBody>
          </p:sp>
          <p:pic>
            <p:nvPicPr>
              <p:cNvPr id="11" name="Picture 2" descr="API Management: Publish, manage, and consume AP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1217613"/>
                <a:ext cx="609600" cy="609600"/>
              </a:xfrm>
              <a:prstGeom prst="rect">
                <a:avLst/>
              </a:prstGeom>
              <a:noFill/>
              <a:extLst>
                <a:ext uri="{909E8E84-426E-40dd-AFC4-6F175D3DCCD1}">
                  <a14:hiddenFill xmlns:a14="http://schemas.microsoft.com/office/drawing/2010/main" xmlns="">
                    <a:solidFill>
                      <a:srgbClr val="FFFFFF"/>
                    </a:solidFill>
                  </a14:hiddenFill>
                </a:ext>
              </a:extLst>
            </p:spPr>
          </p:pic>
        </p:grpSp>
      </p:grpSp>
    </p:spTree>
    <p:extLst>
      <p:ext uri="{BB962C8B-B14F-4D97-AF65-F5344CB8AC3E}">
        <p14:creationId xmlns:p14="http://schemas.microsoft.com/office/powerpoint/2010/main" val="427515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stretch>
            <a:fillRect/>
          </a:stretch>
        </p:blipFill>
        <p:spPr>
          <a:xfrm>
            <a:off x="233917" y="962564"/>
            <a:ext cx="1295400" cy="1339314"/>
          </a:xfrm>
          <a:prstGeom prst="rect">
            <a:avLst/>
          </a:prstGeom>
        </p:spPr>
      </p:pic>
      <p:sp>
        <p:nvSpPr>
          <p:cNvPr id="11268" name="TextBox 57"/>
          <p:cNvSpPr txBox="1">
            <a:spLocks noChangeArrowheads="1"/>
          </p:cNvSpPr>
          <p:nvPr/>
        </p:nvSpPr>
        <p:spPr bwMode="auto">
          <a:xfrm>
            <a:off x="1676406" y="1047366"/>
            <a:ext cx="7115175" cy="1234424"/>
          </a:xfrm>
          <a:prstGeom prst="rect">
            <a:avLst/>
          </a:prstGeom>
          <a:noFill/>
          <a:ln w="9525">
            <a:noFill/>
            <a:miter lim="800000"/>
            <a:headEnd/>
            <a:tailEnd/>
          </a:ln>
        </p:spPr>
        <p:txBody>
          <a:bodyPr wrap="square" lIns="64243" tIns="32123" rIns="64243" bIns="32123">
            <a:spAutoFit/>
          </a:bodyPr>
          <a:lstStyle/>
          <a:p>
            <a:pPr algn="l" defTabSz="456880" rtl="0"/>
            <a:r>
              <a:rPr lang="en-US" altLang="en-US" sz="2000" b="1" kern="1200" dirty="0" smtClean="0">
                <a:solidFill>
                  <a:prstClr val="black"/>
                </a:solidFill>
                <a:latin typeface="Arial"/>
              </a:rPr>
              <a:t>IBM API Management on </a:t>
            </a:r>
            <a:r>
              <a:rPr lang="en-US" altLang="en-US" sz="2000" b="1" kern="1200" dirty="0" err="1" smtClean="0">
                <a:solidFill>
                  <a:prstClr val="black"/>
                </a:solidFill>
                <a:latin typeface="Arial"/>
              </a:rPr>
              <a:t>Bluemix</a:t>
            </a:r>
            <a:endParaRPr lang="en-US" altLang="en-US" sz="2000" b="1" kern="1200" dirty="0" smtClean="0">
              <a:solidFill>
                <a:prstClr val="black"/>
              </a:solidFill>
              <a:latin typeface="Arial"/>
            </a:endParaRPr>
          </a:p>
          <a:p>
            <a:pPr algn="l" defTabSz="456880" rtl="0"/>
            <a:r>
              <a:rPr lang="en-US" sz="1400" i="1" kern="1200" dirty="0">
                <a:solidFill>
                  <a:prstClr val="black"/>
                </a:solidFill>
                <a:latin typeface="Arial"/>
              </a:rPr>
              <a:t>Enterprise API Management </a:t>
            </a:r>
            <a:r>
              <a:rPr lang="en-US" sz="1400" i="1" kern="1200" dirty="0" smtClean="0">
                <a:solidFill>
                  <a:prstClr val="black"/>
                </a:solidFill>
                <a:latin typeface="Arial"/>
              </a:rPr>
              <a:t>for </a:t>
            </a:r>
            <a:r>
              <a:rPr lang="en-US" sz="1400" i="1" kern="1200" dirty="0">
                <a:solidFill>
                  <a:prstClr val="black"/>
                </a:solidFill>
                <a:latin typeface="Arial"/>
              </a:rPr>
              <a:t>all of your </a:t>
            </a:r>
            <a:r>
              <a:rPr lang="en-US" sz="1400" i="1" kern="1200" dirty="0" err="1">
                <a:solidFill>
                  <a:prstClr val="black"/>
                </a:solidFill>
                <a:latin typeface="Arial"/>
              </a:rPr>
              <a:t>Bluemix</a:t>
            </a:r>
            <a:r>
              <a:rPr lang="en-US" sz="1400" i="1" kern="1200" dirty="0">
                <a:solidFill>
                  <a:prstClr val="black"/>
                </a:solidFill>
                <a:latin typeface="Arial"/>
              </a:rPr>
              <a:t> APIs</a:t>
            </a:r>
            <a:endParaRPr lang="en-US" altLang="en-US" sz="1400" i="1" kern="1200" dirty="0" smtClean="0">
              <a:solidFill>
                <a:prstClr val="black"/>
              </a:solidFill>
              <a:latin typeface="Arial"/>
            </a:endParaRPr>
          </a:p>
          <a:p>
            <a:pPr algn="l" defTabSz="456880" rtl="0"/>
            <a:endParaRPr lang="en-US" altLang="en-US" sz="1400" i="1" kern="1200" dirty="0" smtClean="0">
              <a:solidFill>
                <a:prstClr val="black"/>
              </a:solidFill>
              <a:latin typeface="Arial"/>
            </a:endParaRPr>
          </a:p>
          <a:p>
            <a:pPr algn="l" defTabSz="456880" rtl="0"/>
            <a:r>
              <a:rPr lang="en-US" altLang="en-US" sz="1400" b="1" kern="1200" dirty="0" smtClean="0">
                <a:solidFill>
                  <a:prstClr val="black"/>
                </a:solidFill>
                <a:latin typeface="Arial"/>
              </a:rPr>
              <a:t>Value:  </a:t>
            </a:r>
            <a:r>
              <a:rPr lang="en-US" sz="1400" kern="1200" dirty="0" smtClean="0">
                <a:solidFill>
                  <a:prstClr val="black"/>
                </a:solidFill>
                <a:latin typeface="Arial"/>
              </a:rPr>
              <a:t>Secure, Control, </a:t>
            </a:r>
            <a:r>
              <a:rPr lang="en-US" sz="1400" kern="1200" dirty="0">
                <a:solidFill>
                  <a:prstClr val="black"/>
                </a:solidFill>
                <a:latin typeface="Arial"/>
              </a:rPr>
              <a:t>P</a:t>
            </a:r>
            <a:r>
              <a:rPr lang="en-US" sz="1400" kern="1200" dirty="0" smtClean="0">
                <a:solidFill>
                  <a:prstClr val="black"/>
                </a:solidFill>
                <a:latin typeface="Arial"/>
              </a:rPr>
              <a:t>ublish, Analyze and Manage your APIs.  Discover APIs from on premise sources.</a:t>
            </a:r>
            <a:endParaRPr lang="en-US" altLang="en-US" sz="1400" b="1" kern="1200" dirty="0" smtClean="0">
              <a:solidFill>
                <a:prstClr val="black"/>
              </a:solidFill>
              <a:latin typeface="Arial"/>
            </a:endParaRPr>
          </a:p>
        </p:txBody>
      </p:sp>
      <p:sp>
        <p:nvSpPr>
          <p:cNvPr id="37" name="Shape 81"/>
          <p:cNvSpPr/>
          <p:nvPr/>
        </p:nvSpPr>
        <p:spPr bwMode="auto">
          <a:xfrm>
            <a:off x="291779" y="3046047"/>
            <a:ext cx="229672" cy="419803"/>
          </a:xfrm>
          <a:prstGeom prst="rect">
            <a:avLst/>
          </a:prstGeom>
          <a:ln w="12700">
            <a:miter lim="400000"/>
          </a:ln>
          <a:extLst/>
        </p:spPr>
        <p:txBody>
          <a:bodyPr wrap="none" lIns="26771" tIns="26771" rIns="26771" bIns="26771" anchor="ctr">
            <a:spAutoFit/>
          </a:bodyPr>
          <a:lstStyle>
            <a:lvl1pPr algn="l">
              <a:defRPr sz="3900" b="1">
                <a:solidFill>
                  <a:srgbClr val="D41D03"/>
                </a:solidFill>
                <a:effectLst>
                  <a:outerShdw blurRad="12700" dist="12700" dir="5400000" rotWithShape="0">
                    <a:srgbClr val="FFFFFF">
                      <a:alpha val="25000"/>
                    </a:srgbClr>
                  </a:outerShdw>
                </a:effectLst>
                <a:latin typeface="Helvetica Neue"/>
                <a:ea typeface="Helvetica Neue"/>
                <a:cs typeface="Helvetica Neue"/>
                <a:sym typeface="Helvetica Neue"/>
              </a:defRPr>
            </a:lvl1pPr>
          </a:lstStyle>
          <a:p>
            <a:pPr defTabSz="456880" rtl="0">
              <a:defRPr sz="1800" b="0">
                <a:solidFill>
                  <a:srgbClr val="000000"/>
                </a:solidFill>
                <a:effectLst/>
              </a:defRPr>
            </a:pPr>
            <a:r>
              <a:rPr lang="en-US" sz="2400" b="0" dirty="0" smtClean="0">
                <a:solidFill>
                  <a:prstClr val="white"/>
                </a:solidFill>
                <a:effectLst/>
              </a:rPr>
              <a:t>2</a:t>
            </a:r>
            <a:endParaRPr sz="2400" b="0" dirty="0">
              <a:solidFill>
                <a:prstClr val="white"/>
              </a:solidFill>
              <a:effectLst/>
            </a:endParaRPr>
          </a:p>
        </p:txBody>
      </p:sp>
      <p:cxnSp>
        <p:nvCxnSpPr>
          <p:cNvPr id="41" name="Straight Connector 40"/>
          <p:cNvCxnSpPr/>
          <p:nvPr/>
        </p:nvCxnSpPr>
        <p:spPr bwMode="auto">
          <a:xfrm rot="5400000">
            <a:off x="2628503" y="4457307"/>
            <a:ext cx="3886200" cy="794"/>
          </a:xfrm>
          <a:prstGeom prst="line">
            <a:avLst/>
          </a:prstGeom>
          <a:solidFill>
            <a:schemeClr val="accent1"/>
          </a:solidFill>
          <a:ln w="19050" cap="rnd" cmpd="sng" algn="ctr">
            <a:solidFill>
              <a:schemeClr val="bg1">
                <a:lumMod val="75000"/>
              </a:schemeClr>
            </a:solidFill>
            <a:prstDash val="sysDot"/>
            <a:round/>
            <a:headEnd type="none" w="med" len="med"/>
            <a:tailEnd type="none" w="med" len="med"/>
          </a:ln>
          <a:effectLst/>
        </p:spPr>
      </p:cxnSp>
      <p:sp>
        <p:nvSpPr>
          <p:cNvPr id="44" name="TextBox 43"/>
          <p:cNvSpPr txBox="1"/>
          <p:nvPr/>
        </p:nvSpPr>
        <p:spPr>
          <a:xfrm>
            <a:off x="228600" y="2362203"/>
            <a:ext cx="4191000" cy="4139530"/>
          </a:xfrm>
          <a:prstGeom prst="rect">
            <a:avLst/>
          </a:prstGeom>
          <a:noFill/>
        </p:spPr>
        <p:txBody>
          <a:bodyPr wrap="square" lIns="91376" tIns="45688" rIns="91376" bIns="45688" rtlCol="0">
            <a:spAutoFit/>
          </a:bodyPr>
          <a:lstStyle/>
          <a:p>
            <a:pPr algn="l" defTabSz="456880" rtl="0"/>
            <a:r>
              <a:rPr lang="en-US" sz="1400" b="1" kern="1200" dirty="0" smtClean="0">
                <a:solidFill>
                  <a:prstClr val="black"/>
                </a:solidFill>
                <a:latin typeface="Arial"/>
              </a:rPr>
              <a:t>Key Capabilities:</a:t>
            </a:r>
          </a:p>
          <a:p>
            <a:pPr algn="l" defTabSz="456880" rtl="0"/>
            <a:endParaRPr lang="en-US" sz="800" kern="1200" dirty="0" smtClean="0">
              <a:solidFill>
                <a:prstClr val="black"/>
              </a:solidFill>
              <a:latin typeface="Arial"/>
            </a:endParaRPr>
          </a:p>
          <a:p>
            <a:pPr marL="234786" indent="-234786" algn="l" defTabSz="456880" rtl="0">
              <a:buFont typeface="Arial" pitchFamily="34" charset="0"/>
              <a:buChar char="•"/>
            </a:pPr>
            <a:r>
              <a:rPr lang="en-US" sz="1400" u="sng" kern="1200" dirty="0" smtClean="0">
                <a:solidFill>
                  <a:prstClr val="black"/>
                </a:solidFill>
                <a:latin typeface="Arial"/>
              </a:rPr>
              <a:t>Manage your APIs</a:t>
            </a:r>
            <a:r>
              <a:rPr lang="en-US" sz="1400" kern="1200" dirty="0" smtClean="0">
                <a:solidFill>
                  <a:prstClr val="black"/>
                </a:solidFill>
                <a:latin typeface="Arial"/>
              </a:rPr>
              <a:t>–  Manage your </a:t>
            </a:r>
            <a:r>
              <a:rPr lang="en-US" sz="1400" kern="1200" dirty="0" err="1" smtClean="0">
                <a:solidFill>
                  <a:prstClr val="black"/>
                </a:solidFill>
                <a:latin typeface="Arial"/>
              </a:rPr>
              <a:t>Bluemix</a:t>
            </a:r>
            <a:r>
              <a:rPr lang="en-US" sz="1400" kern="1200" dirty="0" smtClean="0">
                <a:solidFill>
                  <a:prstClr val="black"/>
                </a:solidFill>
                <a:latin typeface="Arial"/>
              </a:rPr>
              <a:t> APIs to allow secure, governed and monitored usage</a:t>
            </a:r>
          </a:p>
          <a:p>
            <a:pPr marL="234786" indent="-234786" algn="l" defTabSz="456880" rtl="0">
              <a:buFont typeface="Arial" pitchFamily="34" charset="0"/>
              <a:buChar char="•"/>
            </a:pPr>
            <a:endParaRPr lang="en-US" sz="1400" kern="1200" dirty="0" smtClean="0">
              <a:solidFill>
                <a:prstClr val="black"/>
              </a:solidFill>
              <a:latin typeface="Arial"/>
            </a:endParaRPr>
          </a:p>
          <a:p>
            <a:pPr marL="171330" indent="-171330" algn="l" defTabSz="342659" rtl="0">
              <a:buFont typeface="Arial" charset="0"/>
              <a:buChar char="•"/>
            </a:pPr>
            <a:r>
              <a:rPr lang="en-US" sz="1400" u="sng" kern="1200" dirty="0" smtClean="0">
                <a:solidFill>
                  <a:prstClr val="black"/>
                </a:solidFill>
                <a:latin typeface="Arial"/>
              </a:rPr>
              <a:t>API Discovery</a:t>
            </a:r>
            <a:r>
              <a:rPr lang="en-US" sz="1400" kern="1200" dirty="0" smtClean="0">
                <a:solidFill>
                  <a:prstClr val="black"/>
                </a:solidFill>
                <a:latin typeface="Arial"/>
              </a:rPr>
              <a:t>– </a:t>
            </a:r>
            <a:r>
              <a:rPr lang="en-US" sz="1400" kern="1200" dirty="0">
                <a:solidFill>
                  <a:prstClr val="black"/>
                </a:solidFill>
                <a:latin typeface="Arial"/>
                <a:ea typeface="MS PGothic" pitchFamily="34" charset="-128"/>
              </a:rPr>
              <a:t>Discover APIs from on </a:t>
            </a:r>
            <a:r>
              <a:rPr lang="en-US" sz="1400" kern="1200" dirty="0" err="1">
                <a:solidFill>
                  <a:prstClr val="black"/>
                </a:solidFill>
                <a:latin typeface="Arial"/>
                <a:ea typeface="MS PGothic" pitchFamily="34" charset="-128"/>
              </a:rPr>
              <a:t>prem</a:t>
            </a:r>
            <a:r>
              <a:rPr lang="en-US" sz="1400" kern="1200" dirty="0">
                <a:solidFill>
                  <a:prstClr val="black"/>
                </a:solidFill>
                <a:latin typeface="Arial"/>
                <a:ea typeface="MS PGothic" pitchFamily="34" charset="-128"/>
              </a:rPr>
              <a:t> sources such as System Z and IBM Integration Bus and publish them into </a:t>
            </a:r>
            <a:r>
              <a:rPr lang="en-US" sz="1400" kern="1200" dirty="0" err="1" smtClean="0">
                <a:solidFill>
                  <a:prstClr val="black"/>
                </a:solidFill>
                <a:latin typeface="Arial"/>
                <a:ea typeface="MS PGothic" pitchFamily="34" charset="-128"/>
              </a:rPr>
              <a:t>Bluemix</a:t>
            </a:r>
            <a:endParaRPr lang="en-US" sz="1400" kern="1200" dirty="0">
              <a:solidFill>
                <a:prstClr val="black"/>
              </a:solidFill>
              <a:latin typeface="Arial"/>
              <a:ea typeface="MS PGothic" pitchFamily="34" charset="-128"/>
            </a:endParaRPr>
          </a:p>
          <a:p>
            <a:pPr marL="234786" indent="-234786" algn="l" defTabSz="456880" rtl="0">
              <a:buFont typeface="Arial" pitchFamily="34" charset="0"/>
              <a:buChar char="•"/>
            </a:pPr>
            <a:endParaRPr lang="en-US" sz="1400" kern="1200" dirty="0" smtClean="0">
              <a:solidFill>
                <a:prstClr val="black"/>
              </a:solidFill>
              <a:latin typeface="Arial"/>
            </a:endParaRPr>
          </a:p>
          <a:p>
            <a:pPr marL="234786" indent="-234786" algn="l" defTabSz="456880" rtl="0">
              <a:buFont typeface="Arial" pitchFamily="34" charset="0"/>
              <a:buChar char="•"/>
            </a:pPr>
            <a:r>
              <a:rPr lang="en-US" sz="1400" u="sng" kern="1200" dirty="0" smtClean="0">
                <a:solidFill>
                  <a:prstClr val="black"/>
                </a:solidFill>
                <a:latin typeface="Arial"/>
              </a:rPr>
              <a:t>Socialize</a:t>
            </a:r>
            <a:r>
              <a:rPr lang="en-US" sz="1400" kern="1200" dirty="0" smtClean="0">
                <a:solidFill>
                  <a:prstClr val="black"/>
                </a:solidFill>
                <a:latin typeface="Arial"/>
              </a:rPr>
              <a:t>- Invite partners to consume and interact via the Developer Portal and publish into their </a:t>
            </a:r>
            <a:r>
              <a:rPr lang="en-US" sz="1400" kern="1200" dirty="0" err="1" smtClean="0">
                <a:solidFill>
                  <a:prstClr val="black"/>
                </a:solidFill>
                <a:latin typeface="Arial"/>
              </a:rPr>
              <a:t>Bluemix</a:t>
            </a:r>
            <a:r>
              <a:rPr lang="en-US" sz="1400" kern="1200" dirty="0" smtClean="0">
                <a:solidFill>
                  <a:prstClr val="black"/>
                </a:solidFill>
                <a:latin typeface="Arial"/>
              </a:rPr>
              <a:t> orgs</a:t>
            </a:r>
          </a:p>
          <a:p>
            <a:pPr algn="l" defTabSz="456880" rtl="0"/>
            <a:endParaRPr lang="en-US" sz="1400" kern="1200" dirty="0" smtClean="0">
              <a:solidFill>
                <a:prstClr val="black"/>
              </a:solidFill>
              <a:latin typeface="Arial"/>
            </a:endParaRPr>
          </a:p>
          <a:p>
            <a:pPr algn="l" defTabSz="456880" rtl="0"/>
            <a:r>
              <a:rPr lang="en-US" sz="1400" b="1" kern="1200" dirty="0" smtClean="0">
                <a:solidFill>
                  <a:prstClr val="black"/>
                </a:solidFill>
                <a:latin typeface="Arial"/>
              </a:rPr>
              <a:t>What’s new?</a:t>
            </a:r>
          </a:p>
          <a:p>
            <a:pPr algn="l" defTabSz="456880" rtl="0"/>
            <a:endParaRPr lang="en-US" sz="800" b="1" kern="1200" dirty="0" smtClean="0">
              <a:solidFill>
                <a:prstClr val="black"/>
              </a:solidFill>
              <a:latin typeface="Arial"/>
            </a:endParaRPr>
          </a:p>
          <a:p>
            <a:pPr marL="234786" indent="-234786" algn="l" defTabSz="456880" rtl="0">
              <a:buFont typeface="Arial" pitchFamily="34" charset="0"/>
              <a:buChar char="•"/>
            </a:pPr>
            <a:r>
              <a:rPr lang="en-US" sz="1400" kern="1200" dirty="0" smtClean="0">
                <a:solidFill>
                  <a:prstClr val="black"/>
                </a:solidFill>
                <a:latin typeface="Arial"/>
              </a:rPr>
              <a:t>A </a:t>
            </a:r>
            <a:r>
              <a:rPr lang="en-US" sz="1400" kern="1200" dirty="0" err="1" smtClean="0">
                <a:solidFill>
                  <a:prstClr val="black"/>
                </a:solidFill>
                <a:latin typeface="Arial"/>
              </a:rPr>
              <a:t>Bluemix</a:t>
            </a:r>
            <a:r>
              <a:rPr lang="en-US" sz="1400" kern="1200" dirty="0" smtClean="0">
                <a:solidFill>
                  <a:prstClr val="black"/>
                </a:solidFill>
                <a:latin typeface="Arial"/>
              </a:rPr>
              <a:t> service that seamlessly launches an API Management experience to extend your API reach</a:t>
            </a:r>
            <a:endParaRPr lang="en-US" sz="1400" kern="1200" dirty="0">
              <a:solidFill>
                <a:prstClr val="black"/>
              </a:solidFill>
              <a:latin typeface="Arial"/>
            </a:endParaRPr>
          </a:p>
        </p:txBody>
      </p:sp>
      <p:cxnSp>
        <p:nvCxnSpPr>
          <p:cNvPr id="50" name="Straight Connector 49"/>
          <p:cNvCxnSpPr/>
          <p:nvPr/>
        </p:nvCxnSpPr>
        <p:spPr bwMode="auto">
          <a:xfrm flipV="1">
            <a:off x="228600" y="2286001"/>
            <a:ext cx="8534400" cy="15876"/>
          </a:xfrm>
          <a:prstGeom prst="line">
            <a:avLst/>
          </a:prstGeom>
          <a:solidFill>
            <a:schemeClr val="accent1"/>
          </a:solidFill>
          <a:ln w="19050" cap="rnd" cmpd="sng" algn="ctr">
            <a:solidFill>
              <a:schemeClr val="bg1">
                <a:lumMod val="75000"/>
              </a:schemeClr>
            </a:solidFill>
            <a:prstDash val="sysDot"/>
            <a:round/>
            <a:headEnd type="none" w="med" len="med"/>
            <a:tailEnd type="none" w="med" len="med"/>
          </a:ln>
          <a:effectLst/>
        </p:spPr>
      </p:cxnSp>
      <p:pic>
        <p:nvPicPr>
          <p:cNvPr id="5" name="Picture 4"/>
          <p:cNvPicPr>
            <a:picLocks noChangeAspect="1"/>
          </p:cNvPicPr>
          <p:nvPr/>
        </p:nvPicPr>
        <p:blipFill>
          <a:blip r:embed="rId4" cstate="email"/>
          <a:stretch>
            <a:fillRect/>
          </a:stretch>
        </p:blipFill>
        <p:spPr>
          <a:xfrm>
            <a:off x="4758662" y="2438406"/>
            <a:ext cx="4265926" cy="202231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7620000" y="4495800"/>
            <a:ext cx="15240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defTabSz="456880" rtl="0"/>
            <a:endParaRPr lang="en-US" sz="1800" kern="1200" dirty="0">
              <a:solidFill>
                <a:prstClr val="white"/>
              </a:solidFill>
              <a:latin typeface="Arial"/>
            </a:endParaRPr>
          </a:p>
        </p:txBody>
      </p:sp>
      <p:pic>
        <p:nvPicPr>
          <p:cNvPr id="2" name="Picture 1"/>
          <p:cNvPicPr>
            <a:picLocks noChangeAspect="1"/>
          </p:cNvPicPr>
          <p:nvPr/>
        </p:nvPicPr>
        <p:blipFill>
          <a:blip r:embed="rId5" cstate="email"/>
          <a:stretch>
            <a:fillRect/>
          </a:stretch>
        </p:blipFill>
        <p:spPr>
          <a:xfrm>
            <a:off x="4758660" y="4597241"/>
            <a:ext cx="4237490" cy="1985328"/>
          </a:xfrm>
          <a:prstGeom prst="rect">
            <a:avLst/>
          </a:prstGeom>
        </p:spPr>
      </p:pic>
      <p:sp>
        <p:nvSpPr>
          <p:cNvPr id="3" name="Title 2"/>
          <p:cNvSpPr>
            <a:spLocks noGrp="1"/>
          </p:cNvSpPr>
          <p:nvPr>
            <p:ph type="title"/>
          </p:nvPr>
        </p:nvSpPr>
        <p:spPr/>
        <p:txBody>
          <a:bodyPr/>
          <a:lstStyle/>
          <a:p>
            <a:r>
              <a:rPr lang="en-US" altLang="en-US" smtClean="0"/>
              <a:t>IBM Hybrid Integration Services</a:t>
            </a:r>
            <a:endParaRPr lang="en-US" dirty="0"/>
          </a:p>
        </p:txBody>
      </p:sp>
    </p:spTree>
    <p:extLst>
      <p:ext uri="{BB962C8B-B14F-4D97-AF65-F5344CB8AC3E}">
        <p14:creationId xmlns:p14="http://schemas.microsoft.com/office/powerpoint/2010/main" val="28650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
          <p:cNvSpPr>
            <a:spLocks noGrp="1" noChangeArrowheads="1"/>
          </p:cNvSpPr>
          <p:nvPr>
            <p:ph type="title"/>
          </p:nvPr>
        </p:nvSpPr>
        <p:spPr/>
        <p:txBody>
          <a:bodyPr/>
          <a:lstStyle/>
          <a:p>
            <a:r>
              <a:rPr lang="en-US" altLang="en-US" smtClean="0"/>
              <a:t>API Management &amp; Bluemix – 5 Things it enables</a:t>
            </a:r>
            <a:endParaRPr lang="en-US" altLang="en-US" dirty="0"/>
          </a:p>
        </p:txBody>
      </p:sp>
      <p:sp>
        <p:nvSpPr>
          <p:cNvPr id="30" name="Slide Number Placeholder 1"/>
          <p:cNvSpPr>
            <a:spLocks noGrp="1"/>
          </p:cNvSpPr>
          <p:nvPr>
            <p:ph type="sldNum" sz="quarter" idx="10"/>
          </p:nvPr>
        </p:nvSpPr>
        <p:spPr/>
        <p:txBody>
          <a:bodyPr/>
          <a:lstStyle/>
          <a:p>
            <a:fld id="{9B6B7A19-9BD6-654B-9E7A-5FCB6FF99B9F}" type="slidenum">
              <a:rPr lang="en-US" smtClean="0"/>
              <a:pPr/>
              <a:t>32</a:t>
            </a:fld>
            <a:endParaRPr lang="en-US" dirty="0"/>
          </a:p>
        </p:txBody>
      </p:sp>
      <p:sp>
        <p:nvSpPr>
          <p:cNvPr id="31" name="Rectangle 30"/>
          <p:cNvSpPr/>
          <p:nvPr/>
        </p:nvSpPr>
        <p:spPr bwMode="auto">
          <a:xfrm rot="5400000">
            <a:off x="4524683" y="-1188670"/>
            <a:ext cx="920750" cy="7831138"/>
          </a:xfrm>
          <a:prstGeom prst="rect">
            <a:avLst/>
          </a:prstGeom>
          <a:solidFill>
            <a:srgbClr val="2FA3CC">
              <a:alpha val="89804"/>
            </a:srgbClr>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grpSp>
        <p:nvGrpSpPr>
          <p:cNvPr id="32" name="Group 31"/>
          <p:cNvGrpSpPr>
            <a:grpSpLocks/>
          </p:cNvGrpSpPr>
          <p:nvPr/>
        </p:nvGrpSpPr>
        <p:grpSpPr bwMode="auto">
          <a:xfrm>
            <a:off x="270977" y="5263724"/>
            <a:ext cx="8645525" cy="930275"/>
            <a:chOff x="293688" y="4394749"/>
            <a:chExt cx="8645108" cy="928874"/>
          </a:xfrm>
        </p:grpSpPr>
        <p:sp>
          <p:nvSpPr>
            <p:cNvPr id="33" name="Rectangle 32"/>
            <p:cNvSpPr/>
            <p:nvPr/>
          </p:nvSpPr>
          <p:spPr>
            <a:xfrm rot="5400000">
              <a:off x="4570084" y="945400"/>
              <a:ext cx="919363" cy="7818061"/>
            </a:xfrm>
            <a:prstGeom prst="rect">
              <a:avLst/>
            </a:prstGeom>
            <a:solidFill>
              <a:srgbClr val="70B444">
                <a:alpha val="89804"/>
              </a:srgbClr>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sp>
          <p:nvSpPr>
            <p:cNvPr id="34" name="Rectangle 33"/>
            <p:cNvSpPr/>
            <p:nvPr/>
          </p:nvSpPr>
          <p:spPr>
            <a:xfrm>
              <a:off x="293688" y="4404260"/>
              <a:ext cx="827047" cy="919363"/>
            </a:xfrm>
            <a:prstGeom prst="rect">
              <a:avLst/>
            </a:prstGeom>
            <a:solidFill>
              <a:srgbClr val="70B444"/>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grpSp>
      <p:grpSp>
        <p:nvGrpSpPr>
          <p:cNvPr id="35" name="Group 34"/>
          <p:cNvGrpSpPr>
            <a:grpSpLocks/>
          </p:cNvGrpSpPr>
          <p:nvPr/>
        </p:nvGrpSpPr>
        <p:grpSpPr bwMode="auto">
          <a:xfrm>
            <a:off x="258277" y="3257124"/>
            <a:ext cx="8669339" cy="920750"/>
            <a:chOff x="293688" y="3357087"/>
            <a:chExt cx="8669842" cy="920043"/>
          </a:xfrm>
        </p:grpSpPr>
        <p:sp>
          <p:nvSpPr>
            <p:cNvPr id="36" name="Rectangle 35"/>
            <p:cNvSpPr/>
            <p:nvPr/>
          </p:nvSpPr>
          <p:spPr>
            <a:xfrm>
              <a:off x="293688" y="3357087"/>
              <a:ext cx="827135" cy="920043"/>
            </a:xfrm>
            <a:prstGeom prst="rect">
              <a:avLst/>
            </a:prstGeom>
            <a:solidFill>
              <a:srgbClr val="E07333"/>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sp>
          <p:nvSpPr>
            <p:cNvPr id="37" name="Rectangle 36"/>
            <p:cNvSpPr/>
            <p:nvPr/>
          </p:nvSpPr>
          <p:spPr>
            <a:xfrm rot="5400000">
              <a:off x="4582155" y="-104244"/>
              <a:ext cx="920043" cy="7842706"/>
            </a:xfrm>
            <a:prstGeom prst="rect">
              <a:avLst/>
            </a:prstGeom>
            <a:solidFill>
              <a:srgbClr val="E07333">
                <a:alpha val="89804"/>
              </a:srgbClr>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dirty="0">
                <a:solidFill>
                  <a:srgbClr val="FFFF00"/>
                </a:solidFill>
                <a:latin typeface="Calibri"/>
                <a:cs typeface="+mn-cs"/>
              </a:endParaRPr>
            </a:p>
          </p:txBody>
        </p:sp>
      </p:grpSp>
      <p:grpSp>
        <p:nvGrpSpPr>
          <p:cNvPr id="38" name="Group 37"/>
          <p:cNvGrpSpPr>
            <a:grpSpLocks/>
          </p:cNvGrpSpPr>
          <p:nvPr/>
        </p:nvGrpSpPr>
        <p:grpSpPr bwMode="auto">
          <a:xfrm>
            <a:off x="258277" y="1287037"/>
            <a:ext cx="8657804" cy="911226"/>
            <a:chOff x="293688" y="1352550"/>
            <a:chExt cx="8657804" cy="911086"/>
          </a:xfrm>
          <a:solidFill>
            <a:schemeClr val="bg2">
              <a:lumMod val="40000"/>
              <a:lumOff val="60000"/>
            </a:schemeClr>
          </a:solidFill>
        </p:grpSpPr>
        <p:sp>
          <p:nvSpPr>
            <p:cNvPr id="39" name="Rectangle 38"/>
            <p:cNvSpPr/>
            <p:nvPr/>
          </p:nvSpPr>
          <p:spPr>
            <a:xfrm>
              <a:off x="293688" y="1352550"/>
              <a:ext cx="827087" cy="911085"/>
            </a:xfrm>
            <a:prstGeom prst="rect">
              <a:avLst/>
            </a:prstGeom>
            <a:solidFill>
              <a:srgbClr val="167D3A"/>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sp>
          <p:nvSpPr>
            <p:cNvPr id="40" name="Rectangle 39"/>
            <p:cNvSpPr/>
            <p:nvPr/>
          </p:nvSpPr>
          <p:spPr>
            <a:xfrm rot="5400000">
              <a:off x="4580590" y="-2107266"/>
              <a:ext cx="911085" cy="7830719"/>
            </a:xfrm>
            <a:prstGeom prst="rect">
              <a:avLst/>
            </a:prstGeom>
            <a:solidFill>
              <a:srgbClr val="167D3A">
                <a:alpha val="89804"/>
              </a:srgbClr>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dirty="0">
                <a:solidFill>
                  <a:srgbClr val="167D3A"/>
                </a:solidFill>
                <a:latin typeface="Calibri"/>
                <a:cs typeface="+mn-cs"/>
              </a:endParaRPr>
            </a:p>
          </p:txBody>
        </p:sp>
      </p:grpSp>
      <p:sp>
        <p:nvSpPr>
          <p:cNvPr id="41" name="TextBox 22"/>
          <p:cNvSpPr txBox="1">
            <a:spLocks noChangeArrowheads="1"/>
          </p:cNvSpPr>
          <p:nvPr/>
        </p:nvSpPr>
        <p:spPr bwMode="auto">
          <a:xfrm>
            <a:off x="1198076" y="3358724"/>
            <a:ext cx="529825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b="1" dirty="0" smtClean="0">
                <a:solidFill>
                  <a:srgbClr val="FFFFFF"/>
                </a:solidFill>
              </a:rPr>
              <a:t>Publish &amp; Share your APIs with Bluemix users </a:t>
            </a:r>
            <a:endParaRPr lang="en-US" altLang="en-US" b="1" dirty="0">
              <a:solidFill>
                <a:srgbClr val="FFFFFF"/>
              </a:solidFill>
            </a:endParaRPr>
          </a:p>
        </p:txBody>
      </p:sp>
      <p:sp>
        <p:nvSpPr>
          <p:cNvPr id="42" name="TextBox 43"/>
          <p:cNvSpPr txBox="1">
            <a:spLocks noChangeArrowheads="1"/>
          </p:cNvSpPr>
          <p:nvPr/>
        </p:nvSpPr>
        <p:spPr bwMode="auto">
          <a:xfrm>
            <a:off x="1198077" y="3629570"/>
            <a:ext cx="76231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sz="1600" dirty="0" smtClean="0"/>
              <a:t>Share your APIs by publishing back to your own Bluemix org or other partner Bluemix</a:t>
            </a:r>
            <a:r>
              <a:rPr lang="en-US" altLang="en-US" sz="1600" dirty="0"/>
              <a:t> </a:t>
            </a:r>
            <a:r>
              <a:rPr lang="en-US" altLang="en-US" sz="1600" dirty="0" smtClean="0"/>
              <a:t>org</a:t>
            </a:r>
            <a:endParaRPr lang="en-US" altLang="en-US" sz="1600" baseline="30000" dirty="0"/>
          </a:p>
        </p:txBody>
      </p:sp>
      <p:sp>
        <p:nvSpPr>
          <p:cNvPr id="43" name="TextBox 47"/>
          <p:cNvSpPr txBox="1">
            <a:spLocks noChangeArrowheads="1"/>
          </p:cNvSpPr>
          <p:nvPr/>
        </p:nvSpPr>
        <p:spPr bwMode="auto">
          <a:xfrm>
            <a:off x="1198077" y="5281187"/>
            <a:ext cx="6086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b="1" dirty="0" smtClean="0">
                <a:solidFill>
                  <a:srgbClr val="FFFFFF"/>
                </a:solidFill>
              </a:rPr>
              <a:t>Manage &amp; Analyze your API usage</a:t>
            </a:r>
            <a:endParaRPr lang="en-US" altLang="en-US" b="1" dirty="0">
              <a:solidFill>
                <a:srgbClr val="FFFFFF"/>
              </a:solidFill>
            </a:endParaRPr>
          </a:p>
        </p:txBody>
      </p:sp>
      <p:sp>
        <p:nvSpPr>
          <p:cNvPr id="44" name="TextBox 49"/>
          <p:cNvSpPr txBox="1">
            <a:spLocks noChangeArrowheads="1"/>
          </p:cNvSpPr>
          <p:nvPr/>
        </p:nvSpPr>
        <p:spPr bwMode="auto">
          <a:xfrm>
            <a:off x="1198077" y="1648039"/>
            <a:ext cx="74056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sz="1600" dirty="0" smtClean="0">
                <a:solidFill>
                  <a:schemeClr val="tx1"/>
                </a:solidFill>
              </a:rPr>
              <a:t>Sign up &amp; Provision your account &amp; get access to API Management service right within Bluemix</a:t>
            </a:r>
            <a:endParaRPr lang="en-US" altLang="en-US" sz="1600" baseline="30000" dirty="0">
              <a:solidFill>
                <a:schemeClr val="tx1"/>
              </a:solidFill>
            </a:endParaRPr>
          </a:p>
        </p:txBody>
      </p:sp>
      <p:grpSp>
        <p:nvGrpSpPr>
          <p:cNvPr id="45" name="Group 44"/>
          <p:cNvGrpSpPr>
            <a:grpSpLocks/>
          </p:cNvGrpSpPr>
          <p:nvPr/>
        </p:nvGrpSpPr>
        <p:grpSpPr bwMode="auto">
          <a:xfrm>
            <a:off x="258277" y="4242962"/>
            <a:ext cx="8658228" cy="920750"/>
            <a:chOff x="293688" y="4389993"/>
            <a:chExt cx="8657809" cy="920042"/>
          </a:xfrm>
        </p:grpSpPr>
        <p:sp>
          <p:nvSpPr>
            <p:cNvPr id="46" name="Rectangle 45"/>
            <p:cNvSpPr/>
            <p:nvPr/>
          </p:nvSpPr>
          <p:spPr>
            <a:xfrm>
              <a:off x="293688" y="4389993"/>
              <a:ext cx="827047" cy="920042"/>
            </a:xfrm>
            <a:prstGeom prst="rect">
              <a:avLst/>
            </a:prstGeom>
            <a:solidFill>
              <a:srgbClr val="7F7F7F"/>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sp>
          <p:nvSpPr>
            <p:cNvPr id="47" name="Rectangle 46"/>
            <p:cNvSpPr/>
            <p:nvPr/>
          </p:nvSpPr>
          <p:spPr>
            <a:xfrm rot="5400000">
              <a:off x="4576095" y="934633"/>
              <a:ext cx="920042" cy="7830762"/>
            </a:xfrm>
            <a:prstGeom prst="rect">
              <a:avLst/>
            </a:prstGeom>
            <a:solidFill>
              <a:srgbClr val="7F7F7F">
                <a:alpha val="89804"/>
              </a:srgbClr>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grpSp>
      <p:sp>
        <p:nvSpPr>
          <p:cNvPr id="48" name="TextBox 42"/>
          <p:cNvSpPr txBox="1">
            <a:spLocks noChangeArrowheads="1"/>
          </p:cNvSpPr>
          <p:nvPr/>
        </p:nvSpPr>
        <p:spPr bwMode="auto">
          <a:xfrm>
            <a:off x="339239" y="2152224"/>
            <a:ext cx="865188" cy="1093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a:solidFill>
                  <a:srgbClr val="FFFFFF"/>
                </a:solidFill>
                <a:latin typeface="Helvetica" pitchFamily="34" charset="0"/>
              </a:rPr>
              <a:t>2</a:t>
            </a:r>
          </a:p>
        </p:txBody>
      </p:sp>
      <p:sp>
        <p:nvSpPr>
          <p:cNvPr id="49" name="TextBox 42"/>
          <p:cNvSpPr txBox="1">
            <a:spLocks noChangeArrowheads="1"/>
          </p:cNvSpPr>
          <p:nvPr/>
        </p:nvSpPr>
        <p:spPr bwMode="auto">
          <a:xfrm>
            <a:off x="294789" y="4120724"/>
            <a:ext cx="865188"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a:solidFill>
                  <a:srgbClr val="FFFFFF"/>
                </a:solidFill>
                <a:latin typeface="Helvetica" pitchFamily="34" charset="0"/>
              </a:rPr>
              <a:t>4</a:t>
            </a:r>
          </a:p>
        </p:txBody>
      </p:sp>
      <p:sp>
        <p:nvSpPr>
          <p:cNvPr id="50" name="TextBox 42"/>
          <p:cNvSpPr txBox="1">
            <a:spLocks noChangeArrowheads="1"/>
          </p:cNvSpPr>
          <p:nvPr/>
        </p:nvSpPr>
        <p:spPr bwMode="auto">
          <a:xfrm>
            <a:off x="294789" y="3130124"/>
            <a:ext cx="865188"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a:solidFill>
                  <a:srgbClr val="FFFFFF"/>
                </a:solidFill>
                <a:latin typeface="Helvetica" pitchFamily="34" charset="0"/>
              </a:rPr>
              <a:t>3</a:t>
            </a:r>
          </a:p>
        </p:txBody>
      </p:sp>
      <p:sp>
        <p:nvSpPr>
          <p:cNvPr id="51" name="TextBox 67"/>
          <p:cNvSpPr txBox="1">
            <a:spLocks noChangeArrowheads="1"/>
          </p:cNvSpPr>
          <p:nvPr/>
        </p:nvSpPr>
        <p:spPr bwMode="auto">
          <a:xfrm>
            <a:off x="1198076" y="1301324"/>
            <a:ext cx="6086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b="1" dirty="0" smtClean="0">
                <a:solidFill>
                  <a:srgbClr val="FFFFFF"/>
                </a:solidFill>
              </a:rPr>
              <a:t>Built-in API Management capability in Bluemix</a:t>
            </a:r>
            <a:endParaRPr lang="en-US" altLang="en-US" sz="2000" b="1" dirty="0">
              <a:solidFill>
                <a:srgbClr val="FFFFFF"/>
              </a:solidFill>
            </a:endParaRPr>
          </a:p>
        </p:txBody>
      </p:sp>
      <p:sp>
        <p:nvSpPr>
          <p:cNvPr id="52" name="TextBox 42"/>
          <p:cNvSpPr txBox="1">
            <a:spLocks noChangeArrowheads="1"/>
          </p:cNvSpPr>
          <p:nvPr/>
        </p:nvSpPr>
        <p:spPr bwMode="auto">
          <a:xfrm>
            <a:off x="294789" y="5106562"/>
            <a:ext cx="865188"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a:solidFill>
                  <a:srgbClr val="FFFFFF"/>
                </a:solidFill>
                <a:latin typeface="Helvetica" pitchFamily="34" charset="0"/>
              </a:rPr>
              <a:t>5</a:t>
            </a:r>
          </a:p>
        </p:txBody>
      </p:sp>
      <p:sp>
        <p:nvSpPr>
          <p:cNvPr id="53" name="TextBox 54"/>
          <p:cNvSpPr txBox="1">
            <a:spLocks noChangeArrowheads="1"/>
          </p:cNvSpPr>
          <p:nvPr/>
        </p:nvSpPr>
        <p:spPr bwMode="auto">
          <a:xfrm>
            <a:off x="1198077" y="4577924"/>
            <a:ext cx="77343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sz="1600" dirty="0" smtClean="0"/>
              <a:t>Consumer can bind their Bluemix apps to your APIs and obtain API keys &amp; secrets</a:t>
            </a:r>
            <a:endParaRPr lang="en-US" altLang="en-US" sz="1600" dirty="0"/>
          </a:p>
        </p:txBody>
      </p:sp>
      <p:sp>
        <p:nvSpPr>
          <p:cNvPr id="54" name="TextBox 52"/>
          <p:cNvSpPr txBox="1">
            <a:spLocks noChangeArrowheads="1"/>
          </p:cNvSpPr>
          <p:nvPr/>
        </p:nvSpPr>
        <p:spPr bwMode="auto">
          <a:xfrm>
            <a:off x="1183789" y="4273124"/>
            <a:ext cx="65325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b="1" dirty="0" smtClean="0">
                <a:solidFill>
                  <a:srgbClr val="FFFFFF"/>
                </a:solidFill>
              </a:rPr>
              <a:t>Bind Bluemix Apps to the APIs</a:t>
            </a:r>
            <a:endParaRPr lang="en-US" altLang="en-US" b="1" dirty="0">
              <a:solidFill>
                <a:srgbClr val="FFFFFF"/>
              </a:solidFill>
            </a:endParaRPr>
          </a:p>
        </p:txBody>
      </p:sp>
      <p:sp>
        <p:nvSpPr>
          <p:cNvPr id="55" name="TextBox 69"/>
          <p:cNvSpPr txBox="1">
            <a:spLocks noChangeArrowheads="1"/>
          </p:cNvSpPr>
          <p:nvPr/>
        </p:nvSpPr>
        <p:spPr bwMode="auto">
          <a:xfrm>
            <a:off x="1198077" y="5549474"/>
            <a:ext cx="77581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sz="1600" dirty="0" smtClean="0"/>
              <a:t>Get all other functionalities of API Management including analytics of who is using your API &amp; how much is it being used</a:t>
            </a:r>
            <a:endParaRPr lang="en-US" altLang="en-US" sz="1600" baseline="30000" dirty="0"/>
          </a:p>
        </p:txBody>
      </p:sp>
      <p:sp>
        <p:nvSpPr>
          <p:cNvPr id="56" name="TextBox 67"/>
          <p:cNvSpPr txBox="1">
            <a:spLocks noChangeArrowheads="1"/>
          </p:cNvSpPr>
          <p:nvPr/>
        </p:nvSpPr>
        <p:spPr bwMode="auto">
          <a:xfrm>
            <a:off x="1198077" y="2291924"/>
            <a:ext cx="71977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buClr>
                <a:srgbClr val="000000"/>
              </a:buClr>
              <a:buSzPct val="100000"/>
              <a:buFont typeface="Times New Roman" panose="02020603050405020304" pitchFamily="18" charset="0"/>
              <a:buNone/>
            </a:pPr>
            <a:r>
              <a:rPr lang="en-US" altLang="en-US" b="1" dirty="0" smtClean="0">
                <a:solidFill>
                  <a:srgbClr val="FFFFFF"/>
                </a:solidFill>
              </a:rPr>
              <a:t>Design &amp; Define your APIs</a:t>
            </a:r>
            <a:endParaRPr lang="en-US" altLang="en-US" b="1" dirty="0">
              <a:solidFill>
                <a:srgbClr val="FFFFFF"/>
              </a:solidFill>
            </a:endParaRPr>
          </a:p>
        </p:txBody>
      </p:sp>
      <p:sp>
        <p:nvSpPr>
          <p:cNvPr id="57" name="Rectangle 56"/>
          <p:cNvSpPr>
            <a:spLocks noChangeArrowheads="1"/>
          </p:cNvSpPr>
          <p:nvPr/>
        </p:nvSpPr>
        <p:spPr bwMode="auto">
          <a:xfrm>
            <a:off x="1198077" y="2650699"/>
            <a:ext cx="754856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r>
              <a:rPr lang="en-US" altLang="en-US" sz="1600" dirty="0" smtClean="0"/>
              <a:t>Design APIs that proxy to your Bluemix application endpoint or assemble new APIs through mashup of multiple Bluemix application endpoints</a:t>
            </a:r>
            <a:endParaRPr lang="en-US" altLang="en-US" sz="1600" baseline="30000" dirty="0"/>
          </a:p>
        </p:txBody>
      </p:sp>
      <p:sp>
        <p:nvSpPr>
          <p:cNvPr id="58" name="Rectangle 57"/>
          <p:cNvSpPr/>
          <p:nvPr/>
        </p:nvSpPr>
        <p:spPr bwMode="auto">
          <a:xfrm>
            <a:off x="242402" y="2266524"/>
            <a:ext cx="827087" cy="920750"/>
          </a:xfrm>
          <a:prstGeom prst="rect">
            <a:avLst/>
          </a:prstGeom>
          <a:solidFill>
            <a:srgbClr val="2FA3CC"/>
          </a:solidFill>
          <a:ln w="9525" cap="flat" cmpd="sng" algn="ctr">
            <a:noFill/>
            <a:prstDash val="solid"/>
          </a:ln>
          <a:effectLst/>
        </p:spPr>
        <p:txBody>
          <a:bodyPr anchor="ct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fontAlgn="auto">
              <a:spcBef>
                <a:spcPts val="0"/>
              </a:spcBef>
              <a:spcAft>
                <a:spcPts val="0"/>
              </a:spcAft>
              <a:buClr>
                <a:srgbClr val="000000"/>
              </a:buClr>
              <a:buSzPct val="100000"/>
              <a:buFont typeface="Times New Roman" pitchFamily="16" charset="0"/>
              <a:buNone/>
              <a:defRPr/>
            </a:pPr>
            <a:endParaRPr lang="en-US" kern="0">
              <a:solidFill>
                <a:prstClr val="white"/>
              </a:solidFill>
              <a:latin typeface="Calibri"/>
              <a:cs typeface="+mn-cs"/>
            </a:endParaRPr>
          </a:p>
        </p:txBody>
      </p:sp>
      <p:sp>
        <p:nvSpPr>
          <p:cNvPr id="59" name="TextBox 42"/>
          <p:cNvSpPr txBox="1">
            <a:spLocks noChangeArrowheads="1"/>
          </p:cNvSpPr>
          <p:nvPr/>
        </p:nvSpPr>
        <p:spPr bwMode="auto">
          <a:xfrm>
            <a:off x="249545" y="2183975"/>
            <a:ext cx="865188"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dirty="0">
                <a:solidFill>
                  <a:srgbClr val="FFFFFF"/>
                </a:solidFill>
                <a:latin typeface="Helvetica" pitchFamily="34" charset="0"/>
              </a:rPr>
              <a:t>2</a:t>
            </a:r>
          </a:p>
        </p:txBody>
      </p:sp>
      <p:sp>
        <p:nvSpPr>
          <p:cNvPr id="60" name="TextBox 42"/>
          <p:cNvSpPr txBox="1">
            <a:spLocks noChangeArrowheads="1"/>
          </p:cNvSpPr>
          <p:nvPr/>
        </p:nvSpPr>
        <p:spPr bwMode="auto">
          <a:xfrm>
            <a:off x="249545" y="1190994"/>
            <a:ext cx="865188"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GB"/>
            </a:defPPr>
            <a:lvl1pPr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57200" rtl="0" fontAlgn="base">
              <a:spcBef>
                <a:spcPct val="0"/>
              </a:spcBef>
              <a:spcAft>
                <a:spcPct val="0"/>
              </a:spcAft>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Arial" panose="020B0604020202020204" pitchFamily="34" charset="0"/>
              </a:defRPr>
            </a:lvl9pPr>
          </a:lstStyle>
          <a:p>
            <a:pPr algn="ctr">
              <a:buClr>
                <a:srgbClr val="000000"/>
              </a:buClr>
              <a:buSzPct val="100000"/>
              <a:buFont typeface="Times New Roman" panose="02020603050405020304" pitchFamily="18" charset="0"/>
              <a:buNone/>
            </a:pPr>
            <a:r>
              <a:rPr lang="en-US" altLang="en-US" sz="6500" b="1">
                <a:solidFill>
                  <a:srgbClr val="FFFFFF"/>
                </a:solidFill>
                <a:latin typeface="Helvetica" pitchFamily="34" charset="0"/>
              </a:rPr>
              <a:t>1</a:t>
            </a:r>
          </a:p>
        </p:txBody>
      </p:sp>
      <p:sp>
        <p:nvSpPr>
          <p:cNvPr id="62" name="Rounded Rectangle 61"/>
          <p:cNvSpPr/>
          <p:nvPr/>
        </p:nvSpPr>
        <p:spPr>
          <a:xfrm>
            <a:off x="80819" y="3187274"/>
            <a:ext cx="8982364" cy="1035050"/>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72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APIs on the </a:t>
            </a:r>
            <a:r>
              <a:rPr lang="en-US" dirty="0" err="1" smtClean="0"/>
              <a:t>Bluemix</a:t>
            </a:r>
            <a:r>
              <a:rPr lang="en-US" dirty="0" smtClean="0"/>
              <a:t> Palette</a:t>
            </a:r>
            <a:endParaRPr lang="en-US" dirty="0"/>
          </a:p>
        </p:txBody>
      </p:sp>
      <p:pic>
        <p:nvPicPr>
          <p:cNvPr id="6" name="Content Placeholder 5"/>
          <p:cNvPicPr>
            <a:picLocks noGrp="1" noChangeAspect="1"/>
          </p:cNvPicPr>
          <p:nvPr>
            <p:ph idx="1"/>
          </p:nvPr>
        </p:nvPicPr>
        <p:blipFill>
          <a:blip r:embed="rId2"/>
          <a:srcRect l="390" r="390"/>
          <a:stretch>
            <a:fillRect/>
          </a:stretch>
        </p:blipFill>
        <p:spPr/>
      </p:pic>
    </p:spTree>
    <p:extLst>
      <p:ext uri="{BB962C8B-B14F-4D97-AF65-F5344CB8AC3E}">
        <p14:creationId xmlns:p14="http://schemas.microsoft.com/office/powerpoint/2010/main" val="218557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Secure Gateway and API Management</a:t>
            </a:r>
            <a:endParaRPr lang="en-US" dirty="0"/>
          </a:p>
        </p:txBody>
      </p:sp>
      <p:sp>
        <p:nvSpPr>
          <p:cNvPr id="5" name="Content Placeholder 4"/>
          <p:cNvSpPr>
            <a:spLocks noGrp="1"/>
          </p:cNvSpPr>
          <p:nvPr>
            <p:ph idx="1"/>
          </p:nvPr>
        </p:nvSpPr>
        <p:spPr/>
        <p:txBody>
          <a:bodyPr>
            <a:normAutofit fontScale="92500" lnSpcReduction="20000"/>
          </a:bodyPr>
          <a:lstStyle/>
          <a:p>
            <a:r>
              <a:rPr lang="en-US" sz="2000" dirty="0" smtClean="0"/>
              <a:t>Scenario</a:t>
            </a:r>
            <a:r>
              <a:rPr lang="en-US" dirty="0" smtClean="0"/>
              <a:t>: A </a:t>
            </a:r>
            <a:r>
              <a:rPr lang="en-US" dirty="0" err="1" smtClean="0"/>
              <a:t>Bluemix</a:t>
            </a:r>
            <a:r>
              <a:rPr lang="en-US" dirty="0" smtClean="0"/>
              <a:t> app wants to use functionality in an on-</a:t>
            </a:r>
            <a:r>
              <a:rPr lang="en-US" dirty="0" err="1" smtClean="0"/>
              <a:t>prem</a:t>
            </a:r>
            <a:r>
              <a:rPr lang="en-US" dirty="0" smtClean="0"/>
              <a:t> system of record (</a:t>
            </a:r>
            <a:r>
              <a:rPr lang="en-US" dirty="0" err="1" smtClean="0"/>
              <a:t>SoR</a:t>
            </a:r>
            <a:r>
              <a:rPr lang="en-US" dirty="0" smtClean="0"/>
              <a:t>)</a:t>
            </a:r>
          </a:p>
          <a:p>
            <a:endParaRPr lang="en-US" dirty="0" smtClean="0"/>
          </a:p>
          <a:p>
            <a:r>
              <a:rPr lang="en-US" dirty="0" smtClean="0"/>
              <a:t>Existing System of Record (</a:t>
            </a:r>
            <a:r>
              <a:rPr lang="en-US" dirty="0" err="1" smtClean="0"/>
              <a:t>SoR</a:t>
            </a:r>
            <a:r>
              <a:rPr lang="en-US" dirty="0" smtClean="0"/>
              <a:t>)</a:t>
            </a:r>
          </a:p>
          <a:p>
            <a:pPr lvl="1"/>
            <a:r>
              <a:rPr lang="en-US" dirty="0" smtClean="0"/>
              <a:t>Simplest case: Functionality has a </a:t>
            </a:r>
            <a:r>
              <a:rPr lang="en-US" dirty="0" err="1" smtClean="0"/>
              <a:t>RESTful</a:t>
            </a:r>
            <a:r>
              <a:rPr lang="en-US" dirty="0" smtClean="0"/>
              <a:t> API described by a Swagger doc</a:t>
            </a:r>
          </a:p>
          <a:p>
            <a:pPr lvl="1"/>
            <a:r>
              <a:rPr lang="en-US" dirty="0" smtClean="0"/>
              <a:t>API is private; not exposed outside of the data center</a:t>
            </a:r>
          </a:p>
          <a:p>
            <a:r>
              <a:rPr lang="en-US" dirty="0" smtClean="0"/>
              <a:t>Use Secure Gateway to access API</a:t>
            </a:r>
          </a:p>
          <a:p>
            <a:pPr lvl="1"/>
            <a:r>
              <a:rPr lang="en-US" dirty="0" smtClean="0"/>
              <a:t>Gateway client acts as bridge making API accessible from </a:t>
            </a:r>
            <a:r>
              <a:rPr lang="en-US" dirty="0" err="1" smtClean="0"/>
              <a:t>Bluemix</a:t>
            </a:r>
            <a:endParaRPr lang="en-US" dirty="0" smtClean="0"/>
          </a:p>
          <a:p>
            <a:pPr lvl="1"/>
            <a:r>
              <a:rPr lang="en-US" dirty="0" smtClean="0"/>
              <a:t>REST client in </a:t>
            </a:r>
            <a:r>
              <a:rPr lang="en-US" dirty="0" err="1" smtClean="0"/>
              <a:t>Bluemix</a:t>
            </a:r>
            <a:r>
              <a:rPr lang="en-US" dirty="0" smtClean="0"/>
              <a:t> app can now use </a:t>
            </a:r>
            <a:r>
              <a:rPr lang="en-US" dirty="0" err="1" smtClean="0"/>
              <a:t>SoR’s</a:t>
            </a:r>
            <a:r>
              <a:rPr lang="en-US" dirty="0" smtClean="0"/>
              <a:t> API</a:t>
            </a:r>
          </a:p>
          <a:p>
            <a:r>
              <a:rPr lang="en-US" dirty="0" smtClean="0"/>
              <a:t>Use API Management to add API to </a:t>
            </a:r>
            <a:r>
              <a:rPr lang="en-US" dirty="0" err="1" smtClean="0"/>
              <a:t>Bluemix</a:t>
            </a:r>
            <a:r>
              <a:rPr lang="en-US" dirty="0"/>
              <a:t> </a:t>
            </a:r>
            <a:r>
              <a:rPr lang="en-US" dirty="0" smtClean="0"/>
              <a:t>org’s palette of services</a:t>
            </a:r>
          </a:p>
          <a:p>
            <a:pPr lvl="1"/>
            <a:r>
              <a:rPr lang="en-US" dirty="0" smtClean="0"/>
              <a:t>Use </a:t>
            </a:r>
            <a:r>
              <a:rPr lang="en-US" dirty="0" err="1" smtClean="0"/>
              <a:t>SoR’s</a:t>
            </a:r>
            <a:r>
              <a:rPr lang="en-US" dirty="0" smtClean="0"/>
              <a:t> Swagger doc to create a corresponding API plan in </a:t>
            </a:r>
            <a:r>
              <a:rPr lang="en-US" dirty="0" err="1" smtClean="0"/>
              <a:t>Bluemix</a:t>
            </a:r>
            <a:endParaRPr lang="en-US" dirty="0" smtClean="0"/>
          </a:p>
          <a:p>
            <a:pPr lvl="1"/>
            <a:r>
              <a:rPr lang="en-US" dirty="0" smtClean="0"/>
              <a:t>Publish the staged plan to </a:t>
            </a:r>
            <a:r>
              <a:rPr lang="en-US" dirty="0" err="1" smtClean="0"/>
              <a:t>Bluemix</a:t>
            </a:r>
            <a:r>
              <a:rPr lang="en-US" dirty="0" smtClean="0"/>
              <a:t> as a custom API, which adds it to the palette</a:t>
            </a:r>
          </a:p>
          <a:p>
            <a:endParaRPr lang="en-US" dirty="0" smtClean="0"/>
          </a:p>
          <a:p>
            <a:pPr marL="0" indent="0">
              <a:buNone/>
            </a:pPr>
            <a:r>
              <a:rPr lang="en-US" sz="2000" dirty="0" smtClean="0"/>
              <a:t>Later …</a:t>
            </a:r>
            <a:endParaRPr lang="en-US" dirty="0"/>
          </a:p>
          <a:p>
            <a:r>
              <a:rPr lang="en-US" dirty="0" err="1" smtClean="0"/>
              <a:t>Bluemix</a:t>
            </a:r>
            <a:r>
              <a:rPr lang="en-US" dirty="0" smtClean="0"/>
              <a:t> app developer</a:t>
            </a:r>
          </a:p>
          <a:p>
            <a:pPr lvl="1"/>
            <a:r>
              <a:rPr lang="en-US" dirty="0" smtClean="0"/>
              <a:t>Instantiates a custom API just like any other service</a:t>
            </a:r>
          </a:p>
          <a:p>
            <a:pPr lvl="1"/>
            <a:r>
              <a:rPr lang="en-US" dirty="0" smtClean="0"/>
              <a:t>App is now bound with access to the API provider</a:t>
            </a:r>
          </a:p>
          <a:p>
            <a:pPr lvl="1"/>
            <a:r>
              <a:rPr lang="en-US" dirty="0" smtClean="0"/>
              <a:t>App -&gt; Custom API -&gt; Gateway -&gt; Gateway client -&gt; Destination (</a:t>
            </a:r>
            <a:r>
              <a:rPr lang="en-US" dirty="0" err="1" smtClean="0"/>
              <a:t>SoR’s</a:t>
            </a:r>
            <a:r>
              <a:rPr lang="en-US" dirty="0" smtClean="0"/>
              <a:t> </a:t>
            </a:r>
            <a:r>
              <a:rPr lang="en-US" dirty="0" err="1" smtClean="0"/>
              <a:t>RESTful</a:t>
            </a:r>
            <a:r>
              <a:rPr lang="en-US" dirty="0" smtClean="0"/>
              <a:t> API)</a:t>
            </a:r>
          </a:p>
          <a:p>
            <a:endParaRPr lang="en-US" dirty="0"/>
          </a:p>
          <a:p>
            <a:r>
              <a:rPr lang="en-US" dirty="0" smtClean="0"/>
              <a:t>P.S.: Also </a:t>
            </a:r>
            <a:r>
              <a:rPr lang="en-US" dirty="0"/>
              <a:t>useful for public APIs (no Secure Gateway necessary</a:t>
            </a:r>
            <a:r>
              <a:rPr lang="en-US" dirty="0" smtClean="0"/>
              <a:t>)</a:t>
            </a:r>
            <a:endParaRPr lang="en-US" dirty="0"/>
          </a:p>
        </p:txBody>
      </p:sp>
    </p:spTree>
    <p:extLst>
      <p:ext uri="{BB962C8B-B14F-4D97-AF65-F5344CB8AC3E}">
        <p14:creationId xmlns:p14="http://schemas.microsoft.com/office/powerpoint/2010/main" val="3018140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174401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Management Resources</a:t>
            </a:r>
            <a:endParaRPr lang="en-US" dirty="0"/>
          </a:p>
        </p:txBody>
      </p:sp>
      <p:sp>
        <p:nvSpPr>
          <p:cNvPr id="5" name="Content Placeholder 4"/>
          <p:cNvSpPr>
            <a:spLocks noGrp="1"/>
          </p:cNvSpPr>
          <p:nvPr>
            <p:ph idx="1"/>
          </p:nvPr>
        </p:nvSpPr>
        <p:spPr/>
        <p:txBody>
          <a:bodyPr/>
          <a:lstStyle/>
          <a:p>
            <a:r>
              <a:rPr lang="en-US" dirty="0" err="1" smtClean="0"/>
              <a:t>Bluemix</a:t>
            </a:r>
            <a:r>
              <a:rPr lang="en-US" dirty="0" smtClean="0"/>
              <a:t> docs: Getting </a:t>
            </a:r>
            <a:r>
              <a:rPr lang="en-US" dirty="0"/>
              <a:t>started with the API Management </a:t>
            </a:r>
            <a:r>
              <a:rPr lang="en-US" dirty="0" smtClean="0"/>
              <a:t>service</a:t>
            </a:r>
          </a:p>
          <a:p>
            <a:pPr lvl="1"/>
            <a:r>
              <a:rPr lang="en-US" dirty="0">
                <a:hlinkClick r:id="rId2"/>
              </a:rPr>
              <a:t>https://www.ng.bluemix.net/docs/#services/APIManagement/</a:t>
            </a:r>
            <a:r>
              <a:rPr lang="en-US" dirty="0" smtClean="0">
                <a:hlinkClick r:id="rId2"/>
              </a:rPr>
              <a:t>index.html</a:t>
            </a:r>
            <a:endParaRPr lang="en-US" dirty="0" smtClean="0"/>
          </a:p>
          <a:p>
            <a:r>
              <a:rPr lang="en-US" dirty="0" smtClean="0"/>
              <a:t>Getting </a:t>
            </a:r>
            <a:r>
              <a:rPr lang="en-US" dirty="0"/>
              <a:t>started with the </a:t>
            </a:r>
            <a:r>
              <a:rPr lang="en-US" dirty="0" err="1"/>
              <a:t>Bluemix</a:t>
            </a:r>
            <a:r>
              <a:rPr lang="en-US" dirty="0"/>
              <a:t> API Management </a:t>
            </a:r>
            <a:r>
              <a:rPr lang="en-US" dirty="0" smtClean="0"/>
              <a:t>Service</a:t>
            </a:r>
          </a:p>
          <a:p>
            <a:pPr lvl="1"/>
            <a:r>
              <a:rPr lang="en-US" dirty="0">
                <a:hlinkClick r:id="rId3"/>
              </a:rPr>
              <a:t>https://developer.ibm.com/bluemix/2015/04/06/getting-started-bluemix-api-management-service</a:t>
            </a:r>
            <a:r>
              <a:rPr lang="en-US" dirty="0" smtClean="0">
                <a:hlinkClick r:id="rId3"/>
              </a:rPr>
              <a:t>/</a:t>
            </a:r>
            <a:endParaRPr lang="en-US" dirty="0" smtClean="0"/>
          </a:p>
          <a:p>
            <a:r>
              <a:rPr lang="en-US" dirty="0"/>
              <a:t>Integrate your on-premises data with the cloud by leveraging </a:t>
            </a:r>
            <a:r>
              <a:rPr lang="en-US" dirty="0" err="1"/>
              <a:t>Bluemix</a:t>
            </a:r>
            <a:r>
              <a:rPr lang="en-US" dirty="0"/>
              <a:t> Hybrid </a:t>
            </a:r>
            <a:r>
              <a:rPr lang="en-US" dirty="0" smtClean="0"/>
              <a:t>Integration</a:t>
            </a:r>
          </a:p>
          <a:p>
            <a:pPr lvl="1"/>
            <a:r>
              <a:rPr lang="en-US" dirty="0">
                <a:hlinkClick r:id="rId4"/>
              </a:rPr>
              <a:t>https://developer.ibm.com/bluemix/2015/05/27/bluemix-hybrid-integration</a:t>
            </a:r>
            <a:r>
              <a:rPr lang="en-US" dirty="0" smtClean="0">
                <a:hlinkClick r:id="rId4"/>
              </a:rPr>
              <a:t>/</a:t>
            </a:r>
            <a:endParaRPr lang="en-US" dirty="0"/>
          </a:p>
          <a:p>
            <a:r>
              <a:rPr lang="en-US" dirty="0" smtClean="0"/>
              <a:t>Build </a:t>
            </a:r>
            <a:r>
              <a:rPr lang="en-US" dirty="0"/>
              <a:t>a managed API with IBM </a:t>
            </a:r>
            <a:r>
              <a:rPr lang="en-US" dirty="0" err="1" smtClean="0"/>
              <a:t>Bluemix</a:t>
            </a:r>
            <a:endParaRPr lang="en-US" dirty="0" smtClean="0"/>
          </a:p>
          <a:p>
            <a:pPr lvl="1"/>
            <a:r>
              <a:rPr lang="en-US" dirty="0">
                <a:hlinkClick r:id="rId5"/>
              </a:rPr>
              <a:t>http://www.ibm.com/developerworks/cloud/library/cl-bluemix-api-mgmt-app/</a:t>
            </a:r>
            <a:r>
              <a:rPr lang="en-US" dirty="0" smtClean="0">
                <a:hlinkClick r:id="rId5"/>
              </a:rPr>
              <a:t>index.html</a:t>
            </a:r>
            <a:endParaRPr lang="en-US" dirty="0" smtClean="0"/>
          </a:p>
          <a:p>
            <a:r>
              <a:rPr lang="en-US" dirty="0"/>
              <a:t>Manage your APIs with the new IBM </a:t>
            </a:r>
            <a:r>
              <a:rPr lang="en-US" dirty="0" err="1"/>
              <a:t>Bluemix</a:t>
            </a:r>
            <a:r>
              <a:rPr lang="en-US" dirty="0"/>
              <a:t> </a:t>
            </a:r>
            <a:r>
              <a:rPr lang="en-US" dirty="0" smtClean="0"/>
              <a:t>Service</a:t>
            </a:r>
          </a:p>
          <a:p>
            <a:pPr lvl="1"/>
            <a:r>
              <a:rPr lang="en-US" dirty="0">
                <a:hlinkClick r:id="rId6"/>
              </a:rPr>
              <a:t>http://heidloff.net/nh/home.nsf/article.xsp?id=</a:t>
            </a:r>
            <a:r>
              <a:rPr lang="en-US" dirty="0" smtClean="0">
                <a:hlinkClick r:id="rId6"/>
              </a:rPr>
              <a:t>12.03.2015142254NHEHPV.htm</a:t>
            </a:r>
            <a:endParaRPr lang="en-US" dirty="0" smtClean="0"/>
          </a:p>
          <a:p>
            <a:r>
              <a:rPr lang="en-US" dirty="0" smtClean="0"/>
              <a:t>Good </a:t>
            </a:r>
            <a:r>
              <a:rPr lang="en-US" dirty="0"/>
              <a:t>Health demo by Kyle </a:t>
            </a:r>
            <a:r>
              <a:rPr lang="en-US" dirty="0" err="1" smtClean="0"/>
              <a:t>Charlet</a:t>
            </a:r>
            <a:r>
              <a:rPr lang="en-US" dirty="0" smtClean="0"/>
              <a:t> </a:t>
            </a:r>
            <a:r>
              <a:rPr lang="en-US" dirty="0"/>
              <a:t>- </a:t>
            </a:r>
            <a:r>
              <a:rPr lang="en-US" dirty="0" err="1"/>
              <a:t>GoodHealth</a:t>
            </a:r>
            <a:r>
              <a:rPr lang="en-US" dirty="0"/>
              <a:t>​</a:t>
            </a:r>
            <a:r>
              <a:rPr lang="en-US" dirty="0" err="1"/>
              <a:t>zSoRBluemi</a:t>
            </a:r>
            <a:r>
              <a:rPr lang="en-US" dirty="0"/>
              <a:t>​</a:t>
            </a:r>
            <a:r>
              <a:rPr lang="en-US" dirty="0" smtClean="0"/>
              <a:t>x.mp4</a:t>
            </a:r>
          </a:p>
          <a:p>
            <a:pPr lvl="1"/>
            <a:r>
              <a:rPr lang="en-US" dirty="0" smtClean="0"/>
              <a:t>Secure Gateway, API Management, IMS, </a:t>
            </a:r>
            <a:r>
              <a:rPr lang="en-US" dirty="0" err="1" smtClean="0"/>
              <a:t>zConnect</a:t>
            </a:r>
            <a:r>
              <a:rPr lang="en-US" dirty="0" smtClean="0"/>
              <a:t>, </a:t>
            </a:r>
            <a:r>
              <a:rPr lang="en-US" dirty="0" err="1" smtClean="0"/>
              <a:t>Bluemix</a:t>
            </a:r>
            <a:r>
              <a:rPr lang="en-US" dirty="0" smtClean="0"/>
              <a:t> Mobile</a:t>
            </a:r>
          </a:p>
          <a:p>
            <a:pPr lvl="1"/>
            <a:r>
              <a:rPr lang="en-US" dirty="0">
                <a:hlinkClick r:id="rId7"/>
              </a:rPr>
              <a:t>https://w3-connections.ibm.com/files/app#/file/e308d04d-2a81-4320-859e-</a:t>
            </a:r>
            <a:r>
              <a:rPr lang="en-US" dirty="0" smtClean="0">
                <a:hlinkClick r:id="rId7"/>
              </a:rPr>
              <a:t>e0ba5b97d553</a:t>
            </a:r>
            <a:endParaRPr lang="en-US" dirty="0" smtClean="0"/>
          </a:p>
          <a:p>
            <a:endParaRPr lang="en-US" dirty="0" smtClean="0"/>
          </a:p>
        </p:txBody>
      </p:sp>
    </p:spTree>
    <p:extLst>
      <p:ext uri="{BB962C8B-B14F-4D97-AF65-F5344CB8AC3E}">
        <p14:creationId xmlns:p14="http://schemas.microsoft.com/office/powerpoint/2010/main" val="2342591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BE0B524-CA6C-604E-B7EC-7F65E66965BE}" type="slidenum">
              <a:rPr lang="en-US" smtClean="0"/>
              <a:pPr/>
              <a:t>37</a:t>
            </a:fld>
            <a:endParaRPr lang="en-US"/>
          </a:p>
        </p:txBody>
      </p:sp>
      <p:sp>
        <p:nvSpPr>
          <p:cNvPr id="3" name="Title 2"/>
          <p:cNvSpPr>
            <a:spLocks noGrp="1"/>
          </p:cNvSpPr>
          <p:nvPr>
            <p:ph type="ctrTitle"/>
          </p:nvPr>
        </p:nvSpPr>
        <p:spPr/>
        <p:txBody>
          <a:bodyPr/>
          <a:lstStyle/>
          <a:p>
            <a:r>
              <a:rPr lang="en-US" dirty="0" err="1" smtClean="0"/>
              <a:t>DataWorks</a:t>
            </a:r>
            <a:endParaRPr lang="en-US" dirty="0"/>
          </a:p>
        </p:txBody>
      </p:sp>
      <p:grpSp>
        <p:nvGrpSpPr>
          <p:cNvPr id="5" name="Group 29"/>
          <p:cNvGrpSpPr>
            <a:grpSpLocks noChangeAspect="1"/>
          </p:cNvGrpSpPr>
          <p:nvPr/>
        </p:nvGrpSpPr>
        <p:grpSpPr bwMode="auto">
          <a:xfrm>
            <a:off x="4044048" y="3604001"/>
            <a:ext cx="1022350" cy="1160462"/>
            <a:chOff x="1630" y="699"/>
            <a:chExt cx="644" cy="731"/>
          </a:xfrm>
        </p:grpSpPr>
        <p:sp>
          <p:nvSpPr>
            <p:cNvPr id="6" name="Rectangle 30"/>
            <p:cNvSpPr>
              <a:spLocks noChangeAspect="1" noChangeArrowheads="1"/>
            </p:cNvSpPr>
            <p:nvPr/>
          </p:nvSpPr>
          <p:spPr bwMode="auto">
            <a:xfrm>
              <a:off x="1661" y="1257"/>
              <a:ext cx="590" cy="173"/>
            </a:xfrm>
            <a:prstGeom prst="rect">
              <a:avLst/>
            </a:prstGeom>
            <a:noFill/>
            <a:ln w="9525">
              <a:noFill/>
              <a:miter lim="800000"/>
              <a:headEnd/>
              <a:tailEnd/>
            </a:ln>
          </p:spPr>
          <p:txBody>
            <a:bodyPr wrap="none">
              <a:spAutoFit/>
            </a:bodyPr>
            <a:lstStyle/>
            <a:p>
              <a:pPr algn="ctr"/>
              <a:r>
                <a:rPr lang="en-US" sz="1200"/>
                <a:t>DataWorks</a:t>
              </a:r>
            </a:p>
          </p:txBody>
        </p:sp>
        <p:grpSp>
          <p:nvGrpSpPr>
            <p:cNvPr id="7" name="Group 28"/>
            <p:cNvGrpSpPr>
              <a:grpSpLocks noChangeAspect="1"/>
            </p:cNvGrpSpPr>
            <p:nvPr/>
          </p:nvGrpSpPr>
          <p:grpSpPr bwMode="auto">
            <a:xfrm>
              <a:off x="1630" y="699"/>
              <a:ext cx="644" cy="542"/>
              <a:chOff x="1630" y="699"/>
              <a:chExt cx="644" cy="542"/>
            </a:xfrm>
          </p:grpSpPr>
          <p:sp>
            <p:nvSpPr>
              <p:cNvPr id="8" name="AutoShape 21"/>
              <p:cNvSpPr>
                <a:spLocks noChangeAspect="1" noChangeArrowheads="1"/>
              </p:cNvSpPr>
              <p:nvPr/>
            </p:nvSpPr>
            <p:spPr bwMode="auto">
              <a:xfrm>
                <a:off x="1630" y="699"/>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a:p>
            </p:txBody>
          </p:sp>
          <p:pic>
            <p:nvPicPr>
              <p:cNvPr id="9" name="Picture 25" descr="DATAWORKS_64"/>
              <p:cNvPicPr>
                <a:picLocks noChangeAspect="1" noChangeArrowheads="1"/>
              </p:cNvPicPr>
              <p:nvPr/>
            </p:nvPicPr>
            <p:blipFill>
              <a:blip r:embed="rId2"/>
              <a:srcRect/>
              <a:stretch>
                <a:fillRect/>
              </a:stretch>
            </p:blipFill>
            <p:spPr bwMode="auto">
              <a:xfrm>
                <a:off x="1778" y="804"/>
                <a:ext cx="345" cy="345"/>
              </a:xfrm>
              <a:prstGeom prst="rect">
                <a:avLst/>
              </a:prstGeom>
              <a:noFill/>
              <a:ln w="9525">
                <a:noFill/>
                <a:miter lim="800000"/>
                <a:headEnd/>
                <a:tailEnd/>
              </a:ln>
            </p:spPr>
          </p:pic>
        </p:grpSp>
      </p:grpSp>
    </p:spTree>
    <p:extLst>
      <p:ext uri="{BB962C8B-B14F-4D97-AF65-F5344CB8AC3E}">
        <p14:creationId xmlns:p14="http://schemas.microsoft.com/office/powerpoint/2010/main" val="3888042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0" descr="strems"/>
          <p:cNvPicPr>
            <a:picLocks noChangeAspect="1" noChangeArrowheads="1"/>
          </p:cNvPicPr>
          <p:nvPr/>
        </p:nvPicPr>
        <p:blipFill>
          <a:blip r:embed="rId3">
            <a:lum bright="20000" contrast="-98000"/>
            <a:extLst>
              <a:ext uri="{28A0092B-C50C-407E-A947-70E740481C1C}">
                <a14:useLocalDpi xmlns:a14="http://schemas.microsoft.com/office/drawing/2010/main" val="0"/>
              </a:ext>
            </a:extLst>
          </a:blip>
          <a:srcRect/>
          <a:stretch>
            <a:fillRect/>
          </a:stretch>
        </p:blipFill>
        <p:spPr bwMode="auto">
          <a:xfrm>
            <a:off x="669925" y="1460500"/>
            <a:ext cx="7620000" cy="478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 name="TextBox 96"/>
          <p:cNvSpPr txBox="1">
            <a:spLocks noChangeArrowheads="1"/>
          </p:cNvSpPr>
          <p:nvPr/>
        </p:nvSpPr>
        <p:spPr bwMode="auto">
          <a:xfrm>
            <a:off x="-14288" y="1452563"/>
            <a:ext cx="714376"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lgn="ctr"/>
            <a:r>
              <a:rPr lang="en-US" sz="1400" b="1">
                <a:solidFill>
                  <a:srgbClr val="DC721B"/>
                </a:solidFill>
                <a:latin typeface="Cambria" charset="0"/>
              </a:rPr>
              <a:t>Data</a:t>
            </a:r>
          </a:p>
        </p:txBody>
      </p:sp>
      <p:sp>
        <p:nvSpPr>
          <p:cNvPr id="48" name="Left Bracket 47"/>
          <p:cNvSpPr/>
          <p:nvPr/>
        </p:nvSpPr>
        <p:spPr bwMode="auto">
          <a:xfrm flipH="1">
            <a:off x="377825" y="1939925"/>
            <a:ext cx="190500" cy="3946525"/>
          </a:xfrm>
          <a:prstGeom prst="leftBracket">
            <a:avLst>
              <a:gd name="adj" fmla="val 86802"/>
            </a:avLst>
          </a:prstGeom>
          <a:ln w="9525" cmpd="sng">
            <a:solidFill>
              <a:srgbClr val="DC721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nvGrpSpPr>
          <p:cNvPr id="5125" name="Group 295"/>
          <p:cNvGrpSpPr>
            <a:grpSpLocks/>
          </p:cNvGrpSpPr>
          <p:nvPr/>
        </p:nvGrpSpPr>
        <p:grpSpPr bwMode="auto">
          <a:xfrm>
            <a:off x="103188" y="5233988"/>
            <a:ext cx="374650" cy="387350"/>
            <a:chOff x="379" y="3360"/>
            <a:chExt cx="193" cy="194"/>
          </a:xfrm>
        </p:grpSpPr>
        <p:grpSp>
          <p:nvGrpSpPr>
            <p:cNvPr id="5199" name="Group 208"/>
            <p:cNvGrpSpPr>
              <a:grpSpLocks/>
            </p:cNvGrpSpPr>
            <p:nvPr/>
          </p:nvGrpSpPr>
          <p:grpSpPr bwMode="auto">
            <a:xfrm>
              <a:off x="379" y="3360"/>
              <a:ext cx="193" cy="194"/>
              <a:chOff x="1776554" y="1224060"/>
              <a:chExt cx="306779" cy="306779"/>
            </a:xfrm>
          </p:grpSpPr>
          <p:sp>
            <p:nvSpPr>
              <p:cNvPr id="52" name="Oval 51"/>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53" name="Oval 52"/>
              <p:cNvSpPr>
                <a:spLocks noChangeAspect="1"/>
              </p:cNvSpPr>
              <p:nvPr/>
            </p:nvSpPr>
            <p:spPr>
              <a:xfrm>
                <a:off x="1806452" y="1254235"/>
                <a:ext cx="246983" cy="246429"/>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200" name="Picture 8" descr="Icons_13.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 y="3396"/>
              <a:ext cx="129"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26" name="Group 300"/>
          <p:cNvGrpSpPr>
            <a:grpSpLocks/>
          </p:cNvGrpSpPr>
          <p:nvPr/>
        </p:nvGrpSpPr>
        <p:grpSpPr bwMode="auto">
          <a:xfrm>
            <a:off x="103188" y="4589463"/>
            <a:ext cx="374650" cy="384175"/>
            <a:chOff x="379" y="2923"/>
            <a:chExt cx="193" cy="193"/>
          </a:xfrm>
        </p:grpSpPr>
        <p:grpSp>
          <p:nvGrpSpPr>
            <p:cNvPr id="5195" name="Group 205"/>
            <p:cNvGrpSpPr>
              <a:grpSpLocks/>
            </p:cNvGrpSpPr>
            <p:nvPr/>
          </p:nvGrpSpPr>
          <p:grpSpPr bwMode="auto">
            <a:xfrm>
              <a:off x="379" y="2923"/>
              <a:ext cx="193" cy="193"/>
              <a:chOff x="1776554" y="1224060"/>
              <a:chExt cx="306779" cy="306779"/>
            </a:xfrm>
          </p:grpSpPr>
          <p:sp>
            <p:nvSpPr>
              <p:cNvPr id="57" name="Oval 56"/>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58" name="Oval 57"/>
              <p:cNvSpPr>
                <a:spLocks noChangeAspect="1"/>
              </p:cNvSpPr>
              <p:nvPr/>
            </p:nvSpPr>
            <p:spPr>
              <a:xfrm>
                <a:off x="1806452" y="1254484"/>
                <a:ext cx="246983" cy="245930"/>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96" name="Picture 9" descr="Icons_1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 y="2976"/>
              <a:ext cx="113" cy="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27" name="Group 305"/>
          <p:cNvGrpSpPr>
            <a:grpSpLocks/>
          </p:cNvGrpSpPr>
          <p:nvPr/>
        </p:nvGrpSpPr>
        <p:grpSpPr bwMode="auto">
          <a:xfrm>
            <a:off x="103188" y="3933825"/>
            <a:ext cx="374650" cy="385763"/>
            <a:chOff x="379" y="2478"/>
            <a:chExt cx="193" cy="194"/>
          </a:xfrm>
        </p:grpSpPr>
        <p:grpSp>
          <p:nvGrpSpPr>
            <p:cNvPr id="5191" name="Group 202"/>
            <p:cNvGrpSpPr>
              <a:grpSpLocks/>
            </p:cNvGrpSpPr>
            <p:nvPr/>
          </p:nvGrpSpPr>
          <p:grpSpPr bwMode="auto">
            <a:xfrm>
              <a:off x="379" y="2478"/>
              <a:ext cx="193" cy="194"/>
              <a:chOff x="1776554" y="1224060"/>
              <a:chExt cx="306779" cy="306779"/>
            </a:xfrm>
          </p:grpSpPr>
          <p:sp>
            <p:nvSpPr>
              <p:cNvPr id="62" name="Oval 61"/>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63" name="Oval 62"/>
              <p:cNvSpPr>
                <a:spLocks noChangeAspect="1"/>
              </p:cNvSpPr>
              <p:nvPr/>
            </p:nvSpPr>
            <p:spPr>
              <a:xfrm>
                <a:off x="1806452" y="1253097"/>
                <a:ext cx="246983" cy="247443"/>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92" name="Picture 10" descr="Icons_15.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 y="2528"/>
              <a:ext cx="105" cy="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28" name="Group 310"/>
          <p:cNvGrpSpPr>
            <a:grpSpLocks/>
          </p:cNvGrpSpPr>
          <p:nvPr/>
        </p:nvGrpSpPr>
        <p:grpSpPr bwMode="auto">
          <a:xfrm>
            <a:off x="103188" y="3308350"/>
            <a:ext cx="374650" cy="385763"/>
            <a:chOff x="379" y="2054"/>
            <a:chExt cx="193" cy="194"/>
          </a:xfrm>
        </p:grpSpPr>
        <p:grpSp>
          <p:nvGrpSpPr>
            <p:cNvPr id="5187" name="Group 199"/>
            <p:cNvGrpSpPr>
              <a:grpSpLocks/>
            </p:cNvGrpSpPr>
            <p:nvPr/>
          </p:nvGrpSpPr>
          <p:grpSpPr bwMode="auto">
            <a:xfrm>
              <a:off x="379" y="2054"/>
              <a:ext cx="193" cy="194"/>
              <a:chOff x="1776554" y="1224060"/>
              <a:chExt cx="306779" cy="306779"/>
            </a:xfrm>
          </p:grpSpPr>
          <p:sp>
            <p:nvSpPr>
              <p:cNvPr id="67" name="Oval 66"/>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68" name="Oval 67"/>
              <p:cNvSpPr>
                <a:spLocks noChangeAspect="1"/>
              </p:cNvSpPr>
              <p:nvPr/>
            </p:nvSpPr>
            <p:spPr>
              <a:xfrm>
                <a:off x="1806452" y="1254359"/>
                <a:ext cx="246983" cy="246181"/>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88" name="Picture 11" descr="Icons_1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 y="2096"/>
              <a:ext cx="80"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29" name="Group 315"/>
          <p:cNvGrpSpPr>
            <a:grpSpLocks/>
          </p:cNvGrpSpPr>
          <p:nvPr/>
        </p:nvGrpSpPr>
        <p:grpSpPr bwMode="auto">
          <a:xfrm>
            <a:off x="103188" y="2027238"/>
            <a:ext cx="374650" cy="382587"/>
            <a:chOff x="379" y="1179"/>
            <a:chExt cx="193" cy="193"/>
          </a:xfrm>
        </p:grpSpPr>
        <p:grpSp>
          <p:nvGrpSpPr>
            <p:cNvPr id="5183" name="Group 25"/>
            <p:cNvGrpSpPr>
              <a:grpSpLocks/>
            </p:cNvGrpSpPr>
            <p:nvPr/>
          </p:nvGrpSpPr>
          <p:grpSpPr bwMode="auto">
            <a:xfrm>
              <a:off x="379" y="1179"/>
              <a:ext cx="193" cy="193"/>
              <a:chOff x="1776554" y="1224060"/>
              <a:chExt cx="306779" cy="306779"/>
            </a:xfrm>
          </p:grpSpPr>
          <p:sp>
            <p:nvSpPr>
              <p:cNvPr id="72" name="Oval 71"/>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73" name="Oval 72"/>
              <p:cNvSpPr>
                <a:spLocks noChangeAspect="1"/>
              </p:cNvSpPr>
              <p:nvPr/>
            </p:nvSpPr>
            <p:spPr>
              <a:xfrm>
                <a:off x="1806452" y="1254611"/>
                <a:ext cx="246983" cy="245678"/>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84" name="Picture 13" descr="Icons_17.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8" y="1212"/>
              <a:ext cx="101"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0" name="Group 320"/>
          <p:cNvGrpSpPr>
            <a:grpSpLocks/>
          </p:cNvGrpSpPr>
          <p:nvPr/>
        </p:nvGrpSpPr>
        <p:grpSpPr bwMode="auto">
          <a:xfrm>
            <a:off x="103188" y="2674938"/>
            <a:ext cx="374650" cy="382587"/>
            <a:chOff x="379" y="1624"/>
            <a:chExt cx="193" cy="193"/>
          </a:xfrm>
        </p:grpSpPr>
        <p:grpSp>
          <p:nvGrpSpPr>
            <p:cNvPr id="5179" name="Group 196"/>
            <p:cNvGrpSpPr>
              <a:grpSpLocks/>
            </p:cNvGrpSpPr>
            <p:nvPr/>
          </p:nvGrpSpPr>
          <p:grpSpPr bwMode="auto">
            <a:xfrm>
              <a:off x="379" y="1624"/>
              <a:ext cx="193" cy="193"/>
              <a:chOff x="1776554" y="1224060"/>
              <a:chExt cx="306779" cy="306779"/>
            </a:xfrm>
          </p:grpSpPr>
          <p:sp>
            <p:nvSpPr>
              <p:cNvPr id="77" name="Oval 76"/>
              <p:cNvSpPr>
                <a:spLocks noChangeArrowheads="1"/>
              </p:cNvSpPr>
              <p:nvPr/>
            </p:nvSpPr>
            <p:spPr bwMode="auto">
              <a:xfrm>
                <a:off x="1776554" y="1224060"/>
                <a:ext cx="306779" cy="306779"/>
              </a:xfrm>
              <a:prstGeom prst="ellipse">
                <a:avLst/>
              </a:prstGeom>
              <a:solidFill>
                <a:srgbClr val="DC721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78" name="Oval 77"/>
              <p:cNvSpPr>
                <a:spLocks noChangeAspect="1"/>
              </p:cNvSpPr>
              <p:nvPr/>
            </p:nvSpPr>
            <p:spPr>
              <a:xfrm>
                <a:off x="1806452" y="1254611"/>
                <a:ext cx="246983" cy="245678"/>
              </a:xfrm>
              <a:prstGeom prst="ellipse">
                <a:avLst/>
              </a:prstGeom>
              <a:gradFill flip="none" rotWithShape="1">
                <a:gsLst>
                  <a:gs pos="0">
                    <a:srgbClr val="B7461A"/>
                  </a:gs>
                  <a:gs pos="100000">
                    <a:srgbClr val="B7461A">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80" name="Picture 14" descr="Icons_18.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 y="1668"/>
              <a:ext cx="10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79" name="Straight Connector 78"/>
          <p:cNvCxnSpPr/>
          <p:nvPr/>
        </p:nvCxnSpPr>
        <p:spPr bwMode="auto">
          <a:xfrm>
            <a:off x="584200" y="4876800"/>
            <a:ext cx="457200" cy="0"/>
          </a:xfrm>
          <a:prstGeom prst="line">
            <a:avLst/>
          </a:prstGeom>
          <a:ln w="38100" cmpd="sng">
            <a:solidFill>
              <a:srgbClr val="DC721B"/>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5141" name="Rectangle 2"/>
          <p:cNvSpPr>
            <a:spLocks noGrp="1" noChangeArrowheads="1"/>
          </p:cNvSpPr>
          <p:nvPr>
            <p:ph type="title" idx="4294967295"/>
          </p:nvPr>
        </p:nvSpPr>
        <p:spPr>
          <a:xfrm>
            <a:off x="165100" y="538163"/>
            <a:ext cx="8805863" cy="598487"/>
          </a:xfrm>
          <a:prstGeom prst="rect">
            <a:avLst/>
          </a:prstGeom>
        </p:spPr>
        <p:txBody>
          <a:bodyPr/>
          <a:lstStyle/>
          <a:p>
            <a:pPr eaLnBrk="1" hangingPunct="1"/>
            <a:r>
              <a:rPr lang="en-US">
                <a:solidFill>
                  <a:srgbClr val="0070C0"/>
                </a:solidFill>
                <a:latin typeface="Arial" charset="0"/>
                <a:cs typeface="Arial" charset="0"/>
              </a:rPr>
              <a:t>IBM® DataWorks™</a:t>
            </a:r>
          </a:p>
        </p:txBody>
      </p:sp>
      <p:sp>
        <p:nvSpPr>
          <p:cNvPr id="5144" name="Rectangle 21"/>
          <p:cNvSpPr>
            <a:spLocks noChangeArrowheads="1"/>
          </p:cNvSpPr>
          <p:nvPr/>
        </p:nvSpPr>
        <p:spPr bwMode="gray">
          <a:xfrm>
            <a:off x="730250" y="3465513"/>
            <a:ext cx="1751013" cy="271462"/>
          </a:xfrm>
          <a:prstGeom prst="rect">
            <a:avLst/>
          </a:prstGeom>
          <a:solidFill>
            <a:schemeClr val="bg1">
              <a:alpha val="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32" tIns="45716" rIns="91432" bIns="45716" anchor="ctr"/>
          <a:lstStyle/>
          <a:p>
            <a:pPr algn="ctr"/>
            <a:r>
              <a:rPr lang="en-US" sz="1200" b="1">
                <a:solidFill>
                  <a:schemeClr val="accent2"/>
                </a:solidFill>
                <a:latin typeface="Cambria" charset="0"/>
              </a:rPr>
              <a:t>Business Users</a:t>
            </a:r>
          </a:p>
        </p:txBody>
      </p:sp>
      <p:pic>
        <p:nvPicPr>
          <p:cNvPr id="5145" name="Picture 2" descr="http://icons.iconarchive.com/icons/icons-land/vista-people/128/Office-Customer-Female-Light-ico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725" y="2587625"/>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48" name="TextBox 28"/>
          <p:cNvSpPr txBox="1">
            <a:spLocks noChangeArrowheads="1"/>
          </p:cNvSpPr>
          <p:nvPr/>
        </p:nvSpPr>
        <p:spPr bwMode="auto">
          <a:xfrm>
            <a:off x="3227388" y="5654675"/>
            <a:ext cx="2454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lgn="ctr"/>
            <a:r>
              <a:rPr lang="en-US" sz="1200" b="1">
                <a:solidFill>
                  <a:srgbClr val="002060"/>
                </a:solidFill>
                <a:latin typeface="Cambria" charset="0"/>
              </a:rPr>
              <a:t>IT Users</a:t>
            </a:r>
          </a:p>
        </p:txBody>
      </p:sp>
      <p:sp>
        <p:nvSpPr>
          <p:cNvPr id="5151" name="TextBox 28"/>
          <p:cNvSpPr txBox="1">
            <a:spLocks noChangeArrowheads="1"/>
          </p:cNvSpPr>
          <p:nvPr/>
        </p:nvSpPr>
        <p:spPr bwMode="auto">
          <a:xfrm>
            <a:off x="6269038" y="3468688"/>
            <a:ext cx="217963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lgn="ctr"/>
            <a:r>
              <a:rPr lang="en-US" sz="1200" b="1">
                <a:solidFill>
                  <a:schemeClr val="tx2"/>
                </a:solidFill>
                <a:latin typeface="Cambria" charset="0"/>
              </a:rPr>
              <a:t>Application Developers</a:t>
            </a:r>
          </a:p>
        </p:txBody>
      </p:sp>
      <p:pic>
        <p:nvPicPr>
          <p:cNvPr id="5152" name="Picture 16" descr="Person Male Dark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975" y="2590800"/>
            <a:ext cx="909638"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7" name="Picture 5" descr="MCj04325910000[1]"/>
          <p:cNvPicPr>
            <a:picLocks noChangeAspect="1" noChangeArrowheads="1"/>
          </p:cNvPicPr>
          <p:nvPr/>
        </p:nvPicPr>
        <p:blipFill>
          <a:blip r:embed="rId12">
            <a:lum bright="4000"/>
            <a:extLst>
              <a:ext uri="{28A0092B-C50C-407E-A947-70E740481C1C}">
                <a14:useLocalDpi xmlns:a14="http://schemas.microsoft.com/office/drawing/2010/main" val="0"/>
              </a:ext>
            </a:extLst>
          </a:blip>
          <a:srcRect/>
          <a:stretch>
            <a:fillRect/>
          </a:stretch>
        </p:blipFill>
        <p:spPr bwMode="auto">
          <a:xfrm>
            <a:off x="2628900" y="2362200"/>
            <a:ext cx="3843338"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05"/>
          <p:cNvSpPr>
            <a:spLocks noChangeArrowheads="1"/>
          </p:cNvSpPr>
          <p:nvPr/>
        </p:nvSpPr>
        <p:spPr bwMode="auto">
          <a:xfrm>
            <a:off x="3028950" y="3494088"/>
            <a:ext cx="2549525"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p>
            <a:pPr algn="ctr"/>
            <a:r>
              <a:rPr lang="en-US" sz="1200" b="1">
                <a:latin typeface="Cambria" charset="0"/>
              </a:rPr>
              <a:t>Making Data </a:t>
            </a:r>
          </a:p>
          <a:p>
            <a:pPr algn="ctr"/>
            <a:r>
              <a:rPr lang="en-US" sz="1200" b="1">
                <a:latin typeface="Cambria" charset="0"/>
              </a:rPr>
              <a:t>Useful and Available</a:t>
            </a:r>
          </a:p>
          <a:p>
            <a:pPr algn="ctr"/>
            <a:r>
              <a:rPr lang="en-US" sz="1200" b="1">
                <a:latin typeface="Cambria" charset="0"/>
              </a:rPr>
              <a:t>to Everyone that Needs it</a:t>
            </a:r>
          </a:p>
          <a:p>
            <a:pPr algn="ctr"/>
            <a:r>
              <a:rPr lang="en-US" sz="1200" b="1">
                <a:latin typeface="Cambria" charset="0"/>
              </a:rPr>
              <a:t>When they Need it</a:t>
            </a:r>
          </a:p>
        </p:txBody>
      </p:sp>
      <p:pic>
        <p:nvPicPr>
          <p:cNvPr id="5149" name="Picture 8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921125" y="1858963"/>
            <a:ext cx="1625600" cy="162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0" name="Picture 8" descr="People Patient Male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4710113"/>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105"/>
          <p:cNvSpPr>
            <a:spLocks noChangeArrowheads="1"/>
          </p:cNvSpPr>
          <p:nvPr/>
        </p:nvSpPr>
        <p:spPr bwMode="auto">
          <a:xfrm>
            <a:off x="554038" y="3743325"/>
            <a:ext cx="23526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p>
            <a:r>
              <a:rPr lang="en-US" sz="1200">
                <a:latin typeface="Cambria" charset="0"/>
              </a:rPr>
              <a:t>Can easily find the data they need to accelerate data based business decisions using timely accurate and trusted information</a:t>
            </a:r>
          </a:p>
        </p:txBody>
      </p:sp>
      <p:sp>
        <p:nvSpPr>
          <p:cNvPr id="95" name="Rectangle 105"/>
          <p:cNvSpPr>
            <a:spLocks noChangeArrowheads="1"/>
          </p:cNvSpPr>
          <p:nvPr/>
        </p:nvSpPr>
        <p:spPr bwMode="auto">
          <a:xfrm>
            <a:off x="3071813" y="5889625"/>
            <a:ext cx="30924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p>
            <a:r>
              <a:rPr lang="en-US" sz="1200">
                <a:latin typeface="Cambria" charset="0"/>
              </a:rPr>
              <a:t>Can enable self-service data access to end users and deliver data faster while still maintaining  data governance and security</a:t>
            </a:r>
          </a:p>
        </p:txBody>
      </p:sp>
      <p:sp>
        <p:nvSpPr>
          <p:cNvPr id="5153" name="Rectangle 2"/>
          <p:cNvSpPr>
            <a:spLocks noGrp="1" noChangeArrowheads="1"/>
          </p:cNvSpPr>
          <p:nvPr>
            <p:ph type="title" idx="4294967295"/>
          </p:nvPr>
        </p:nvSpPr>
        <p:spPr>
          <a:xfrm>
            <a:off x="2965450" y="1154113"/>
            <a:ext cx="3435350" cy="598487"/>
          </a:xfrm>
          <a:prstGeom prst="rect">
            <a:avLst/>
          </a:prstGeom>
        </p:spPr>
        <p:txBody>
          <a:bodyPr/>
          <a:lstStyle/>
          <a:p>
            <a:pPr eaLnBrk="1" hangingPunct="1"/>
            <a:r>
              <a:rPr lang="en-US">
                <a:solidFill>
                  <a:srgbClr val="0070C0"/>
                </a:solidFill>
                <a:latin typeface="Cambria" charset="0"/>
                <a:cs typeface="Arial" charset="0"/>
              </a:rPr>
              <a:t>IBM</a:t>
            </a:r>
            <a:r>
              <a:rPr lang="ja-JP" altLang="en-US">
                <a:solidFill>
                  <a:srgbClr val="0070C0"/>
                </a:solidFill>
                <a:latin typeface="Cambria" charset="0"/>
                <a:cs typeface="Arial" charset="0"/>
              </a:rPr>
              <a:t>’</a:t>
            </a:r>
            <a:r>
              <a:rPr lang="en-US">
                <a:solidFill>
                  <a:srgbClr val="0070C0"/>
                </a:solidFill>
                <a:latin typeface="Cambria" charset="0"/>
                <a:cs typeface="Arial" charset="0"/>
              </a:rPr>
              <a:t>s Data Refinery</a:t>
            </a:r>
          </a:p>
        </p:txBody>
      </p:sp>
      <p:sp>
        <p:nvSpPr>
          <p:cNvPr id="100" name="Rectangle 105"/>
          <p:cNvSpPr>
            <a:spLocks noChangeArrowheads="1"/>
          </p:cNvSpPr>
          <p:nvPr/>
        </p:nvSpPr>
        <p:spPr bwMode="auto">
          <a:xfrm>
            <a:off x="6294438" y="3743325"/>
            <a:ext cx="225425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p>
            <a:r>
              <a:rPr lang="en-US" sz="1200">
                <a:latin typeface="Cambria" charset="0"/>
              </a:rPr>
              <a:t>Can quickly develop data-rich applications by embedding data services into applications quickly leveraging industry standard APIs </a:t>
            </a:r>
          </a:p>
        </p:txBody>
      </p:sp>
      <p:sp>
        <p:nvSpPr>
          <p:cNvPr id="3" name="Rounded Rectangle 2"/>
          <p:cNvSpPr/>
          <p:nvPr/>
        </p:nvSpPr>
        <p:spPr>
          <a:xfrm>
            <a:off x="6269038" y="2027238"/>
            <a:ext cx="2220912" cy="3278629"/>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2" name="TextBox 5"/>
          <p:cNvSpPr txBox="1">
            <a:spLocks noChangeArrowheads="1"/>
          </p:cNvSpPr>
          <p:nvPr/>
        </p:nvSpPr>
        <p:spPr bwMode="auto">
          <a:xfrm>
            <a:off x="7883525" y="1477963"/>
            <a:ext cx="1247775"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Arial" charset="0"/>
                <a:ea typeface="ＭＳ Ｐゴシック" charset="0"/>
                <a:cs typeface="Arial" charset="0"/>
              </a:defRPr>
            </a:lvl1pPr>
            <a:lvl2pPr marL="742950" indent="-28575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lgn="r"/>
            <a:r>
              <a:rPr lang="en-US" sz="1400" b="1">
                <a:solidFill>
                  <a:srgbClr val="16AE4A"/>
                </a:solidFill>
                <a:latin typeface="Cambria" charset="0"/>
              </a:rPr>
              <a:t>Applications</a:t>
            </a:r>
          </a:p>
        </p:txBody>
      </p:sp>
      <p:sp>
        <p:nvSpPr>
          <p:cNvPr id="83" name="Left Bracket 82"/>
          <p:cNvSpPr/>
          <p:nvPr/>
        </p:nvSpPr>
        <p:spPr bwMode="auto">
          <a:xfrm>
            <a:off x="8489950" y="1958975"/>
            <a:ext cx="190500" cy="3941763"/>
          </a:xfrm>
          <a:prstGeom prst="leftBracket">
            <a:avLst>
              <a:gd name="adj" fmla="val 86802"/>
            </a:avLst>
          </a:prstGeom>
          <a:ln w="9525" cmpd="sng">
            <a:solidFill>
              <a:srgbClr val="16AE4A"/>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nvGrpSpPr>
          <p:cNvPr id="5134" name="Group 263"/>
          <p:cNvGrpSpPr>
            <a:grpSpLocks/>
          </p:cNvGrpSpPr>
          <p:nvPr/>
        </p:nvGrpSpPr>
        <p:grpSpPr bwMode="auto">
          <a:xfrm>
            <a:off x="8623300" y="5219700"/>
            <a:ext cx="377825" cy="369888"/>
            <a:chOff x="5032" y="3351"/>
            <a:chExt cx="194" cy="193"/>
          </a:xfrm>
        </p:grpSpPr>
        <p:grpSp>
          <p:nvGrpSpPr>
            <p:cNvPr id="5175" name="Group 189"/>
            <p:cNvGrpSpPr>
              <a:grpSpLocks/>
            </p:cNvGrpSpPr>
            <p:nvPr/>
          </p:nvGrpSpPr>
          <p:grpSpPr bwMode="auto">
            <a:xfrm>
              <a:off x="5032" y="3351"/>
              <a:ext cx="194" cy="193"/>
              <a:chOff x="1459054" y="800726"/>
              <a:chExt cx="306779" cy="306779"/>
            </a:xfrm>
          </p:grpSpPr>
          <p:sp>
            <p:nvSpPr>
              <p:cNvPr id="87" name="Oval 86"/>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88" name="Oval 87"/>
              <p:cNvSpPr>
                <a:spLocks noChangeAspect="1"/>
              </p:cNvSpPr>
              <p:nvPr/>
            </p:nvSpPr>
            <p:spPr>
              <a:xfrm>
                <a:off x="1488701" y="831009"/>
                <a:ext cx="247486" cy="24621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76" name="Picture 1" descr="Icons_07.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5108" y="3393"/>
              <a:ext cx="51" cy="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5" name="Group 268"/>
          <p:cNvGrpSpPr>
            <a:grpSpLocks/>
          </p:cNvGrpSpPr>
          <p:nvPr/>
        </p:nvGrpSpPr>
        <p:grpSpPr bwMode="auto">
          <a:xfrm>
            <a:off x="8623300" y="4572000"/>
            <a:ext cx="377825" cy="368300"/>
            <a:chOff x="5032" y="2911"/>
            <a:chExt cx="194" cy="193"/>
          </a:xfrm>
        </p:grpSpPr>
        <p:grpSp>
          <p:nvGrpSpPr>
            <p:cNvPr id="5171" name="Group 186"/>
            <p:cNvGrpSpPr>
              <a:grpSpLocks/>
            </p:cNvGrpSpPr>
            <p:nvPr/>
          </p:nvGrpSpPr>
          <p:grpSpPr bwMode="auto">
            <a:xfrm>
              <a:off x="5032" y="2911"/>
              <a:ext cx="194" cy="193"/>
              <a:chOff x="1459054" y="800726"/>
              <a:chExt cx="306779" cy="306779"/>
            </a:xfrm>
          </p:grpSpPr>
          <p:sp>
            <p:nvSpPr>
              <p:cNvPr id="92" name="Oval 91"/>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93" name="Oval 92"/>
              <p:cNvSpPr>
                <a:spLocks noChangeAspect="1"/>
              </p:cNvSpPr>
              <p:nvPr/>
            </p:nvSpPr>
            <p:spPr>
              <a:xfrm>
                <a:off x="1488701" y="831140"/>
                <a:ext cx="247486" cy="24595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72" name="Picture 2" descr="Icons_09.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72" y="2948"/>
              <a:ext cx="118"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6" name="Group 273"/>
          <p:cNvGrpSpPr>
            <a:grpSpLocks/>
          </p:cNvGrpSpPr>
          <p:nvPr/>
        </p:nvGrpSpPr>
        <p:grpSpPr bwMode="auto">
          <a:xfrm>
            <a:off x="8623300" y="3941763"/>
            <a:ext cx="377825" cy="371475"/>
            <a:chOff x="5032" y="2484"/>
            <a:chExt cx="194" cy="194"/>
          </a:xfrm>
        </p:grpSpPr>
        <p:grpSp>
          <p:nvGrpSpPr>
            <p:cNvPr id="5167" name="Group 183"/>
            <p:cNvGrpSpPr>
              <a:grpSpLocks/>
            </p:cNvGrpSpPr>
            <p:nvPr/>
          </p:nvGrpSpPr>
          <p:grpSpPr bwMode="auto">
            <a:xfrm>
              <a:off x="5032" y="2484"/>
              <a:ext cx="194" cy="194"/>
              <a:chOff x="1459054" y="800726"/>
              <a:chExt cx="306779" cy="306779"/>
            </a:xfrm>
          </p:grpSpPr>
          <p:sp>
            <p:nvSpPr>
              <p:cNvPr id="97" name="Oval 96"/>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98" name="Oval 97"/>
              <p:cNvSpPr>
                <a:spLocks noChangeAspect="1"/>
              </p:cNvSpPr>
              <p:nvPr/>
            </p:nvSpPr>
            <p:spPr>
              <a:xfrm>
                <a:off x="1488701" y="830879"/>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68" name="Picture 3" descr="Icons_10.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72" y="2508"/>
              <a:ext cx="124" cy="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7" name="Group 278"/>
          <p:cNvGrpSpPr>
            <a:grpSpLocks/>
          </p:cNvGrpSpPr>
          <p:nvPr/>
        </p:nvGrpSpPr>
        <p:grpSpPr bwMode="auto">
          <a:xfrm>
            <a:off x="8623300" y="3292475"/>
            <a:ext cx="377825" cy="371475"/>
            <a:chOff x="5032" y="2044"/>
            <a:chExt cx="194" cy="194"/>
          </a:xfrm>
        </p:grpSpPr>
        <p:grpSp>
          <p:nvGrpSpPr>
            <p:cNvPr id="5163" name="Group 180"/>
            <p:cNvGrpSpPr>
              <a:grpSpLocks/>
            </p:cNvGrpSpPr>
            <p:nvPr/>
          </p:nvGrpSpPr>
          <p:grpSpPr bwMode="auto">
            <a:xfrm>
              <a:off x="5032" y="2044"/>
              <a:ext cx="194" cy="194"/>
              <a:chOff x="1459054" y="800726"/>
              <a:chExt cx="306779" cy="306779"/>
            </a:xfrm>
          </p:grpSpPr>
          <p:sp>
            <p:nvSpPr>
              <p:cNvPr id="102" name="Oval 101"/>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103" name="Oval 102"/>
              <p:cNvSpPr>
                <a:spLocks noChangeAspect="1"/>
              </p:cNvSpPr>
              <p:nvPr/>
            </p:nvSpPr>
            <p:spPr>
              <a:xfrm>
                <a:off x="1488701" y="830880"/>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64" name="Picture 5" descr="Icons_11.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76" y="2076"/>
              <a:ext cx="104" cy="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8" name="Group 283"/>
          <p:cNvGrpSpPr>
            <a:grpSpLocks/>
          </p:cNvGrpSpPr>
          <p:nvPr/>
        </p:nvGrpSpPr>
        <p:grpSpPr bwMode="auto">
          <a:xfrm>
            <a:off x="8623300" y="2709863"/>
            <a:ext cx="377825" cy="368300"/>
            <a:chOff x="5032" y="1618"/>
            <a:chExt cx="194" cy="193"/>
          </a:xfrm>
        </p:grpSpPr>
        <p:grpSp>
          <p:nvGrpSpPr>
            <p:cNvPr id="5159" name="Group 177"/>
            <p:cNvGrpSpPr>
              <a:grpSpLocks/>
            </p:cNvGrpSpPr>
            <p:nvPr/>
          </p:nvGrpSpPr>
          <p:grpSpPr bwMode="auto">
            <a:xfrm>
              <a:off x="5032" y="1618"/>
              <a:ext cx="194" cy="193"/>
              <a:chOff x="1459054" y="800726"/>
              <a:chExt cx="306779" cy="306779"/>
            </a:xfrm>
          </p:grpSpPr>
          <p:sp>
            <p:nvSpPr>
              <p:cNvPr id="107" name="Oval 106"/>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108" name="Oval 107"/>
              <p:cNvSpPr>
                <a:spLocks noChangeAspect="1"/>
              </p:cNvSpPr>
              <p:nvPr/>
            </p:nvSpPr>
            <p:spPr>
              <a:xfrm>
                <a:off x="1488701" y="831139"/>
                <a:ext cx="247486" cy="24595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60" name="Picture 7" descr="Icons_12.png"/>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072" y="1652"/>
              <a:ext cx="119"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39" name="Group 288"/>
          <p:cNvGrpSpPr>
            <a:grpSpLocks/>
          </p:cNvGrpSpPr>
          <p:nvPr/>
        </p:nvGrpSpPr>
        <p:grpSpPr bwMode="auto">
          <a:xfrm>
            <a:off x="8623300" y="2070100"/>
            <a:ext cx="377825" cy="371475"/>
            <a:chOff x="5032" y="1184"/>
            <a:chExt cx="194" cy="194"/>
          </a:xfrm>
        </p:grpSpPr>
        <p:grpSp>
          <p:nvGrpSpPr>
            <p:cNvPr id="5155" name="Group 24"/>
            <p:cNvGrpSpPr>
              <a:grpSpLocks/>
            </p:cNvGrpSpPr>
            <p:nvPr/>
          </p:nvGrpSpPr>
          <p:grpSpPr bwMode="auto">
            <a:xfrm>
              <a:off x="5032" y="1184"/>
              <a:ext cx="194" cy="194"/>
              <a:chOff x="1459054" y="800726"/>
              <a:chExt cx="306779" cy="306779"/>
            </a:xfrm>
          </p:grpSpPr>
          <p:sp>
            <p:nvSpPr>
              <p:cNvPr id="112" name="Oval 111"/>
              <p:cNvSpPr>
                <a:spLocks noChangeArrowheads="1"/>
              </p:cNvSpPr>
              <p:nvPr/>
            </p:nvSpPr>
            <p:spPr bwMode="auto">
              <a:xfrm>
                <a:off x="1459054" y="800726"/>
                <a:ext cx="306779" cy="306779"/>
              </a:xfrm>
              <a:prstGeom prst="ellipse">
                <a:avLst/>
              </a:prstGeom>
              <a:solidFill>
                <a:srgbClr val="17AF4B"/>
              </a:solidFill>
              <a:ln>
                <a:noFill/>
              </a:ln>
              <a:effectLst>
                <a:outerShdw blurRad="38100" dist="12700" dir="2700000" algn="tl" rotWithShape="0">
                  <a:srgbClr val="808080">
                    <a:alpha val="29999"/>
                  </a:srgbClr>
                </a:outerShdw>
              </a:effectLst>
              <a:extLst/>
            </p:spPr>
            <p:txBody>
              <a:bodyPr anchor="ctr"/>
              <a:lstStyle/>
              <a:p>
                <a:pPr algn="ctr">
                  <a:defRPr/>
                </a:pPr>
                <a:endParaRPr lang="en-US">
                  <a:solidFill>
                    <a:schemeClr val="lt1"/>
                  </a:solidFill>
                  <a:latin typeface="+mn-lt"/>
                  <a:ea typeface="+mn-ea"/>
                </a:endParaRPr>
              </a:p>
            </p:txBody>
          </p:sp>
          <p:sp>
            <p:nvSpPr>
              <p:cNvPr id="113" name="Oval 112"/>
              <p:cNvSpPr>
                <a:spLocks noChangeAspect="1"/>
              </p:cNvSpPr>
              <p:nvPr/>
            </p:nvSpPr>
            <p:spPr>
              <a:xfrm>
                <a:off x="1488701" y="830880"/>
                <a:ext cx="247486" cy="246472"/>
              </a:xfrm>
              <a:prstGeom prst="ellipse">
                <a:avLst/>
              </a:prstGeom>
              <a:gradFill flip="none" rotWithShape="1">
                <a:gsLst>
                  <a:gs pos="0">
                    <a:srgbClr val="008951"/>
                  </a:gs>
                  <a:gs pos="100000">
                    <a:srgbClr val="008951">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56" name="Picture 16" descr="Icons_19.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00" y="1212"/>
              <a:ext cx="6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114" name="Straight Connector 113"/>
          <p:cNvCxnSpPr/>
          <p:nvPr/>
        </p:nvCxnSpPr>
        <p:spPr bwMode="auto">
          <a:xfrm>
            <a:off x="8026400" y="4873625"/>
            <a:ext cx="457200" cy="1588"/>
          </a:xfrm>
          <a:prstGeom prst="line">
            <a:avLst/>
          </a:prstGeom>
          <a:ln w="38100" cmpd="sng">
            <a:solidFill>
              <a:srgbClr val="16AE4A"/>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89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5145"/>
                                        </p:tgtEl>
                                        <p:attrNameLst>
                                          <p:attrName>style.visibility</p:attrName>
                                        </p:attrNameLst>
                                      </p:cBhvr>
                                      <p:to>
                                        <p:strVal val="visible"/>
                                      </p:to>
                                    </p:set>
                                    <p:animEffect transition="in" filter="checkerboard(down)">
                                      <p:cBhvr>
                                        <p:cTn id="7" dur="500"/>
                                        <p:tgtEl>
                                          <p:spTgt spid="5145"/>
                                        </p:tgtEl>
                                      </p:cBhvr>
                                    </p:animEffect>
                                  </p:childTnLst>
                                </p:cTn>
                              </p:par>
                              <p:par>
                                <p:cTn id="8" presetID="5" presetClass="entr" presetSubtype="5" fill="hold" grpId="0" nodeType="withEffect">
                                  <p:stCondLst>
                                    <p:cond delay="0"/>
                                  </p:stCondLst>
                                  <p:childTnLst>
                                    <p:set>
                                      <p:cBhvr>
                                        <p:cTn id="9" dur="1" fill="hold">
                                          <p:stCondLst>
                                            <p:cond delay="0"/>
                                          </p:stCondLst>
                                        </p:cTn>
                                        <p:tgtEl>
                                          <p:spTgt spid="5144"/>
                                        </p:tgtEl>
                                        <p:attrNameLst>
                                          <p:attrName>style.visibility</p:attrName>
                                        </p:attrNameLst>
                                      </p:cBhvr>
                                      <p:to>
                                        <p:strVal val="visible"/>
                                      </p:to>
                                    </p:set>
                                    <p:animEffect transition="in" filter="checkerboard(down)">
                                      <p:cBhvr>
                                        <p:cTn id="10" dur="500"/>
                                        <p:tgtEl>
                                          <p:spTgt spid="5144"/>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checkerboard(down)">
                                      <p:cBhvr>
                                        <p:cTn id="13" dur="500"/>
                                        <p:tgtEl>
                                          <p:spTgt spid="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5152"/>
                                        </p:tgtEl>
                                        <p:attrNameLst>
                                          <p:attrName>style.visibility</p:attrName>
                                        </p:attrNameLst>
                                      </p:cBhvr>
                                      <p:to>
                                        <p:strVal val="visible"/>
                                      </p:to>
                                    </p:set>
                                    <p:animEffect transition="in" filter="checkerboard(across)">
                                      <p:cBhvr>
                                        <p:cTn id="18" dur="500"/>
                                        <p:tgtEl>
                                          <p:spTgt spid="515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151"/>
                                        </p:tgtEl>
                                        <p:attrNameLst>
                                          <p:attrName>style.visibility</p:attrName>
                                        </p:attrNameLst>
                                      </p:cBhvr>
                                      <p:to>
                                        <p:strVal val="visible"/>
                                      </p:to>
                                    </p:set>
                                    <p:animEffect transition="in" filter="checkerboard(across)">
                                      <p:cBhvr>
                                        <p:cTn id="21" dur="500"/>
                                        <p:tgtEl>
                                          <p:spTgt spid="515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checkerboard(across)">
                                      <p:cBhvr>
                                        <p:cTn id="24" dur="500"/>
                                        <p:tgtEl>
                                          <p:spTgt spid="1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5"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checkerboard(down)">
                                      <p:cBhvr>
                                        <p:cTn id="29" dur="500"/>
                                        <p:tgtEl>
                                          <p:spTgt spid="90"/>
                                        </p:tgtEl>
                                      </p:cBhvr>
                                    </p:animEffect>
                                  </p:childTnLst>
                                </p:cTn>
                              </p:par>
                              <p:par>
                                <p:cTn id="30" presetID="5" presetClass="entr" presetSubtype="5" fill="hold" grpId="0" nodeType="withEffect">
                                  <p:stCondLst>
                                    <p:cond delay="0"/>
                                  </p:stCondLst>
                                  <p:childTnLst>
                                    <p:set>
                                      <p:cBhvr>
                                        <p:cTn id="31" dur="1" fill="hold">
                                          <p:stCondLst>
                                            <p:cond delay="0"/>
                                          </p:stCondLst>
                                        </p:cTn>
                                        <p:tgtEl>
                                          <p:spTgt spid="5148"/>
                                        </p:tgtEl>
                                        <p:attrNameLst>
                                          <p:attrName>style.visibility</p:attrName>
                                        </p:attrNameLst>
                                      </p:cBhvr>
                                      <p:to>
                                        <p:strVal val="visible"/>
                                      </p:to>
                                    </p:set>
                                    <p:animEffect transition="in" filter="checkerboard(down)">
                                      <p:cBhvr>
                                        <p:cTn id="32" dur="500"/>
                                        <p:tgtEl>
                                          <p:spTgt spid="5148"/>
                                        </p:tgtEl>
                                      </p:cBhvr>
                                    </p:animEffect>
                                  </p:childTnLst>
                                </p:cTn>
                              </p:par>
                              <p:par>
                                <p:cTn id="33" presetID="5" presetClass="entr" presetSubtype="5"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checkerboard(down)">
                                      <p:cBhvr>
                                        <p:cTn id="3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4" grpId="0" animBg="1"/>
      <p:bldP spid="5148" grpId="0"/>
      <p:bldP spid="5151" grpId="0"/>
      <p:bldP spid="91" grpId="0"/>
      <p:bldP spid="95" grpId="0"/>
      <p:bldP spid="1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3"/>
          <p:cNvSpPr txBox="1">
            <a:spLocks noChangeArrowheads="1"/>
          </p:cNvSpPr>
          <p:nvPr/>
        </p:nvSpPr>
        <p:spPr bwMode="auto">
          <a:xfrm>
            <a:off x="165100" y="3795713"/>
            <a:ext cx="8978900" cy="2830512"/>
          </a:xfrm>
          <a:prstGeom prst="rect">
            <a:avLst/>
          </a:prstGeom>
          <a:noFill/>
          <a:ln w="9525">
            <a:noFill/>
            <a:miter lim="800000"/>
            <a:headEnd/>
            <a:tailEnd/>
          </a:ln>
        </p:spPr>
        <p:txBody>
          <a:bodyPr lIns="92075" tIns="46038" rIns="92075" bIns="46038"/>
          <a:lstStyle>
            <a:lvl1pPr marL="228600" indent="-228600">
              <a:defRPr sz="1600">
                <a:solidFill>
                  <a:schemeClr val="tx1"/>
                </a:solidFill>
                <a:latin typeface="Arial" charset="0"/>
                <a:ea typeface="ＭＳ Ｐゴシック" charset="0"/>
                <a:cs typeface="Arial" charset="0"/>
              </a:defRPr>
            </a:lvl1pPr>
            <a:lvl2pPr indent="-228600">
              <a:defRPr sz="1600">
                <a:solidFill>
                  <a:schemeClr val="tx1"/>
                </a:solidFill>
                <a:latin typeface="Arial" charset="0"/>
                <a:ea typeface="Arial" charset="0"/>
                <a:cs typeface="Arial" charset="0"/>
              </a:defRPr>
            </a:lvl2pPr>
            <a:lvl3pPr marL="1143000" indent="-228600">
              <a:defRPr sz="1600">
                <a:solidFill>
                  <a:schemeClr val="tx1"/>
                </a:solidFill>
                <a:latin typeface="Arial" charset="0"/>
                <a:ea typeface="Arial" charset="0"/>
                <a:cs typeface="Arial" charset="0"/>
              </a:defRPr>
            </a:lvl3pPr>
            <a:lvl4pPr marL="1600200" indent="-228600">
              <a:defRPr sz="1600">
                <a:solidFill>
                  <a:schemeClr val="tx1"/>
                </a:solidFill>
                <a:latin typeface="Arial" charset="0"/>
                <a:ea typeface="Arial" charset="0"/>
                <a:cs typeface="Arial" charset="0"/>
              </a:defRPr>
            </a:lvl4pPr>
            <a:lvl5pPr marL="2057400" indent="-228600">
              <a:defRPr sz="16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ea typeface="Arial" charset="0"/>
                <a:cs typeface="Arial" charset="0"/>
              </a:defRPr>
            </a:lvl9pPr>
          </a:lstStyle>
          <a:p>
            <a:pPr>
              <a:buClr>
                <a:schemeClr val="tx1"/>
              </a:buClr>
              <a:buFont typeface="Wingdings" charset="0"/>
              <a:buChar char="§"/>
            </a:pPr>
            <a:r>
              <a:rPr lang="en-US" sz="1800" b="1" dirty="0" err="1">
                <a:latin typeface="Cambria" charset="0"/>
              </a:rPr>
              <a:t>DataWorks</a:t>
            </a:r>
            <a:r>
              <a:rPr lang="en-US" sz="1800" b="1" dirty="0">
                <a:latin typeface="Cambria" charset="0"/>
              </a:rPr>
              <a:t> Service</a:t>
            </a:r>
          </a:p>
          <a:p>
            <a:pPr lvl="1">
              <a:buClr>
                <a:schemeClr val="tx1"/>
              </a:buClr>
              <a:buFontTx/>
              <a:buChar char="•"/>
            </a:pPr>
            <a:r>
              <a:rPr lang="en-US" dirty="0">
                <a:latin typeface="Cambria" charset="0"/>
                <a:ea typeface="ＭＳ Ｐゴシック" charset="0"/>
              </a:rPr>
              <a:t>The </a:t>
            </a:r>
            <a:r>
              <a:rPr lang="en-US" dirty="0" err="1">
                <a:latin typeface="Cambria" charset="0"/>
                <a:ea typeface="ＭＳ Ｐゴシック" charset="0"/>
              </a:rPr>
              <a:t>DataWorks</a:t>
            </a:r>
            <a:r>
              <a:rPr lang="en-US" dirty="0">
                <a:latin typeface="Cambria" charset="0"/>
                <a:ea typeface="ＭＳ Ｐゴシック" charset="0"/>
              </a:rPr>
              <a:t> Service is GA today and available on IBM</a:t>
            </a:r>
            <a:r>
              <a:rPr lang="en-US" b="1" dirty="0">
                <a:latin typeface="Cambria" charset="0"/>
                <a:ea typeface="ＭＳ Ｐゴシック" charset="0"/>
              </a:rPr>
              <a:t>®</a:t>
            </a:r>
            <a:r>
              <a:rPr lang="en-US" dirty="0">
                <a:latin typeface="Cambria" charset="0"/>
                <a:ea typeface="ＭＳ Ｐゴシック" charset="0"/>
              </a:rPr>
              <a:t> </a:t>
            </a:r>
            <a:r>
              <a:rPr lang="en-US" dirty="0" err="1">
                <a:latin typeface="Cambria" charset="0"/>
                <a:ea typeface="ＭＳ Ｐゴシック" charset="0"/>
              </a:rPr>
              <a:t>Bluemix</a:t>
            </a:r>
            <a:r>
              <a:rPr lang="en-US" dirty="0">
                <a:latin typeface="Cambria" charset="0"/>
                <a:ea typeface="ＭＳ Ｐゴシック" charset="0"/>
              </a:rPr>
              <a:t> free of charge</a:t>
            </a:r>
          </a:p>
          <a:p>
            <a:pPr lvl="1">
              <a:buClr>
                <a:schemeClr val="tx1"/>
              </a:buClr>
              <a:buFontTx/>
              <a:buChar char="•"/>
            </a:pPr>
            <a:r>
              <a:rPr lang="en-US" dirty="0">
                <a:latin typeface="Cambria" charset="0"/>
                <a:ea typeface="ＭＳ Ｐゴシック" charset="0"/>
              </a:rPr>
              <a:t>The </a:t>
            </a:r>
            <a:r>
              <a:rPr lang="en-US" dirty="0" err="1">
                <a:latin typeface="Cambria" charset="0"/>
                <a:ea typeface="ＭＳ Ｐゴシック" charset="0"/>
              </a:rPr>
              <a:t>DataWorks</a:t>
            </a:r>
            <a:r>
              <a:rPr lang="en-US" dirty="0">
                <a:latin typeface="Cambria" charset="0"/>
                <a:ea typeface="ＭＳ Ｐゴシック" charset="0"/>
              </a:rPr>
              <a:t> Service provides a set of well documented, industry standard REST APIs </a:t>
            </a:r>
          </a:p>
          <a:p>
            <a:pPr lvl="1">
              <a:buClr>
                <a:schemeClr val="tx1"/>
              </a:buClr>
              <a:buFontTx/>
              <a:buChar char="•"/>
            </a:pPr>
            <a:r>
              <a:rPr lang="en-US" dirty="0">
                <a:latin typeface="Cambria" charset="0"/>
                <a:ea typeface="ＭＳ Ｐゴシック" charset="0"/>
              </a:rPr>
              <a:t>The </a:t>
            </a:r>
            <a:r>
              <a:rPr lang="en-US" dirty="0" err="1">
                <a:latin typeface="Cambria" charset="0"/>
                <a:ea typeface="ＭＳ Ｐゴシック" charset="0"/>
              </a:rPr>
              <a:t>DataWorks</a:t>
            </a:r>
            <a:r>
              <a:rPr lang="en-US" dirty="0">
                <a:latin typeface="Cambria" charset="0"/>
                <a:ea typeface="ＭＳ Ｐゴシック" charset="0"/>
              </a:rPr>
              <a:t> APIs enable developers to embed </a:t>
            </a:r>
            <a:r>
              <a:rPr lang="en-US" dirty="0" err="1">
                <a:latin typeface="Cambria" charset="0"/>
                <a:ea typeface="ＭＳ Ｐゴシック" charset="0"/>
              </a:rPr>
              <a:t>DataWorks</a:t>
            </a:r>
            <a:r>
              <a:rPr lang="en-US" dirty="0">
                <a:latin typeface="Cambria" charset="0"/>
                <a:ea typeface="ＭＳ Ｐゴシック" charset="0"/>
              </a:rPr>
              <a:t> services in applications to create data-rich applications and provision data from cloud and on-premise data sources</a:t>
            </a:r>
          </a:p>
          <a:p>
            <a:pPr lvl="1">
              <a:buClr>
                <a:schemeClr val="tx1"/>
              </a:buClr>
            </a:pPr>
            <a:endParaRPr lang="en-US" dirty="0">
              <a:ea typeface="ＭＳ Ｐゴシック" charset="0"/>
            </a:endParaRPr>
          </a:p>
          <a:p>
            <a:pPr>
              <a:buClr>
                <a:schemeClr val="tx1"/>
              </a:buClr>
              <a:buFont typeface="Wingdings" charset="0"/>
              <a:buChar char="§"/>
            </a:pPr>
            <a:r>
              <a:rPr lang="en-US" sz="1800" b="1" dirty="0" err="1">
                <a:latin typeface="Cambria" charset="0"/>
              </a:rPr>
              <a:t>DataWorks</a:t>
            </a:r>
            <a:r>
              <a:rPr lang="en-US" sz="1800" b="1" dirty="0">
                <a:latin typeface="Cambria" charset="0"/>
              </a:rPr>
              <a:t> Software-as-a-Service Applications</a:t>
            </a:r>
          </a:p>
          <a:p>
            <a:pPr lvl="1">
              <a:buClr>
                <a:schemeClr val="tx1"/>
              </a:buClr>
              <a:buFontTx/>
              <a:buChar char="•"/>
            </a:pPr>
            <a:r>
              <a:rPr lang="en-US" dirty="0">
                <a:latin typeface="Cambria" charset="0"/>
                <a:ea typeface="ＭＳ Ｐゴシック" charset="0"/>
                <a:cs typeface="HelvNeue Roman for IBM" charset="0"/>
                <a:sym typeface="HelvNeue Roman for IBM" charset="0"/>
              </a:rPr>
              <a:t>IBM® </a:t>
            </a:r>
            <a:r>
              <a:rPr lang="en-US" dirty="0" err="1">
                <a:latin typeface="Cambria" charset="0"/>
                <a:ea typeface="ＭＳ Ｐゴシック" charset="0"/>
                <a:cs typeface="HelvNeue Roman for IBM" charset="0"/>
                <a:sym typeface="HelvNeue Roman for IBM" charset="0"/>
              </a:rPr>
              <a:t>DataWorks</a:t>
            </a:r>
            <a:r>
              <a:rPr lang="en-US" dirty="0">
                <a:latin typeface="Cambria" charset="0"/>
                <a:ea typeface="ＭＳ Ｐゴシック" charset="0"/>
                <a:cs typeface="HelvNeue Roman for IBM" charset="0"/>
                <a:sym typeface="HelvNeue Roman for IBM" charset="0"/>
              </a:rPr>
              <a:t>™ Forge – The </a:t>
            </a:r>
            <a:r>
              <a:rPr lang="en-US" dirty="0" err="1">
                <a:latin typeface="Cambria" charset="0"/>
                <a:ea typeface="ＭＳ Ｐゴシック" charset="0"/>
                <a:cs typeface="HelvNeue Roman for IBM" charset="0"/>
                <a:sym typeface="HelvNeue Roman for IBM" charset="0"/>
              </a:rPr>
              <a:t>DataWorks</a:t>
            </a:r>
            <a:r>
              <a:rPr lang="en-US" dirty="0">
                <a:latin typeface="Cambria" charset="0"/>
                <a:ea typeface="ＭＳ Ｐゴシック" charset="0"/>
                <a:cs typeface="HelvNeue Roman for IBM" charset="0"/>
                <a:sym typeface="HelvNeue Roman for IBM" charset="0"/>
              </a:rPr>
              <a:t> Software-as-a-Service application – Beta !</a:t>
            </a:r>
            <a:endParaRPr lang="en-US" dirty="0">
              <a:latin typeface="Cambria" charset="0"/>
              <a:ea typeface="ＭＳ Ｐゴシック" charset="0"/>
            </a:endParaRPr>
          </a:p>
          <a:p>
            <a:pPr lvl="1">
              <a:buClr>
                <a:schemeClr val="tx1"/>
              </a:buClr>
              <a:buFontTx/>
              <a:buChar char="•"/>
            </a:pPr>
            <a:r>
              <a:rPr lang="en-US" dirty="0">
                <a:latin typeface="Cambria" charset="0"/>
                <a:ea typeface="ＭＳ Ｐゴシック" charset="0"/>
                <a:cs typeface="HelvNeue Roman for IBM" charset="0"/>
                <a:sym typeface="HelvNeue Roman for IBM" charset="0"/>
              </a:rPr>
              <a:t>IBM® </a:t>
            </a:r>
            <a:r>
              <a:rPr lang="en-US" dirty="0" err="1">
                <a:latin typeface="Cambria" charset="0"/>
                <a:ea typeface="ＭＳ Ｐゴシック" charset="0"/>
                <a:cs typeface="HelvNeue Roman for IBM" charset="0"/>
                <a:sym typeface="HelvNeue Roman for IBM" charset="0"/>
              </a:rPr>
              <a:t>DataWorks</a:t>
            </a:r>
            <a:r>
              <a:rPr lang="en-US" dirty="0">
                <a:latin typeface="Cambria" charset="0"/>
                <a:ea typeface="ＭＳ Ｐゴシック" charset="0"/>
                <a:cs typeface="HelvNeue Roman for IBM" charset="0"/>
                <a:sym typeface="HelvNeue Roman for IBM" charset="0"/>
              </a:rPr>
              <a:t>™ e</a:t>
            </a:r>
            <a:r>
              <a:rPr lang="en-US" dirty="0">
                <a:latin typeface="Cambria" charset="0"/>
                <a:ea typeface="ＭＳ Ｐゴシック" charset="0"/>
              </a:rPr>
              <a:t>mbedded within IBM</a:t>
            </a:r>
            <a:r>
              <a:rPr lang="en-US" b="1" dirty="0">
                <a:latin typeface="Cambria" charset="0"/>
                <a:ea typeface="ＭＳ Ｐゴシック" charset="0"/>
              </a:rPr>
              <a:t>®</a:t>
            </a:r>
            <a:r>
              <a:rPr lang="en-US" dirty="0">
                <a:latin typeface="Cambria" charset="0"/>
                <a:ea typeface="ＭＳ Ｐゴシック" charset="0"/>
              </a:rPr>
              <a:t> Watson™ Analytics – 1H 2015</a:t>
            </a:r>
          </a:p>
          <a:p>
            <a:pPr lvl="1">
              <a:buClr>
                <a:schemeClr val="tx1"/>
              </a:buClr>
              <a:buFontTx/>
              <a:buChar char="•"/>
            </a:pPr>
            <a:r>
              <a:rPr lang="en-US" dirty="0">
                <a:latin typeface="Cambria" charset="0"/>
                <a:ea typeface="ＭＳ Ｐゴシック" charset="0"/>
                <a:cs typeface="HelvNeue Roman for IBM" charset="0"/>
                <a:sym typeface="HelvNeue Roman for IBM" charset="0"/>
              </a:rPr>
              <a:t>IBM® </a:t>
            </a:r>
            <a:r>
              <a:rPr lang="en-US" dirty="0" err="1">
                <a:latin typeface="Cambria" charset="0"/>
                <a:ea typeface="ＭＳ Ｐゴシック" charset="0"/>
                <a:cs typeface="HelvNeue Roman for IBM" charset="0"/>
                <a:sym typeface="HelvNeue Roman for IBM" charset="0"/>
              </a:rPr>
              <a:t>DataWorks</a:t>
            </a:r>
            <a:r>
              <a:rPr lang="en-US" dirty="0">
                <a:latin typeface="Cambria" charset="0"/>
                <a:ea typeface="ＭＳ Ｐゴシック" charset="0"/>
                <a:cs typeface="HelvNeue Roman for IBM" charset="0"/>
                <a:sym typeface="HelvNeue Roman for IBM" charset="0"/>
              </a:rPr>
              <a:t>™ e</a:t>
            </a:r>
            <a:r>
              <a:rPr lang="en-US" dirty="0">
                <a:latin typeface="Cambria" charset="0"/>
                <a:ea typeface="ＭＳ Ｐゴシック" charset="0"/>
              </a:rPr>
              <a:t>mbedded within IBM® </a:t>
            </a:r>
            <a:r>
              <a:rPr lang="en-US" dirty="0" err="1">
                <a:latin typeface="Cambria" charset="0"/>
                <a:ea typeface="ＭＳ Ｐゴシック" charset="0"/>
              </a:rPr>
              <a:t>dashDB</a:t>
            </a:r>
            <a:r>
              <a:rPr lang="en-US" dirty="0">
                <a:latin typeface="Cambria" charset="0"/>
                <a:ea typeface="ＭＳ Ｐゴシック" charset="0"/>
              </a:rPr>
              <a:t> – 2H 2015</a:t>
            </a:r>
          </a:p>
          <a:p>
            <a:pPr lvl="1">
              <a:buClr>
                <a:schemeClr val="tx1"/>
              </a:buClr>
              <a:buFontTx/>
              <a:buChar char="•"/>
            </a:pPr>
            <a:r>
              <a:rPr lang="en-US" dirty="0">
                <a:latin typeface="Cambria" charset="0"/>
                <a:ea typeface="ＭＳ Ｐゴシック" charset="0"/>
                <a:cs typeface="HelvNeue Roman for IBM" charset="0"/>
                <a:sym typeface="HelvNeue Roman for IBM" charset="0"/>
              </a:rPr>
              <a:t>IBM® </a:t>
            </a:r>
            <a:r>
              <a:rPr lang="en-US" dirty="0" err="1">
                <a:latin typeface="Cambria" charset="0"/>
                <a:ea typeface="ＭＳ Ｐゴシック" charset="0"/>
                <a:cs typeface="HelvNeue Roman for IBM" charset="0"/>
                <a:sym typeface="HelvNeue Roman for IBM" charset="0"/>
              </a:rPr>
              <a:t>DataWorks</a:t>
            </a:r>
            <a:r>
              <a:rPr lang="en-US" dirty="0">
                <a:latin typeface="Cambria" charset="0"/>
                <a:ea typeface="ＭＳ Ｐゴシック" charset="0"/>
                <a:cs typeface="HelvNeue Roman for IBM" charset="0"/>
                <a:sym typeface="HelvNeue Roman for IBM" charset="0"/>
              </a:rPr>
              <a:t>™ e</a:t>
            </a:r>
            <a:r>
              <a:rPr lang="en-US" dirty="0">
                <a:latin typeface="Cambria" charset="0"/>
                <a:ea typeface="ＭＳ Ｐゴシック" charset="0"/>
              </a:rPr>
              <a:t>mbedded within IBM® </a:t>
            </a:r>
            <a:r>
              <a:rPr lang="en-US" dirty="0" err="1">
                <a:latin typeface="Cambria" charset="0"/>
                <a:ea typeface="ＭＳ Ｐゴシック" charset="0"/>
              </a:rPr>
              <a:t>Cloudant</a:t>
            </a:r>
            <a:r>
              <a:rPr lang="en-US" dirty="0">
                <a:latin typeface="Cambria" charset="0"/>
                <a:ea typeface="ＭＳ Ｐゴシック" charset="0"/>
              </a:rPr>
              <a:t> – 2H 2015</a:t>
            </a:r>
          </a:p>
        </p:txBody>
      </p:sp>
      <p:pic>
        <p:nvPicPr>
          <p:cNvPr id="6146" name="Picture 50" descr="strems"/>
          <p:cNvPicPr>
            <a:picLocks noChangeAspect="1" noChangeArrowheads="1"/>
          </p:cNvPicPr>
          <p:nvPr/>
        </p:nvPicPr>
        <p:blipFill>
          <a:blip r:embed="rId3">
            <a:lum bright="20000" contrast="-98000"/>
            <a:extLst>
              <a:ext uri="{28A0092B-C50C-407E-A947-70E740481C1C}">
                <a14:useLocalDpi xmlns:a14="http://schemas.microsoft.com/office/drawing/2010/main" val="0"/>
              </a:ext>
            </a:extLst>
          </a:blip>
          <a:srcRect/>
          <a:stretch>
            <a:fillRect/>
          </a:stretch>
        </p:blipFill>
        <p:spPr bwMode="auto">
          <a:xfrm>
            <a:off x="165100" y="1006475"/>
            <a:ext cx="8805863" cy="439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Rectangle 2"/>
          <p:cNvSpPr>
            <a:spLocks noGrp="1" noChangeArrowheads="1"/>
          </p:cNvSpPr>
          <p:nvPr>
            <p:ph type="title" idx="4294967295"/>
          </p:nvPr>
        </p:nvSpPr>
        <p:spPr>
          <a:xfrm>
            <a:off x="165100" y="538163"/>
            <a:ext cx="8805863" cy="598487"/>
          </a:xfrm>
          <a:prstGeom prst="rect">
            <a:avLst/>
          </a:prstGeom>
        </p:spPr>
        <p:txBody>
          <a:bodyPr/>
          <a:lstStyle/>
          <a:p>
            <a:pPr eaLnBrk="1" hangingPunct="1"/>
            <a:r>
              <a:rPr lang="en-US" dirty="0">
                <a:solidFill>
                  <a:srgbClr val="0070C0"/>
                </a:solidFill>
                <a:latin typeface="Arial" charset="0"/>
                <a:cs typeface="Arial" charset="0"/>
              </a:rPr>
              <a:t>IBM® </a:t>
            </a:r>
            <a:r>
              <a:rPr lang="en-US" dirty="0" err="1">
                <a:solidFill>
                  <a:srgbClr val="0070C0"/>
                </a:solidFill>
                <a:latin typeface="Arial" charset="0"/>
                <a:cs typeface="Arial" charset="0"/>
              </a:rPr>
              <a:t>DataWorks</a:t>
            </a:r>
            <a:r>
              <a:rPr lang="en-US" dirty="0">
                <a:solidFill>
                  <a:srgbClr val="0070C0"/>
                </a:solidFill>
                <a:latin typeface="Arial" charset="0"/>
                <a:cs typeface="Arial" charset="0"/>
              </a:rPr>
              <a:t>™</a:t>
            </a:r>
          </a:p>
        </p:txBody>
      </p:sp>
      <p:sp>
        <p:nvSpPr>
          <p:cNvPr id="11" name="Rounded Rectangle 10"/>
          <p:cNvSpPr/>
          <p:nvPr/>
        </p:nvSpPr>
        <p:spPr>
          <a:xfrm>
            <a:off x="165099" y="3795713"/>
            <a:ext cx="8805863" cy="1417791"/>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48" name="Picture 5" descr="MCj043259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1662113"/>
            <a:ext cx="3843338"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9" name="Rectangle 105"/>
          <p:cNvSpPr>
            <a:spLocks noChangeArrowheads="1"/>
          </p:cNvSpPr>
          <p:nvPr/>
        </p:nvSpPr>
        <p:spPr bwMode="auto">
          <a:xfrm>
            <a:off x="2984500" y="2830513"/>
            <a:ext cx="2617788"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p>
            <a:pPr algn="ctr"/>
            <a:r>
              <a:rPr lang="en-US" dirty="0">
                <a:latin typeface="Cambria" charset="0"/>
              </a:rPr>
              <a:t>Cloud-based </a:t>
            </a:r>
          </a:p>
          <a:p>
            <a:pPr algn="ctr"/>
            <a:r>
              <a:rPr lang="en-US" dirty="0">
                <a:latin typeface="Cambria" charset="0"/>
              </a:rPr>
              <a:t>Data Services</a:t>
            </a:r>
          </a:p>
          <a:p>
            <a:pPr algn="ctr"/>
            <a:r>
              <a:rPr lang="en-US" dirty="0">
                <a:latin typeface="Cambria" charset="0"/>
              </a:rPr>
              <a:t>For Users and Applications</a:t>
            </a:r>
          </a:p>
        </p:txBody>
      </p:sp>
      <p:pic>
        <p:nvPicPr>
          <p:cNvPr id="6150" name="Picture 8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1100" y="1149350"/>
            <a:ext cx="1625600" cy="162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32862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solidFill>
                  <a:schemeClr val="bg2">
                    <a:lumMod val="50000"/>
                  </a:schemeClr>
                </a:solidFill>
              </a:rPr>
              <a:t>Further Discussions (cont.) :</a:t>
            </a:r>
            <a:endParaRPr lang="en-US" sz="3600" dirty="0">
              <a:solidFill>
                <a:schemeClr val="bg2">
                  <a:lumMod val="50000"/>
                </a:schemeClr>
              </a:solidFill>
            </a:endParaRPr>
          </a:p>
        </p:txBody>
      </p:sp>
      <p:sp>
        <p:nvSpPr>
          <p:cNvPr id="3" name="TextBox 2"/>
          <p:cNvSpPr txBox="1"/>
          <p:nvPr/>
        </p:nvSpPr>
        <p:spPr>
          <a:xfrm>
            <a:off x="1" y="1386348"/>
            <a:ext cx="9144000" cy="4832092"/>
          </a:xfrm>
          <a:prstGeom prst="rect">
            <a:avLst/>
          </a:prstGeom>
          <a:noFill/>
        </p:spPr>
        <p:txBody>
          <a:bodyPr wrap="square" rtlCol="0">
            <a:spAutoFit/>
          </a:bodyPr>
          <a:lstStyle/>
          <a:p>
            <a:pPr marL="171450" indent="-171450">
              <a:buFont typeface="Arial" panose="020B0604020202020204" pitchFamily="34" charset="0"/>
              <a:buChar char="•"/>
            </a:pPr>
            <a:r>
              <a:rPr lang="en-US" sz="2800" kern="0" spc="-30" dirty="0" smtClean="0">
                <a:cs typeface="Arial"/>
              </a:rPr>
              <a:t>Connect to On-premises resources</a:t>
            </a:r>
          </a:p>
          <a:p>
            <a:pPr marL="628650" lvl="1" indent="-171450">
              <a:buFont typeface="Arial" panose="020B0604020202020204" pitchFamily="34" charset="0"/>
              <a:buChar char="•"/>
            </a:pPr>
            <a:r>
              <a:rPr lang="en-US" sz="2800" kern="0" spc="-30" dirty="0">
                <a:cs typeface="Arial"/>
              </a:rPr>
              <a:t>Connect and Compose</a:t>
            </a:r>
          </a:p>
          <a:p>
            <a:pPr marL="628650" lvl="1" indent="-171450">
              <a:buFont typeface="Arial" panose="020B0604020202020204" pitchFamily="34" charset="0"/>
              <a:buChar char="•"/>
            </a:pPr>
            <a:r>
              <a:rPr lang="en-US" sz="2800" kern="0" spc="-30" dirty="0">
                <a:cs typeface="Arial"/>
              </a:rPr>
              <a:t>Secure </a:t>
            </a:r>
            <a:r>
              <a:rPr lang="en-US" sz="2800" kern="0" spc="-30" dirty="0" smtClean="0">
                <a:cs typeface="Arial"/>
              </a:rPr>
              <a:t>Gateway</a:t>
            </a:r>
          </a:p>
          <a:p>
            <a:pPr marL="628650" lvl="1" indent="-171450">
              <a:buFont typeface="Arial" panose="020B0604020202020204" pitchFamily="34" charset="0"/>
              <a:buChar char="•"/>
            </a:pPr>
            <a:endParaRPr lang="en-US" sz="2800" kern="0" spc="-30" dirty="0" smtClean="0">
              <a:cs typeface="Arial"/>
            </a:endParaRPr>
          </a:p>
          <a:p>
            <a:pPr marL="171450" indent="-171450">
              <a:buFont typeface="Arial" panose="020B0604020202020204" pitchFamily="34" charset="0"/>
              <a:buChar char="•"/>
            </a:pPr>
            <a:r>
              <a:rPr lang="en-US" sz="2800" kern="0" spc="-30" dirty="0" smtClean="0">
                <a:cs typeface="Arial"/>
              </a:rPr>
              <a:t>Extend your Applications</a:t>
            </a:r>
          </a:p>
          <a:p>
            <a:pPr marL="628650" lvl="2" indent="-171450">
              <a:buFont typeface="Arial" panose="020B0604020202020204" pitchFamily="34" charset="0"/>
              <a:buChar char="•"/>
            </a:pPr>
            <a:r>
              <a:rPr lang="en-US" sz="2800" kern="0" spc="-30" dirty="0">
                <a:cs typeface="Arial"/>
              </a:rPr>
              <a:t>API </a:t>
            </a:r>
            <a:r>
              <a:rPr lang="en-US" sz="2800" kern="0" spc="-30" dirty="0" smtClean="0">
                <a:cs typeface="Arial"/>
              </a:rPr>
              <a:t>Management</a:t>
            </a:r>
          </a:p>
          <a:p>
            <a:pPr marL="628650" lvl="2" indent="-171450">
              <a:buFont typeface="Arial" panose="020B0604020202020204" pitchFamily="34" charset="0"/>
              <a:buChar char="•"/>
            </a:pPr>
            <a:endParaRPr lang="en-US" sz="2800" kern="0" spc="-30" dirty="0" smtClean="0">
              <a:cs typeface="Arial"/>
            </a:endParaRPr>
          </a:p>
          <a:p>
            <a:pPr marL="171450" indent="-171450">
              <a:buFont typeface="Arial" panose="020B0604020202020204" pitchFamily="34" charset="0"/>
              <a:buChar char="•"/>
            </a:pPr>
            <a:r>
              <a:rPr lang="en-US" sz="2800" kern="0" spc="-30" dirty="0" smtClean="0">
                <a:cs typeface="Arial"/>
              </a:rPr>
              <a:t>Cleanse Application Data </a:t>
            </a:r>
          </a:p>
          <a:p>
            <a:pPr marL="628650" lvl="1" indent="-171450">
              <a:buFont typeface="Arial" panose="020B0604020202020204" pitchFamily="34" charset="0"/>
              <a:buChar char="•"/>
            </a:pPr>
            <a:r>
              <a:rPr lang="en-US" sz="2800" kern="0" spc="-30" dirty="0" err="1" smtClean="0">
                <a:cs typeface="Arial"/>
              </a:rPr>
              <a:t>DataWorks</a:t>
            </a:r>
            <a:endParaRPr lang="en-US" sz="2800" kern="0" spc="-30" dirty="0">
              <a:cs typeface="Arial"/>
            </a:endParaRPr>
          </a:p>
          <a:p>
            <a:pPr marL="171450" indent="-171450">
              <a:buFont typeface="Arial" panose="020B0604020202020204" pitchFamily="34" charset="0"/>
              <a:buChar char="•"/>
            </a:pPr>
            <a:endParaRPr lang="en-US" sz="2800" kern="0" spc="-30" dirty="0" smtClean="0">
              <a:latin typeface="Arial"/>
              <a:cs typeface="Arial"/>
            </a:endParaRPr>
          </a:p>
          <a:p>
            <a:pPr marL="628650" lvl="1" indent="-171450">
              <a:buFont typeface="Arial" panose="020B0604020202020204" pitchFamily="34" charset="0"/>
              <a:buChar char="•"/>
            </a:pPr>
            <a:endParaRPr lang="en-US" sz="2800" kern="0" spc="-30" dirty="0" smtClean="0">
              <a:latin typeface="Arial"/>
              <a:cs typeface="Arial"/>
            </a:endParaRPr>
          </a:p>
        </p:txBody>
      </p:sp>
    </p:spTree>
    <p:extLst>
      <p:ext uri="{BB962C8B-B14F-4D97-AF65-F5344CB8AC3E}">
        <p14:creationId xmlns:p14="http://schemas.microsoft.com/office/powerpoint/2010/main" val="2633728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65099" y="1131216"/>
            <a:ext cx="8805863" cy="2690330"/>
          </a:xfrm>
          <a:prstGeom prst="roundRect">
            <a:avLst>
              <a:gd name="adj" fmla="val 9371"/>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en-US" dirty="0" smtClean="0"/>
              <a:t>IBM® </a:t>
            </a:r>
            <a:r>
              <a:rPr lang="en-US" dirty="0" err="1" smtClean="0"/>
              <a:t>DataWorks</a:t>
            </a:r>
            <a:r>
              <a:rPr lang="en-US" dirty="0" smtClean="0"/>
              <a:t>™</a:t>
            </a:r>
            <a:endParaRPr lang="en-US" dirty="0"/>
          </a:p>
        </p:txBody>
      </p:sp>
      <p:sp>
        <p:nvSpPr>
          <p:cNvPr id="6" name="Slide Number Placeholder 5"/>
          <p:cNvSpPr>
            <a:spLocks noGrp="1"/>
          </p:cNvSpPr>
          <p:nvPr>
            <p:ph type="sldNum" sz="quarter" idx="10"/>
          </p:nvPr>
        </p:nvSpPr>
        <p:spPr/>
        <p:txBody>
          <a:bodyPr/>
          <a:lstStyle/>
          <a:p>
            <a:fld id="{2BE0B524-CA6C-604E-B7EC-7F65E66965BE}" type="slidenum">
              <a:rPr lang="en-US" smtClean="0"/>
              <a:pPr/>
              <a:t>40</a:t>
            </a:fld>
            <a:endParaRPr lang="en-US"/>
          </a:p>
        </p:txBody>
      </p:sp>
      <p:sp>
        <p:nvSpPr>
          <p:cNvPr id="7171" name="Rectangle 3"/>
          <p:cNvSpPr>
            <a:spLocks noGrp="1" noChangeArrowheads="1"/>
          </p:cNvSpPr>
          <p:nvPr>
            <p:ph idx="1"/>
          </p:nvPr>
        </p:nvSpPr>
        <p:spPr/>
        <p:txBody>
          <a:bodyPr>
            <a:normAutofit lnSpcReduction="10000"/>
          </a:bodyPr>
          <a:lstStyle/>
          <a:p>
            <a:r>
              <a:rPr lang="en-US" dirty="0" err="1" smtClean="0"/>
              <a:t>DataWorks</a:t>
            </a:r>
            <a:r>
              <a:rPr lang="en-US" dirty="0" smtClean="0"/>
              <a:t> Service</a:t>
            </a:r>
          </a:p>
          <a:p>
            <a:pPr lvl="1"/>
            <a:r>
              <a:rPr lang="en-US" dirty="0" smtClean="0"/>
              <a:t>Data Load API</a:t>
            </a:r>
          </a:p>
          <a:p>
            <a:pPr lvl="2"/>
            <a:r>
              <a:rPr lang="en-US" dirty="0" smtClean="0"/>
              <a:t>Copies data between data sources</a:t>
            </a:r>
          </a:p>
          <a:p>
            <a:pPr lvl="2"/>
            <a:r>
              <a:rPr lang="en-US" dirty="0" smtClean="0"/>
              <a:t>Supports Cloud and on-premise </a:t>
            </a:r>
            <a:r>
              <a:rPr lang="en-US" dirty="0" smtClean="0">
                <a:hlinkClick r:id="rId3" action="ppaction://hlinksldjump"/>
              </a:rPr>
              <a:t>sources</a:t>
            </a:r>
            <a:endParaRPr lang="en-US" dirty="0" smtClean="0"/>
          </a:p>
          <a:p>
            <a:pPr lvl="2"/>
            <a:r>
              <a:rPr lang="en-US" dirty="0" smtClean="0"/>
              <a:t>Supports IBM cloud data sources as </a:t>
            </a:r>
            <a:r>
              <a:rPr lang="en-US" dirty="0" smtClean="0">
                <a:hlinkClick r:id="rId4" action="ppaction://hlinksldjump"/>
              </a:rPr>
              <a:t>targets</a:t>
            </a:r>
            <a:endParaRPr lang="en-US" dirty="0" smtClean="0"/>
          </a:p>
          <a:p>
            <a:pPr lvl="2"/>
            <a:r>
              <a:rPr lang="en-US" dirty="0" smtClean="0"/>
              <a:t>Securely copy on-premise data to cloud data sources using a secure gateway</a:t>
            </a:r>
          </a:p>
          <a:p>
            <a:pPr lvl="3"/>
            <a:r>
              <a:rPr lang="en-US" dirty="0" smtClean="0"/>
              <a:t>Requires the configuration of a Secure Gateway service</a:t>
            </a:r>
          </a:p>
          <a:p>
            <a:pPr lvl="2"/>
            <a:r>
              <a:rPr lang="en-US" dirty="0" smtClean="0"/>
              <a:t>Data can be classified as sensitive prior to it being copied to the target</a:t>
            </a:r>
          </a:p>
          <a:p>
            <a:pPr lvl="2"/>
            <a:r>
              <a:rPr lang="en-US" dirty="0" smtClean="0"/>
              <a:t>Data classified as sensitive is automatically masked before it is copied to the target</a:t>
            </a:r>
          </a:p>
          <a:p>
            <a:pPr lvl="3"/>
            <a:r>
              <a:rPr lang="en-US" dirty="0" smtClean="0"/>
              <a:t>Utilizes the </a:t>
            </a:r>
            <a:r>
              <a:rPr lang="en-US" dirty="0" err="1" smtClean="0"/>
              <a:t>Optim</a:t>
            </a:r>
            <a:r>
              <a:rPr lang="en-US" dirty="0" smtClean="0"/>
              <a:t> data privacy providers </a:t>
            </a:r>
          </a:p>
          <a:p>
            <a:pPr lvl="1"/>
            <a:r>
              <a:rPr lang="en-US" dirty="0" smtClean="0"/>
              <a:t>Data Profiling API</a:t>
            </a:r>
          </a:p>
          <a:p>
            <a:pPr lvl="2"/>
            <a:r>
              <a:rPr lang="en-US" dirty="0" smtClean="0"/>
              <a:t>Classifies and analyzes data to understand its structure and content</a:t>
            </a:r>
          </a:p>
          <a:p>
            <a:pPr lvl="3"/>
            <a:r>
              <a:rPr lang="en-US" dirty="0" smtClean="0"/>
              <a:t>What type of data is it – Dates, numeric, character, XML, string etc.</a:t>
            </a:r>
          </a:p>
          <a:p>
            <a:pPr lvl="3"/>
            <a:r>
              <a:rPr lang="en-US" dirty="0" smtClean="0"/>
              <a:t>What is the length and format of the data</a:t>
            </a:r>
          </a:p>
          <a:p>
            <a:pPr lvl="3"/>
            <a:r>
              <a:rPr lang="en-US" dirty="0" smtClean="0"/>
              <a:t>Identifies and classifies what type of data it is; Name, credit card number, telephone number, postal code, national identifiers etc.</a:t>
            </a:r>
          </a:p>
          <a:p>
            <a:pPr lvl="1"/>
            <a:r>
              <a:rPr lang="en-US" dirty="0" smtClean="0"/>
              <a:t>Address Cleansing API</a:t>
            </a:r>
          </a:p>
          <a:p>
            <a:pPr lvl="2"/>
            <a:r>
              <a:rPr lang="en-US" dirty="0" smtClean="0"/>
              <a:t>Standardizes US address data</a:t>
            </a:r>
          </a:p>
          <a:p>
            <a:pPr lvl="2"/>
            <a:r>
              <a:rPr lang="en-US" dirty="0" smtClean="0"/>
              <a:t>Only supports US addresses in the US </a:t>
            </a:r>
            <a:r>
              <a:rPr lang="en-US" dirty="0" err="1" smtClean="0"/>
              <a:t>Bluemix</a:t>
            </a:r>
            <a:r>
              <a:rPr lang="en-US" dirty="0" smtClean="0"/>
              <a:t> environment</a:t>
            </a:r>
          </a:p>
          <a:p>
            <a:pPr lvl="1"/>
            <a:r>
              <a:rPr lang="en-US" dirty="0" smtClean="0"/>
              <a:t>Probabilistic Match API – New and Experimental</a:t>
            </a:r>
          </a:p>
          <a:p>
            <a:pPr lvl="2"/>
            <a:r>
              <a:rPr lang="en-US" dirty="0" smtClean="0"/>
              <a:t>Identify duplicate customer records to build a 360 degree view of a customer</a:t>
            </a:r>
          </a:p>
          <a:p>
            <a:pPr lvl="2"/>
            <a:endParaRPr lang="en-US" dirty="0"/>
          </a:p>
        </p:txBody>
      </p:sp>
    </p:spTree>
    <p:extLst>
      <p:ext uri="{BB962C8B-B14F-4D97-AF65-F5344CB8AC3E}">
        <p14:creationId xmlns:p14="http://schemas.microsoft.com/office/powerpoint/2010/main" val="381570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76"/>
          <p:cNvSpPr txBox="1">
            <a:spLocks/>
          </p:cNvSpPr>
          <p:nvPr/>
        </p:nvSpPr>
        <p:spPr>
          <a:xfrm>
            <a:off x="536266" y="176081"/>
            <a:ext cx="6991550" cy="8821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lvl="0" defTabSz="321439">
              <a:lnSpc>
                <a:spcPct val="100000"/>
              </a:lnSpc>
              <a:defRPr sz="2800" b="1">
                <a:solidFill>
                  <a:srgbClr val="2982AE"/>
                </a:solidFill>
                <a:sym typeface="HelvNeue Bold for IBM"/>
              </a:defRPr>
            </a:lvl1pPr>
            <a:lvl2pPr>
              <a:lnSpc>
                <a:spcPct val="95000"/>
              </a:lnSpc>
              <a:defRPr sz="2800">
                <a:latin typeface="HelvNeue Bold for IBM"/>
                <a:ea typeface="HelvNeue Bold for IBM"/>
                <a:cs typeface="HelvNeue Bold for IBM"/>
                <a:sym typeface="HelvNeue Bold for IBM"/>
              </a:defRPr>
            </a:lvl2pPr>
            <a:lvl3pPr>
              <a:lnSpc>
                <a:spcPct val="95000"/>
              </a:lnSpc>
              <a:defRPr sz="2800">
                <a:latin typeface="HelvNeue Bold for IBM"/>
                <a:ea typeface="HelvNeue Bold for IBM"/>
                <a:cs typeface="HelvNeue Bold for IBM"/>
                <a:sym typeface="HelvNeue Bold for IBM"/>
              </a:defRPr>
            </a:lvl3pPr>
            <a:lvl4pPr>
              <a:lnSpc>
                <a:spcPct val="95000"/>
              </a:lnSpc>
              <a:defRPr sz="2800">
                <a:latin typeface="HelvNeue Bold for IBM"/>
                <a:ea typeface="HelvNeue Bold for IBM"/>
                <a:cs typeface="HelvNeue Bold for IBM"/>
                <a:sym typeface="HelvNeue Bold for IBM"/>
              </a:defRPr>
            </a:lvl4pPr>
            <a:lvl5pPr>
              <a:lnSpc>
                <a:spcPct val="95000"/>
              </a:lnSpc>
              <a:defRPr sz="2800">
                <a:latin typeface="HelvNeue Bold for IBM"/>
                <a:ea typeface="HelvNeue Bold for IBM"/>
                <a:cs typeface="HelvNeue Bold for IBM"/>
                <a:sym typeface="HelvNeue Bold for IBM"/>
              </a:defRPr>
            </a:lvl5pPr>
            <a:lvl6pPr>
              <a:lnSpc>
                <a:spcPct val="95000"/>
              </a:lnSpc>
              <a:defRPr sz="2800">
                <a:latin typeface="HelvNeue Bold for IBM"/>
                <a:ea typeface="HelvNeue Bold for IBM"/>
                <a:cs typeface="HelvNeue Bold for IBM"/>
                <a:sym typeface="HelvNeue Bold for IBM"/>
              </a:defRPr>
            </a:lvl6pPr>
            <a:lvl7pPr>
              <a:lnSpc>
                <a:spcPct val="95000"/>
              </a:lnSpc>
              <a:defRPr sz="2800">
                <a:latin typeface="HelvNeue Bold for IBM"/>
                <a:ea typeface="HelvNeue Bold for IBM"/>
                <a:cs typeface="HelvNeue Bold for IBM"/>
                <a:sym typeface="HelvNeue Bold for IBM"/>
              </a:defRPr>
            </a:lvl7pPr>
            <a:lvl8pPr>
              <a:lnSpc>
                <a:spcPct val="95000"/>
              </a:lnSpc>
              <a:defRPr sz="2800">
                <a:latin typeface="HelvNeue Bold for IBM"/>
                <a:ea typeface="HelvNeue Bold for IBM"/>
                <a:cs typeface="HelvNeue Bold for IBM"/>
                <a:sym typeface="HelvNeue Bold for IBM"/>
              </a:defRPr>
            </a:lvl8pPr>
            <a:lvl9pPr>
              <a:lnSpc>
                <a:spcPct val="95000"/>
              </a:lnSpc>
              <a:defRPr sz="2800">
                <a:latin typeface="HelvNeue Bold for IBM"/>
                <a:ea typeface="HelvNeue Bold for IBM"/>
                <a:cs typeface="HelvNeue Bold for IBM"/>
                <a:sym typeface="HelvNeue Bold for IBM"/>
              </a:defRPr>
            </a:lvl9pPr>
          </a:lstStyle>
          <a:p>
            <a:r>
              <a:rPr lang="en-US" altLang="en-US" dirty="0" smtClean="0"/>
              <a:t>Self-service Data Preparation – Use Cases</a:t>
            </a:r>
            <a:endParaRPr lang="en-US" dirty="0"/>
          </a:p>
        </p:txBody>
      </p:sp>
      <p:cxnSp>
        <p:nvCxnSpPr>
          <p:cNvPr id="6" name="Straight Connector 5"/>
          <p:cNvCxnSpPr/>
          <p:nvPr/>
        </p:nvCxnSpPr>
        <p:spPr>
          <a:xfrm>
            <a:off x="4550052" y="1849001"/>
            <a:ext cx="0" cy="4459856"/>
          </a:xfrm>
          <a:prstGeom prst="line">
            <a:avLst/>
          </a:prstGeom>
          <a:noFill/>
          <a:ln w="19050" cap="flat">
            <a:solidFill>
              <a:srgbClr val="34B1EC"/>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9" name="TextBox 8"/>
          <p:cNvSpPr txBox="1"/>
          <p:nvPr/>
        </p:nvSpPr>
        <p:spPr>
          <a:xfrm>
            <a:off x="1383083" y="1479671"/>
            <a:ext cx="2286000" cy="369330"/>
          </a:xfrm>
          <a:prstGeom prst="rect">
            <a:avLst/>
          </a:prstGeom>
          <a:solidFill>
            <a:schemeClr val="accent6">
              <a:lumMod val="5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no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Arial"/>
                <a:ea typeface="Arial"/>
                <a:cs typeface="Arial"/>
                <a:sym typeface="Arial"/>
              </a:rPr>
              <a:t>App</a:t>
            </a:r>
            <a:r>
              <a:rPr kumimoji="0" lang="en-US" sz="1800" b="1" i="0" u="none" strike="noStrike" cap="none" spc="0" normalizeH="0" dirty="0" smtClean="0">
                <a:ln>
                  <a:noFill/>
                </a:ln>
                <a:solidFill>
                  <a:schemeClr val="bg1"/>
                </a:solidFill>
                <a:effectLst/>
                <a:uFillTx/>
                <a:latin typeface="Arial"/>
                <a:ea typeface="Arial"/>
                <a:cs typeface="Arial"/>
                <a:sym typeface="Arial"/>
              </a:rPr>
              <a:t> Developer</a:t>
            </a:r>
            <a:endParaRPr kumimoji="0" lang="en-US" sz="1800" b="1" i="0" u="none" strike="noStrike" cap="none" spc="0" normalizeH="0" baseline="0" dirty="0">
              <a:ln>
                <a:noFill/>
              </a:ln>
              <a:solidFill>
                <a:schemeClr val="bg1"/>
              </a:solidFill>
              <a:effectLst/>
              <a:uFillTx/>
              <a:latin typeface="Arial"/>
              <a:ea typeface="Arial"/>
              <a:cs typeface="Arial"/>
              <a:sym typeface="Arial"/>
            </a:endParaRPr>
          </a:p>
        </p:txBody>
      </p:sp>
      <p:sp>
        <p:nvSpPr>
          <p:cNvPr id="11" name="TextBox 10"/>
          <p:cNvSpPr txBox="1"/>
          <p:nvPr/>
        </p:nvSpPr>
        <p:spPr>
          <a:xfrm>
            <a:off x="5551438" y="1479671"/>
            <a:ext cx="2286000" cy="369330"/>
          </a:xfrm>
          <a:prstGeom prst="rect">
            <a:avLst/>
          </a:prstGeom>
          <a:solidFill>
            <a:schemeClr val="accent6">
              <a:lumMod val="5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no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Arial"/>
                <a:ea typeface="Arial"/>
                <a:cs typeface="Arial"/>
                <a:sym typeface="Arial"/>
              </a:rPr>
              <a:t>IT Administrator</a:t>
            </a:r>
            <a:endParaRPr kumimoji="0" lang="en-US" sz="1800" b="1" i="0" u="none" strike="noStrike" cap="none" spc="0" normalizeH="0" baseline="0" dirty="0">
              <a:ln>
                <a:noFill/>
              </a:ln>
              <a:solidFill>
                <a:schemeClr val="bg1"/>
              </a:solidFill>
              <a:effectLst/>
              <a:uFillTx/>
              <a:latin typeface="Arial"/>
              <a:ea typeface="Arial"/>
              <a:cs typeface="Arial"/>
              <a:sym typeface="Arial"/>
            </a:endParaRPr>
          </a:p>
        </p:txBody>
      </p:sp>
      <p:sp>
        <p:nvSpPr>
          <p:cNvPr id="12" name="Rectangle 11"/>
          <p:cNvSpPr/>
          <p:nvPr/>
        </p:nvSpPr>
        <p:spPr>
          <a:xfrm>
            <a:off x="1113681" y="1940139"/>
            <a:ext cx="2884474" cy="4062651"/>
          </a:xfrm>
          <a:prstGeom prst="rect">
            <a:avLst/>
          </a:prstGeom>
        </p:spPr>
        <p:txBody>
          <a:bodyPr wrap="square">
            <a:spAutoFit/>
          </a:bodyPr>
          <a:lstStyle/>
          <a:p>
            <a:r>
              <a:rPr lang="en-US" sz="1400" b="1" u="sng" dirty="0" smtClean="0">
                <a:solidFill>
                  <a:srgbClr val="00B0F0"/>
                </a:solidFill>
              </a:rPr>
              <a:t>Access </a:t>
            </a:r>
            <a:r>
              <a:rPr lang="en-US" sz="1400" b="1" u="sng" dirty="0">
                <a:solidFill>
                  <a:srgbClr val="00B0F0"/>
                </a:solidFill>
              </a:rPr>
              <a:t>to data in mobile app</a:t>
            </a:r>
            <a:r>
              <a:rPr lang="en-US" sz="1200" b="1" dirty="0">
                <a:solidFill>
                  <a:srgbClr val="00B0F0"/>
                </a:solidFill>
              </a:rPr>
              <a:t>: </a:t>
            </a:r>
            <a:r>
              <a:rPr lang="en-US" sz="1200" dirty="0"/>
              <a:t>An extension of the </a:t>
            </a:r>
            <a:r>
              <a:rPr lang="en-US" sz="1200" b="1" dirty="0">
                <a:solidFill>
                  <a:srgbClr val="00B0F0"/>
                </a:solidFill>
              </a:rPr>
              <a:t>“Shadow DB synch” </a:t>
            </a:r>
            <a:r>
              <a:rPr lang="en-US" sz="1200" dirty="0"/>
              <a:t>use case. In the mobile rewards app the developer needs to </a:t>
            </a:r>
            <a:r>
              <a:rPr lang="en-US" sz="1200" b="1" dirty="0">
                <a:solidFill>
                  <a:srgbClr val="00B0F0"/>
                </a:solidFill>
              </a:rPr>
              <a:t>access the data </a:t>
            </a:r>
            <a:r>
              <a:rPr lang="en-US" sz="1200" dirty="0"/>
              <a:t>that is being uploaded in the shadow DB. Rather than using a generic data access like ODBC the developer prefers to use </a:t>
            </a:r>
            <a:r>
              <a:rPr lang="en-US" sz="1200" b="1" dirty="0">
                <a:solidFill>
                  <a:srgbClr val="00B0F0"/>
                </a:solidFill>
              </a:rPr>
              <a:t>purpose specific APIs </a:t>
            </a:r>
            <a:r>
              <a:rPr lang="en-US" sz="1200" dirty="0"/>
              <a:t>that access the data and return </a:t>
            </a:r>
            <a:r>
              <a:rPr lang="en-US" sz="1200" b="1" dirty="0">
                <a:solidFill>
                  <a:srgbClr val="00B0F0"/>
                </a:solidFill>
              </a:rPr>
              <a:t>richer objects </a:t>
            </a:r>
            <a:r>
              <a:rPr lang="en-US" sz="1200" dirty="0"/>
              <a:t>in formats like </a:t>
            </a:r>
            <a:r>
              <a:rPr lang="en-US" sz="1200" b="1" dirty="0">
                <a:solidFill>
                  <a:srgbClr val="00B0F0"/>
                </a:solidFill>
              </a:rPr>
              <a:t>JSON</a:t>
            </a:r>
            <a:r>
              <a:rPr lang="en-US" sz="1200" dirty="0" smtClean="0"/>
              <a:t>.</a:t>
            </a:r>
          </a:p>
          <a:p>
            <a:endParaRPr lang="en-US" sz="1200" dirty="0"/>
          </a:p>
          <a:p>
            <a:r>
              <a:rPr lang="en-US" sz="1400" b="1" u="sng" dirty="0">
                <a:solidFill>
                  <a:srgbClr val="00B0F0"/>
                </a:solidFill>
              </a:rPr>
              <a:t>Control data workflows from a web app</a:t>
            </a:r>
            <a:r>
              <a:rPr lang="en-US" sz="1200" b="1" dirty="0">
                <a:solidFill>
                  <a:srgbClr val="00B0F0"/>
                </a:solidFill>
              </a:rPr>
              <a:t>: </a:t>
            </a:r>
            <a:r>
              <a:rPr lang="en-US" sz="1200" dirty="0"/>
              <a:t>Based on </a:t>
            </a:r>
            <a:r>
              <a:rPr lang="en-US" sz="1200" b="1" dirty="0">
                <a:solidFill>
                  <a:srgbClr val="00B0F0"/>
                </a:solidFill>
              </a:rPr>
              <a:t>events</a:t>
            </a:r>
            <a:r>
              <a:rPr lang="en-US" sz="1200" dirty="0"/>
              <a:t> coming from </a:t>
            </a:r>
            <a:r>
              <a:rPr lang="en-US" sz="1200" b="1" dirty="0" err="1" smtClean="0">
                <a:solidFill>
                  <a:srgbClr val="00B0F0"/>
                </a:solidFill>
              </a:rPr>
              <a:t>IoT</a:t>
            </a:r>
            <a:r>
              <a:rPr lang="en-US" sz="1200" b="1" dirty="0" smtClean="0">
                <a:solidFill>
                  <a:srgbClr val="00B0F0"/>
                </a:solidFill>
              </a:rPr>
              <a:t> sensors </a:t>
            </a:r>
            <a:r>
              <a:rPr lang="en-US" sz="1200" dirty="0" smtClean="0"/>
              <a:t>and </a:t>
            </a:r>
            <a:r>
              <a:rPr lang="en-US" sz="1200" dirty="0"/>
              <a:t>systems of engagement (</a:t>
            </a:r>
            <a:r>
              <a:rPr lang="en-US" sz="1200" b="1" dirty="0">
                <a:solidFill>
                  <a:srgbClr val="00B0F0"/>
                </a:solidFill>
              </a:rPr>
              <a:t>mobile, social</a:t>
            </a:r>
            <a:r>
              <a:rPr lang="en-US" sz="1200" dirty="0">
                <a:solidFill>
                  <a:schemeClr val="tx1"/>
                </a:solidFill>
              </a:rPr>
              <a:t>)</a:t>
            </a:r>
            <a:r>
              <a:rPr lang="en-US" sz="1200" b="1" dirty="0">
                <a:solidFill>
                  <a:srgbClr val="00B0F0"/>
                </a:solidFill>
              </a:rPr>
              <a:t> </a:t>
            </a:r>
            <a:r>
              <a:rPr lang="en-US" sz="1200" dirty="0"/>
              <a:t>an app developer needs to </a:t>
            </a:r>
            <a:r>
              <a:rPr lang="en-US" sz="1200" b="1" dirty="0">
                <a:solidFill>
                  <a:srgbClr val="00B0F0"/>
                </a:solidFill>
              </a:rPr>
              <a:t>trigger automated workflows </a:t>
            </a:r>
            <a:r>
              <a:rPr lang="en-US" sz="1200" dirty="0"/>
              <a:t>(that were </a:t>
            </a:r>
            <a:r>
              <a:rPr lang="en-US" sz="1200" dirty="0" smtClean="0"/>
              <a:t>created </a:t>
            </a:r>
            <a:r>
              <a:rPr lang="en-US" sz="1200" dirty="0"/>
              <a:t>by </a:t>
            </a:r>
            <a:r>
              <a:rPr lang="en-US" sz="1200" dirty="0" smtClean="0"/>
              <a:t>business </a:t>
            </a:r>
            <a:r>
              <a:rPr lang="en-US" sz="1200" dirty="0"/>
              <a:t>analysts, data scientist and IT administrators) to </a:t>
            </a:r>
            <a:r>
              <a:rPr lang="en-US" sz="1200" b="1" dirty="0">
                <a:solidFill>
                  <a:srgbClr val="00B0F0"/>
                </a:solidFill>
              </a:rPr>
              <a:t>move, cleanse and transform data</a:t>
            </a:r>
            <a:r>
              <a:rPr lang="en-US" sz="1200" dirty="0"/>
              <a:t>. </a:t>
            </a:r>
          </a:p>
        </p:txBody>
      </p:sp>
      <p:sp>
        <p:nvSpPr>
          <p:cNvPr id="14" name="Rectangle 13"/>
          <p:cNvSpPr/>
          <p:nvPr/>
        </p:nvSpPr>
        <p:spPr>
          <a:xfrm>
            <a:off x="5317255" y="1941746"/>
            <a:ext cx="2884474" cy="4062651"/>
          </a:xfrm>
          <a:prstGeom prst="rect">
            <a:avLst/>
          </a:prstGeom>
        </p:spPr>
        <p:txBody>
          <a:bodyPr wrap="square">
            <a:spAutoFit/>
          </a:bodyPr>
          <a:lstStyle/>
          <a:p>
            <a:r>
              <a:rPr lang="en-US" sz="1400" b="1" u="sng" dirty="0" smtClean="0">
                <a:solidFill>
                  <a:srgbClr val="00B0F0"/>
                </a:solidFill>
              </a:rPr>
              <a:t>Warehouse </a:t>
            </a:r>
            <a:r>
              <a:rPr lang="en-US" sz="1400" b="1" u="sng" dirty="0">
                <a:solidFill>
                  <a:srgbClr val="00B0F0"/>
                </a:solidFill>
              </a:rPr>
              <a:t>expansion to the cloud</a:t>
            </a:r>
            <a:r>
              <a:rPr lang="en-US" sz="1400" b="1" dirty="0">
                <a:solidFill>
                  <a:srgbClr val="00B0F0"/>
                </a:solidFill>
              </a:rPr>
              <a:t>: </a:t>
            </a:r>
            <a:r>
              <a:rPr lang="en-US" sz="1200" dirty="0"/>
              <a:t>A Customer needs to quickly stand a </a:t>
            </a:r>
            <a:r>
              <a:rPr lang="en-US" sz="1200" b="1" dirty="0">
                <a:solidFill>
                  <a:srgbClr val="00B0F0"/>
                </a:solidFill>
              </a:rPr>
              <a:t>warehousing</a:t>
            </a:r>
            <a:r>
              <a:rPr lang="en-US" sz="1200" dirty="0"/>
              <a:t> project on the </a:t>
            </a:r>
            <a:r>
              <a:rPr lang="en-US" sz="1200" b="1" dirty="0">
                <a:solidFill>
                  <a:srgbClr val="00B0F0"/>
                </a:solidFill>
              </a:rPr>
              <a:t>cloud</a:t>
            </a:r>
            <a:r>
              <a:rPr lang="en-US" sz="1200" dirty="0"/>
              <a:t> using </a:t>
            </a:r>
            <a:r>
              <a:rPr lang="en-US" sz="1200" b="1" dirty="0" err="1">
                <a:solidFill>
                  <a:srgbClr val="00B0F0"/>
                </a:solidFill>
              </a:rPr>
              <a:t>dashDB</a:t>
            </a:r>
            <a:r>
              <a:rPr lang="en-US" sz="1200" dirty="0"/>
              <a:t> for a new project that expands existing capabilities </a:t>
            </a:r>
            <a:r>
              <a:rPr lang="en-US" sz="1200" dirty="0" err="1"/>
              <a:t>o</a:t>
            </a:r>
            <a:r>
              <a:rPr lang="en-US" sz="1200" b="1" dirty="0" err="1">
                <a:solidFill>
                  <a:srgbClr val="00B0F0"/>
                </a:solidFill>
              </a:rPr>
              <a:t>n-premise</a:t>
            </a:r>
            <a:r>
              <a:rPr lang="en-US" sz="1200" dirty="0"/>
              <a:t>. They need a solution for quickly </a:t>
            </a:r>
            <a:r>
              <a:rPr lang="en-US" sz="1200" b="1" dirty="0">
                <a:solidFill>
                  <a:srgbClr val="00B0F0"/>
                </a:solidFill>
              </a:rPr>
              <a:t>on-boarding</a:t>
            </a:r>
            <a:r>
              <a:rPr lang="en-US" sz="1200" dirty="0"/>
              <a:t> a subset of their existing </a:t>
            </a:r>
            <a:r>
              <a:rPr lang="en-US" sz="1200" b="1" dirty="0">
                <a:solidFill>
                  <a:srgbClr val="00B0F0"/>
                </a:solidFill>
              </a:rPr>
              <a:t>data</a:t>
            </a:r>
            <a:r>
              <a:rPr lang="en-US" sz="1200" dirty="0"/>
              <a:t> </a:t>
            </a:r>
            <a:r>
              <a:rPr lang="en-US" sz="1200" dirty="0">
                <a:solidFill>
                  <a:schemeClr val="tx1"/>
                </a:solidFill>
              </a:rPr>
              <a:t>(</a:t>
            </a:r>
            <a:r>
              <a:rPr lang="en-US" sz="1200" b="1" dirty="0">
                <a:solidFill>
                  <a:srgbClr val="00B0F0"/>
                </a:solidFill>
              </a:rPr>
              <a:t>&lt;</a:t>
            </a:r>
            <a:r>
              <a:rPr lang="en-US" sz="1200" b="1" dirty="0" smtClean="0">
                <a:solidFill>
                  <a:srgbClr val="00B0F0"/>
                </a:solidFill>
              </a:rPr>
              <a:t>10 </a:t>
            </a:r>
            <a:r>
              <a:rPr lang="en-US" sz="1200" b="1" dirty="0">
                <a:solidFill>
                  <a:srgbClr val="00B0F0"/>
                </a:solidFill>
              </a:rPr>
              <a:t>TB</a:t>
            </a:r>
            <a:r>
              <a:rPr lang="en-US" sz="1200" dirty="0"/>
              <a:t>) from </a:t>
            </a:r>
            <a:r>
              <a:rPr lang="en-US" sz="1200" dirty="0" err="1"/>
              <a:t>Netezza</a:t>
            </a:r>
            <a:r>
              <a:rPr lang="en-US" sz="1200" dirty="0" smtClean="0"/>
              <a:t>.</a:t>
            </a:r>
          </a:p>
          <a:p>
            <a:endParaRPr lang="en-US" sz="1200" dirty="0"/>
          </a:p>
          <a:p>
            <a:r>
              <a:rPr lang="en-US" sz="1400" b="1" u="sng" dirty="0">
                <a:solidFill>
                  <a:srgbClr val="00B0F0"/>
                </a:solidFill>
              </a:rPr>
              <a:t>Shadow DB synchronization</a:t>
            </a:r>
            <a:r>
              <a:rPr lang="en-US" sz="1400" b="1" dirty="0">
                <a:solidFill>
                  <a:srgbClr val="00B0F0"/>
                </a:solidFill>
              </a:rPr>
              <a:t>: </a:t>
            </a:r>
            <a:r>
              <a:rPr lang="en-US" sz="1200" dirty="0"/>
              <a:t>A retail company is building a </a:t>
            </a:r>
            <a:r>
              <a:rPr lang="en-US" sz="1200" b="1" dirty="0">
                <a:solidFill>
                  <a:schemeClr val="accent1"/>
                </a:solidFill>
              </a:rPr>
              <a:t>mobile rewards app</a:t>
            </a:r>
            <a:r>
              <a:rPr lang="en-US" sz="1200" dirty="0"/>
              <a:t>. In order to reduce latency in their app they decided to </a:t>
            </a:r>
            <a:r>
              <a:rPr lang="en-US" sz="1200" b="1" dirty="0">
                <a:solidFill>
                  <a:srgbClr val="00B0F0"/>
                </a:solidFill>
              </a:rPr>
              <a:t>cache</a:t>
            </a:r>
            <a:r>
              <a:rPr lang="en-US" sz="1200" dirty="0"/>
              <a:t> </a:t>
            </a:r>
            <a:r>
              <a:rPr lang="en-US" sz="1200" b="1" dirty="0">
                <a:solidFill>
                  <a:srgbClr val="00B0F0"/>
                </a:solidFill>
              </a:rPr>
              <a:t>on-</a:t>
            </a:r>
            <a:r>
              <a:rPr lang="en-US" sz="1200" b="1" dirty="0" err="1">
                <a:solidFill>
                  <a:srgbClr val="00B0F0"/>
                </a:solidFill>
              </a:rPr>
              <a:t>prem</a:t>
            </a:r>
            <a:r>
              <a:rPr lang="en-US" sz="1200" dirty="0"/>
              <a:t> order history data in a </a:t>
            </a:r>
            <a:r>
              <a:rPr lang="en-US" sz="1200" b="1" dirty="0" err="1">
                <a:solidFill>
                  <a:srgbClr val="00B0F0"/>
                </a:solidFill>
              </a:rPr>
              <a:t>Cloudant</a:t>
            </a:r>
            <a:r>
              <a:rPr lang="en-US" sz="1200" dirty="0"/>
              <a:t> database. The data is made up from a subset of their sales DB. Prior to </a:t>
            </a:r>
            <a:r>
              <a:rPr lang="en-US" sz="1200" b="1" dirty="0">
                <a:solidFill>
                  <a:srgbClr val="00B0F0"/>
                </a:solidFill>
              </a:rPr>
              <a:t>loading</a:t>
            </a:r>
            <a:r>
              <a:rPr lang="en-US" sz="1200" dirty="0"/>
              <a:t> the data needs to be </a:t>
            </a:r>
            <a:r>
              <a:rPr lang="en-US" sz="1200" b="1" dirty="0">
                <a:solidFill>
                  <a:srgbClr val="00B0F0"/>
                </a:solidFill>
              </a:rPr>
              <a:t>cleansed</a:t>
            </a:r>
            <a:r>
              <a:rPr lang="en-US" sz="1200" dirty="0"/>
              <a:t> and </a:t>
            </a:r>
            <a:r>
              <a:rPr lang="en-US" sz="1200" b="1" dirty="0">
                <a:solidFill>
                  <a:srgbClr val="00B0F0"/>
                </a:solidFill>
              </a:rPr>
              <a:t>consolidated</a:t>
            </a:r>
            <a:r>
              <a:rPr lang="en-US" sz="1200" dirty="0"/>
              <a:t> to match the requirements of the rewards app and it needs to be </a:t>
            </a:r>
            <a:r>
              <a:rPr lang="en-US" sz="1200" b="1" dirty="0">
                <a:solidFill>
                  <a:srgbClr val="00B0F0"/>
                </a:solidFill>
              </a:rPr>
              <a:t>refreshed</a:t>
            </a:r>
            <a:r>
              <a:rPr lang="en-US" sz="1200" dirty="0"/>
              <a:t> on a daily basis. </a:t>
            </a:r>
          </a:p>
        </p:txBody>
      </p:sp>
      <p:sp>
        <p:nvSpPr>
          <p:cNvPr id="8" name="Rounded Rectangle 7"/>
          <p:cNvSpPr/>
          <p:nvPr/>
        </p:nvSpPr>
        <p:spPr>
          <a:xfrm>
            <a:off x="5158581" y="3590636"/>
            <a:ext cx="3043147" cy="2420264"/>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713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E0B524-CA6C-604E-B7EC-7F65E66965BE}" type="slidenum">
              <a:rPr lang="en-US" smtClean="0"/>
              <a:pPr/>
              <a:t>5</a:t>
            </a:fld>
            <a:endParaRPr lang="en-US"/>
          </a:p>
        </p:txBody>
      </p:sp>
      <p:sp>
        <p:nvSpPr>
          <p:cNvPr id="5" name="Title 4"/>
          <p:cNvSpPr>
            <a:spLocks noGrp="1"/>
          </p:cNvSpPr>
          <p:nvPr>
            <p:ph type="ctrTitle"/>
          </p:nvPr>
        </p:nvSpPr>
        <p:spPr/>
        <p:txBody>
          <a:bodyPr>
            <a:normAutofit fontScale="90000"/>
          </a:bodyPr>
          <a:lstStyle/>
          <a:p>
            <a:r>
              <a:rPr lang="en-US" dirty="0" smtClean="0"/>
              <a:t>Integration:</a:t>
            </a:r>
            <a:br>
              <a:rPr lang="en-US" dirty="0" smtClean="0"/>
            </a:br>
            <a:r>
              <a:rPr lang="en-US" dirty="0" smtClean="0"/>
              <a:t>Connecting </a:t>
            </a:r>
            <a:r>
              <a:rPr lang="en-US" dirty="0" err="1" smtClean="0"/>
              <a:t>Bluemix</a:t>
            </a:r>
            <a:r>
              <a:rPr lang="en-US" dirty="0" smtClean="0"/>
              <a:t> Apps to Existing Resources</a:t>
            </a:r>
            <a:endParaRPr lang="en-US" dirty="0"/>
          </a:p>
        </p:txBody>
      </p:sp>
      <p:grpSp>
        <p:nvGrpSpPr>
          <p:cNvPr id="31" name="Group 30"/>
          <p:cNvGrpSpPr/>
          <p:nvPr/>
        </p:nvGrpSpPr>
        <p:grpSpPr>
          <a:xfrm>
            <a:off x="2094271" y="3392129"/>
            <a:ext cx="5030665" cy="2286000"/>
            <a:chOff x="4777866" y="3645535"/>
            <a:chExt cx="2848515" cy="1606544"/>
          </a:xfrm>
        </p:grpSpPr>
        <p:sp>
          <p:nvSpPr>
            <p:cNvPr id="19" name="Rectangle 18"/>
            <p:cNvSpPr/>
            <p:nvPr/>
          </p:nvSpPr>
          <p:spPr>
            <a:xfrm>
              <a:off x="5669018" y="4892485"/>
              <a:ext cx="1066211" cy="359594"/>
            </a:xfrm>
            <a:prstGeom prst="rect">
              <a:avLst/>
            </a:prstGeom>
          </p:spPr>
          <p:txBody>
            <a:bodyPr wrap="none" lIns="81800" tIns="40898" rIns="81800" bIns="40898">
              <a:spAutoFit/>
            </a:bodyPr>
            <a:lstStyle/>
            <a:p>
              <a:pPr defTabSz="451127"/>
              <a:r>
                <a:rPr lang="en-US" b="1" dirty="0" smtClean="0">
                  <a:solidFill>
                    <a:prstClr val="black"/>
                  </a:solidFill>
                  <a:latin typeface="Candara" pitchFamily="34" charset="0"/>
                </a:rPr>
                <a:t>Hybrid IT</a:t>
              </a:r>
              <a:endParaRPr lang="en-US" b="1" dirty="0">
                <a:solidFill>
                  <a:prstClr val="black"/>
                </a:solidFill>
                <a:latin typeface="Candara" pitchFamily="34" charset="0"/>
              </a:endParaRPr>
            </a:p>
          </p:txBody>
        </p:sp>
        <p:grpSp>
          <p:nvGrpSpPr>
            <p:cNvPr id="26" name="Group 25"/>
            <p:cNvGrpSpPr/>
            <p:nvPr/>
          </p:nvGrpSpPr>
          <p:grpSpPr>
            <a:xfrm>
              <a:off x="4777866" y="3645535"/>
              <a:ext cx="2848515" cy="1204140"/>
              <a:chOff x="3969795" y="3652075"/>
              <a:chExt cx="2848515" cy="1204140"/>
            </a:xfrm>
          </p:grpSpPr>
          <p:grpSp>
            <p:nvGrpSpPr>
              <p:cNvPr id="20" name="Group 19"/>
              <p:cNvGrpSpPr/>
              <p:nvPr/>
            </p:nvGrpSpPr>
            <p:grpSpPr>
              <a:xfrm>
                <a:off x="3969795" y="3652075"/>
                <a:ext cx="1455738" cy="1120775"/>
                <a:chOff x="6699891" y="3652075"/>
                <a:chExt cx="1455738" cy="1120775"/>
              </a:xfrm>
            </p:grpSpPr>
            <p:pic>
              <p:nvPicPr>
                <p:cNvPr id="1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891" y="3652075"/>
                  <a:ext cx="1455738" cy="112077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360" cap="flat">
                      <a:solidFill>
                        <a:srgbClr val="4A7EBB"/>
                      </a:solidFill>
                      <a:round/>
                      <a:headEnd/>
                      <a:tailEnd/>
                    </a14:hiddenLine>
                  </a:ext>
                </a:extLst>
              </p:spPr>
            </p:pic>
            <p:sp>
              <p:nvSpPr>
                <p:cNvPr id="17" name="Freeform 21"/>
                <p:cNvSpPr>
                  <a:spLocks noChangeArrowheads="1"/>
                </p:cNvSpPr>
                <p:nvPr/>
              </p:nvSpPr>
              <p:spPr bwMode="auto">
                <a:xfrm>
                  <a:off x="6764979" y="4183888"/>
                  <a:ext cx="1371600" cy="273050"/>
                </a:xfrm>
                <a:custGeom>
                  <a:avLst/>
                  <a:gdLst>
                    <a:gd name="T0" fmla="*/ 0 w 21600"/>
                    <a:gd name="T1" fmla="*/ 0 h 21600"/>
                    <a:gd name="T2" fmla="*/ 21600 w 21600"/>
                    <a:gd name="T3" fmla="*/ 0 h 21600"/>
                    <a:gd name="T4" fmla="*/ 21600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nchorCtr="1">
                  <a:spAutoFit/>
                </a:bodyPr>
                <a:lstStyle/>
                <a:p>
                  <a:pPr algn="ctr" hangingPunct="1">
                    <a:lnSpc>
                      <a:spcPct val="100000"/>
                    </a:lnSpc>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0000"/>
                      </a:solidFill>
                      <a:ea typeface="MS PGothic" charset="0"/>
                      <a:cs typeface="MS PGothic" charset="0"/>
                    </a:rPr>
                    <a:t>Cloud</a:t>
                  </a:r>
                </a:p>
              </p:txBody>
            </p:sp>
          </p:grpSp>
          <p:sp>
            <p:nvSpPr>
              <p:cNvPr id="18" name="Freeform 22"/>
              <p:cNvSpPr>
                <a:spLocks noChangeArrowheads="1"/>
              </p:cNvSpPr>
              <p:nvPr/>
            </p:nvSpPr>
            <p:spPr bwMode="auto">
              <a:xfrm>
                <a:off x="5488178" y="4093777"/>
                <a:ext cx="304800" cy="395288"/>
              </a:xfrm>
              <a:custGeom>
                <a:avLst/>
                <a:gdLst>
                  <a:gd name="T0" fmla="*/ 0 w 21600"/>
                  <a:gd name="T1" fmla="*/ 0 h 21600"/>
                  <a:gd name="T2" fmla="*/ 21600 w 21600"/>
                  <a:gd name="T3" fmla="*/ 0 h 21600"/>
                  <a:gd name="T4" fmla="*/ 21600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spAutoFit/>
              </a:bodyPr>
              <a:lstStyle/>
              <a:p>
                <a:pPr hangingPunct="1">
                  <a:lnSpc>
                    <a:spcPct val="100000"/>
                  </a:lnSpc>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ea typeface="MS PGothic" charset="0"/>
                    <a:cs typeface="MS PGothic" charset="0"/>
                  </a:rPr>
                  <a:t>+</a:t>
                </a:r>
              </a:p>
            </p:txBody>
          </p:sp>
          <p:grpSp>
            <p:nvGrpSpPr>
              <p:cNvPr id="25" name="Group 24"/>
              <p:cNvGrpSpPr/>
              <p:nvPr/>
            </p:nvGrpSpPr>
            <p:grpSpPr>
              <a:xfrm>
                <a:off x="5792978" y="3858450"/>
                <a:ext cx="1025332" cy="997765"/>
                <a:chOff x="5792978" y="3858450"/>
                <a:chExt cx="1025332" cy="997765"/>
              </a:xfrm>
            </p:grpSpPr>
            <p:grpSp>
              <p:nvGrpSpPr>
                <p:cNvPr id="13" name="Group 14"/>
                <p:cNvGrpSpPr>
                  <a:grpSpLocks/>
                </p:cNvGrpSpPr>
                <p:nvPr/>
              </p:nvGrpSpPr>
              <p:grpSpPr bwMode="auto">
                <a:xfrm>
                  <a:off x="5855623" y="3858450"/>
                  <a:ext cx="879475" cy="769938"/>
                  <a:chOff x="3509" y="1406"/>
                  <a:chExt cx="554" cy="485"/>
                </a:xfrm>
              </p:grpSpPr>
              <p:pic>
                <p:nvPicPr>
                  <p:cNvPr id="1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 y="1406"/>
                    <a:ext cx="355" cy="48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360" cap="flat">
                        <a:solidFill>
                          <a:srgbClr val="4A7EBB"/>
                        </a:solidFill>
                        <a:round/>
                        <a:headEnd/>
                        <a:tailEnd/>
                      </a14:hiddenLine>
                    </a:ext>
                  </a:extLst>
                </p:spPr>
              </p:pic>
              <p:pic>
                <p:nvPicPr>
                  <p:cNvPr id="1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 y="1406"/>
                    <a:ext cx="355" cy="485"/>
                  </a:xfrm>
                  <a:prstGeom prst="rect">
                    <a:avLst/>
                  </a:prstGeom>
                  <a:noFill/>
                  <a:ln>
                    <a:noFill/>
                  </a:ln>
                  <a:effectLst>
                    <a:outerShdw blurRad="63500" dist="23040" dir="5400000" algn="ctr" rotWithShape="0">
                      <a:srgbClr val="000000">
                        <a:alpha val="35036"/>
                      </a:srgbClr>
                    </a:outerShdw>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360" cap="flat">
                        <a:solidFill>
                          <a:srgbClr val="4A7EBB"/>
                        </a:solidFill>
                        <a:round/>
                        <a:headEnd/>
                        <a:tailEnd/>
                      </a14:hiddenLine>
                    </a:ext>
                  </a:extLst>
                </p:spPr>
              </p:pic>
            </p:grpSp>
            <p:sp>
              <p:nvSpPr>
                <p:cNvPr id="22" name="Freeform 21"/>
                <p:cNvSpPr>
                  <a:spLocks noChangeArrowheads="1"/>
                </p:cNvSpPr>
                <p:nvPr/>
              </p:nvSpPr>
              <p:spPr bwMode="auto">
                <a:xfrm>
                  <a:off x="5792978" y="4583165"/>
                  <a:ext cx="1025332" cy="273050"/>
                </a:xfrm>
                <a:custGeom>
                  <a:avLst/>
                  <a:gdLst>
                    <a:gd name="T0" fmla="*/ 0 w 21600"/>
                    <a:gd name="T1" fmla="*/ 0 h 21600"/>
                    <a:gd name="T2" fmla="*/ 21600 w 21600"/>
                    <a:gd name="T3" fmla="*/ 0 h 21600"/>
                    <a:gd name="T4" fmla="*/ 21600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0000" tIns="45000" rIns="90000" bIns="45000" anchorCtr="1">
                  <a:spAutoFit/>
                </a:bodyPr>
                <a:lstStyle/>
                <a:p>
                  <a:pPr algn="ctr" hangingPunct="1">
                    <a:lnSpc>
                      <a:spcPct val="100000"/>
                    </a:lnSpc>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000000"/>
                      </a:solidFill>
                      <a:ea typeface="MS PGothic" charset="0"/>
                      <a:cs typeface="MS PGothic" charset="0"/>
                    </a:rPr>
                    <a:t>Enterprise</a:t>
                  </a:r>
                  <a:endParaRPr lang="en-US" sz="1200" b="1" dirty="0">
                    <a:solidFill>
                      <a:srgbClr val="000000"/>
                    </a:solidFill>
                    <a:ea typeface="MS PGothic" charset="0"/>
                    <a:cs typeface="MS PGothic" charset="0"/>
                  </a:endParaRPr>
                </a:p>
              </p:txBody>
            </p:sp>
          </p:grpSp>
        </p:grpSp>
      </p:grpSp>
    </p:spTree>
    <p:extLst>
      <p:ext uri="{BB962C8B-B14F-4D97-AF65-F5344CB8AC3E}">
        <p14:creationId xmlns:p14="http://schemas.microsoft.com/office/powerpoint/2010/main" val="2356765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74638"/>
            <a:ext cx="9144000" cy="1143000"/>
          </a:xfrm>
        </p:spPr>
        <p:txBody>
          <a:bodyPr>
            <a:normAutofit/>
          </a:bodyPr>
          <a:lstStyle/>
          <a:p>
            <a:pPr algn="ctr"/>
            <a:r>
              <a:rPr lang="en-US" sz="3000" dirty="0" smtClean="0">
                <a:solidFill>
                  <a:schemeClr val="bg2">
                    <a:lumMod val="50000"/>
                  </a:schemeClr>
                </a:solidFill>
              </a:rPr>
              <a:t>Examples of Integration Points</a:t>
            </a:r>
            <a:endParaRPr lang="en-US" sz="3000" dirty="0">
              <a:solidFill>
                <a:schemeClr val="bg2">
                  <a:lumMod val="50000"/>
                </a:schemeClr>
              </a:solidFill>
            </a:endParaRPr>
          </a:p>
        </p:txBody>
      </p:sp>
      <p:sp>
        <p:nvSpPr>
          <p:cNvPr id="8" name="Content Placeholder 7"/>
          <p:cNvSpPr>
            <a:spLocks noGrp="1"/>
          </p:cNvSpPr>
          <p:nvPr>
            <p:ph idx="1"/>
          </p:nvPr>
        </p:nvSpPr>
        <p:spPr>
          <a:xfrm>
            <a:off x="0" y="1600200"/>
            <a:ext cx="9144000" cy="4525963"/>
          </a:xfrm>
        </p:spPr>
        <p:txBody>
          <a:bodyPr>
            <a:noAutofit/>
          </a:bodyPr>
          <a:lstStyle/>
          <a:p>
            <a:pPr marL="457200" lvl="1" indent="0">
              <a:buNone/>
            </a:pPr>
            <a:r>
              <a:rPr lang="en-US" sz="3000" dirty="0" smtClean="0"/>
              <a:t>Connect a </a:t>
            </a:r>
            <a:r>
              <a:rPr lang="en-US" sz="3000" dirty="0" err="1" smtClean="0"/>
              <a:t>Bluemix</a:t>
            </a:r>
            <a:r>
              <a:rPr lang="en-US" sz="3000" dirty="0" smtClean="0"/>
              <a:t> application with a </a:t>
            </a:r>
          </a:p>
          <a:p>
            <a:pPr marL="457200" lvl="1" indent="0">
              <a:buNone/>
            </a:pPr>
            <a:r>
              <a:rPr lang="en-US" sz="2400" dirty="0" smtClean="0"/>
              <a:t>1. </a:t>
            </a:r>
            <a:r>
              <a:rPr lang="en-US" sz="2800" dirty="0" smtClean="0"/>
              <a:t>On-premise database</a:t>
            </a:r>
          </a:p>
          <a:p>
            <a:pPr marL="457200" lvl="1" indent="0">
              <a:buNone/>
            </a:pPr>
            <a:r>
              <a:rPr lang="en-US" sz="2800" dirty="0" smtClean="0"/>
              <a:t>2. </a:t>
            </a:r>
            <a:r>
              <a:rPr lang="en-US" sz="2800" dirty="0"/>
              <a:t>S</a:t>
            </a:r>
            <a:r>
              <a:rPr lang="en-US" sz="2800" dirty="0" smtClean="0"/>
              <a:t>ystem of record that has a RESTful API, </a:t>
            </a:r>
          </a:p>
          <a:p>
            <a:pPr marL="457200" lvl="1" indent="0">
              <a:buNone/>
            </a:pPr>
            <a:r>
              <a:rPr lang="en-US" sz="2800" dirty="0"/>
              <a:t> </a:t>
            </a:r>
            <a:r>
              <a:rPr lang="en-US" sz="2800" dirty="0" smtClean="0"/>
              <a:t>   especially non-public API</a:t>
            </a:r>
          </a:p>
          <a:p>
            <a:pPr marL="457200" lvl="1" indent="0">
              <a:buNone/>
            </a:pPr>
            <a:r>
              <a:rPr lang="en-US" sz="2800" dirty="0" smtClean="0"/>
              <a:t>3. On-premise WebSphere MQ messaging system</a:t>
            </a:r>
          </a:p>
          <a:p>
            <a:pPr marL="457200" lvl="1" indent="0">
              <a:buNone/>
            </a:pPr>
            <a:r>
              <a:rPr lang="en-US" sz="2800" dirty="0" smtClean="0"/>
              <a:t>4. On-premise LDAP identity provider</a:t>
            </a:r>
          </a:p>
        </p:txBody>
      </p:sp>
      <p:sp>
        <p:nvSpPr>
          <p:cNvPr id="2" name="Slide Number Placeholder 1"/>
          <p:cNvSpPr>
            <a:spLocks noGrp="1"/>
          </p:cNvSpPr>
          <p:nvPr>
            <p:ph type="sldNum" sz="quarter" idx="10"/>
          </p:nvPr>
        </p:nvSpPr>
        <p:spPr/>
        <p:txBody>
          <a:bodyPr/>
          <a:lstStyle/>
          <a:p>
            <a:fld id="{2BE0B524-CA6C-604E-B7EC-7F65E66965BE}" type="slidenum">
              <a:rPr lang="en-US" smtClean="0"/>
              <a:pPr/>
              <a:t>6</a:t>
            </a:fld>
            <a:endParaRPr lang="en-US"/>
          </a:p>
        </p:txBody>
      </p:sp>
    </p:spTree>
    <p:extLst>
      <p:ext uri="{BB962C8B-B14F-4D97-AF65-F5344CB8AC3E}">
        <p14:creationId xmlns:p14="http://schemas.microsoft.com/office/powerpoint/2010/main" val="50657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57"/>
          <p:cNvSpPr txBox="1">
            <a:spLocks noChangeArrowheads="1"/>
          </p:cNvSpPr>
          <p:nvPr/>
        </p:nvSpPr>
        <p:spPr bwMode="auto">
          <a:xfrm>
            <a:off x="152400" y="1000322"/>
            <a:ext cx="8839200" cy="311141"/>
          </a:xfrm>
          <a:prstGeom prst="rect">
            <a:avLst/>
          </a:prstGeom>
          <a:noFill/>
          <a:ln w="9525">
            <a:noFill/>
            <a:miter lim="800000"/>
            <a:headEnd/>
            <a:tailEnd/>
          </a:ln>
        </p:spPr>
        <p:txBody>
          <a:bodyPr wrap="square" lIns="64291" tIns="32146" rIns="64291" bIns="32146">
            <a:spAutoFit/>
          </a:bodyPr>
          <a:lstStyle/>
          <a:p>
            <a:r>
              <a:rPr lang="en-US" altLang="en-US" sz="1600" i="1" dirty="0" smtClean="0">
                <a:solidFill>
                  <a:schemeClr val="tx1"/>
                </a:solidFill>
              </a:rPr>
              <a:t>            Enabling </a:t>
            </a:r>
            <a:r>
              <a:rPr lang="en-US" altLang="en-US" sz="1600" i="1" dirty="0" smtClean="0">
                <a:solidFill>
                  <a:schemeClr val="tx1"/>
                </a:solidFill>
              </a:rPr>
              <a:t>two speed IT by integrating Systems of Engagement, Insight, and Record</a:t>
            </a:r>
            <a:endParaRPr lang="en-US" altLang="en-US" sz="1600" i="1" dirty="0">
              <a:solidFill>
                <a:schemeClr val="tx1"/>
              </a:solidFill>
            </a:endParaRPr>
          </a:p>
        </p:txBody>
      </p:sp>
      <p:sp>
        <p:nvSpPr>
          <p:cNvPr id="45" name="Shape 80"/>
          <p:cNvSpPr/>
          <p:nvPr/>
        </p:nvSpPr>
        <p:spPr bwMode="auto">
          <a:xfrm>
            <a:off x="1752600" y="1604722"/>
            <a:ext cx="2701924" cy="1410643"/>
          </a:xfrm>
          <a:prstGeom prst="rect">
            <a:avLst/>
          </a:prstGeom>
          <a:ln w="12700">
            <a:miter lim="400000"/>
          </a:ln>
          <a:extLst/>
        </p:spPr>
        <p:txBody>
          <a:bodyPr wrap="square" lIns="50800" tIns="50800" rIns="50800" bIns="50800">
            <a:spAutoFit/>
          </a:bodyPr>
          <a:lstStyle/>
          <a:p>
            <a:pPr eaLnBrk="1" fontAlgn="auto" hangingPunct="1">
              <a:spcBef>
                <a:spcPts val="0"/>
              </a:spcBef>
              <a:spcAft>
                <a:spcPts val="0"/>
              </a:spcAft>
              <a:defRPr sz="1800"/>
            </a:pPr>
            <a:r>
              <a:rPr sz="1400" b="1" kern="0" dirty="0">
                <a:solidFill>
                  <a:sysClr val="windowText" lastClr="000000"/>
                </a:solidFill>
                <a:latin typeface="Helvetica"/>
                <a:ea typeface="Helvetica"/>
                <a:cs typeface="Helvetica"/>
                <a:sym typeface="Helvetica"/>
              </a:rPr>
              <a:t>Secure </a:t>
            </a:r>
            <a:r>
              <a:rPr sz="1400" b="1" kern="0" dirty="0" smtClean="0">
                <a:solidFill>
                  <a:sysClr val="windowText" lastClr="000000"/>
                </a:solidFill>
                <a:latin typeface="Helvetica"/>
                <a:ea typeface="Helvetica"/>
                <a:cs typeface="Helvetica"/>
                <a:sym typeface="Helvetica"/>
              </a:rPr>
              <a:t>Gateway </a:t>
            </a:r>
            <a:r>
              <a:rPr lang="en-US" sz="1100" b="1" i="1" kern="0" dirty="0">
                <a:solidFill>
                  <a:srgbClr val="51A7F9"/>
                </a:solidFill>
                <a:latin typeface="Helvetica"/>
                <a:ea typeface="Helvetica"/>
                <a:cs typeface="Helvetica"/>
                <a:sym typeface="Helvetica"/>
              </a:rPr>
              <a:t> </a:t>
            </a:r>
            <a:endParaRPr lang="en-US" sz="1100" b="1" i="1" kern="0" dirty="0" smtClean="0">
              <a:solidFill>
                <a:srgbClr val="51A7F9"/>
              </a:solidFill>
              <a:latin typeface="Helvetica"/>
              <a:ea typeface="Helvetica"/>
              <a:cs typeface="Helvetica"/>
              <a:sym typeface="Helvetica"/>
            </a:endParaRPr>
          </a:p>
          <a:p>
            <a:pPr eaLnBrk="1" fontAlgn="auto" hangingPunct="1">
              <a:spcBef>
                <a:spcPts val="0"/>
              </a:spcBef>
              <a:spcAft>
                <a:spcPts val="0"/>
              </a:spcAft>
              <a:defRPr sz="1800"/>
            </a:pPr>
            <a:endParaRPr lang="en-US" sz="1100" b="1" i="1" kern="0" dirty="0" smtClean="0">
              <a:solidFill>
                <a:srgbClr val="51A7F9"/>
              </a:solidFill>
              <a:latin typeface="Helvetica"/>
              <a:ea typeface="Helvetica"/>
              <a:cs typeface="Helvetica"/>
              <a:sym typeface="Helvetica"/>
            </a:endParaRPr>
          </a:p>
          <a:p>
            <a:pPr eaLnBrk="1" fontAlgn="auto" hangingPunct="1">
              <a:spcBef>
                <a:spcPts val="0"/>
              </a:spcBef>
              <a:spcAft>
                <a:spcPts val="0"/>
              </a:spcAft>
              <a:defRPr sz="1800"/>
            </a:pPr>
            <a:r>
              <a:rPr lang="en-US" sz="1200" kern="0" dirty="0" smtClean="0">
                <a:solidFill>
                  <a:sysClr val="windowText" lastClr="000000"/>
                </a:solidFill>
                <a:ea typeface="MS PGothic" pitchFamily="34" charset="-128"/>
              </a:rPr>
              <a:t>Securely connect and manage </a:t>
            </a:r>
            <a:r>
              <a:rPr sz="1200" kern="0" dirty="0" smtClean="0">
                <a:solidFill>
                  <a:sysClr val="windowText" lastClr="000000"/>
                </a:solidFill>
                <a:ea typeface="MS PGothic" pitchFamily="34" charset="-128"/>
              </a:rPr>
              <a:t>access</a:t>
            </a:r>
            <a:r>
              <a:rPr lang="en-US" sz="1200" kern="0" dirty="0" smtClean="0">
                <a:solidFill>
                  <a:sysClr val="windowText" lastClr="000000"/>
                </a:solidFill>
                <a:ea typeface="MS PGothic" pitchFamily="34" charset="-128"/>
              </a:rPr>
              <a:t> to</a:t>
            </a:r>
            <a:r>
              <a:rPr sz="1200" kern="0" dirty="0" smtClean="0">
                <a:solidFill>
                  <a:sysClr val="windowText" lastClr="000000"/>
                </a:solidFill>
                <a:ea typeface="MS PGothic" pitchFamily="34" charset="-128"/>
              </a:rPr>
              <a:t> </a:t>
            </a:r>
            <a:r>
              <a:rPr sz="1200" kern="0" dirty="0">
                <a:solidFill>
                  <a:sysClr val="windowText" lastClr="000000"/>
                </a:solidFill>
                <a:ea typeface="MS PGothic" pitchFamily="34" charset="-128"/>
              </a:rPr>
              <a:t>data and applications in other clouds, enterprise data centers and locally on developer </a:t>
            </a:r>
            <a:r>
              <a:rPr sz="1200" kern="0" dirty="0" smtClean="0">
                <a:solidFill>
                  <a:sysClr val="windowText" lastClr="000000"/>
                </a:solidFill>
                <a:ea typeface="MS PGothic" pitchFamily="34" charset="-128"/>
              </a:rPr>
              <a:t>laptops</a:t>
            </a:r>
            <a:r>
              <a:rPr lang="en-US" sz="1200" kern="0" dirty="0" smtClean="0">
                <a:solidFill>
                  <a:sysClr val="windowText" lastClr="000000"/>
                </a:solidFill>
                <a:ea typeface="MS PGothic" pitchFamily="34" charset="-128"/>
              </a:rPr>
              <a:t>.  Flexible gateway topology</a:t>
            </a:r>
            <a:r>
              <a:rPr sz="1200" kern="0" dirty="0" smtClean="0">
                <a:solidFill>
                  <a:sysClr val="windowText" lastClr="000000"/>
                </a:solidFill>
                <a:ea typeface="MS PGothic" pitchFamily="34" charset="-128"/>
              </a:rPr>
              <a:t> </a:t>
            </a:r>
            <a:endParaRPr sz="1200" kern="0" dirty="0">
              <a:solidFill>
                <a:sysClr val="windowText" lastClr="000000"/>
              </a:solidFill>
              <a:ea typeface="MS PGothic" pitchFamily="34" charset="-128"/>
            </a:endParaRPr>
          </a:p>
        </p:txBody>
      </p:sp>
      <p:sp>
        <p:nvSpPr>
          <p:cNvPr id="46" name="Shape 84"/>
          <p:cNvSpPr/>
          <p:nvPr/>
        </p:nvSpPr>
        <p:spPr bwMode="auto">
          <a:xfrm>
            <a:off x="1752600" y="3121028"/>
            <a:ext cx="2743200" cy="1426031"/>
          </a:xfrm>
          <a:prstGeom prst="rect">
            <a:avLst/>
          </a:prstGeom>
          <a:ln w="12700">
            <a:miter lim="400000"/>
          </a:ln>
          <a:extLst/>
        </p:spPr>
        <p:txBody>
          <a:bodyPr wrap="square" lIns="50800" tIns="50800" rIns="50800" bIns="50800" anchor="ctr">
            <a:spAutoFit/>
          </a:bodyPr>
          <a:lstStyle/>
          <a:p>
            <a:pPr eaLnBrk="1" fontAlgn="auto" hangingPunct="1">
              <a:spcBef>
                <a:spcPts val="0"/>
              </a:spcBef>
              <a:spcAft>
                <a:spcPts val="0"/>
              </a:spcAft>
              <a:defRPr sz="1800"/>
            </a:pPr>
            <a:r>
              <a:rPr sz="1400" b="1" kern="0" dirty="0" err="1" smtClean="0">
                <a:solidFill>
                  <a:sysClr val="windowText" lastClr="000000"/>
                </a:solidFill>
                <a:latin typeface="Helvetica"/>
                <a:ea typeface="Helvetica"/>
                <a:cs typeface="Helvetica"/>
                <a:sym typeface="Helvetica"/>
              </a:rPr>
              <a:t>DataWorks</a:t>
            </a:r>
            <a:r>
              <a:rPr sz="1400" b="1" kern="0" dirty="0" smtClean="0">
                <a:solidFill>
                  <a:sysClr val="windowText" lastClr="000000"/>
                </a:solidFill>
                <a:latin typeface="Helvetica"/>
                <a:ea typeface="Helvetica"/>
                <a:cs typeface="Helvetica"/>
                <a:sym typeface="Helvetica"/>
              </a:rPr>
              <a:t> </a:t>
            </a:r>
            <a:r>
              <a:rPr lang="en-US" sz="1400" b="1" kern="0" dirty="0" smtClean="0">
                <a:solidFill>
                  <a:sysClr val="windowText" lastClr="000000"/>
                </a:solidFill>
                <a:latin typeface="Helvetica"/>
                <a:ea typeface="Helvetica"/>
                <a:cs typeface="Helvetica"/>
                <a:sym typeface="Helvetica"/>
              </a:rPr>
              <a:t> </a:t>
            </a:r>
            <a:endParaRPr lang="en-US" sz="1400" b="1" kern="0" dirty="0" smtClean="0">
              <a:solidFill>
                <a:sysClr val="windowText" lastClr="000000"/>
              </a:solidFill>
              <a:latin typeface="Helvetica"/>
              <a:ea typeface="Helvetica"/>
              <a:cs typeface="Helvetica"/>
              <a:sym typeface="Helvetica"/>
            </a:endParaRPr>
          </a:p>
          <a:p>
            <a:pPr eaLnBrk="1" fontAlgn="auto" hangingPunct="1">
              <a:spcBef>
                <a:spcPts val="0"/>
              </a:spcBef>
              <a:spcAft>
                <a:spcPts val="0"/>
              </a:spcAft>
              <a:defRPr sz="1800"/>
            </a:pPr>
            <a:endParaRPr lang="en-US" sz="1200" b="1" kern="0" dirty="0" smtClean="0">
              <a:solidFill>
                <a:sysClr val="windowText" lastClr="000000"/>
              </a:solidFill>
              <a:latin typeface="Helvetica"/>
              <a:ea typeface="Helvetica"/>
              <a:cs typeface="Helvetica"/>
              <a:sym typeface="Helvetica"/>
            </a:endParaRPr>
          </a:p>
          <a:p>
            <a:pPr eaLnBrk="1" fontAlgn="auto" hangingPunct="1">
              <a:spcBef>
                <a:spcPts val="0"/>
              </a:spcBef>
              <a:spcAft>
                <a:spcPts val="0"/>
              </a:spcAft>
              <a:defRPr sz="1800"/>
            </a:pPr>
            <a:r>
              <a:rPr lang="en-US" sz="1200" kern="0" dirty="0" smtClean="0">
                <a:solidFill>
                  <a:sysClr val="windowText" lastClr="000000"/>
                </a:solidFill>
                <a:ea typeface="MS PGothic" pitchFamily="34" charset="-128"/>
              </a:rPr>
              <a:t>Visual refine data and robustly move data to cloud targets.  Data refine services include: </a:t>
            </a:r>
            <a:r>
              <a:rPr sz="1200" kern="0" dirty="0" smtClean="0">
                <a:solidFill>
                  <a:sysClr val="windowText" lastClr="000000"/>
                </a:solidFill>
                <a:ea typeface="MS PGothic" pitchFamily="34" charset="-128"/>
              </a:rPr>
              <a:t>Shap</a:t>
            </a:r>
            <a:r>
              <a:rPr lang="en-US" sz="1200" kern="0" dirty="0" smtClean="0">
                <a:solidFill>
                  <a:sysClr val="windowText" lastClr="000000"/>
                </a:solidFill>
                <a:ea typeface="MS PGothic" pitchFamily="34" charset="-128"/>
              </a:rPr>
              <a:t>ing </a:t>
            </a:r>
            <a:r>
              <a:rPr sz="1200" kern="0" dirty="0" smtClean="0">
                <a:solidFill>
                  <a:sysClr val="windowText" lastClr="000000"/>
                </a:solidFill>
                <a:ea typeface="MS PGothic" pitchFamily="34" charset="-128"/>
              </a:rPr>
              <a:t>data</a:t>
            </a:r>
            <a:r>
              <a:rPr sz="1200" kern="0" dirty="0">
                <a:solidFill>
                  <a:sysClr val="windowText" lastClr="000000"/>
                </a:solidFill>
                <a:ea typeface="MS PGothic" pitchFamily="34" charset="-128"/>
              </a:rPr>
              <a:t>, </a:t>
            </a:r>
            <a:r>
              <a:rPr sz="1200" kern="0" dirty="0" smtClean="0">
                <a:solidFill>
                  <a:sysClr val="windowText" lastClr="000000"/>
                </a:solidFill>
                <a:ea typeface="MS PGothic" pitchFamily="34" charset="-128"/>
              </a:rPr>
              <a:t>load,</a:t>
            </a:r>
            <a:r>
              <a:rPr lang="en-US" sz="1200" kern="0" dirty="0" smtClean="0">
                <a:solidFill>
                  <a:sysClr val="windowText" lastClr="000000"/>
                </a:solidFill>
                <a:ea typeface="MS PGothic" pitchFamily="34" charset="-128"/>
              </a:rPr>
              <a:t> profile, classify, address cleansing,</a:t>
            </a:r>
            <a:r>
              <a:rPr sz="1200" kern="0" dirty="0" smtClean="0">
                <a:solidFill>
                  <a:sysClr val="windowText" lastClr="000000"/>
                </a:solidFill>
                <a:ea typeface="MS PGothic" pitchFamily="34" charset="-128"/>
              </a:rPr>
              <a:t> </a:t>
            </a:r>
            <a:r>
              <a:rPr sz="1200" kern="0" dirty="0">
                <a:solidFill>
                  <a:sysClr val="windowText" lastClr="000000"/>
                </a:solidFill>
                <a:ea typeface="MS PGothic" pitchFamily="34" charset="-128"/>
              </a:rPr>
              <a:t>provision masked data, </a:t>
            </a:r>
          </a:p>
        </p:txBody>
      </p:sp>
      <p:sp>
        <p:nvSpPr>
          <p:cNvPr id="48" name="Shape 87"/>
          <p:cNvSpPr/>
          <p:nvPr/>
        </p:nvSpPr>
        <p:spPr bwMode="auto">
          <a:xfrm>
            <a:off x="6248400" y="1604722"/>
            <a:ext cx="2670174" cy="1426031"/>
          </a:xfrm>
          <a:prstGeom prst="rect">
            <a:avLst/>
          </a:prstGeom>
          <a:ln w="12700">
            <a:miter lim="400000"/>
          </a:ln>
          <a:extLst/>
        </p:spPr>
        <p:txBody>
          <a:bodyPr wrap="square" lIns="50800" tIns="50800" rIns="50800" bIns="50800" anchor="ctr">
            <a:spAutoFit/>
          </a:bodyPr>
          <a:lstStyle/>
          <a:p>
            <a:pPr eaLnBrk="1" fontAlgn="auto" hangingPunct="1">
              <a:spcBef>
                <a:spcPts val="0"/>
              </a:spcBef>
              <a:spcAft>
                <a:spcPts val="0"/>
              </a:spcAft>
              <a:defRPr sz="1800"/>
            </a:pPr>
            <a:r>
              <a:rPr sz="1400" b="1" kern="0" dirty="0">
                <a:solidFill>
                  <a:sysClr val="windowText" lastClr="000000"/>
                </a:solidFill>
                <a:latin typeface="Helvetica"/>
                <a:ea typeface="Helvetica"/>
                <a:cs typeface="Helvetica"/>
                <a:sym typeface="Helvetica"/>
              </a:rPr>
              <a:t>API </a:t>
            </a:r>
            <a:r>
              <a:rPr sz="1400" b="1" kern="0" dirty="0" smtClean="0">
                <a:solidFill>
                  <a:sysClr val="windowText" lastClr="000000"/>
                </a:solidFill>
                <a:latin typeface="Helvetica"/>
                <a:ea typeface="Helvetica"/>
                <a:cs typeface="Helvetica"/>
                <a:sym typeface="Helvetica"/>
              </a:rPr>
              <a:t>Management </a:t>
            </a:r>
            <a:endParaRPr lang="en-US" sz="1400" b="1" kern="0" dirty="0" smtClean="0">
              <a:solidFill>
                <a:sysClr val="windowText" lastClr="000000"/>
              </a:solidFill>
              <a:latin typeface="Helvetica"/>
              <a:ea typeface="Helvetica"/>
              <a:cs typeface="Helvetica"/>
              <a:sym typeface="Helvetica"/>
            </a:endParaRPr>
          </a:p>
          <a:p>
            <a:pPr eaLnBrk="1" fontAlgn="auto" hangingPunct="1">
              <a:spcBef>
                <a:spcPts val="0"/>
              </a:spcBef>
              <a:spcAft>
                <a:spcPts val="0"/>
              </a:spcAft>
              <a:defRPr sz="1800"/>
            </a:pPr>
            <a:endParaRPr lang="en-US" sz="1200" b="1" kern="0" dirty="0" smtClean="0">
              <a:solidFill>
                <a:sysClr val="windowText" lastClr="000000"/>
              </a:solidFill>
              <a:latin typeface="Helvetica"/>
              <a:ea typeface="Helvetica"/>
              <a:cs typeface="Helvetica"/>
              <a:sym typeface="Helvetica"/>
            </a:endParaRPr>
          </a:p>
          <a:p>
            <a:pPr eaLnBrk="1" fontAlgn="auto" hangingPunct="1">
              <a:spcBef>
                <a:spcPts val="0"/>
              </a:spcBef>
              <a:spcAft>
                <a:spcPts val="0"/>
              </a:spcAft>
              <a:defRPr sz="1800"/>
            </a:pPr>
            <a:r>
              <a:rPr lang="en-US" sz="1200" kern="0" dirty="0" smtClean="0">
                <a:solidFill>
                  <a:sysClr val="windowText" lastClr="000000"/>
                </a:solidFill>
                <a:ea typeface="MS PGothic" pitchFamily="34" charset="-128"/>
              </a:rPr>
              <a:t>Publish</a:t>
            </a:r>
            <a:r>
              <a:rPr sz="1200" kern="0" dirty="0" smtClean="0">
                <a:solidFill>
                  <a:sysClr val="windowText" lastClr="000000"/>
                </a:solidFill>
                <a:ea typeface="MS PGothic" pitchFamily="34" charset="-128"/>
              </a:rPr>
              <a:t>, </a:t>
            </a:r>
            <a:r>
              <a:rPr sz="1200" kern="0" dirty="0">
                <a:solidFill>
                  <a:sysClr val="windowText" lastClr="000000"/>
                </a:solidFill>
                <a:ea typeface="MS PGothic" pitchFamily="34" charset="-128"/>
              </a:rPr>
              <a:t>promote, and oversee APIs in </a:t>
            </a:r>
            <a:r>
              <a:rPr sz="1200" kern="0" dirty="0" smtClean="0">
                <a:solidFill>
                  <a:sysClr val="windowText" lastClr="000000"/>
                </a:solidFill>
                <a:ea typeface="MS PGothic" pitchFamily="34" charset="-128"/>
              </a:rPr>
              <a:t>a</a:t>
            </a:r>
            <a:r>
              <a:rPr lang="en-US" sz="1200" kern="0" dirty="0" smtClean="0">
                <a:solidFill>
                  <a:sysClr val="windowText" lastClr="000000"/>
                </a:solidFill>
                <a:ea typeface="MS PGothic" pitchFamily="34" charset="-128"/>
              </a:rPr>
              <a:t> </a:t>
            </a:r>
            <a:r>
              <a:rPr sz="1200" kern="0" dirty="0" smtClean="0">
                <a:solidFill>
                  <a:sysClr val="windowText" lastClr="000000"/>
                </a:solidFill>
                <a:ea typeface="MS PGothic" pitchFamily="34" charset="-128"/>
              </a:rPr>
              <a:t>scalable </a:t>
            </a:r>
            <a:r>
              <a:rPr sz="1200" kern="0" dirty="0">
                <a:solidFill>
                  <a:sysClr val="windowText" lastClr="000000"/>
                </a:solidFill>
                <a:ea typeface="MS PGothic" pitchFamily="34" charset="-128"/>
              </a:rPr>
              <a:t>environment. </a:t>
            </a:r>
            <a:r>
              <a:rPr lang="en-US" sz="1200" kern="0" dirty="0" smtClean="0">
                <a:solidFill>
                  <a:sysClr val="windowText" lastClr="000000"/>
                </a:solidFill>
                <a:ea typeface="MS PGothic" pitchFamily="34" charset="-128"/>
              </a:rPr>
              <a:t>Discover on-premise APIs and define new ones. Socialize to community and publish to partner </a:t>
            </a:r>
            <a:r>
              <a:rPr lang="en-US" sz="1200" kern="0" dirty="0" err="1" smtClean="0">
                <a:solidFill>
                  <a:sysClr val="windowText" lastClr="000000"/>
                </a:solidFill>
                <a:ea typeface="MS PGothic" pitchFamily="34" charset="-128"/>
              </a:rPr>
              <a:t>Bluemix</a:t>
            </a:r>
            <a:r>
              <a:rPr lang="en-US" sz="1200" kern="0" dirty="0" smtClean="0">
                <a:solidFill>
                  <a:sysClr val="windowText" lastClr="000000"/>
                </a:solidFill>
                <a:ea typeface="MS PGothic" pitchFamily="34" charset="-128"/>
              </a:rPr>
              <a:t> orgs.</a:t>
            </a:r>
            <a:endParaRPr sz="1200" kern="0" dirty="0">
              <a:solidFill>
                <a:sysClr val="windowText" lastClr="000000"/>
              </a:solidFill>
              <a:ea typeface="MS PGothic" pitchFamily="34" charset="-128"/>
            </a:endParaRPr>
          </a:p>
        </p:txBody>
      </p:sp>
      <p:cxnSp>
        <p:nvCxnSpPr>
          <p:cNvPr id="62" name="Straight Connector 61"/>
          <p:cNvCxnSpPr/>
          <p:nvPr/>
        </p:nvCxnSpPr>
        <p:spPr bwMode="auto">
          <a:xfrm rot="5400000">
            <a:off x="2408239" y="4007382"/>
            <a:ext cx="4327524" cy="2"/>
          </a:xfrm>
          <a:prstGeom prst="line">
            <a:avLst/>
          </a:prstGeom>
          <a:solidFill>
            <a:schemeClr val="accent1"/>
          </a:solidFill>
          <a:ln w="19050" cap="rnd" cmpd="sng" algn="ctr">
            <a:solidFill>
              <a:schemeClr val="bg1">
                <a:lumMod val="75000"/>
              </a:schemeClr>
            </a:solidFill>
            <a:prstDash val="sysDot"/>
            <a:round/>
            <a:headEnd type="none" w="med" len="med"/>
            <a:tailEnd type="none" w="med" len="med"/>
          </a:ln>
          <a:effectLst/>
        </p:spPr>
      </p:cxnSp>
      <p:grpSp>
        <p:nvGrpSpPr>
          <p:cNvPr id="6" name="Group 2"/>
          <p:cNvGrpSpPr>
            <a:grpSpLocks/>
          </p:cNvGrpSpPr>
          <p:nvPr/>
        </p:nvGrpSpPr>
        <p:grpSpPr bwMode="auto">
          <a:xfrm>
            <a:off x="228600" y="3204922"/>
            <a:ext cx="1296837" cy="1381125"/>
            <a:chOff x="483141" y="3053754"/>
            <a:chExt cx="1296798" cy="1381144"/>
          </a:xfrm>
        </p:grpSpPr>
        <p:pic>
          <p:nvPicPr>
            <p:cNvPr id="11290" name="pasted-image.png"/>
            <p:cNvPicPr>
              <a:picLocks noChangeAspect="1" noChangeArrowheads="1"/>
            </p:cNvPicPr>
            <p:nvPr/>
          </p:nvPicPr>
          <p:blipFill>
            <a:blip r:embed="rId3"/>
            <a:srcRect/>
            <a:stretch>
              <a:fillRect/>
            </a:stretch>
          </p:blipFill>
          <p:spPr bwMode="auto">
            <a:xfrm>
              <a:off x="483141" y="3053754"/>
              <a:ext cx="1296798" cy="1381144"/>
            </a:xfrm>
            <a:prstGeom prst="rect">
              <a:avLst/>
            </a:prstGeom>
            <a:noFill/>
            <a:ln w="12700">
              <a:noFill/>
              <a:miter lim="400000"/>
              <a:headEnd/>
              <a:tailEnd/>
            </a:ln>
          </p:spPr>
        </p:pic>
        <p:sp>
          <p:nvSpPr>
            <p:cNvPr id="11291" name="Shape 63"/>
            <p:cNvSpPr>
              <a:spLocks noChangeArrowheads="1"/>
            </p:cNvSpPr>
            <p:nvPr/>
          </p:nvSpPr>
          <p:spPr bwMode="auto">
            <a:xfrm>
              <a:off x="790890" y="3974516"/>
              <a:ext cx="705301" cy="241095"/>
            </a:xfrm>
            <a:prstGeom prst="rect">
              <a:avLst/>
            </a:prstGeom>
            <a:solidFill>
              <a:srgbClr val="3E4B53"/>
            </a:solidFill>
            <a:ln w="9525">
              <a:noFill/>
              <a:miter lim="800000"/>
              <a:headEnd/>
              <a:tailEnd/>
            </a:ln>
          </p:spPr>
          <p:txBody>
            <a:bodyPr wrap="none" lIns="50800" tIns="50800" rIns="50800" bIns="50800" anchor="ctr">
              <a:spAutoFit/>
            </a:bodyPr>
            <a:lstStyle/>
            <a:p>
              <a:pPr algn="ctr"/>
              <a:r>
                <a:rPr lang="en-US" altLang="en-US" sz="900" b="1" dirty="0">
                  <a:solidFill>
                    <a:srgbClr val="DCDEE0"/>
                  </a:solidFill>
                  <a:latin typeface="Helvetica" charset="0"/>
                  <a:cs typeface="Helvetica" charset="0"/>
                  <a:sym typeface="Helvetica" charset="0"/>
                </a:rPr>
                <a:t>DataWorks</a:t>
              </a:r>
            </a:p>
          </p:txBody>
        </p:sp>
      </p:grpSp>
      <p:grpSp>
        <p:nvGrpSpPr>
          <p:cNvPr id="3" name="Group 6"/>
          <p:cNvGrpSpPr>
            <a:grpSpLocks/>
          </p:cNvGrpSpPr>
          <p:nvPr/>
        </p:nvGrpSpPr>
        <p:grpSpPr bwMode="auto">
          <a:xfrm>
            <a:off x="4724400" y="1680922"/>
            <a:ext cx="1289050" cy="1372831"/>
            <a:chOff x="5048639" y="1586860"/>
            <a:chExt cx="1289012" cy="1372850"/>
          </a:xfrm>
        </p:grpSpPr>
        <p:pic>
          <p:nvPicPr>
            <p:cNvPr id="11297" name="pasted-image.png"/>
            <p:cNvPicPr>
              <a:picLocks noChangeAspect="1" noChangeArrowheads="1"/>
            </p:cNvPicPr>
            <p:nvPr/>
          </p:nvPicPr>
          <p:blipFill>
            <a:blip r:embed="rId3"/>
            <a:srcRect/>
            <a:stretch>
              <a:fillRect/>
            </a:stretch>
          </p:blipFill>
          <p:spPr bwMode="auto">
            <a:xfrm>
              <a:off x="5048639" y="1586860"/>
              <a:ext cx="1289012" cy="1372850"/>
            </a:xfrm>
            <a:prstGeom prst="rect">
              <a:avLst/>
            </a:prstGeom>
            <a:noFill/>
            <a:ln w="12700">
              <a:noFill/>
              <a:miter lim="400000"/>
              <a:headEnd/>
              <a:tailEnd/>
            </a:ln>
          </p:spPr>
        </p:pic>
        <p:pic>
          <p:nvPicPr>
            <p:cNvPr id="11299" name="pasted-image.png"/>
            <p:cNvPicPr>
              <a:picLocks noChangeAspect="1" noChangeArrowheads="1"/>
            </p:cNvPicPr>
            <p:nvPr/>
          </p:nvPicPr>
          <p:blipFill>
            <a:blip r:embed="rId4"/>
            <a:srcRect/>
            <a:stretch>
              <a:fillRect/>
            </a:stretch>
          </p:blipFill>
          <p:spPr bwMode="auto">
            <a:xfrm>
              <a:off x="5416927" y="1940768"/>
              <a:ext cx="547394" cy="411714"/>
            </a:xfrm>
            <a:prstGeom prst="rect">
              <a:avLst/>
            </a:prstGeom>
            <a:noFill/>
            <a:ln w="12700">
              <a:noFill/>
              <a:miter lim="400000"/>
              <a:headEnd/>
              <a:tailEnd/>
            </a:ln>
          </p:spPr>
        </p:pic>
        <p:sp>
          <p:nvSpPr>
            <p:cNvPr id="11300" name="Shape 63"/>
            <p:cNvSpPr>
              <a:spLocks noChangeArrowheads="1"/>
            </p:cNvSpPr>
            <p:nvPr/>
          </p:nvSpPr>
          <p:spPr bwMode="auto">
            <a:xfrm>
              <a:off x="5185486" y="2450680"/>
              <a:ext cx="1032303" cy="241095"/>
            </a:xfrm>
            <a:prstGeom prst="rect">
              <a:avLst/>
            </a:prstGeom>
            <a:solidFill>
              <a:srgbClr val="3E4B53"/>
            </a:solidFill>
            <a:ln w="9525">
              <a:noFill/>
              <a:miter lim="800000"/>
              <a:headEnd/>
              <a:tailEnd/>
            </a:ln>
          </p:spPr>
          <p:txBody>
            <a:bodyPr wrap="none" lIns="50800" tIns="50800" rIns="50800" bIns="50800" anchor="ctr">
              <a:spAutoFit/>
            </a:bodyPr>
            <a:lstStyle/>
            <a:p>
              <a:pPr algn="ctr"/>
              <a:r>
                <a:rPr lang="en-US" altLang="en-US" sz="900" b="1" dirty="0">
                  <a:solidFill>
                    <a:srgbClr val="DCDEE0"/>
                  </a:solidFill>
                  <a:latin typeface="Helvetica" charset="0"/>
                  <a:cs typeface="Helvetica" charset="0"/>
                  <a:sym typeface="Helvetica" charset="0"/>
                </a:rPr>
                <a:t>API Management</a:t>
              </a:r>
            </a:p>
          </p:txBody>
        </p:sp>
      </p:grpSp>
      <p:grpSp>
        <p:nvGrpSpPr>
          <p:cNvPr id="9" name="Group 8"/>
          <p:cNvGrpSpPr/>
          <p:nvPr/>
        </p:nvGrpSpPr>
        <p:grpSpPr>
          <a:xfrm>
            <a:off x="228600" y="1680922"/>
            <a:ext cx="1307242" cy="1349353"/>
            <a:chOff x="228600" y="1524000"/>
            <a:chExt cx="1307242" cy="1349353"/>
          </a:xfrm>
        </p:grpSpPr>
        <p:grpSp>
          <p:nvGrpSpPr>
            <p:cNvPr id="5" name="Group 1"/>
            <p:cNvGrpSpPr>
              <a:grpSpLocks/>
            </p:cNvGrpSpPr>
            <p:nvPr/>
          </p:nvGrpSpPr>
          <p:grpSpPr bwMode="auto">
            <a:xfrm>
              <a:off x="228600" y="1524000"/>
              <a:ext cx="1307242" cy="1349353"/>
              <a:chOff x="375827" y="1576561"/>
              <a:chExt cx="1307203" cy="1349372"/>
            </a:xfrm>
          </p:grpSpPr>
          <p:pic>
            <p:nvPicPr>
              <p:cNvPr id="11292" name="pasted-image.png"/>
              <p:cNvPicPr>
                <a:picLocks noChangeAspect="1" noChangeArrowheads="1"/>
              </p:cNvPicPr>
              <p:nvPr/>
            </p:nvPicPr>
            <p:blipFill>
              <a:blip r:embed="rId5"/>
              <a:srcRect/>
              <a:stretch>
                <a:fillRect/>
              </a:stretch>
            </p:blipFill>
            <p:spPr bwMode="auto">
              <a:xfrm>
                <a:off x="375827" y="1576561"/>
                <a:ext cx="1307203" cy="1349372"/>
              </a:xfrm>
              <a:prstGeom prst="rect">
                <a:avLst/>
              </a:prstGeom>
              <a:noFill/>
              <a:ln w="12700">
                <a:noFill/>
                <a:miter lim="400000"/>
                <a:headEnd/>
                <a:tailEnd/>
              </a:ln>
            </p:spPr>
          </p:pic>
          <p:sp>
            <p:nvSpPr>
              <p:cNvPr id="11293" name="Shape 79"/>
              <p:cNvSpPr>
                <a:spLocks noChangeArrowheads="1"/>
              </p:cNvSpPr>
              <p:nvPr/>
            </p:nvSpPr>
            <p:spPr bwMode="auto">
              <a:xfrm>
                <a:off x="521262" y="2466464"/>
                <a:ext cx="1067380" cy="241095"/>
              </a:xfrm>
              <a:prstGeom prst="rect">
                <a:avLst/>
              </a:prstGeom>
              <a:solidFill>
                <a:srgbClr val="3E4B53"/>
              </a:solidFill>
              <a:ln w="9525">
                <a:noFill/>
                <a:miter lim="800000"/>
                <a:headEnd/>
                <a:tailEnd/>
              </a:ln>
            </p:spPr>
            <p:txBody>
              <a:bodyPr wrap="square" lIns="50800" tIns="50800" rIns="50800" bIns="50800" anchor="ctr">
                <a:spAutoFit/>
              </a:bodyPr>
              <a:lstStyle/>
              <a:p>
                <a:pPr algn="ctr"/>
                <a:r>
                  <a:rPr lang="en-US" altLang="en-US" sz="900" b="1" dirty="0">
                    <a:solidFill>
                      <a:srgbClr val="DCDEE0"/>
                    </a:solidFill>
                    <a:latin typeface="Helvetica" charset="0"/>
                    <a:cs typeface="Helvetica" charset="0"/>
                    <a:sym typeface="Helvetica" charset="0"/>
                  </a:rPr>
                  <a:t>Secure Gateway</a:t>
                </a:r>
              </a:p>
            </p:txBody>
          </p:sp>
        </p:grpSp>
        <p:pic>
          <p:nvPicPr>
            <p:cNvPr id="8" name="Picture 7"/>
            <p:cNvPicPr>
              <a:picLocks noChangeAspect="1"/>
            </p:cNvPicPr>
            <p:nvPr/>
          </p:nvPicPr>
          <p:blipFill>
            <a:blip r:embed="rId6"/>
            <a:stretch>
              <a:fillRect/>
            </a:stretch>
          </p:blipFill>
          <p:spPr>
            <a:xfrm>
              <a:off x="609600" y="1752600"/>
              <a:ext cx="558800" cy="558800"/>
            </a:xfrm>
            <a:prstGeom prst="rect">
              <a:avLst/>
            </a:prstGeom>
          </p:spPr>
        </p:pic>
      </p:grpSp>
      <p:pic>
        <p:nvPicPr>
          <p:cNvPr id="33" name="Picture 32"/>
          <p:cNvPicPr>
            <a:picLocks noChangeAspect="1"/>
          </p:cNvPicPr>
          <p:nvPr/>
        </p:nvPicPr>
        <p:blipFill>
          <a:blip r:embed="rId7"/>
          <a:stretch>
            <a:fillRect/>
          </a:stretch>
        </p:blipFill>
        <p:spPr>
          <a:xfrm>
            <a:off x="4740038" y="1697680"/>
            <a:ext cx="1295400" cy="1339314"/>
          </a:xfrm>
          <a:prstGeom prst="rect">
            <a:avLst/>
          </a:prstGeom>
        </p:spPr>
      </p:pic>
      <p:sp>
        <p:nvSpPr>
          <p:cNvPr id="2" name="Title 1"/>
          <p:cNvSpPr>
            <a:spLocks noGrp="1"/>
          </p:cNvSpPr>
          <p:nvPr>
            <p:ph type="title"/>
          </p:nvPr>
        </p:nvSpPr>
        <p:spPr/>
        <p:txBody>
          <a:bodyPr/>
          <a:lstStyle/>
          <a:p>
            <a:pPr lvl="0" algn="ctr"/>
            <a:r>
              <a:rPr lang="en-US" altLang="en-US" dirty="0" smtClean="0"/>
              <a:t>     IBM </a:t>
            </a:r>
            <a:r>
              <a:rPr lang="en-US" altLang="en-US" dirty="0" smtClean="0"/>
              <a:t>Hybrid Integration Services</a:t>
            </a:r>
            <a:endParaRPr lang="en-US" altLang="en-US" dirty="0"/>
          </a:p>
        </p:txBody>
      </p:sp>
      <p:sp>
        <p:nvSpPr>
          <p:cNvPr id="36" name="Shape 86"/>
          <p:cNvSpPr/>
          <p:nvPr/>
        </p:nvSpPr>
        <p:spPr bwMode="auto">
          <a:xfrm>
            <a:off x="6248400" y="5260747"/>
            <a:ext cx="2778125" cy="287258"/>
          </a:xfrm>
          <a:prstGeom prst="rect">
            <a:avLst/>
          </a:prstGeom>
          <a:ln w="12700">
            <a:miter lim="400000"/>
          </a:ln>
          <a:extLst/>
        </p:spPr>
        <p:txBody>
          <a:bodyPr wrap="square" lIns="50800" tIns="50800" rIns="50800" bIns="50800" anchor="ctr">
            <a:spAutoFit/>
          </a:bodyPr>
          <a:lstStyle/>
          <a:p>
            <a:pPr eaLnBrk="1" fontAlgn="auto" hangingPunct="1">
              <a:spcBef>
                <a:spcPts val="0"/>
              </a:spcBef>
              <a:spcAft>
                <a:spcPts val="0"/>
              </a:spcAft>
              <a:defRPr sz="1800"/>
            </a:pPr>
            <a:endParaRPr sz="1200" kern="0" dirty="0">
              <a:solidFill>
                <a:sysClr val="windowText" lastClr="000000"/>
              </a:solidFill>
              <a:ea typeface="MS PGothic" pitchFamily="34" charset="-128"/>
            </a:endParaRPr>
          </a:p>
        </p:txBody>
      </p:sp>
    </p:spTree>
    <p:extLst>
      <p:ext uri="{BB962C8B-B14F-4D97-AF65-F5344CB8AC3E}">
        <p14:creationId xmlns:p14="http://schemas.microsoft.com/office/powerpoint/2010/main" val="350660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prstGeom prst="rect">
            <a:avLst/>
          </a:prstGeom>
        </p:spPr>
        <p:txBody>
          <a:bodyPr/>
          <a:lstStyle/>
          <a:p>
            <a:fld id="{2BE0B524-CA6C-604E-B7EC-7F65E66965BE}" type="slidenum">
              <a:rPr lang="en-US" smtClean="0"/>
              <a:pPr/>
              <a:t>8</a:t>
            </a:fld>
            <a:endParaRPr lang="en-US"/>
          </a:p>
        </p:txBody>
      </p:sp>
      <p:sp>
        <p:nvSpPr>
          <p:cNvPr id="9" name="Title 8"/>
          <p:cNvSpPr>
            <a:spLocks noGrp="1"/>
          </p:cNvSpPr>
          <p:nvPr>
            <p:ph type="ctrTitle"/>
          </p:nvPr>
        </p:nvSpPr>
        <p:spPr>
          <a:xfrm>
            <a:off x="263525" y="1502873"/>
            <a:ext cx="8659011" cy="1489501"/>
          </a:xfrm>
        </p:spPr>
        <p:txBody>
          <a:bodyPr/>
          <a:lstStyle/>
          <a:p>
            <a:r>
              <a:rPr lang="en-US" dirty="0" smtClean="0"/>
              <a:t>Secure Gateway</a:t>
            </a:r>
            <a:endParaRPr lang="en-US" dirty="0"/>
          </a:p>
        </p:txBody>
      </p:sp>
      <p:grpSp>
        <p:nvGrpSpPr>
          <p:cNvPr id="5" name="Group 29"/>
          <p:cNvGrpSpPr>
            <a:grpSpLocks/>
          </p:cNvGrpSpPr>
          <p:nvPr/>
        </p:nvGrpSpPr>
        <p:grpSpPr bwMode="auto">
          <a:xfrm>
            <a:off x="4057651" y="3613855"/>
            <a:ext cx="1022350" cy="1346200"/>
            <a:chOff x="2765" y="2160"/>
            <a:chExt cx="644" cy="848"/>
          </a:xfrm>
        </p:grpSpPr>
        <p:sp>
          <p:nvSpPr>
            <p:cNvPr id="6" name="Text Box 11"/>
            <p:cNvSpPr txBox="1">
              <a:spLocks noChangeAspect="1" noChangeArrowheads="1"/>
            </p:cNvSpPr>
            <p:nvPr/>
          </p:nvSpPr>
          <p:spPr bwMode="auto">
            <a:xfrm>
              <a:off x="2833" y="2720"/>
              <a:ext cx="494" cy="288"/>
            </a:xfrm>
            <a:prstGeom prst="rect">
              <a:avLst/>
            </a:prstGeom>
            <a:noFill/>
            <a:ln w="9525">
              <a:noFill/>
              <a:miter lim="800000"/>
              <a:headEnd/>
              <a:tailEnd/>
            </a:ln>
          </p:spPr>
          <p:txBody>
            <a:bodyPr wrap="none">
              <a:spAutoFit/>
            </a:bodyPr>
            <a:lstStyle/>
            <a:p>
              <a:pPr algn="ctr"/>
              <a:r>
                <a:rPr lang="en-US" sz="1200"/>
                <a:t>Secure</a:t>
              </a:r>
            </a:p>
            <a:p>
              <a:pPr algn="ctr"/>
              <a:r>
                <a:rPr lang="en-US" sz="1200"/>
                <a:t>Gateway</a:t>
              </a:r>
            </a:p>
          </p:txBody>
        </p:sp>
        <p:grpSp>
          <p:nvGrpSpPr>
            <p:cNvPr id="7" name="Group 28"/>
            <p:cNvGrpSpPr>
              <a:grpSpLocks/>
            </p:cNvGrpSpPr>
            <p:nvPr/>
          </p:nvGrpSpPr>
          <p:grpSpPr bwMode="auto">
            <a:xfrm>
              <a:off x="2765" y="2160"/>
              <a:ext cx="644" cy="542"/>
              <a:chOff x="2765" y="2160"/>
              <a:chExt cx="644" cy="542"/>
            </a:xfrm>
          </p:grpSpPr>
          <p:sp>
            <p:nvSpPr>
              <p:cNvPr id="8" name="AutoShape 13"/>
              <p:cNvSpPr>
                <a:spLocks noChangeAspect="1" noChangeArrowheads="1"/>
              </p:cNvSpPr>
              <p:nvPr/>
            </p:nvSpPr>
            <p:spPr bwMode="auto">
              <a:xfrm>
                <a:off x="2765" y="2160"/>
                <a:ext cx="644" cy="542"/>
              </a:xfrm>
              <a:prstGeom prst="hexagon">
                <a:avLst>
                  <a:gd name="adj" fmla="val 29705"/>
                  <a:gd name="vf" fmla="val 115470"/>
                </a:avLst>
              </a:prstGeom>
              <a:noFill/>
              <a:ln w="38100">
                <a:solidFill>
                  <a:srgbClr val="00AED1"/>
                </a:solidFill>
                <a:miter lim="800000"/>
                <a:headEnd/>
                <a:tailEnd/>
              </a:ln>
            </p:spPr>
            <p:txBody>
              <a:bodyPr wrap="none" anchor="ctr"/>
              <a:lstStyle/>
              <a:p>
                <a:endParaRPr lang="en-US"/>
              </a:p>
            </p:txBody>
          </p:sp>
          <p:pic>
            <p:nvPicPr>
              <p:cNvPr id="11" name="Picture 27" descr="Secure Gateway: IBM Secure Gateway for Bluemix enables users to integrate cloud services with enterprise systems on premises."/>
              <p:cNvPicPr>
                <a:picLocks noChangeAspect="1" noChangeArrowheads="1"/>
              </p:cNvPicPr>
              <p:nvPr/>
            </p:nvPicPr>
            <p:blipFill>
              <a:blip r:embed="rId2"/>
              <a:srcRect/>
              <a:stretch>
                <a:fillRect/>
              </a:stretch>
            </p:blipFill>
            <p:spPr bwMode="auto">
              <a:xfrm>
                <a:off x="2886" y="2232"/>
                <a:ext cx="403" cy="403"/>
              </a:xfrm>
              <a:prstGeom prst="rect">
                <a:avLst/>
              </a:prstGeom>
              <a:noFill/>
              <a:ln w="9525">
                <a:noFill/>
                <a:miter lim="800000"/>
                <a:headEnd/>
                <a:tailEnd/>
              </a:ln>
            </p:spPr>
          </p:pic>
        </p:grpSp>
      </p:grpSp>
    </p:spTree>
    <p:extLst>
      <p:ext uri="{BB962C8B-B14F-4D97-AF65-F5344CB8AC3E}">
        <p14:creationId xmlns:p14="http://schemas.microsoft.com/office/powerpoint/2010/main" val="1311325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US" smtClean="0"/>
              <a:t>Overview</a:t>
            </a:r>
            <a:endParaRPr lang="en-US"/>
          </a:p>
        </p:txBody>
      </p:sp>
      <p:sp>
        <p:nvSpPr>
          <p:cNvPr id="6146" name="Rectangle 2"/>
          <p:cNvSpPr>
            <a:spLocks noGrp="1" noChangeArrowheads="1"/>
          </p:cNvSpPr>
          <p:nvPr>
            <p:ph idx="1"/>
          </p:nvPr>
        </p:nvSpPr>
        <p:spPr/>
        <p:txBody>
          <a:bodyPr/>
          <a:lstStyle/>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r>
              <a:rPr lang="en-US" dirty="0" smtClean="0"/>
              <a:t>Secure Gateway service provides a secure way to access on-premises or cloud data from your </a:t>
            </a:r>
            <a:r>
              <a:rPr lang="en-US" dirty="0" err="1" smtClean="0"/>
              <a:t>Bluemix</a:t>
            </a:r>
            <a:r>
              <a:rPr lang="en-US" dirty="0" smtClean="0"/>
              <a:t> application through a secure passage (Gateway)</a:t>
            </a:r>
          </a:p>
          <a:p>
            <a:pPr marL="0" indent="0">
              <a:buNone/>
            </a:pPr>
            <a:endParaRPr lang="en-US" dirty="0"/>
          </a:p>
          <a:p>
            <a:pPr marL="0" indent="0">
              <a:buNone/>
            </a:pPr>
            <a:r>
              <a:rPr lang="en-US" dirty="0" smtClean="0"/>
              <a:t>Data is typically accessed from a System of Record (</a:t>
            </a:r>
            <a:r>
              <a:rPr lang="en-US" dirty="0" err="1" smtClean="0"/>
              <a:t>SoR</a:t>
            </a:r>
            <a:r>
              <a:rPr lang="en-US" dirty="0" smtClean="0"/>
              <a:t>), such as an application or database</a:t>
            </a:r>
          </a:p>
          <a:p>
            <a:pPr marL="0" indent="0">
              <a:buNone/>
            </a:pPr>
            <a:endParaRPr lang="en-US" dirty="0" smtClean="0"/>
          </a:p>
        </p:txBody>
      </p:sp>
      <p:sp>
        <p:nvSpPr>
          <p:cNvPr id="5" name="Slide Number Placeholder 4"/>
          <p:cNvSpPr>
            <a:spLocks noGrp="1"/>
          </p:cNvSpPr>
          <p:nvPr>
            <p:ph type="sldNum" sz="quarter" idx="10"/>
          </p:nvPr>
        </p:nvSpPr>
        <p:spPr/>
        <p:txBody>
          <a:bodyPr/>
          <a:lstStyle/>
          <a:p>
            <a:fld id="{2BE0B524-CA6C-604E-B7EC-7F65E66965BE}" type="slidenum">
              <a:rPr lang="en-US" smtClean="0"/>
              <a:pPr/>
              <a:t>9</a:t>
            </a:fld>
            <a:endParaRPr lang="en-US"/>
          </a:p>
        </p:txBody>
      </p:sp>
      <p:sp>
        <p:nvSpPr>
          <p:cNvPr id="6147" name="Rectangle 3"/>
          <p:cNvSpPr>
            <a:spLocks noChangeArrowheads="1"/>
          </p:cNvSpPr>
          <p:nvPr/>
        </p:nvSpPr>
        <p:spPr bwMode="auto">
          <a:xfrm>
            <a:off x="182563" y="6323013"/>
            <a:ext cx="8596312" cy="214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006475"/>
            <a:ext cx="9007475" cy="2662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757848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ty Jumpstart Pilot v5">
  <a:themeElements>
    <a:clrScheme name="IBM Cloud 2105">
      <a:dk1>
        <a:sysClr val="windowText" lastClr="000000"/>
      </a:dk1>
      <a:lt1>
        <a:sysClr val="window" lastClr="FFFFFF"/>
      </a:lt1>
      <a:dk2>
        <a:srgbClr val="085571"/>
      </a:dk2>
      <a:lt2>
        <a:srgbClr val="81CDF2"/>
      </a:lt2>
      <a:accent1>
        <a:srgbClr val="009EE2"/>
      </a:accent1>
      <a:accent2>
        <a:srgbClr val="1174B9"/>
      </a:accent2>
      <a:accent3>
        <a:srgbClr val="00A39C"/>
      </a:accent3>
      <a:accent4>
        <a:srgbClr val="00706E"/>
      </a:accent4>
      <a:accent5>
        <a:srgbClr val="611773"/>
      </a:accent5>
      <a:accent6>
        <a:srgbClr val="340F51"/>
      </a:accent6>
      <a:hlink>
        <a:srgbClr val="0000FF"/>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8444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kern="0" spc="-30" dirty="0" smtClean="0">
            <a:solidFill>
              <a:srgbClr val="FFFFFF"/>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4972</TotalTime>
  <Words>3839</Words>
  <Application>Microsoft Office PowerPoint</Application>
  <PresentationFormat>On-screen Show (4:3)</PresentationFormat>
  <Paragraphs>578</Paragraphs>
  <Slides>41</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MS Gothic</vt:lpstr>
      <vt:lpstr>MS PGothic</vt:lpstr>
      <vt:lpstr>MS PGothic</vt:lpstr>
      <vt:lpstr>Arial</vt:lpstr>
      <vt:lpstr>Calibri</vt:lpstr>
      <vt:lpstr>Cambria</vt:lpstr>
      <vt:lpstr>Candara</vt:lpstr>
      <vt:lpstr>Helvetica</vt:lpstr>
      <vt:lpstr>Helvetica Light</vt:lpstr>
      <vt:lpstr>Helvetica Neue</vt:lpstr>
      <vt:lpstr>HelvNeue Bold for IBM</vt:lpstr>
      <vt:lpstr>HelvNeue Light for IBM</vt:lpstr>
      <vt:lpstr>HelvNeue Roman for IBM</vt:lpstr>
      <vt:lpstr>Times New Roman</vt:lpstr>
      <vt:lpstr>Wingdings</vt:lpstr>
      <vt:lpstr>City Jumpstart Pilot v5</vt:lpstr>
      <vt:lpstr> Migrating &amp; Integrating Java  Applications in IBM Bluemix </vt:lpstr>
      <vt:lpstr>PowerPoint Presentation</vt:lpstr>
      <vt:lpstr>Further Discussions :</vt:lpstr>
      <vt:lpstr>Further Discussions (cont.) :</vt:lpstr>
      <vt:lpstr>Integration: Connecting Bluemix Apps to Existing Resources</vt:lpstr>
      <vt:lpstr>Examples of Integration Points</vt:lpstr>
      <vt:lpstr>     IBM Hybrid Integration Services</vt:lpstr>
      <vt:lpstr>Secure Gateway</vt:lpstr>
      <vt:lpstr>Overview</vt:lpstr>
      <vt:lpstr>Gateway</vt:lpstr>
      <vt:lpstr>Destinations</vt:lpstr>
      <vt:lpstr>Security</vt:lpstr>
      <vt:lpstr>Application-side Security</vt:lpstr>
      <vt:lpstr>Client-side Security</vt:lpstr>
      <vt:lpstr>Cloud Environment Client</vt:lpstr>
      <vt:lpstr>Additional Resources</vt:lpstr>
      <vt:lpstr>Scenario: Connect to a remote database</vt:lpstr>
      <vt:lpstr>Scenario: Connect to a remote web services provider</vt:lpstr>
      <vt:lpstr>Scenario: Connect to a remote IBM MQ</vt:lpstr>
      <vt:lpstr>MQ Light: Software and Cloud</vt:lpstr>
      <vt:lpstr>IBM Messaging Portfolio</vt:lpstr>
      <vt:lpstr>The journey that got us here…</vt:lpstr>
      <vt:lpstr>Use Cases</vt:lpstr>
      <vt:lpstr>MQ Light API</vt:lpstr>
      <vt:lpstr>MQ Light Alternatives</vt:lpstr>
      <vt:lpstr>Bluemix MQ Architectures</vt:lpstr>
      <vt:lpstr>Scenario: Connect to a remote IBM MQ (JMS)</vt:lpstr>
      <vt:lpstr>Scenario: Connect to a remote IBM MQ (MQ Light API)</vt:lpstr>
      <vt:lpstr>Scenario: Connect to a remote LDAP provider</vt:lpstr>
      <vt:lpstr>API Management</vt:lpstr>
      <vt:lpstr>IBM Hybrid Integration Services</vt:lpstr>
      <vt:lpstr>API Management &amp; Bluemix – 5 Things it enables</vt:lpstr>
      <vt:lpstr>Custom APIs on the Bluemix Palette</vt:lpstr>
      <vt:lpstr>Secure Gateway and API Management</vt:lpstr>
      <vt:lpstr>PowerPoint Presentation</vt:lpstr>
      <vt:lpstr>API Management Resources</vt:lpstr>
      <vt:lpstr>DataWorks</vt:lpstr>
      <vt:lpstr>IBM® DataWorks™</vt:lpstr>
      <vt:lpstr>IBM® DataWorks™</vt:lpstr>
      <vt:lpstr>IBM® DataWorks™</vt:lpstr>
      <vt:lpstr>PowerPoint Presentation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Developer Certification</dc:title>
  <dc:creator>Tim Robinson</dc:creator>
  <cp:lastModifiedBy>kapoor</cp:lastModifiedBy>
  <cp:revision>269</cp:revision>
  <cp:lastPrinted>2015-07-29T15:56:55Z</cp:lastPrinted>
  <dcterms:created xsi:type="dcterms:W3CDTF">2015-06-05T02:45:45Z</dcterms:created>
  <dcterms:modified xsi:type="dcterms:W3CDTF">2015-09-19T11:23:22Z</dcterms:modified>
</cp:coreProperties>
</file>