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8" r:id="rId4"/>
    <p:sldId id="257" r:id="rId5"/>
    <p:sldId id="261" r:id="rId6"/>
    <p:sldId id="260"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1A76A6-175F-43F0-9E8B-423F4F2FB00B}" type="datetimeFigureOut">
              <a:rPr lang="en-GB" smtClean="0"/>
              <a:t>09/08/2020</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333022D-6AA0-4498-8D6B-5A67FB34221A}" type="slidenum">
              <a:rPr lang="en-GB" smtClean="0"/>
              <a:t>‹#›</a:t>
            </a:fld>
            <a:endParaRPr lang="en-GB"/>
          </a:p>
        </p:txBody>
      </p:sp>
    </p:spTree>
    <p:extLst>
      <p:ext uri="{BB962C8B-B14F-4D97-AF65-F5344CB8AC3E}">
        <p14:creationId xmlns:p14="http://schemas.microsoft.com/office/powerpoint/2010/main" val="2339721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1A76A6-175F-43F0-9E8B-423F4F2FB00B}" type="datetimeFigureOut">
              <a:rPr lang="en-GB" smtClean="0"/>
              <a:t>09/08/2020</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333022D-6AA0-4498-8D6B-5A67FB34221A}" type="slidenum">
              <a:rPr lang="en-GB" smtClean="0"/>
              <a:t>‹#›</a:t>
            </a:fld>
            <a:endParaRPr lang="en-GB"/>
          </a:p>
        </p:txBody>
      </p:sp>
    </p:spTree>
    <p:extLst>
      <p:ext uri="{BB962C8B-B14F-4D97-AF65-F5344CB8AC3E}">
        <p14:creationId xmlns:p14="http://schemas.microsoft.com/office/powerpoint/2010/main" val="903629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1A76A6-175F-43F0-9E8B-423F4F2FB00B}" type="datetimeFigureOut">
              <a:rPr lang="en-GB" smtClean="0"/>
              <a:t>09/08/2020</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333022D-6AA0-4498-8D6B-5A67FB34221A}"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28029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21A76A6-175F-43F0-9E8B-423F4F2FB00B}" type="datetimeFigureOut">
              <a:rPr lang="en-GB" smtClean="0"/>
              <a:t>09/08/2020</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333022D-6AA0-4498-8D6B-5A67FB34221A}" type="slidenum">
              <a:rPr lang="en-GB" smtClean="0"/>
              <a:t>‹#›</a:t>
            </a:fld>
            <a:endParaRPr lang="en-GB"/>
          </a:p>
        </p:txBody>
      </p:sp>
    </p:spTree>
    <p:extLst>
      <p:ext uri="{BB962C8B-B14F-4D97-AF65-F5344CB8AC3E}">
        <p14:creationId xmlns:p14="http://schemas.microsoft.com/office/powerpoint/2010/main" val="37288831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21A76A6-175F-43F0-9E8B-423F4F2FB00B}" type="datetimeFigureOut">
              <a:rPr lang="en-GB" smtClean="0"/>
              <a:t>09/08/2020</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333022D-6AA0-4498-8D6B-5A67FB34221A}"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62318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21A76A6-175F-43F0-9E8B-423F4F2FB00B}" type="datetimeFigureOut">
              <a:rPr lang="en-GB" smtClean="0"/>
              <a:t>09/08/2020</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333022D-6AA0-4498-8D6B-5A67FB34221A}" type="slidenum">
              <a:rPr lang="en-GB" smtClean="0"/>
              <a:t>‹#›</a:t>
            </a:fld>
            <a:endParaRPr lang="en-GB"/>
          </a:p>
        </p:txBody>
      </p:sp>
    </p:spTree>
    <p:extLst>
      <p:ext uri="{BB962C8B-B14F-4D97-AF65-F5344CB8AC3E}">
        <p14:creationId xmlns:p14="http://schemas.microsoft.com/office/powerpoint/2010/main" val="2253950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1A76A6-175F-43F0-9E8B-423F4F2FB00B}" type="datetimeFigureOut">
              <a:rPr lang="en-GB" smtClean="0"/>
              <a:t>09/08/2020</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333022D-6AA0-4498-8D6B-5A67FB34221A}" type="slidenum">
              <a:rPr lang="en-GB" smtClean="0"/>
              <a:t>‹#›</a:t>
            </a:fld>
            <a:endParaRPr lang="en-GB"/>
          </a:p>
        </p:txBody>
      </p:sp>
    </p:spTree>
    <p:extLst>
      <p:ext uri="{BB962C8B-B14F-4D97-AF65-F5344CB8AC3E}">
        <p14:creationId xmlns:p14="http://schemas.microsoft.com/office/powerpoint/2010/main" val="3956298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1A76A6-175F-43F0-9E8B-423F4F2FB00B}" type="datetimeFigureOut">
              <a:rPr lang="en-GB" smtClean="0"/>
              <a:t>09/08/2020</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333022D-6AA0-4498-8D6B-5A67FB34221A}" type="slidenum">
              <a:rPr lang="en-GB" smtClean="0"/>
              <a:t>‹#›</a:t>
            </a:fld>
            <a:endParaRPr lang="en-GB"/>
          </a:p>
        </p:txBody>
      </p:sp>
    </p:spTree>
    <p:extLst>
      <p:ext uri="{BB962C8B-B14F-4D97-AF65-F5344CB8AC3E}">
        <p14:creationId xmlns:p14="http://schemas.microsoft.com/office/powerpoint/2010/main" val="1898514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1A76A6-175F-43F0-9E8B-423F4F2FB00B}" type="datetimeFigureOut">
              <a:rPr lang="en-GB" smtClean="0"/>
              <a:t>09/08/2020</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333022D-6AA0-4498-8D6B-5A67FB34221A}" type="slidenum">
              <a:rPr lang="en-GB" smtClean="0"/>
              <a:t>‹#›</a:t>
            </a:fld>
            <a:endParaRPr lang="en-GB"/>
          </a:p>
        </p:txBody>
      </p:sp>
    </p:spTree>
    <p:extLst>
      <p:ext uri="{BB962C8B-B14F-4D97-AF65-F5344CB8AC3E}">
        <p14:creationId xmlns:p14="http://schemas.microsoft.com/office/powerpoint/2010/main" val="3308072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1A76A6-175F-43F0-9E8B-423F4F2FB00B}" type="datetimeFigureOut">
              <a:rPr lang="en-GB" smtClean="0"/>
              <a:t>09/08/2020</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333022D-6AA0-4498-8D6B-5A67FB34221A}" type="slidenum">
              <a:rPr lang="en-GB" smtClean="0"/>
              <a:t>‹#›</a:t>
            </a:fld>
            <a:endParaRPr lang="en-GB"/>
          </a:p>
        </p:txBody>
      </p:sp>
    </p:spTree>
    <p:extLst>
      <p:ext uri="{BB962C8B-B14F-4D97-AF65-F5344CB8AC3E}">
        <p14:creationId xmlns:p14="http://schemas.microsoft.com/office/powerpoint/2010/main" val="2528451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1A76A6-175F-43F0-9E8B-423F4F2FB00B}" type="datetimeFigureOut">
              <a:rPr lang="en-GB" smtClean="0"/>
              <a:t>09/08/2020</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333022D-6AA0-4498-8D6B-5A67FB34221A}" type="slidenum">
              <a:rPr lang="en-GB" smtClean="0"/>
              <a:t>‹#›</a:t>
            </a:fld>
            <a:endParaRPr lang="en-GB"/>
          </a:p>
        </p:txBody>
      </p:sp>
    </p:spTree>
    <p:extLst>
      <p:ext uri="{BB962C8B-B14F-4D97-AF65-F5344CB8AC3E}">
        <p14:creationId xmlns:p14="http://schemas.microsoft.com/office/powerpoint/2010/main" val="2008705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1A76A6-175F-43F0-9E8B-423F4F2FB00B}" type="datetimeFigureOut">
              <a:rPr lang="en-GB" smtClean="0"/>
              <a:t>09/08/2020</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333022D-6AA0-4498-8D6B-5A67FB34221A}" type="slidenum">
              <a:rPr lang="en-GB" smtClean="0"/>
              <a:t>‹#›</a:t>
            </a:fld>
            <a:endParaRPr lang="en-GB"/>
          </a:p>
        </p:txBody>
      </p:sp>
    </p:spTree>
    <p:extLst>
      <p:ext uri="{BB962C8B-B14F-4D97-AF65-F5344CB8AC3E}">
        <p14:creationId xmlns:p14="http://schemas.microsoft.com/office/powerpoint/2010/main" val="2297626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1A76A6-175F-43F0-9E8B-423F4F2FB00B}" type="datetimeFigureOut">
              <a:rPr lang="en-GB" smtClean="0"/>
              <a:t>09/08/2020</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333022D-6AA0-4498-8D6B-5A67FB34221A}" type="slidenum">
              <a:rPr lang="en-GB" smtClean="0"/>
              <a:t>‹#›</a:t>
            </a:fld>
            <a:endParaRPr lang="en-GB"/>
          </a:p>
        </p:txBody>
      </p:sp>
    </p:spTree>
    <p:extLst>
      <p:ext uri="{BB962C8B-B14F-4D97-AF65-F5344CB8AC3E}">
        <p14:creationId xmlns:p14="http://schemas.microsoft.com/office/powerpoint/2010/main" val="305320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1A76A6-175F-43F0-9E8B-423F4F2FB00B}" type="datetimeFigureOut">
              <a:rPr lang="en-GB" smtClean="0"/>
              <a:t>09/08/2020</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333022D-6AA0-4498-8D6B-5A67FB34221A}" type="slidenum">
              <a:rPr lang="en-GB" smtClean="0"/>
              <a:t>‹#›</a:t>
            </a:fld>
            <a:endParaRPr lang="en-GB"/>
          </a:p>
        </p:txBody>
      </p:sp>
    </p:spTree>
    <p:extLst>
      <p:ext uri="{BB962C8B-B14F-4D97-AF65-F5344CB8AC3E}">
        <p14:creationId xmlns:p14="http://schemas.microsoft.com/office/powerpoint/2010/main" val="3646245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1A76A6-175F-43F0-9E8B-423F4F2FB00B}" type="datetimeFigureOut">
              <a:rPr lang="en-GB" smtClean="0"/>
              <a:t>09/08/2020</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333022D-6AA0-4498-8D6B-5A67FB34221A}" type="slidenum">
              <a:rPr lang="en-GB" smtClean="0"/>
              <a:t>‹#›</a:t>
            </a:fld>
            <a:endParaRPr lang="en-GB"/>
          </a:p>
        </p:txBody>
      </p:sp>
    </p:spTree>
    <p:extLst>
      <p:ext uri="{BB962C8B-B14F-4D97-AF65-F5344CB8AC3E}">
        <p14:creationId xmlns:p14="http://schemas.microsoft.com/office/powerpoint/2010/main" val="378711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1A76A6-175F-43F0-9E8B-423F4F2FB00B}" type="datetimeFigureOut">
              <a:rPr lang="en-GB" smtClean="0"/>
              <a:t>09/08/2020</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333022D-6AA0-4498-8D6B-5A67FB34221A}" type="slidenum">
              <a:rPr lang="en-GB" smtClean="0"/>
              <a:t>‹#›</a:t>
            </a:fld>
            <a:endParaRPr lang="en-GB"/>
          </a:p>
        </p:txBody>
      </p:sp>
    </p:spTree>
    <p:extLst>
      <p:ext uri="{BB962C8B-B14F-4D97-AF65-F5344CB8AC3E}">
        <p14:creationId xmlns:p14="http://schemas.microsoft.com/office/powerpoint/2010/main" val="3256890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21A76A6-175F-43F0-9E8B-423F4F2FB00B}" type="datetimeFigureOut">
              <a:rPr lang="en-GB" smtClean="0"/>
              <a:t>09/08/2020</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333022D-6AA0-4498-8D6B-5A67FB34221A}" type="slidenum">
              <a:rPr lang="en-GB" smtClean="0"/>
              <a:t>‹#›</a:t>
            </a:fld>
            <a:endParaRPr lang="en-GB"/>
          </a:p>
        </p:txBody>
      </p:sp>
    </p:spTree>
    <p:extLst>
      <p:ext uri="{BB962C8B-B14F-4D97-AF65-F5344CB8AC3E}">
        <p14:creationId xmlns:p14="http://schemas.microsoft.com/office/powerpoint/2010/main" val="5040924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62700-4FAB-464B-8965-A47A77927AFE}"/>
              </a:ext>
            </a:extLst>
          </p:cNvPr>
          <p:cNvSpPr>
            <a:spLocks noGrp="1"/>
          </p:cNvSpPr>
          <p:nvPr>
            <p:ph type="ctrTitle"/>
          </p:nvPr>
        </p:nvSpPr>
        <p:spPr/>
        <p:txBody>
          <a:bodyPr/>
          <a:lstStyle/>
          <a:p>
            <a:r>
              <a:rPr lang="en-IN" dirty="0"/>
              <a:t>Bridge Design Pattern</a:t>
            </a:r>
            <a:endParaRPr lang="en-GB" dirty="0"/>
          </a:p>
        </p:txBody>
      </p:sp>
    </p:spTree>
    <p:extLst>
      <p:ext uri="{BB962C8B-B14F-4D97-AF65-F5344CB8AC3E}">
        <p14:creationId xmlns:p14="http://schemas.microsoft.com/office/powerpoint/2010/main" val="720448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6B25700-651A-4E00-9E42-D50F4678F9A5}"/>
              </a:ext>
            </a:extLst>
          </p:cNvPr>
          <p:cNvSpPr>
            <a:spLocks noGrp="1"/>
          </p:cNvSpPr>
          <p:nvPr>
            <p:ph type="body" idx="1"/>
          </p:nvPr>
        </p:nvSpPr>
        <p:spPr>
          <a:xfrm>
            <a:off x="2589212" y="1738489"/>
            <a:ext cx="8915399" cy="2652040"/>
          </a:xfrm>
        </p:spPr>
        <p:txBody>
          <a:bodyPr/>
          <a:lstStyle/>
          <a:p>
            <a:r>
              <a:rPr lang="en-GB" b="0" i="0" dirty="0">
                <a:solidFill>
                  <a:srgbClr val="222635"/>
                </a:solidFill>
                <a:effectLst/>
                <a:latin typeface="Cambria" panose="02040503050406030204" pitchFamily="18" charset="0"/>
              </a:rPr>
              <a:t>The bridge design pattern is a structural pattern used to decouple an abstraction from its implementation so that the two can vary independently.</a:t>
            </a:r>
          </a:p>
          <a:p>
            <a:endParaRPr lang="en-GB" dirty="0">
              <a:solidFill>
                <a:srgbClr val="222635"/>
              </a:solidFill>
              <a:latin typeface="Cambria" panose="02040503050406030204" pitchFamily="18" charset="0"/>
            </a:endParaRPr>
          </a:p>
          <a:p>
            <a:r>
              <a:rPr lang="en-GB" b="0" i="0" dirty="0">
                <a:solidFill>
                  <a:srgbClr val="222635"/>
                </a:solidFill>
                <a:effectLst/>
                <a:latin typeface="Cambria" panose="02040503050406030204" pitchFamily="18" charset="0"/>
              </a:rPr>
              <a:t>In other words, by using the bridge pattern, we can configure an abstraction with an implementor object at run-time. </a:t>
            </a:r>
            <a:endParaRPr lang="en-GB" dirty="0"/>
          </a:p>
        </p:txBody>
      </p:sp>
    </p:spTree>
    <p:extLst>
      <p:ext uri="{BB962C8B-B14F-4D97-AF65-F5344CB8AC3E}">
        <p14:creationId xmlns:p14="http://schemas.microsoft.com/office/powerpoint/2010/main" val="640491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262DBBD-3AC8-4CC5-A3CF-3DB402FD4101}"/>
              </a:ext>
            </a:extLst>
          </p:cNvPr>
          <p:cNvSpPr>
            <a:spLocks noGrp="1"/>
          </p:cNvSpPr>
          <p:nvPr>
            <p:ph type="body" idx="1"/>
          </p:nvPr>
        </p:nvSpPr>
        <p:spPr>
          <a:xfrm>
            <a:off x="2589212" y="1061156"/>
            <a:ext cx="8915399" cy="4865511"/>
          </a:xfrm>
        </p:spPr>
        <p:txBody>
          <a:bodyPr>
            <a:normAutofit/>
          </a:bodyPr>
          <a:lstStyle/>
          <a:p>
            <a:endParaRPr lang="en-GB" dirty="0">
              <a:solidFill>
                <a:srgbClr val="222635"/>
              </a:solidFill>
              <a:latin typeface="Cambria" panose="02040503050406030204" pitchFamily="18" charset="0"/>
            </a:endParaRPr>
          </a:p>
          <a:p>
            <a:pPr algn="l">
              <a:buFont typeface="Arial" panose="020B0604020202020204" pitchFamily="34" charset="0"/>
              <a:buChar char="•"/>
            </a:pPr>
            <a:r>
              <a:rPr lang="en-GB" b="0" i="0" dirty="0">
                <a:solidFill>
                  <a:srgbClr val="222635"/>
                </a:solidFill>
                <a:effectLst/>
                <a:latin typeface="Cambria" panose="02040503050406030204" pitchFamily="18" charset="0"/>
              </a:rPr>
              <a:t>Bridge patterns decouple the abstract class and its implementation classes by providing a bridge structure between them.</a:t>
            </a:r>
          </a:p>
          <a:p>
            <a:r>
              <a:rPr lang="en-GB" b="0" i="0" dirty="0">
                <a:solidFill>
                  <a:srgbClr val="222635"/>
                </a:solidFill>
                <a:effectLst/>
                <a:latin typeface="Cambria" panose="02040503050406030204" pitchFamily="18" charset="0"/>
              </a:rPr>
              <a:t>This bridge uses encapsulation, aggregation, and inheritance to separate responsibilities into various classes.</a:t>
            </a:r>
          </a:p>
          <a:p>
            <a:r>
              <a:rPr lang="en-GB" b="0" i="0" dirty="0">
                <a:solidFill>
                  <a:srgbClr val="222635"/>
                </a:solidFill>
                <a:effectLst/>
                <a:latin typeface="Cambria" panose="02040503050406030204" pitchFamily="18" charset="0"/>
              </a:rPr>
              <a:t>The bridge pattern is useful when both the class and what it does vary, often because changes in the class can be made easily with minimal prior knowledge about the program. </a:t>
            </a:r>
            <a:endParaRPr lang="en-GB" dirty="0">
              <a:solidFill>
                <a:srgbClr val="222635"/>
              </a:solidFill>
              <a:latin typeface="Cambria" panose="02040503050406030204" pitchFamily="18" charset="0"/>
            </a:endParaRPr>
          </a:p>
          <a:p>
            <a:r>
              <a:rPr lang="en-GB" b="0" i="0" dirty="0">
                <a:solidFill>
                  <a:srgbClr val="222635"/>
                </a:solidFill>
                <a:effectLst/>
                <a:latin typeface="Cambria" panose="02040503050406030204" pitchFamily="18" charset="0"/>
              </a:rPr>
              <a:t>The bridge pattern allows us to avoid compile-time binding between an abstraction and its implementation. This is so that an implementation can be selected at run-time.</a:t>
            </a:r>
            <a:br>
              <a:rPr lang="en-GB" dirty="0"/>
            </a:br>
            <a:endParaRPr lang="en-GB" b="0" i="0" dirty="0">
              <a:solidFill>
                <a:srgbClr val="222635"/>
              </a:solidFill>
              <a:effectLst/>
              <a:latin typeface="Cambria" panose="02040503050406030204" pitchFamily="18" charset="0"/>
            </a:endParaRPr>
          </a:p>
          <a:p>
            <a:endParaRPr lang="en-GB" dirty="0"/>
          </a:p>
        </p:txBody>
      </p:sp>
    </p:spTree>
    <p:extLst>
      <p:ext uri="{BB962C8B-B14F-4D97-AF65-F5344CB8AC3E}">
        <p14:creationId xmlns:p14="http://schemas.microsoft.com/office/powerpoint/2010/main" val="3830811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028" name="Group 70">
            <a:extLst>
              <a:ext uri="{FF2B5EF4-FFF2-40B4-BE49-F238E27FC236}">
                <a16:creationId xmlns:a16="http://schemas.microsoft.com/office/drawing/2014/main" id="{166BF9EE-F7AC-4FA5-AC7E-001B3A642F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72" name="Freeform 11">
              <a:extLst>
                <a:ext uri="{FF2B5EF4-FFF2-40B4-BE49-F238E27FC236}">
                  <a16:creationId xmlns:a16="http://schemas.microsoft.com/office/drawing/2014/main" id="{3B48D182-44E3-4D8B-ACEF-F1A900BE4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73" name="Freeform 12">
              <a:extLst>
                <a:ext uri="{FF2B5EF4-FFF2-40B4-BE49-F238E27FC236}">
                  <a16:creationId xmlns:a16="http://schemas.microsoft.com/office/drawing/2014/main" id="{355A535A-A489-477F-A314-593AA8CAF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4" name="Freeform 13">
              <a:extLst>
                <a:ext uri="{FF2B5EF4-FFF2-40B4-BE49-F238E27FC236}">
                  <a16:creationId xmlns:a16="http://schemas.microsoft.com/office/drawing/2014/main" id="{954C2D4C-FD83-4EF4-9312-04442ABD6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75" name="Freeform 14">
              <a:extLst>
                <a:ext uri="{FF2B5EF4-FFF2-40B4-BE49-F238E27FC236}">
                  <a16:creationId xmlns:a16="http://schemas.microsoft.com/office/drawing/2014/main" id="{C20701C2-CD9A-4698-BC97-E1085820C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76" name="Freeform 15">
              <a:extLst>
                <a:ext uri="{FF2B5EF4-FFF2-40B4-BE49-F238E27FC236}">
                  <a16:creationId xmlns:a16="http://schemas.microsoft.com/office/drawing/2014/main" id="{62575C35-466F-42AE-87A1-D691849AB8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77" name="Freeform 16">
              <a:extLst>
                <a:ext uri="{FF2B5EF4-FFF2-40B4-BE49-F238E27FC236}">
                  <a16:creationId xmlns:a16="http://schemas.microsoft.com/office/drawing/2014/main" id="{58236F37-6119-45AC-80A0-CD2C311B5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78" name="Freeform 17">
              <a:extLst>
                <a:ext uri="{FF2B5EF4-FFF2-40B4-BE49-F238E27FC236}">
                  <a16:creationId xmlns:a16="http://schemas.microsoft.com/office/drawing/2014/main" id="{F3FDD799-39FE-4D6F-9A64-2F472B2150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79" name="Freeform 18">
              <a:extLst>
                <a:ext uri="{FF2B5EF4-FFF2-40B4-BE49-F238E27FC236}">
                  <a16:creationId xmlns:a16="http://schemas.microsoft.com/office/drawing/2014/main" id="{9820D241-1D49-442C-A95A-00BC1BF9E2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0" name="Freeform 19">
              <a:extLst>
                <a:ext uri="{FF2B5EF4-FFF2-40B4-BE49-F238E27FC236}">
                  <a16:creationId xmlns:a16="http://schemas.microsoft.com/office/drawing/2014/main" id="{EBC2197C-B383-4866-8ABD-74222400BE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81" name="Freeform 20">
              <a:extLst>
                <a:ext uri="{FF2B5EF4-FFF2-40B4-BE49-F238E27FC236}">
                  <a16:creationId xmlns:a16="http://schemas.microsoft.com/office/drawing/2014/main" id="{404B06AA-FC93-4471-9DE4-56A401E70A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82" name="Freeform 21">
              <a:extLst>
                <a:ext uri="{FF2B5EF4-FFF2-40B4-BE49-F238E27FC236}">
                  <a16:creationId xmlns:a16="http://schemas.microsoft.com/office/drawing/2014/main" id="{E580600C-013F-4FAF-8FB7-4CC0FA80A9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83" name="Freeform 22">
              <a:extLst>
                <a:ext uri="{FF2B5EF4-FFF2-40B4-BE49-F238E27FC236}">
                  <a16:creationId xmlns:a16="http://schemas.microsoft.com/office/drawing/2014/main" id="{9BFCF199-64B2-4AEE-88C4-E954ABF36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29" name="Group 84">
            <a:extLst>
              <a:ext uri="{FF2B5EF4-FFF2-40B4-BE49-F238E27FC236}">
                <a16:creationId xmlns:a16="http://schemas.microsoft.com/office/drawing/2014/main" id="{E312DBA5-56D8-42B2-BA94-28168C2A67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86" name="Freeform 27">
              <a:extLst>
                <a:ext uri="{FF2B5EF4-FFF2-40B4-BE49-F238E27FC236}">
                  <a16:creationId xmlns:a16="http://schemas.microsoft.com/office/drawing/2014/main" id="{7AD46C74-3117-46B0-B267-0F61B57CA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87" name="Freeform 28">
              <a:extLst>
                <a:ext uri="{FF2B5EF4-FFF2-40B4-BE49-F238E27FC236}">
                  <a16:creationId xmlns:a16="http://schemas.microsoft.com/office/drawing/2014/main" id="{8C13B810-9664-45D8-8510-D6ED0ADD72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88" name="Freeform 29">
              <a:extLst>
                <a:ext uri="{FF2B5EF4-FFF2-40B4-BE49-F238E27FC236}">
                  <a16:creationId xmlns:a16="http://schemas.microsoft.com/office/drawing/2014/main" id="{10306E52-A922-4458-BCCE-C3C840CC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89" name="Freeform 30">
              <a:extLst>
                <a:ext uri="{FF2B5EF4-FFF2-40B4-BE49-F238E27FC236}">
                  <a16:creationId xmlns:a16="http://schemas.microsoft.com/office/drawing/2014/main" id="{CB578819-B7E7-4250-932F-52AE2A2A9A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0" name="Freeform 31">
              <a:extLst>
                <a:ext uri="{FF2B5EF4-FFF2-40B4-BE49-F238E27FC236}">
                  <a16:creationId xmlns:a16="http://schemas.microsoft.com/office/drawing/2014/main" id="{454B9C91-B623-424A-B16E-F764F189D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91" name="Freeform 32">
              <a:extLst>
                <a:ext uri="{FF2B5EF4-FFF2-40B4-BE49-F238E27FC236}">
                  <a16:creationId xmlns:a16="http://schemas.microsoft.com/office/drawing/2014/main" id="{EFD03C4A-8484-41E6-B458-032F1DCA7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92" name="Freeform 33">
              <a:extLst>
                <a:ext uri="{FF2B5EF4-FFF2-40B4-BE49-F238E27FC236}">
                  <a16:creationId xmlns:a16="http://schemas.microsoft.com/office/drawing/2014/main" id="{DDC2F3C3-1D4E-4913-9C5C-F9A65B47E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93" name="Freeform 34">
              <a:extLst>
                <a:ext uri="{FF2B5EF4-FFF2-40B4-BE49-F238E27FC236}">
                  <a16:creationId xmlns:a16="http://schemas.microsoft.com/office/drawing/2014/main" id="{1E15BCA2-2420-4C53-ADE9-40FBAC2384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94" name="Freeform 35">
              <a:extLst>
                <a:ext uri="{FF2B5EF4-FFF2-40B4-BE49-F238E27FC236}">
                  <a16:creationId xmlns:a16="http://schemas.microsoft.com/office/drawing/2014/main" id="{73D5FBF4-7129-4C51-B603-E3BC3341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95" name="Freeform 36">
              <a:extLst>
                <a:ext uri="{FF2B5EF4-FFF2-40B4-BE49-F238E27FC236}">
                  <a16:creationId xmlns:a16="http://schemas.microsoft.com/office/drawing/2014/main" id="{0165B164-CE2A-494C-88FC-507232B37C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96" name="Freeform 37">
              <a:extLst>
                <a:ext uri="{FF2B5EF4-FFF2-40B4-BE49-F238E27FC236}">
                  <a16:creationId xmlns:a16="http://schemas.microsoft.com/office/drawing/2014/main" id="{87F127E5-B10B-4D18-BCF0-E7C3C7F40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97" name="Freeform 38">
              <a:extLst>
                <a:ext uri="{FF2B5EF4-FFF2-40B4-BE49-F238E27FC236}">
                  <a16:creationId xmlns:a16="http://schemas.microsoft.com/office/drawing/2014/main" id="{FC692D59-F28D-4E42-B435-225F2C6CF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30" name="Rectangle 98">
            <a:extLst>
              <a:ext uri="{FF2B5EF4-FFF2-40B4-BE49-F238E27FC236}">
                <a16:creationId xmlns:a16="http://schemas.microsoft.com/office/drawing/2014/main" id="{1996130F-9AB5-4DE9-8574-3AF891C5C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031" name="Freeform 6">
            <a:extLst>
              <a:ext uri="{FF2B5EF4-FFF2-40B4-BE49-F238E27FC236}">
                <a16:creationId xmlns:a16="http://schemas.microsoft.com/office/drawing/2014/main" id="{3623DEAC-F39C-45D6-86DC-1033F6429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1032" name="Rectangle 102">
            <a:extLst>
              <a:ext uri="{FF2B5EF4-FFF2-40B4-BE49-F238E27FC236}">
                <a16:creationId xmlns:a16="http://schemas.microsoft.com/office/drawing/2014/main" id="{F6167D22-B2B2-4469-BE4E-6B0DC972E4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97471A-C44D-4A1A-A312-7960E9B5ABD4}"/>
              </a:ext>
            </a:extLst>
          </p:cNvPr>
          <p:cNvSpPr>
            <a:spLocks noGrp="1"/>
          </p:cNvSpPr>
          <p:nvPr>
            <p:ph type="title"/>
          </p:nvPr>
        </p:nvSpPr>
        <p:spPr>
          <a:xfrm>
            <a:off x="2897995" y="5227171"/>
            <a:ext cx="8915399" cy="823448"/>
          </a:xfrm>
        </p:spPr>
        <p:txBody>
          <a:bodyPr vert="horz" lIns="91440" tIns="45720" rIns="91440" bIns="45720" rtlCol="0" anchor="b">
            <a:normAutofit/>
          </a:bodyPr>
          <a:lstStyle/>
          <a:p>
            <a:r>
              <a:rPr lang="en-US" sz="4400" dirty="0"/>
              <a:t>UML diagram</a:t>
            </a:r>
          </a:p>
        </p:txBody>
      </p:sp>
      <p:sp>
        <p:nvSpPr>
          <p:cNvPr id="1033" name="Rectangle 104">
            <a:extLst>
              <a:ext uri="{FF2B5EF4-FFF2-40B4-BE49-F238E27FC236}">
                <a16:creationId xmlns:a16="http://schemas.microsoft.com/office/drawing/2014/main" id="{E27E2F65-D0DD-4710-977A-873706F901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1026" name="Picture 2">
            <a:extLst>
              <a:ext uri="{FF2B5EF4-FFF2-40B4-BE49-F238E27FC236}">
                <a16:creationId xmlns:a16="http://schemas.microsoft.com/office/drawing/2014/main" id="{27D21144-828A-4ACE-AE00-8E936AC729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589212" y="428263"/>
            <a:ext cx="7422889" cy="4674136"/>
          </a:xfrm>
          <a:prstGeom prst="rect">
            <a:avLst/>
          </a:prstGeom>
          <a:noFill/>
          <a:extLst>
            <a:ext uri="{909E8E84-426E-40DD-AFC4-6F175D3DCCD1}">
              <a14:hiddenFill xmlns:a14="http://schemas.microsoft.com/office/drawing/2010/main">
                <a:solidFill>
                  <a:srgbClr val="FFFFFF"/>
                </a:solidFill>
              </a14:hiddenFill>
            </a:ext>
          </a:extLst>
        </p:spPr>
      </p:pic>
      <p:sp>
        <p:nvSpPr>
          <p:cNvPr id="107" name="Freeform 33">
            <a:extLst>
              <a:ext uri="{FF2B5EF4-FFF2-40B4-BE49-F238E27FC236}">
                <a16:creationId xmlns:a16="http://schemas.microsoft.com/office/drawing/2014/main" id="{783A863A-BB4D-4ECD-8D75-B5B6F03D7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814898"/>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1527400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EF68B-B0A3-48DB-85AC-9C7FBFA4DF98}"/>
              </a:ext>
            </a:extLst>
          </p:cNvPr>
          <p:cNvSpPr>
            <a:spLocks noGrp="1"/>
          </p:cNvSpPr>
          <p:nvPr>
            <p:ph type="title"/>
          </p:nvPr>
        </p:nvSpPr>
        <p:spPr/>
        <p:txBody>
          <a:bodyPr/>
          <a:lstStyle/>
          <a:p>
            <a:r>
              <a:rPr lang="en-IN" dirty="0"/>
              <a:t>Example : Vehicle Manufacturers</a:t>
            </a:r>
            <a:endParaRPr lang="en-GB" dirty="0"/>
          </a:p>
        </p:txBody>
      </p:sp>
      <p:sp>
        <p:nvSpPr>
          <p:cNvPr id="3" name="Content Placeholder 2">
            <a:extLst>
              <a:ext uri="{FF2B5EF4-FFF2-40B4-BE49-F238E27FC236}">
                <a16:creationId xmlns:a16="http://schemas.microsoft.com/office/drawing/2014/main" id="{D2D88754-7E22-43FF-B61D-13F58F90436D}"/>
              </a:ext>
            </a:extLst>
          </p:cNvPr>
          <p:cNvSpPr>
            <a:spLocks noGrp="1"/>
          </p:cNvSpPr>
          <p:nvPr>
            <p:ph idx="1"/>
          </p:nvPr>
        </p:nvSpPr>
        <p:spPr/>
        <p:txBody>
          <a:bodyPr/>
          <a:lstStyle/>
          <a:p>
            <a:r>
              <a:rPr lang="en-GB" b="0" i="0" dirty="0">
                <a:solidFill>
                  <a:srgbClr val="222635"/>
                </a:solidFill>
                <a:effectLst/>
                <a:latin typeface="Cambria" panose="02040503050406030204" pitchFamily="18" charset="0"/>
              </a:rPr>
              <a:t>Suppose there is a company that manufactures various types of vehicles, like bikes, cars, and buses. There are frequent changes in the vehicle, as new models of bikes and cars can be introduced and have different processes to manufacture them. There can be other new vehicles, like a scooter or truck in future as well. </a:t>
            </a:r>
          </a:p>
          <a:p>
            <a:r>
              <a:rPr lang="en-GB" dirty="0"/>
              <a:t> </a:t>
            </a:r>
            <a:r>
              <a:rPr lang="en-GB" dirty="0">
                <a:solidFill>
                  <a:srgbClr val="222635"/>
                </a:solidFill>
                <a:latin typeface="Cambria" panose="02040503050406030204" pitchFamily="18" charset="0"/>
              </a:rPr>
              <a:t>All the vehicle has to do is use the </a:t>
            </a:r>
            <a:r>
              <a:rPr lang="en-GB" dirty="0" err="1">
                <a:solidFill>
                  <a:srgbClr val="222635"/>
                </a:solidFill>
                <a:latin typeface="Cambria" panose="02040503050406030204" pitchFamily="18" charset="0"/>
              </a:rPr>
              <a:t>WorkShop</a:t>
            </a:r>
            <a:r>
              <a:rPr lang="en-GB" dirty="0">
                <a:solidFill>
                  <a:srgbClr val="222635"/>
                </a:solidFill>
                <a:latin typeface="Cambria" panose="02040503050406030204" pitchFamily="18" charset="0"/>
              </a:rPr>
              <a:t> to produce, assemble, or quality check (test) its work using the  work() method for production.</a:t>
            </a:r>
          </a:p>
          <a:p>
            <a:r>
              <a:rPr lang="en-GB" b="0" i="0" dirty="0">
                <a:solidFill>
                  <a:srgbClr val="222635"/>
                </a:solidFill>
                <a:effectLst/>
                <a:latin typeface="Cambria" panose="02040503050406030204" pitchFamily="18" charset="0"/>
              </a:rPr>
              <a:t> workshop interface will act as a bridge between various types of vehicles and its manufacturing work</a:t>
            </a:r>
            <a:endParaRPr lang="en-GB" dirty="0">
              <a:solidFill>
                <a:srgbClr val="222635"/>
              </a:solidFill>
              <a:latin typeface="Cambria" panose="02040503050406030204" pitchFamily="18" charset="0"/>
            </a:endParaRPr>
          </a:p>
        </p:txBody>
      </p:sp>
    </p:spTree>
    <p:extLst>
      <p:ext uri="{BB962C8B-B14F-4D97-AF65-F5344CB8AC3E}">
        <p14:creationId xmlns:p14="http://schemas.microsoft.com/office/powerpoint/2010/main" val="1289734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5" name="Straight Arrow Connector 84">
            <a:extLst>
              <a:ext uri="{FF2B5EF4-FFF2-40B4-BE49-F238E27FC236}">
                <a16:creationId xmlns:a16="http://schemas.microsoft.com/office/drawing/2014/main" id="{105B2552-1922-44F4-83E7-4E96502C19DB}"/>
              </a:ext>
            </a:extLst>
          </p:cNvPr>
          <p:cNvCxnSpPr>
            <a:stCxn id="55" idx="0"/>
          </p:cNvCxnSpPr>
          <p:nvPr/>
        </p:nvCxnSpPr>
        <p:spPr>
          <a:xfrm flipH="1" flipV="1">
            <a:off x="2272608" y="3666918"/>
            <a:ext cx="524499" cy="11671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22424D96-9E40-43FA-BDCE-73A7B62FFF65}"/>
              </a:ext>
            </a:extLst>
          </p:cNvPr>
          <p:cNvCxnSpPr/>
          <p:nvPr/>
        </p:nvCxnSpPr>
        <p:spPr>
          <a:xfrm flipV="1">
            <a:off x="7116573" y="3611986"/>
            <a:ext cx="321323" cy="11031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52" name="Group 151">
            <a:extLst>
              <a:ext uri="{FF2B5EF4-FFF2-40B4-BE49-F238E27FC236}">
                <a16:creationId xmlns:a16="http://schemas.microsoft.com/office/drawing/2014/main" id="{FE2C42F0-2A2A-41DF-9591-A5D5DED70B2A}"/>
              </a:ext>
            </a:extLst>
          </p:cNvPr>
          <p:cNvGrpSpPr/>
          <p:nvPr/>
        </p:nvGrpSpPr>
        <p:grpSpPr>
          <a:xfrm>
            <a:off x="1362063" y="892675"/>
            <a:ext cx="10747024" cy="5230694"/>
            <a:chOff x="2016818" y="813653"/>
            <a:chExt cx="10747024" cy="5230694"/>
          </a:xfrm>
        </p:grpSpPr>
        <p:cxnSp>
          <p:nvCxnSpPr>
            <p:cNvPr id="40" name="Straight Arrow Connector 39">
              <a:extLst>
                <a:ext uri="{FF2B5EF4-FFF2-40B4-BE49-F238E27FC236}">
                  <a16:creationId xmlns:a16="http://schemas.microsoft.com/office/drawing/2014/main" id="{88DEB413-0AA4-46A9-AEF7-564D55A15342}"/>
                </a:ext>
              </a:extLst>
            </p:cNvPr>
            <p:cNvCxnSpPr/>
            <p:nvPr/>
          </p:nvCxnSpPr>
          <p:spPr>
            <a:xfrm>
              <a:off x="5500519" y="2032000"/>
              <a:ext cx="1001887" cy="336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id="{2DA91C44-D56B-46C1-893A-FDDEE3D24BA6}"/>
                </a:ext>
              </a:extLst>
            </p:cNvPr>
            <p:cNvGrpSpPr/>
            <p:nvPr/>
          </p:nvGrpSpPr>
          <p:grpSpPr>
            <a:xfrm>
              <a:off x="4223691" y="3040281"/>
              <a:ext cx="1706336" cy="1192741"/>
              <a:chOff x="3699941" y="3448757"/>
              <a:chExt cx="1930401" cy="1377244"/>
            </a:xfrm>
          </p:grpSpPr>
          <p:sp>
            <p:nvSpPr>
              <p:cNvPr id="25" name="Rectangle 24">
                <a:extLst>
                  <a:ext uri="{FF2B5EF4-FFF2-40B4-BE49-F238E27FC236}">
                    <a16:creationId xmlns:a16="http://schemas.microsoft.com/office/drawing/2014/main" id="{8C162019-966C-48BE-B38B-5AA5F756D6B4}"/>
                  </a:ext>
                </a:extLst>
              </p:cNvPr>
              <p:cNvSpPr/>
              <p:nvPr/>
            </p:nvSpPr>
            <p:spPr>
              <a:xfrm>
                <a:off x="3699941" y="3448757"/>
                <a:ext cx="1930400" cy="7504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Rectangle 25">
                <a:extLst>
                  <a:ext uri="{FF2B5EF4-FFF2-40B4-BE49-F238E27FC236}">
                    <a16:creationId xmlns:a16="http://schemas.microsoft.com/office/drawing/2014/main" id="{54E36B54-F131-43A5-8D79-8ED8B95ED22C}"/>
                  </a:ext>
                </a:extLst>
              </p:cNvPr>
              <p:cNvSpPr/>
              <p:nvPr/>
            </p:nvSpPr>
            <p:spPr>
              <a:xfrm>
                <a:off x="3699942" y="4199215"/>
                <a:ext cx="1930400" cy="6267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a:extLst>
                  <a:ext uri="{FF2B5EF4-FFF2-40B4-BE49-F238E27FC236}">
                    <a16:creationId xmlns:a16="http://schemas.microsoft.com/office/drawing/2014/main" id="{2BCB7DC6-0724-4F59-9EEA-38FE67839242}"/>
                  </a:ext>
                </a:extLst>
              </p:cNvPr>
              <p:cNvSpPr txBox="1"/>
              <p:nvPr/>
            </p:nvSpPr>
            <p:spPr>
              <a:xfrm>
                <a:off x="4016029" y="4305787"/>
                <a:ext cx="1484490" cy="253916"/>
              </a:xfrm>
              <a:prstGeom prst="rect">
                <a:avLst/>
              </a:prstGeom>
              <a:noFill/>
            </p:spPr>
            <p:txBody>
              <a:bodyPr wrap="square" rtlCol="0">
                <a:spAutoFit/>
              </a:bodyPr>
              <a:lstStyle/>
              <a:p>
                <a:r>
                  <a:rPr lang="en-IN" sz="1050" dirty="0"/>
                  <a:t>+work()</a:t>
                </a:r>
                <a:endParaRPr lang="en-GB" sz="1050" dirty="0"/>
              </a:p>
            </p:txBody>
          </p:sp>
          <p:sp>
            <p:nvSpPr>
              <p:cNvPr id="28" name="TextBox 27">
                <a:extLst>
                  <a:ext uri="{FF2B5EF4-FFF2-40B4-BE49-F238E27FC236}">
                    <a16:creationId xmlns:a16="http://schemas.microsoft.com/office/drawing/2014/main" id="{F83ECF16-882C-42EE-8856-D47B9056FE4B}"/>
                  </a:ext>
                </a:extLst>
              </p:cNvPr>
              <p:cNvSpPr txBox="1"/>
              <p:nvPr/>
            </p:nvSpPr>
            <p:spPr>
              <a:xfrm>
                <a:off x="3987807" y="3527021"/>
                <a:ext cx="1642534" cy="639695"/>
              </a:xfrm>
              <a:prstGeom prst="rect">
                <a:avLst/>
              </a:prstGeom>
              <a:noFill/>
            </p:spPr>
            <p:txBody>
              <a:bodyPr wrap="square" rtlCol="0">
                <a:spAutoFit/>
              </a:bodyPr>
              <a:lstStyle/>
              <a:p>
                <a:r>
                  <a:rPr lang="en-IN" sz="1200" dirty="0"/>
                  <a:t>&lt;&lt;interface&gt;&gt;</a:t>
                </a:r>
                <a:endParaRPr lang="en-IN" dirty="0"/>
              </a:p>
              <a:p>
                <a:r>
                  <a:rPr lang="en-IN" dirty="0"/>
                  <a:t>Workshop</a:t>
                </a:r>
                <a:endParaRPr lang="en-GB" dirty="0"/>
              </a:p>
            </p:txBody>
          </p:sp>
        </p:grpSp>
        <p:grpSp>
          <p:nvGrpSpPr>
            <p:cNvPr id="148" name="Group 147">
              <a:extLst>
                <a:ext uri="{FF2B5EF4-FFF2-40B4-BE49-F238E27FC236}">
                  <a16:creationId xmlns:a16="http://schemas.microsoft.com/office/drawing/2014/main" id="{2A368A7A-F9E6-4D38-91CB-30D88D7A2B1A}"/>
                </a:ext>
              </a:extLst>
            </p:cNvPr>
            <p:cNvGrpSpPr/>
            <p:nvPr/>
          </p:nvGrpSpPr>
          <p:grpSpPr>
            <a:xfrm>
              <a:off x="2016818" y="813653"/>
              <a:ext cx="10747024" cy="5230694"/>
              <a:chOff x="1128887" y="654757"/>
              <a:chExt cx="10747024" cy="5230694"/>
            </a:xfrm>
          </p:grpSpPr>
          <p:grpSp>
            <p:nvGrpSpPr>
              <p:cNvPr id="32" name="Group 31">
                <a:extLst>
                  <a:ext uri="{FF2B5EF4-FFF2-40B4-BE49-F238E27FC236}">
                    <a16:creationId xmlns:a16="http://schemas.microsoft.com/office/drawing/2014/main" id="{5B418B7A-974E-4355-ABFF-30F55035D13E}"/>
                  </a:ext>
                </a:extLst>
              </p:cNvPr>
              <p:cNvGrpSpPr/>
              <p:nvPr/>
            </p:nvGrpSpPr>
            <p:grpSpPr>
              <a:xfrm>
                <a:off x="1128887" y="2174721"/>
                <a:ext cx="1706336" cy="1192741"/>
                <a:chOff x="1128887" y="2409840"/>
                <a:chExt cx="1930401" cy="1377244"/>
              </a:xfrm>
            </p:grpSpPr>
            <p:grpSp>
              <p:nvGrpSpPr>
                <p:cNvPr id="9" name="Group 8">
                  <a:extLst>
                    <a:ext uri="{FF2B5EF4-FFF2-40B4-BE49-F238E27FC236}">
                      <a16:creationId xmlns:a16="http://schemas.microsoft.com/office/drawing/2014/main" id="{7B923318-B824-47FA-82F5-05B63ED0FFBB}"/>
                    </a:ext>
                  </a:extLst>
                </p:cNvPr>
                <p:cNvGrpSpPr/>
                <p:nvPr/>
              </p:nvGrpSpPr>
              <p:grpSpPr>
                <a:xfrm>
                  <a:off x="1128887" y="2409840"/>
                  <a:ext cx="1930401" cy="1377244"/>
                  <a:chOff x="4165599" y="654756"/>
                  <a:chExt cx="1930401" cy="1377244"/>
                </a:xfrm>
              </p:grpSpPr>
              <p:sp>
                <p:nvSpPr>
                  <p:cNvPr id="10" name="Rectangle 9">
                    <a:extLst>
                      <a:ext uri="{FF2B5EF4-FFF2-40B4-BE49-F238E27FC236}">
                        <a16:creationId xmlns:a16="http://schemas.microsoft.com/office/drawing/2014/main" id="{66A7C4E6-4EA9-48F0-8F70-3BF6B9E31C4D}"/>
                      </a:ext>
                    </a:extLst>
                  </p:cNvPr>
                  <p:cNvSpPr/>
                  <p:nvPr/>
                </p:nvSpPr>
                <p:spPr>
                  <a:xfrm>
                    <a:off x="4165599" y="654756"/>
                    <a:ext cx="1930400" cy="4741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Rectangle 10">
                    <a:extLst>
                      <a:ext uri="{FF2B5EF4-FFF2-40B4-BE49-F238E27FC236}">
                        <a16:creationId xmlns:a16="http://schemas.microsoft.com/office/drawing/2014/main" id="{57DA3229-556B-4D7D-BF00-BE686786AB71}"/>
                      </a:ext>
                    </a:extLst>
                  </p:cNvPr>
                  <p:cNvSpPr/>
                  <p:nvPr/>
                </p:nvSpPr>
                <p:spPr>
                  <a:xfrm>
                    <a:off x="4165600" y="1128889"/>
                    <a:ext cx="1930400" cy="903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8C831592-10DF-43AF-B8A1-3375BD91A367}"/>
                      </a:ext>
                    </a:extLst>
                  </p:cNvPr>
                  <p:cNvSpPr txBox="1"/>
                  <p:nvPr/>
                </p:nvSpPr>
                <p:spPr>
                  <a:xfrm>
                    <a:off x="4453466" y="1247085"/>
                    <a:ext cx="1484490" cy="415498"/>
                  </a:xfrm>
                  <a:prstGeom prst="rect">
                    <a:avLst/>
                  </a:prstGeom>
                  <a:noFill/>
                </p:spPr>
                <p:txBody>
                  <a:bodyPr wrap="square" rtlCol="0">
                    <a:spAutoFit/>
                  </a:bodyPr>
                  <a:lstStyle/>
                  <a:p>
                    <a:r>
                      <a:rPr lang="en-IN" sz="1050" dirty="0"/>
                      <a:t>+manufacture()</a:t>
                    </a:r>
                  </a:p>
                  <a:p>
                    <a:r>
                      <a:rPr lang="en-IN" sz="1050" dirty="0"/>
                      <a:t>+</a:t>
                    </a:r>
                    <a:r>
                      <a:rPr lang="en-IN" sz="1050" dirty="0" err="1"/>
                      <a:t>minWorkTime</a:t>
                    </a:r>
                    <a:r>
                      <a:rPr lang="en-IN" sz="1050" dirty="0"/>
                      <a:t>()</a:t>
                    </a:r>
                    <a:endParaRPr lang="en-GB" sz="1050" dirty="0"/>
                  </a:p>
                </p:txBody>
              </p:sp>
            </p:grpSp>
            <p:sp>
              <p:nvSpPr>
                <p:cNvPr id="13" name="TextBox 12">
                  <a:extLst>
                    <a:ext uri="{FF2B5EF4-FFF2-40B4-BE49-F238E27FC236}">
                      <a16:creationId xmlns:a16="http://schemas.microsoft.com/office/drawing/2014/main" id="{9586E1D3-7162-442A-BC92-1C8C46C6A137}"/>
                    </a:ext>
                  </a:extLst>
                </p:cNvPr>
                <p:cNvSpPr txBox="1"/>
                <p:nvPr/>
              </p:nvSpPr>
              <p:spPr>
                <a:xfrm>
                  <a:off x="1298223" y="2478665"/>
                  <a:ext cx="1394177" cy="369332"/>
                </a:xfrm>
                <a:prstGeom prst="rect">
                  <a:avLst/>
                </a:prstGeom>
                <a:noFill/>
              </p:spPr>
              <p:txBody>
                <a:bodyPr wrap="square" rtlCol="0">
                  <a:spAutoFit/>
                </a:bodyPr>
                <a:lstStyle/>
                <a:p>
                  <a:r>
                    <a:rPr lang="en-IN" dirty="0"/>
                    <a:t>      Bike</a:t>
                  </a:r>
                  <a:endParaRPr lang="en-GB" dirty="0"/>
                </a:p>
              </p:txBody>
            </p:sp>
          </p:grpSp>
          <p:grpSp>
            <p:nvGrpSpPr>
              <p:cNvPr id="30" name="Group 29">
                <a:extLst>
                  <a:ext uri="{FF2B5EF4-FFF2-40B4-BE49-F238E27FC236}">
                    <a16:creationId xmlns:a16="http://schemas.microsoft.com/office/drawing/2014/main" id="{013B4286-1981-426B-AA7E-937C7C1A444D}"/>
                  </a:ext>
                </a:extLst>
              </p:cNvPr>
              <p:cNvGrpSpPr/>
              <p:nvPr/>
            </p:nvGrpSpPr>
            <p:grpSpPr>
              <a:xfrm>
                <a:off x="5624240" y="2138969"/>
                <a:ext cx="1706336" cy="1192741"/>
                <a:chOff x="6214539" y="2368558"/>
                <a:chExt cx="1930401" cy="1377244"/>
              </a:xfrm>
            </p:grpSpPr>
            <p:grpSp>
              <p:nvGrpSpPr>
                <p:cNvPr id="14" name="Group 13">
                  <a:extLst>
                    <a:ext uri="{FF2B5EF4-FFF2-40B4-BE49-F238E27FC236}">
                      <a16:creationId xmlns:a16="http://schemas.microsoft.com/office/drawing/2014/main" id="{FBE7D06A-4523-4BA9-8B38-F1F6484A95AE}"/>
                    </a:ext>
                  </a:extLst>
                </p:cNvPr>
                <p:cNvGrpSpPr/>
                <p:nvPr/>
              </p:nvGrpSpPr>
              <p:grpSpPr>
                <a:xfrm>
                  <a:off x="6214539" y="2368558"/>
                  <a:ext cx="1930401" cy="1377244"/>
                  <a:chOff x="4165599" y="654756"/>
                  <a:chExt cx="1930401" cy="1377244"/>
                </a:xfrm>
              </p:grpSpPr>
              <p:sp>
                <p:nvSpPr>
                  <p:cNvPr id="15" name="Rectangle 14">
                    <a:extLst>
                      <a:ext uri="{FF2B5EF4-FFF2-40B4-BE49-F238E27FC236}">
                        <a16:creationId xmlns:a16="http://schemas.microsoft.com/office/drawing/2014/main" id="{E9EA4435-0D7C-4D14-A867-2AC5997D13C7}"/>
                      </a:ext>
                    </a:extLst>
                  </p:cNvPr>
                  <p:cNvSpPr/>
                  <p:nvPr/>
                </p:nvSpPr>
                <p:spPr>
                  <a:xfrm>
                    <a:off x="4165599" y="654756"/>
                    <a:ext cx="1930400" cy="4741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6" name="Rectangle 15">
                    <a:extLst>
                      <a:ext uri="{FF2B5EF4-FFF2-40B4-BE49-F238E27FC236}">
                        <a16:creationId xmlns:a16="http://schemas.microsoft.com/office/drawing/2014/main" id="{1279FD90-355D-496E-97FC-DCE65A29D33E}"/>
                      </a:ext>
                    </a:extLst>
                  </p:cNvPr>
                  <p:cNvSpPr/>
                  <p:nvPr/>
                </p:nvSpPr>
                <p:spPr>
                  <a:xfrm>
                    <a:off x="4165600" y="1128889"/>
                    <a:ext cx="1930400" cy="903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4091915D-2224-4A78-AE68-657394C4D9B5}"/>
                      </a:ext>
                    </a:extLst>
                  </p:cNvPr>
                  <p:cNvSpPr txBox="1"/>
                  <p:nvPr/>
                </p:nvSpPr>
                <p:spPr>
                  <a:xfrm>
                    <a:off x="4453466" y="1247085"/>
                    <a:ext cx="1484490" cy="415498"/>
                  </a:xfrm>
                  <a:prstGeom prst="rect">
                    <a:avLst/>
                  </a:prstGeom>
                  <a:noFill/>
                </p:spPr>
                <p:txBody>
                  <a:bodyPr wrap="square" rtlCol="0">
                    <a:spAutoFit/>
                  </a:bodyPr>
                  <a:lstStyle/>
                  <a:p>
                    <a:r>
                      <a:rPr lang="en-IN" sz="1050" dirty="0"/>
                      <a:t>+manufacture()</a:t>
                    </a:r>
                  </a:p>
                  <a:p>
                    <a:r>
                      <a:rPr lang="en-IN" sz="1050" dirty="0"/>
                      <a:t>+</a:t>
                    </a:r>
                    <a:r>
                      <a:rPr lang="en-IN" sz="1050" dirty="0" err="1"/>
                      <a:t>minWorkTime</a:t>
                    </a:r>
                    <a:r>
                      <a:rPr lang="en-IN" sz="1050" dirty="0"/>
                      <a:t>()</a:t>
                    </a:r>
                    <a:endParaRPr lang="en-GB" sz="1050" dirty="0"/>
                  </a:p>
                </p:txBody>
              </p:sp>
            </p:grpSp>
            <p:sp>
              <p:nvSpPr>
                <p:cNvPr id="18" name="TextBox 17">
                  <a:extLst>
                    <a:ext uri="{FF2B5EF4-FFF2-40B4-BE49-F238E27FC236}">
                      <a16:creationId xmlns:a16="http://schemas.microsoft.com/office/drawing/2014/main" id="{D2FC50B2-CA7F-4AE2-9E31-90574DB2D9A1}"/>
                    </a:ext>
                  </a:extLst>
                </p:cNvPr>
                <p:cNvSpPr txBox="1"/>
                <p:nvPr/>
              </p:nvSpPr>
              <p:spPr>
                <a:xfrm>
                  <a:off x="6544739" y="2478665"/>
                  <a:ext cx="1270000" cy="369332"/>
                </a:xfrm>
                <a:prstGeom prst="rect">
                  <a:avLst/>
                </a:prstGeom>
                <a:noFill/>
              </p:spPr>
              <p:txBody>
                <a:bodyPr wrap="square" rtlCol="0">
                  <a:spAutoFit/>
                </a:bodyPr>
                <a:lstStyle/>
                <a:p>
                  <a:r>
                    <a:rPr lang="en-IN" dirty="0"/>
                    <a:t>     Car</a:t>
                  </a:r>
                  <a:endParaRPr lang="en-GB" dirty="0"/>
                </a:p>
              </p:txBody>
            </p:sp>
          </p:grpSp>
          <p:grpSp>
            <p:nvGrpSpPr>
              <p:cNvPr id="29" name="Group 28">
                <a:extLst>
                  <a:ext uri="{FF2B5EF4-FFF2-40B4-BE49-F238E27FC236}">
                    <a16:creationId xmlns:a16="http://schemas.microsoft.com/office/drawing/2014/main" id="{297F7B25-1548-493C-9077-E798BDDD42CB}"/>
                  </a:ext>
                </a:extLst>
              </p:cNvPr>
              <p:cNvGrpSpPr/>
              <p:nvPr/>
            </p:nvGrpSpPr>
            <p:grpSpPr>
              <a:xfrm>
                <a:off x="8363353" y="2179316"/>
                <a:ext cx="1706336" cy="1192741"/>
                <a:chOff x="9313334" y="2415146"/>
                <a:chExt cx="1930401" cy="1377244"/>
              </a:xfrm>
            </p:grpSpPr>
            <p:grpSp>
              <p:nvGrpSpPr>
                <p:cNvPr id="19" name="Group 18">
                  <a:extLst>
                    <a:ext uri="{FF2B5EF4-FFF2-40B4-BE49-F238E27FC236}">
                      <a16:creationId xmlns:a16="http://schemas.microsoft.com/office/drawing/2014/main" id="{ABC85C2A-1EE0-4A84-A716-9DA5649663F6}"/>
                    </a:ext>
                  </a:extLst>
                </p:cNvPr>
                <p:cNvGrpSpPr/>
                <p:nvPr/>
              </p:nvGrpSpPr>
              <p:grpSpPr>
                <a:xfrm>
                  <a:off x="9313334" y="2415146"/>
                  <a:ext cx="1930401" cy="1377244"/>
                  <a:chOff x="4165599" y="654756"/>
                  <a:chExt cx="1930401" cy="1377244"/>
                </a:xfrm>
              </p:grpSpPr>
              <p:sp>
                <p:nvSpPr>
                  <p:cNvPr id="20" name="Rectangle 19">
                    <a:extLst>
                      <a:ext uri="{FF2B5EF4-FFF2-40B4-BE49-F238E27FC236}">
                        <a16:creationId xmlns:a16="http://schemas.microsoft.com/office/drawing/2014/main" id="{F095D4EA-7D40-43FE-91AE-6EE8A6B5DD2F}"/>
                      </a:ext>
                    </a:extLst>
                  </p:cNvPr>
                  <p:cNvSpPr/>
                  <p:nvPr/>
                </p:nvSpPr>
                <p:spPr>
                  <a:xfrm>
                    <a:off x="4165599" y="654756"/>
                    <a:ext cx="1930400" cy="4741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1" name="Rectangle 20">
                    <a:extLst>
                      <a:ext uri="{FF2B5EF4-FFF2-40B4-BE49-F238E27FC236}">
                        <a16:creationId xmlns:a16="http://schemas.microsoft.com/office/drawing/2014/main" id="{CE259D14-2032-44B1-BB79-C3EEDA28704B}"/>
                      </a:ext>
                    </a:extLst>
                  </p:cNvPr>
                  <p:cNvSpPr/>
                  <p:nvPr/>
                </p:nvSpPr>
                <p:spPr>
                  <a:xfrm>
                    <a:off x="4165600" y="1128889"/>
                    <a:ext cx="1930400" cy="903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F02BF77A-84AC-4D0B-A627-39CADFF21861}"/>
                      </a:ext>
                    </a:extLst>
                  </p:cNvPr>
                  <p:cNvSpPr txBox="1"/>
                  <p:nvPr/>
                </p:nvSpPr>
                <p:spPr>
                  <a:xfrm>
                    <a:off x="4453466" y="1247085"/>
                    <a:ext cx="1484490" cy="415498"/>
                  </a:xfrm>
                  <a:prstGeom prst="rect">
                    <a:avLst/>
                  </a:prstGeom>
                  <a:noFill/>
                </p:spPr>
                <p:txBody>
                  <a:bodyPr wrap="square" rtlCol="0">
                    <a:spAutoFit/>
                  </a:bodyPr>
                  <a:lstStyle/>
                  <a:p>
                    <a:r>
                      <a:rPr lang="en-IN" sz="1050" dirty="0"/>
                      <a:t>+manufacture()</a:t>
                    </a:r>
                  </a:p>
                  <a:p>
                    <a:r>
                      <a:rPr lang="en-IN" sz="1050" dirty="0"/>
                      <a:t>+</a:t>
                    </a:r>
                    <a:r>
                      <a:rPr lang="en-IN" sz="1050" dirty="0" err="1"/>
                      <a:t>minWorkTime</a:t>
                    </a:r>
                    <a:r>
                      <a:rPr lang="en-IN" sz="1050" dirty="0"/>
                      <a:t>()</a:t>
                    </a:r>
                    <a:endParaRPr lang="en-GB" sz="1050" dirty="0"/>
                  </a:p>
                </p:txBody>
              </p:sp>
            </p:grpSp>
            <p:sp>
              <p:nvSpPr>
                <p:cNvPr id="23" name="TextBox 22">
                  <a:extLst>
                    <a:ext uri="{FF2B5EF4-FFF2-40B4-BE49-F238E27FC236}">
                      <a16:creationId xmlns:a16="http://schemas.microsoft.com/office/drawing/2014/main" id="{F86C0DC0-EB02-4F34-9AAA-CD10CF264603}"/>
                    </a:ext>
                  </a:extLst>
                </p:cNvPr>
                <p:cNvSpPr txBox="1"/>
                <p:nvPr/>
              </p:nvSpPr>
              <p:spPr>
                <a:xfrm>
                  <a:off x="9702802" y="2519862"/>
                  <a:ext cx="1281288" cy="369332"/>
                </a:xfrm>
                <a:prstGeom prst="rect">
                  <a:avLst/>
                </a:prstGeom>
                <a:noFill/>
              </p:spPr>
              <p:txBody>
                <a:bodyPr wrap="square" rtlCol="0">
                  <a:spAutoFit/>
                </a:bodyPr>
                <a:lstStyle/>
                <a:p>
                  <a:r>
                    <a:rPr lang="en-IN" dirty="0"/>
                    <a:t>     Bus</a:t>
                  </a:r>
                  <a:endParaRPr lang="en-GB" dirty="0"/>
                </a:p>
              </p:txBody>
            </p:sp>
          </p:grpSp>
          <p:grpSp>
            <p:nvGrpSpPr>
              <p:cNvPr id="50" name="Group 49">
                <a:extLst>
                  <a:ext uri="{FF2B5EF4-FFF2-40B4-BE49-F238E27FC236}">
                    <a16:creationId xmlns:a16="http://schemas.microsoft.com/office/drawing/2014/main" id="{C18FCD59-9A1A-41AD-A1A4-C28F73E2CDC3}"/>
                  </a:ext>
                </a:extLst>
              </p:cNvPr>
              <p:cNvGrpSpPr/>
              <p:nvPr/>
            </p:nvGrpSpPr>
            <p:grpSpPr>
              <a:xfrm>
                <a:off x="2361242" y="654757"/>
                <a:ext cx="6256564" cy="1591900"/>
                <a:chOff x="2523067" y="654756"/>
                <a:chExt cx="7078134" cy="1838148"/>
              </a:xfrm>
            </p:grpSpPr>
            <p:grpSp>
              <p:nvGrpSpPr>
                <p:cNvPr id="33" name="Group 32">
                  <a:extLst>
                    <a:ext uri="{FF2B5EF4-FFF2-40B4-BE49-F238E27FC236}">
                      <a16:creationId xmlns:a16="http://schemas.microsoft.com/office/drawing/2014/main" id="{29CA1708-B8D3-4CAC-BD1B-8006CC296C05}"/>
                    </a:ext>
                  </a:extLst>
                </p:cNvPr>
                <p:cNvGrpSpPr/>
                <p:nvPr/>
              </p:nvGrpSpPr>
              <p:grpSpPr>
                <a:xfrm>
                  <a:off x="4165599" y="654756"/>
                  <a:ext cx="1930401" cy="1377244"/>
                  <a:chOff x="4165599" y="654756"/>
                  <a:chExt cx="1930401" cy="1377244"/>
                </a:xfrm>
              </p:grpSpPr>
              <p:sp>
                <p:nvSpPr>
                  <p:cNvPr id="5" name="TextBox 4">
                    <a:extLst>
                      <a:ext uri="{FF2B5EF4-FFF2-40B4-BE49-F238E27FC236}">
                        <a16:creationId xmlns:a16="http://schemas.microsoft.com/office/drawing/2014/main" id="{27E561EB-0F1A-4403-A0E6-04079CA76ED1}"/>
                      </a:ext>
                    </a:extLst>
                  </p:cNvPr>
                  <p:cNvSpPr txBox="1"/>
                  <p:nvPr/>
                </p:nvSpPr>
                <p:spPr>
                  <a:xfrm>
                    <a:off x="4289778" y="733778"/>
                    <a:ext cx="1535289" cy="369332"/>
                  </a:xfrm>
                  <a:prstGeom prst="rect">
                    <a:avLst/>
                  </a:prstGeom>
                  <a:noFill/>
                </p:spPr>
                <p:txBody>
                  <a:bodyPr wrap="square" rtlCol="0">
                    <a:spAutoFit/>
                  </a:bodyPr>
                  <a:lstStyle/>
                  <a:p>
                    <a:r>
                      <a:rPr lang="en-IN" dirty="0"/>
                      <a:t>    Vehicle</a:t>
                    </a:r>
                    <a:endParaRPr lang="en-GB" dirty="0"/>
                  </a:p>
                </p:txBody>
              </p:sp>
              <p:grpSp>
                <p:nvGrpSpPr>
                  <p:cNvPr id="8" name="Group 7">
                    <a:extLst>
                      <a:ext uri="{FF2B5EF4-FFF2-40B4-BE49-F238E27FC236}">
                        <a16:creationId xmlns:a16="http://schemas.microsoft.com/office/drawing/2014/main" id="{F450100F-FE02-4C33-B966-56EA93C6DEE8}"/>
                      </a:ext>
                    </a:extLst>
                  </p:cNvPr>
                  <p:cNvGrpSpPr/>
                  <p:nvPr/>
                </p:nvGrpSpPr>
                <p:grpSpPr>
                  <a:xfrm>
                    <a:off x="4165599" y="654756"/>
                    <a:ext cx="1930401" cy="1377244"/>
                    <a:chOff x="4165599" y="654756"/>
                    <a:chExt cx="1930401" cy="1377244"/>
                  </a:xfrm>
                </p:grpSpPr>
                <p:sp>
                  <p:nvSpPr>
                    <p:cNvPr id="2" name="Rectangle 1">
                      <a:extLst>
                        <a:ext uri="{FF2B5EF4-FFF2-40B4-BE49-F238E27FC236}">
                          <a16:creationId xmlns:a16="http://schemas.microsoft.com/office/drawing/2014/main" id="{8A88AF96-F9DD-419F-B851-E0D5EC72CDFD}"/>
                        </a:ext>
                      </a:extLst>
                    </p:cNvPr>
                    <p:cNvSpPr/>
                    <p:nvPr/>
                  </p:nvSpPr>
                  <p:spPr>
                    <a:xfrm>
                      <a:off x="4165599" y="654756"/>
                      <a:ext cx="1930400" cy="4741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 name="Rectangle 2">
                      <a:extLst>
                        <a:ext uri="{FF2B5EF4-FFF2-40B4-BE49-F238E27FC236}">
                          <a16:creationId xmlns:a16="http://schemas.microsoft.com/office/drawing/2014/main" id="{3B1E1A4B-FF42-4C7F-AB15-60EBDF15C460}"/>
                        </a:ext>
                      </a:extLst>
                    </p:cNvPr>
                    <p:cNvSpPr/>
                    <p:nvPr/>
                  </p:nvSpPr>
                  <p:spPr>
                    <a:xfrm>
                      <a:off x="4165600" y="1128889"/>
                      <a:ext cx="1930400" cy="903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F19AAF8F-22F8-4CB4-A9D9-6C2D46F36172}"/>
                        </a:ext>
                      </a:extLst>
                    </p:cNvPr>
                    <p:cNvSpPr txBox="1"/>
                    <p:nvPr/>
                  </p:nvSpPr>
                  <p:spPr>
                    <a:xfrm>
                      <a:off x="4453466" y="1247085"/>
                      <a:ext cx="1484490" cy="577081"/>
                    </a:xfrm>
                    <a:prstGeom prst="rect">
                      <a:avLst/>
                    </a:prstGeom>
                    <a:noFill/>
                  </p:spPr>
                  <p:txBody>
                    <a:bodyPr wrap="square" rtlCol="0">
                      <a:spAutoFit/>
                    </a:bodyPr>
                    <a:lstStyle/>
                    <a:p>
                      <a:r>
                        <a:rPr lang="en-IN" sz="1050" dirty="0"/>
                        <a:t>+</a:t>
                      </a:r>
                      <a:r>
                        <a:rPr lang="en-IN" sz="1050" dirty="0" err="1"/>
                        <a:t>joinWorkShop</a:t>
                      </a:r>
                      <a:r>
                        <a:rPr lang="en-IN" sz="1050" dirty="0"/>
                        <a:t>()</a:t>
                      </a:r>
                    </a:p>
                    <a:p>
                      <a:r>
                        <a:rPr lang="en-IN" sz="1050" dirty="0"/>
                        <a:t>+manufacture()</a:t>
                      </a:r>
                    </a:p>
                    <a:p>
                      <a:r>
                        <a:rPr lang="en-IN" sz="1050" dirty="0"/>
                        <a:t>+</a:t>
                      </a:r>
                      <a:r>
                        <a:rPr lang="en-IN" sz="1050" dirty="0" err="1"/>
                        <a:t>minWorkTime</a:t>
                      </a:r>
                      <a:r>
                        <a:rPr lang="en-IN" sz="1050" dirty="0"/>
                        <a:t>()</a:t>
                      </a:r>
                      <a:endParaRPr lang="en-GB" sz="1050" dirty="0"/>
                    </a:p>
                  </p:txBody>
                </p:sp>
              </p:grpSp>
            </p:grpSp>
            <p:cxnSp>
              <p:nvCxnSpPr>
                <p:cNvPr id="38" name="Straight Arrow Connector 37">
                  <a:extLst>
                    <a:ext uri="{FF2B5EF4-FFF2-40B4-BE49-F238E27FC236}">
                      <a16:creationId xmlns:a16="http://schemas.microsoft.com/office/drawing/2014/main" id="{6A7D172F-3856-4DFA-B624-96077DD72D47}"/>
                    </a:ext>
                  </a:extLst>
                </p:cNvPr>
                <p:cNvCxnSpPr/>
                <p:nvPr/>
              </p:nvCxnSpPr>
              <p:spPr>
                <a:xfrm flipH="1">
                  <a:off x="2692400" y="1365956"/>
                  <a:ext cx="1295407" cy="8918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02F0A38E-9E10-4EDC-9F73-953FC788F88C}"/>
                    </a:ext>
                  </a:extLst>
                </p:cNvPr>
                <p:cNvCxnSpPr/>
                <p:nvPr/>
              </p:nvCxnSpPr>
              <p:spPr>
                <a:xfrm>
                  <a:off x="6095999" y="1365956"/>
                  <a:ext cx="3505202" cy="10026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291EC490-4681-4BB2-9AEE-898DA6C252C3}"/>
                    </a:ext>
                  </a:extLst>
                </p:cNvPr>
                <p:cNvSpPr txBox="1"/>
                <p:nvPr/>
              </p:nvSpPr>
              <p:spPr>
                <a:xfrm>
                  <a:off x="2523067" y="1670756"/>
                  <a:ext cx="1492962" cy="276999"/>
                </a:xfrm>
                <a:prstGeom prst="rect">
                  <a:avLst/>
                </a:prstGeom>
                <a:noFill/>
              </p:spPr>
              <p:txBody>
                <a:bodyPr wrap="square" rtlCol="0">
                  <a:spAutoFit/>
                </a:bodyPr>
                <a:lstStyle/>
                <a:p>
                  <a:r>
                    <a:rPr lang="en-IN" sz="1200" dirty="0"/>
                    <a:t>implements</a:t>
                  </a:r>
                  <a:endParaRPr lang="en-GB" sz="1200" dirty="0"/>
                </a:p>
              </p:txBody>
            </p:sp>
            <p:sp>
              <p:nvSpPr>
                <p:cNvPr id="47" name="TextBox 46">
                  <a:extLst>
                    <a:ext uri="{FF2B5EF4-FFF2-40B4-BE49-F238E27FC236}">
                      <a16:creationId xmlns:a16="http://schemas.microsoft.com/office/drawing/2014/main" id="{D59E4D3D-80E9-4319-8998-3C6575CD77FE}"/>
                    </a:ext>
                  </a:extLst>
                </p:cNvPr>
                <p:cNvSpPr txBox="1"/>
                <p:nvPr/>
              </p:nvSpPr>
              <p:spPr>
                <a:xfrm>
                  <a:off x="6691480" y="1391445"/>
                  <a:ext cx="1492962" cy="276999"/>
                </a:xfrm>
                <a:prstGeom prst="rect">
                  <a:avLst/>
                </a:prstGeom>
                <a:noFill/>
              </p:spPr>
              <p:txBody>
                <a:bodyPr wrap="square" rtlCol="0">
                  <a:spAutoFit/>
                </a:bodyPr>
                <a:lstStyle/>
                <a:p>
                  <a:r>
                    <a:rPr lang="en-IN" sz="1200" dirty="0"/>
                    <a:t>implements</a:t>
                  </a:r>
                  <a:endParaRPr lang="en-GB" sz="1200" dirty="0"/>
                </a:p>
              </p:txBody>
            </p:sp>
            <p:sp>
              <p:nvSpPr>
                <p:cNvPr id="49" name="TextBox 48">
                  <a:extLst>
                    <a:ext uri="{FF2B5EF4-FFF2-40B4-BE49-F238E27FC236}">
                      <a16:creationId xmlns:a16="http://schemas.microsoft.com/office/drawing/2014/main" id="{6C6A3276-9CA6-4DE9-A7E4-EDEBE9A785A1}"/>
                    </a:ext>
                  </a:extLst>
                </p:cNvPr>
                <p:cNvSpPr txBox="1"/>
                <p:nvPr/>
              </p:nvSpPr>
              <p:spPr>
                <a:xfrm>
                  <a:off x="5130799" y="2215905"/>
                  <a:ext cx="1492962" cy="276999"/>
                </a:xfrm>
                <a:prstGeom prst="rect">
                  <a:avLst/>
                </a:prstGeom>
                <a:noFill/>
              </p:spPr>
              <p:txBody>
                <a:bodyPr wrap="square" rtlCol="0">
                  <a:spAutoFit/>
                </a:bodyPr>
                <a:lstStyle/>
                <a:p>
                  <a:r>
                    <a:rPr lang="en-IN" sz="1200" dirty="0"/>
                    <a:t>implements</a:t>
                  </a:r>
                  <a:endParaRPr lang="en-GB" sz="1200" dirty="0"/>
                </a:p>
              </p:txBody>
            </p:sp>
          </p:grpSp>
          <p:grpSp>
            <p:nvGrpSpPr>
              <p:cNvPr id="52" name="Group 51">
                <a:extLst>
                  <a:ext uri="{FF2B5EF4-FFF2-40B4-BE49-F238E27FC236}">
                    <a16:creationId xmlns:a16="http://schemas.microsoft.com/office/drawing/2014/main" id="{8DEB1C16-11F5-40F6-AE45-CCB2F9F3923F}"/>
                  </a:ext>
                </a:extLst>
              </p:cNvPr>
              <p:cNvGrpSpPr/>
              <p:nvPr/>
            </p:nvGrpSpPr>
            <p:grpSpPr>
              <a:xfrm>
                <a:off x="1314741" y="4596186"/>
                <a:ext cx="2498381" cy="1192741"/>
                <a:chOff x="1128887" y="2409841"/>
                <a:chExt cx="1930400" cy="1377245"/>
              </a:xfrm>
            </p:grpSpPr>
            <p:grpSp>
              <p:nvGrpSpPr>
                <p:cNvPr id="53" name="Group 52">
                  <a:extLst>
                    <a:ext uri="{FF2B5EF4-FFF2-40B4-BE49-F238E27FC236}">
                      <a16:creationId xmlns:a16="http://schemas.microsoft.com/office/drawing/2014/main" id="{AA0BFBE4-1D60-4B1A-8A2A-6ABA44CF4F83}"/>
                    </a:ext>
                  </a:extLst>
                </p:cNvPr>
                <p:cNvGrpSpPr/>
                <p:nvPr/>
              </p:nvGrpSpPr>
              <p:grpSpPr>
                <a:xfrm>
                  <a:off x="1128887" y="2409841"/>
                  <a:ext cx="1930400" cy="1377245"/>
                  <a:chOff x="4165599" y="654756"/>
                  <a:chExt cx="1930401" cy="1377244"/>
                </a:xfrm>
              </p:grpSpPr>
              <p:sp>
                <p:nvSpPr>
                  <p:cNvPr id="55" name="Rectangle 54">
                    <a:extLst>
                      <a:ext uri="{FF2B5EF4-FFF2-40B4-BE49-F238E27FC236}">
                        <a16:creationId xmlns:a16="http://schemas.microsoft.com/office/drawing/2014/main" id="{0D2A8F49-2211-479A-915E-FF2833DE7480}"/>
                      </a:ext>
                    </a:extLst>
                  </p:cNvPr>
                  <p:cNvSpPr/>
                  <p:nvPr/>
                </p:nvSpPr>
                <p:spPr>
                  <a:xfrm>
                    <a:off x="4165599" y="654756"/>
                    <a:ext cx="1930400" cy="4741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6" name="Rectangle 55">
                    <a:extLst>
                      <a:ext uri="{FF2B5EF4-FFF2-40B4-BE49-F238E27FC236}">
                        <a16:creationId xmlns:a16="http://schemas.microsoft.com/office/drawing/2014/main" id="{4B93230A-D98D-4138-8564-7666B9D0B83F}"/>
                      </a:ext>
                    </a:extLst>
                  </p:cNvPr>
                  <p:cNvSpPr/>
                  <p:nvPr/>
                </p:nvSpPr>
                <p:spPr>
                  <a:xfrm>
                    <a:off x="4165600" y="1128889"/>
                    <a:ext cx="1930400" cy="903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4" name="TextBox 53">
                  <a:extLst>
                    <a:ext uri="{FF2B5EF4-FFF2-40B4-BE49-F238E27FC236}">
                      <a16:creationId xmlns:a16="http://schemas.microsoft.com/office/drawing/2014/main" id="{149C3456-66D1-4179-AD64-12B4C660C781}"/>
                    </a:ext>
                  </a:extLst>
                </p:cNvPr>
                <p:cNvSpPr txBox="1"/>
                <p:nvPr/>
              </p:nvSpPr>
              <p:spPr>
                <a:xfrm>
                  <a:off x="1298223" y="2478665"/>
                  <a:ext cx="1550803" cy="355387"/>
                </a:xfrm>
                <a:prstGeom prst="rect">
                  <a:avLst/>
                </a:prstGeom>
                <a:noFill/>
              </p:spPr>
              <p:txBody>
                <a:bodyPr wrap="square" rtlCol="0">
                  <a:spAutoFit/>
                </a:bodyPr>
                <a:lstStyle/>
                <a:p>
                  <a:r>
                    <a:rPr lang="en-IN" sz="1400" dirty="0" err="1"/>
                    <a:t>ProduceWorkShop</a:t>
                  </a:r>
                  <a:endParaRPr lang="en-GB" dirty="0"/>
                </a:p>
              </p:txBody>
            </p:sp>
          </p:grpSp>
          <p:grpSp>
            <p:nvGrpSpPr>
              <p:cNvPr id="58" name="Group 57">
                <a:extLst>
                  <a:ext uri="{FF2B5EF4-FFF2-40B4-BE49-F238E27FC236}">
                    <a16:creationId xmlns:a16="http://schemas.microsoft.com/office/drawing/2014/main" id="{1022FC83-9A6C-4F61-9149-383F334DF4FD}"/>
                  </a:ext>
                </a:extLst>
              </p:cNvPr>
              <p:cNvGrpSpPr/>
              <p:nvPr/>
            </p:nvGrpSpPr>
            <p:grpSpPr>
              <a:xfrm>
                <a:off x="4601429" y="4605738"/>
                <a:ext cx="2966131" cy="1192741"/>
                <a:chOff x="1128887" y="2409840"/>
                <a:chExt cx="1930401" cy="1377244"/>
              </a:xfrm>
            </p:grpSpPr>
            <p:grpSp>
              <p:nvGrpSpPr>
                <p:cNvPr id="59" name="Group 58">
                  <a:extLst>
                    <a:ext uri="{FF2B5EF4-FFF2-40B4-BE49-F238E27FC236}">
                      <a16:creationId xmlns:a16="http://schemas.microsoft.com/office/drawing/2014/main" id="{4E69B10B-A865-4C01-868F-830A2827D04F}"/>
                    </a:ext>
                  </a:extLst>
                </p:cNvPr>
                <p:cNvGrpSpPr/>
                <p:nvPr/>
              </p:nvGrpSpPr>
              <p:grpSpPr>
                <a:xfrm>
                  <a:off x="1128887" y="2409840"/>
                  <a:ext cx="1930401" cy="1377244"/>
                  <a:chOff x="4165599" y="654756"/>
                  <a:chExt cx="1930401" cy="1377244"/>
                </a:xfrm>
              </p:grpSpPr>
              <p:sp>
                <p:nvSpPr>
                  <p:cNvPr id="61" name="Rectangle 60">
                    <a:extLst>
                      <a:ext uri="{FF2B5EF4-FFF2-40B4-BE49-F238E27FC236}">
                        <a16:creationId xmlns:a16="http://schemas.microsoft.com/office/drawing/2014/main" id="{CBB87F5A-AE51-43E7-89E4-782126EA9F96}"/>
                      </a:ext>
                    </a:extLst>
                  </p:cNvPr>
                  <p:cNvSpPr/>
                  <p:nvPr/>
                </p:nvSpPr>
                <p:spPr>
                  <a:xfrm>
                    <a:off x="4165599" y="654756"/>
                    <a:ext cx="1930400" cy="4741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2" name="Rectangle 61">
                    <a:extLst>
                      <a:ext uri="{FF2B5EF4-FFF2-40B4-BE49-F238E27FC236}">
                        <a16:creationId xmlns:a16="http://schemas.microsoft.com/office/drawing/2014/main" id="{9B76F639-874B-47D5-B06E-C2435273A4EE}"/>
                      </a:ext>
                    </a:extLst>
                  </p:cNvPr>
                  <p:cNvSpPr/>
                  <p:nvPr/>
                </p:nvSpPr>
                <p:spPr>
                  <a:xfrm>
                    <a:off x="4165600" y="1128889"/>
                    <a:ext cx="1930400" cy="903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0" name="TextBox 59">
                  <a:extLst>
                    <a:ext uri="{FF2B5EF4-FFF2-40B4-BE49-F238E27FC236}">
                      <a16:creationId xmlns:a16="http://schemas.microsoft.com/office/drawing/2014/main" id="{4230BA49-922D-44A0-B53A-0CB07C4787A9}"/>
                    </a:ext>
                  </a:extLst>
                </p:cNvPr>
                <p:cNvSpPr txBox="1"/>
                <p:nvPr/>
              </p:nvSpPr>
              <p:spPr>
                <a:xfrm>
                  <a:off x="1298223" y="2478665"/>
                  <a:ext cx="1394177" cy="390924"/>
                </a:xfrm>
                <a:prstGeom prst="rect">
                  <a:avLst/>
                </a:prstGeom>
                <a:noFill/>
              </p:spPr>
              <p:txBody>
                <a:bodyPr wrap="square" rtlCol="0">
                  <a:spAutoFit/>
                </a:bodyPr>
                <a:lstStyle/>
                <a:p>
                  <a:r>
                    <a:rPr lang="en-IN" sz="1600" dirty="0" err="1"/>
                    <a:t>AssembleWorkshop</a:t>
                  </a:r>
                  <a:endParaRPr lang="en-GB" sz="1600" dirty="0"/>
                </a:p>
              </p:txBody>
            </p:sp>
          </p:grpSp>
          <p:grpSp>
            <p:nvGrpSpPr>
              <p:cNvPr id="64" name="Group 63">
                <a:extLst>
                  <a:ext uri="{FF2B5EF4-FFF2-40B4-BE49-F238E27FC236}">
                    <a16:creationId xmlns:a16="http://schemas.microsoft.com/office/drawing/2014/main" id="{5080B8E2-D53C-4ED0-A2C6-420B9B65460B}"/>
                  </a:ext>
                </a:extLst>
              </p:cNvPr>
              <p:cNvGrpSpPr/>
              <p:nvPr/>
            </p:nvGrpSpPr>
            <p:grpSpPr>
              <a:xfrm>
                <a:off x="8707615" y="4692710"/>
                <a:ext cx="3168296" cy="1192741"/>
                <a:chOff x="1128887" y="2409840"/>
                <a:chExt cx="1930401" cy="1377244"/>
              </a:xfrm>
            </p:grpSpPr>
            <p:grpSp>
              <p:nvGrpSpPr>
                <p:cNvPr id="65" name="Group 64">
                  <a:extLst>
                    <a:ext uri="{FF2B5EF4-FFF2-40B4-BE49-F238E27FC236}">
                      <a16:creationId xmlns:a16="http://schemas.microsoft.com/office/drawing/2014/main" id="{2524B043-258E-4D13-9CC7-4EBC253B224C}"/>
                    </a:ext>
                  </a:extLst>
                </p:cNvPr>
                <p:cNvGrpSpPr/>
                <p:nvPr/>
              </p:nvGrpSpPr>
              <p:grpSpPr>
                <a:xfrm>
                  <a:off x="1128887" y="2409840"/>
                  <a:ext cx="1930401" cy="1377244"/>
                  <a:chOff x="4165599" y="654756"/>
                  <a:chExt cx="1930401" cy="1377244"/>
                </a:xfrm>
              </p:grpSpPr>
              <p:sp>
                <p:nvSpPr>
                  <p:cNvPr id="67" name="Rectangle 66">
                    <a:extLst>
                      <a:ext uri="{FF2B5EF4-FFF2-40B4-BE49-F238E27FC236}">
                        <a16:creationId xmlns:a16="http://schemas.microsoft.com/office/drawing/2014/main" id="{0227D401-E3B0-46AD-83DB-68E436B5BEEB}"/>
                      </a:ext>
                    </a:extLst>
                  </p:cNvPr>
                  <p:cNvSpPr/>
                  <p:nvPr/>
                </p:nvSpPr>
                <p:spPr>
                  <a:xfrm>
                    <a:off x="4165599" y="654756"/>
                    <a:ext cx="1930400" cy="4741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8" name="Rectangle 67">
                    <a:extLst>
                      <a:ext uri="{FF2B5EF4-FFF2-40B4-BE49-F238E27FC236}">
                        <a16:creationId xmlns:a16="http://schemas.microsoft.com/office/drawing/2014/main" id="{92775DDB-B8F7-4441-A35E-19E4B9BC8511}"/>
                      </a:ext>
                    </a:extLst>
                  </p:cNvPr>
                  <p:cNvSpPr/>
                  <p:nvPr/>
                </p:nvSpPr>
                <p:spPr>
                  <a:xfrm>
                    <a:off x="4165600" y="1128889"/>
                    <a:ext cx="1930400" cy="903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6" name="TextBox 65">
                  <a:extLst>
                    <a:ext uri="{FF2B5EF4-FFF2-40B4-BE49-F238E27FC236}">
                      <a16:creationId xmlns:a16="http://schemas.microsoft.com/office/drawing/2014/main" id="{ECE2AEBB-B67D-48BD-B7C7-D112C5AC33CC}"/>
                    </a:ext>
                  </a:extLst>
                </p:cNvPr>
                <p:cNvSpPr txBox="1"/>
                <p:nvPr/>
              </p:nvSpPr>
              <p:spPr>
                <a:xfrm>
                  <a:off x="1298223" y="2478665"/>
                  <a:ext cx="1394177" cy="355386"/>
                </a:xfrm>
                <a:prstGeom prst="rect">
                  <a:avLst/>
                </a:prstGeom>
                <a:noFill/>
              </p:spPr>
              <p:txBody>
                <a:bodyPr wrap="square" rtlCol="0">
                  <a:spAutoFit/>
                </a:bodyPr>
                <a:lstStyle/>
                <a:p>
                  <a:r>
                    <a:rPr lang="en-IN" sz="1400" dirty="0"/>
                    <a:t>	</a:t>
                  </a:r>
                  <a:r>
                    <a:rPr lang="en-IN" sz="1400" dirty="0" err="1"/>
                    <a:t>PaintWorkshop</a:t>
                  </a:r>
                  <a:endParaRPr lang="en-GB" sz="1400" dirty="0"/>
                </a:p>
              </p:txBody>
            </p:sp>
          </p:grpSp>
          <p:sp>
            <p:nvSpPr>
              <p:cNvPr id="70" name="TextBox 69">
                <a:extLst>
                  <a:ext uri="{FF2B5EF4-FFF2-40B4-BE49-F238E27FC236}">
                    <a16:creationId xmlns:a16="http://schemas.microsoft.com/office/drawing/2014/main" id="{3CB25912-4CAC-4900-B065-BF92E07869D9}"/>
                  </a:ext>
                </a:extLst>
              </p:cNvPr>
              <p:cNvSpPr txBox="1"/>
              <p:nvPr/>
            </p:nvSpPr>
            <p:spPr>
              <a:xfrm>
                <a:off x="1533901" y="5213198"/>
                <a:ext cx="1867613" cy="369332"/>
              </a:xfrm>
              <a:prstGeom prst="rect">
                <a:avLst/>
              </a:prstGeom>
              <a:noFill/>
            </p:spPr>
            <p:txBody>
              <a:bodyPr wrap="square" rtlCol="0">
                <a:spAutoFit/>
              </a:bodyPr>
              <a:lstStyle/>
              <a:p>
                <a:r>
                  <a:rPr lang="en-IN" dirty="0"/>
                  <a:t>+work()</a:t>
                </a:r>
                <a:endParaRPr lang="en-GB" dirty="0"/>
              </a:p>
            </p:txBody>
          </p:sp>
          <p:sp>
            <p:nvSpPr>
              <p:cNvPr id="81" name="TextBox 80">
                <a:extLst>
                  <a:ext uri="{FF2B5EF4-FFF2-40B4-BE49-F238E27FC236}">
                    <a16:creationId xmlns:a16="http://schemas.microsoft.com/office/drawing/2014/main" id="{82C03486-BE76-470B-88B2-E89728851048}"/>
                  </a:ext>
                </a:extLst>
              </p:cNvPr>
              <p:cNvSpPr txBox="1"/>
              <p:nvPr/>
            </p:nvSpPr>
            <p:spPr>
              <a:xfrm>
                <a:off x="5150686" y="5245943"/>
                <a:ext cx="1867613" cy="369332"/>
              </a:xfrm>
              <a:prstGeom prst="rect">
                <a:avLst/>
              </a:prstGeom>
              <a:noFill/>
            </p:spPr>
            <p:txBody>
              <a:bodyPr wrap="square" rtlCol="0">
                <a:spAutoFit/>
              </a:bodyPr>
              <a:lstStyle/>
              <a:p>
                <a:r>
                  <a:rPr lang="en-IN" dirty="0"/>
                  <a:t>+work()</a:t>
                </a:r>
                <a:endParaRPr lang="en-GB" dirty="0"/>
              </a:p>
            </p:txBody>
          </p:sp>
          <p:sp>
            <p:nvSpPr>
              <p:cNvPr id="83" name="TextBox 82">
                <a:extLst>
                  <a:ext uri="{FF2B5EF4-FFF2-40B4-BE49-F238E27FC236}">
                    <a16:creationId xmlns:a16="http://schemas.microsoft.com/office/drawing/2014/main" id="{D5BE6FDC-17BB-4758-9504-4E1136F9532D}"/>
                  </a:ext>
                </a:extLst>
              </p:cNvPr>
              <p:cNvSpPr txBox="1"/>
              <p:nvPr/>
            </p:nvSpPr>
            <p:spPr>
              <a:xfrm>
                <a:off x="9498212" y="5222750"/>
                <a:ext cx="1867613" cy="369332"/>
              </a:xfrm>
              <a:prstGeom prst="rect">
                <a:avLst/>
              </a:prstGeom>
              <a:noFill/>
            </p:spPr>
            <p:txBody>
              <a:bodyPr wrap="square" rtlCol="0">
                <a:spAutoFit/>
              </a:bodyPr>
              <a:lstStyle/>
              <a:p>
                <a:r>
                  <a:rPr lang="en-IN" dirty="0"/>
                  <a:t>+work()</a:t>
                </a:r>
                <a:endParaRPr lang="en-GB" dirty="0"/>
              </a:p>
            </p:txBody>
          </p:sp>
          <p:cxnSp>
            <p:nvCxnSpPr>
              <p:cNvPr id="87" name="Straight Arrow Connector 86">
                <a:extLst>
                  <a:ext uri="{FF2B5EF4-FFF2-40B4-BE49-F238E27FC236}">
                    <a16:creationId xmlns:a16="http://schemas.microsoft.com/office/drawing/2014/main" id="{CB8C2B53-6EA2-44C9-BDF9-5A9ADDAA4EE9}"/>
                  </a:ext>
                </a:extLst>
              </p:cNvPr>
              <p:cNvCxnSpPr/>
              <p:nvPr/>
            </p:nvCxnSpPr>
            <p:spPr>
              <a:xfrm flipV="1">
                <a:off x="3286761" y="4320011"/>
                <a:ext cx="394152" cy="2761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4AA78F89-8DD4-418E-A48F-A4FAC19521A7}"/>
                  </a:ext>
                </a:extLst>
              </p:cNvPr>
              <p:cNvCxnSpPr/>
              <p:nvPr/>
            </p:nvCxnSpPr>
            <p:spPr>
              <a:xfrm flipH="1" flipV="1">
                <a:off x="4601429" y="4293606"/>
                <a:ext cx="391668" cy="2585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3" name="Straight Arrow Connector 92">
                <a:extLst>
                  <a:ext uri="{FF2B5EF4-FFF2-40B4-BE49-F238E27FC236}">
                    <a16:creationId xmlns:a16="http://schemas.microsoft.com/office/drawing/2014/main" id="{1B55E71B-7B54-4D4F-A1FA-48B5C64B76E5}"/>
                  </a:ext>
                </a:extLst>
              </p:cNvPr>
              <p:cNvCxnSpPr/>
              <p:nvPr/>
            </p:nvCxnSpPr>
            <p:spPr>
              <a:xfrm flipH="1" flipV="1">
                <a:off x="8707615" y="3422398"/>
                <a:ext cx="978252" cy="11708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95" name="Straight Arrow Connector 94">
              <a:extLst>
                <a:ext uri="{FF2B5EF4-FFF2-40B4-BE49-F238E27FC236}">
                  <a16:creationId xmlns:a16="http://schemas.microsoft.com/office/drawing/2014/main" id="{C33B05A7-A5E4-4B1A-B7E9-61FCA2578F62}"/>
                </a:ext>
              </a:extLst>
            </p:cNvPr>
            <p:cNvCxnSpPr>
              <a:cxnSpLocks/>
              <a:endCxn id="26" idx="3"/>
            </p:cNvCxnSpPr>
            <p:nvPr/>
          </p:nvCxnSpPr>
          <p:spPr>
            <a:xfrm flipH="1" flipV="1">
              <a:off x="5930027" y="3961613"/>
              <a:ext cx="3957566" cy="8407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50" name="TextBox 149">
            <a:extLst>
              <a:ext uri="{FF2B5EF4-FFF2-40B4-BE49-F238E27FC236}">
                <a16:creationId xmlns:a16="http://schemas.microsoft.com/office/drawing/2014/main" id="{A3F64A88-E9A3-4790-9A91-9C3AA2424C7E}"/>
              </a:ext>
            </a:extLst>
          </p:cNvPr>
          <p:cNvSpPr txBox="1"/>
          <p:nvPr/>
        </p:nvSpPr>
        <p:spPr>
          <a:xfrm>
            <a:off x="2031997" y="94731"/>
            <a:ext cx="4639735" cy="369332"/>
          </a:xfrm>
          <a:prstGeom prst="rect">
            <a:avLst/>
          </a:prstGeom>
          <a:noFill/>
        </p:spPr>
        <p:txBody>
          <a:bodyPr wrap="square" rtlCol="0">
            <a:spAutoFit/>
          </a:bodyPr>
          <a:lstStyle/>
          <a:p>
            <a:r>
              <a:rPr lang="en-IN" dirty="0"/>
              <a:t>Example :  Vehicle Manufacturers</a:t>
            </a:r>
            <a:endParaRPr lang="en-GB" dirty="0"/>
          </a:p>
        </p:txBody>
      </p:sp>
    </p:spTree>
    <p:extLst>
      <p:ext uri="{BB962C8B-B14F-4D97-AF65-F5344CB8AC3E}">
        <p14:creationId xmlns:p14="http://schemas.microsoft.com/office/powerpoint/2010/main" val="2887181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2DF7E-B54E-40CB-8141-3C4DD79FDA77}"/>
              </a:ext>
            </a:extLst>
          </p:cNvPr>
          <p:cNvSpPr>
            <a:spLocks noGrp="1"/>
          </p:cNvSpPr>
          <p:nvPr>
            <p:ph type="title"/>
          </p:nvPr>
        </p:nvSpPr>
        <p:spPr>
          <a:xfrm>
            <a:off x="1638300" y="771817"/>
            <a:ext cx="8915399" cy="1468800"/>
          </a:xfrm>
        </p:spPr>
        <p:txBody>
          <a:bodyPr/>
          <a:lstStyle/>
          <a:p>
            <a:r>
              <a:rPr lang="en-IN" dirty="0"/>
              <a:t>Relation with Other Patterns</a:t>
            </a:r>
            <a:endParaRPr lang="en-GB" dirty="0"/>
          </a:p>
        </p:txBody>
      </p:sp>
      <p:sp>
        <p:nvSpPr>
          <p:cNvPr id="3" name="Text Placeholder 2">
            <a:extLst>
              <a:ext uri="{FF2B5EF4-FFF2-40B4-BE49-F238E27FC236}">
                <a16:creationId xmlns:a16="http://schemas.microsoft.com/office/drawing/2014/main" id="{C1EBC963-CE4D-4B44-B59B-E9CE3D247F20}"/>
              </a:ext>
            </a:extLst>
          </p:cNvPr>
          <p:cNvSpPr>
            <a:spLocks noGrp="1"/>
          </p:cNvSpPr>
          <p:nvPr>
            <p:ph type="body" idx="1"/>
          </p:nvPr>
        </p:nvSpPr>
        <p:spPr>
          <a:xfrm>
            <a:off x="2589212" y="2630311"/>
            <a:ext cx="8915399" cy="3330222"/>
          </a:xfrm>
        </p:spPr>
        <p:txBody>
          <a:bodyPr>
            <a:normAutofit fontScale="77500" lnSpcReduction="20000"/>
          </a:bodyPr>
          <a:lstStyle/>
          <a:p>
            <a:pPr algn="l">
              <a:buFont typeface="Arial" panose="020B0604020202020204" pitchFamily="34" charset="0"/>
              <a:buChar char="•"/>
            </a:pPr>
            <a:r>
              <a:rPr lang="en-GB" b="1" i="0" u="none" strike="noStrike" dirty="0">
                <a:solidFill>
                  <a:srgbClr val="4F1F46"/>
                </a:solidFill>
                <a:effectLst/>
                <a:latin typeface="PT Sans"/>
              </a:rPr>
              <a:t>Bridge</a:t>
            </a:r>
            <a:r>
              <a:rPr lang="en-GB" b="0" i="0" dirty="0">
                <a:solidFill>
                  <a:srgbClr val="444444"/>
                </a:solidFill>
                <a:effectLst/>
                <a:latin typeface="PT Sans"/>
              </a:rPr>
              <a:t> is usually designed up-front, letting you develop parts of an application independently of each other. On the other hand, </a:t>
            </a:r>
            <a:r>
              <a:rPr lang="en-GB" b="1" i="0" u="none" strike="noStrike" dirty="0">
                <a:solidFill>
                  <a:srgbClr val="4F1F46"/>
                </a:solidFill>
                <a:effectLst/>
                <a:latin typeface="PT Sans"/>
              </a:rPr>
              <a:t>Adapter</a:t>
            </a:r>
            <a:r>
              <a:rPr lang="en-GB" b="0" i="0" dirty="0">
                <a:solidFill>
                  <a:srgbClr val="444444"/>
                </a:solidFill>
                <a:effectLst/>
                <a:latin typeface="PT Sans"/>
              </a:rPr>
              <a:t> is commonly used with an existing app to make some otherwise-incompatible classes work together nicely.</a:t>
            </a:r>
          </a:p>
          <a:p>
            <a:pPr algn="l">
              <a:buFont typeface="Arial" panose="020B0604020202020204" pitchFamily="34" charset="0"/>
              <a:buChar char="•"/>
            </a:pPr>
            <a:r>
              <a:rPr lang="en-GB" b="1" i="0" u="none" strike="noStrike" dirty="0">
                <a:solidFill>
                  <a:srgbClr val="4F1F46"/>
                </a:solidFill>
                <a:effectLst/>
                <a:latin typeface="PT Sans"/>
              </a:rPr>
              <a:t>Bridge</a:t>
            </a:r>
            <a:r>
              <a:rPr lang="en-GB" b="0" i="0" dirty="0">
                <a:solidFill>
                  <a:srgbClr val="444444"/>
                </a:solidFill>
                <a:effectLst/>
                <a:latin typeface="PT Sans"/>
              </a:rPr>
              <a:t>, </a:t>
            </a:r>
            <a:r>
              <a:rPr lang="en-GB" b="1" i="0" u="none" strike="noStrike" dirty="0">
                <a:solidFill>
                  <a:srgbClr val="4F1F46"/>
                </a:solidFill>
                <a:effectLst/>
                <a:latin typeface="PT Sans"/>
              </a:rPr>
              <a:t>State</a:t>
            </a:r>
            <a:r>
              <a:rPr lang="en-GB" b="0" i="0" dirty="0">
                <a:solidFill>
                  <a:srgbClr val="444444"/>
                </a:solidFill>
                <a:effectLst/>
                <a:latin typeface="PT Sans"/>
              </a:rPr>
              <a:t>, </a:t>
            </a:r>
            <a:r>
              <a:rPr lang="en-GB" b="1" i="0" u="none" strike="noStrike" dirty="0">
                <a:solidFill>
                  <a:srgbClr val="4F1F46"/>
                </a:solidFill>
                <a:effectLst/>
                <a:latin typeface="PT Sans"/>
              </a:rPr>
              <a:t>Strategy</a:t>
            </a:r>
            <a:r>
              <a:rPr lang="en-GB" b="0" i="0" dirty="0">
                <a:solidFill>
                  <a:srgbClr val="444444"/>
                </a:solidFill>
                <a:effectLst/>
                <a:latin typeface="PT Sans"/>
              </a:rPr>
              <a:t> (and to some degree </a:t>
            </a:r>
            <a:r>
              <a:rPr lang="en-GB" b="1" i="0" u="none" strike="noStrike" dirty="0">
                <a:solidFill>
                  <a:srgbClr val="4F1F46"/>
                </a:solidFill>
                <a:effectLst/>
                <a:latin typeface="PT Sans"/>
              </a:rPr>
              <a:t>Adapter</a:t>
            </a:r>
            <a:r>
              <a:rPr lang="en-GB" b="0" i="0" dirty="0">
                <a:solidFill>
                  <a:srgbClr val="444444"/>
                </a:solidFill>
                <a:effectLst/>
                <a:latin typeface="PT Sans"/>
              </a:rPr>
              <a:t>) have very similar structures. Indeed, all of these patterns are based on composition, which is delegating work to other objects. However, they all solve different problems. A pattern isn’t just a recipe for structuring your code in a specific way. It can also communicate to other developers the problem the pattern solves.</a:t>
            </a:r>
          </a:p>
          <a:p>
            <a:pPr algn="l">
              <a:buFont typeface="Arial" panose="020B0604020202020204" pitchFamily="34" charset="0"/>
              <a:buChar char="•"/>
            </a:pPr>
            <a:r>
              <a:rPr lang="en-GB" b="0" i="0" dirty="0">
                <a:solidFill>
                  <a:srgbClr val="444444"/>
                </a:solidFill>
                <a:effectLst/>
                <a:latin typeface="PT Sans"/>
              </a:rPr>
              <a:t>You can use </a:t>
            </a:r>
            <a:r>
              <a:rPr lang="en-GB" b="1" i="0" u="none" strike="noStrike" dirty="0">
                <a:solidFill>
                  <a:srgbClr val="4F1F46"/>
                </a:solidFill>
                <a:effectLst/>
                <a:latin typeface="PT Sans"/>
              </a:rPr>
              <a:t>Abstract Factory</a:t>
            </a:r>
            <a:r>
              <a:rPr lang="en-GB" b="0" i="0" dirty="0">
                <a:solidFill>
                  <a:srgbClr val="444444"/>
                </a:solidFill>
                <a:effectLst/>
                <a:latin typeface="PT Sans"/>
              </a:rPr>
              <a:t> along with </a:t>
            </a:r>
            <a:r>
              <a:rPr lang="en-GB" b="1" i="0" u="none" strike="noStrike" dirty="0">
                <a:solidFill>
                  <a:srgbClr val="4F1F46"/>
                </a:solidFill>
                <a:effectLst/>
                <a:latin typeface="PT Sans"/>
              </a:rPr>
              <a:t>Bridge</a:t>
            </a:r>
            <a:r>
              <a:rPr lang="en-GB" b="0" i="0" dirty="0">
                <a:solidFill>
                  <a:srgbClr val="444444"/>
                </a:solidFill>
                <a:effectLst/>
                <a:latin typeface="PT Sans"/>
              </a:rPr>
              <a:t>. This pairing is useful when some abstractions defined by </a:t>
            </a:r>
            <a:r>
              <a:rPr lang="en-GB" b="0" i="1" dirty="0">
                <a:solidFill>
                  <a:srgbClr val="444444"/>
                </a:solidFill>
                <a:effectLst/>
                <a:latin typeface="PT Sans"/>
              </a:rPr>
              <a:t>Bridge</a:t>
            </a:r>
            <a:r>
              <a:rPr lang="en-GB" b="0" i="0" dirty="0">
                <a:solidFill>
                  <a:srgbClr val="444444"/>
                </a:solidFill>
                <a:effectLst/>
                <a:latin typeface="PT Sans"/>
              </a:rPr>
              <a:t> can only work with specific implementations. In this case, </a:t>
            </a:r>
            <a:r>
              <a:rPr lang="en-GB" b="0" i="1" dirty="0">
                <a:solidFill>
                  <a:srgbClr val="444444"/>
                </a:solidFill>
                <a:effectLst/>
                <a:latin typeface="PT Sans"/>
              </a:rPr>
              <a:t>Abstract Factory</a:t>
            </a:r>
            <a:r>
              <a:rPr lang="en-GB" b="0" i="0" dirty="0">
                <a:solidFill>
                  <a:srgbClr val="444444"/>
                </a:solidFill>
                <a:effectLst/>
                <a:latin typeface="PT Sans"/>
              </a:rPr>
              <a:t> can encapsulate these relations and hide the complexity from the client code.</a:t>
            </a:r>
          </a:p>
          <a:p>
            <a:pPr algn="l">
              <a:buFont typeface="Arial" panose="020B0604020202020204" pitchFamily="34" charset="0"/>
              <a:buChar char="•"/>
            </a:pPr>
            <a:r>
              <a:rPr lang="en-GB" b="0" i="0" dirty="0">
                <a:solidFill>
                  <a:srgbClr val="444444"/>
                </a:solidFill>
                <a:effectLst/>
                <a:latin typeface="PT Sans"/>
              </a:rPr>
              <a:t>You can combine </a:t>
            </a:r>
            <a:r>
              <a:rPr lang="en-GB" b="1" i="0" u="none" strike="noStrike" dirty="0">
                <a:solidFill>
                  <a:srgbClr val="4F1F46"/>
                </a:solidFill>
                <a:effectLst/>
                <a:latin typeface="PT Sans"/>
              </a:rPr>
              <a:t>Builder</a:t>
            </a:r>
            <a:r>
              <a:rPr lang="en-GB" b="0" i="0" dirty="0">
                <a:solidFill>
                  <a:srgbClr val="444444"/>
                </a:solidFill>
                <a:effectLst/>
                <a:latin typeface="PT Sans"/>
              </a:rPr>
              <a:t> with </a:t>
            </a:r>
            <a:r>
              <a:rPr lang="en-GB" b="1" i="0" u="none" strike="noStrike" dirty="0">
                <a:solidFill>
                  <a:srgbClr val="4F1F46"/>
                </a:solidFill>
                <a:effectLst/>
                <a:latin typeface="PT Sans"/>
              </a:rPr>
              <a:t>Bridge</a:t>
            </a:r>
            <a:r>
              <a:rPr lang="en-GB" b="0" i="0" dirty="0">
                <a:solidFill>
                  <a:srgbClr val="444444"/>
                </a:solidFill>
                <a:effectLst/>
                <a:latin typeface="PT Sans"/>
              </a:rPr>
              <a:t>: the </a:t>
            </a:r>
            <a:r>
              <a:rPr lang="en-GB" b="0" i="1" dirty="0">
                <a:solidFill>
                  <a:srgbClr val="444444"/>
                </a:solidFill>
                <a:effectLst/>
                <a:latin typeface="PT Sans"/>
              </a:rPr>
              <a:t>director</a:t>
            </a:r>
            <a:r>
              <a:rPr lang="en-GB" b="0" i="0" dirty="0">
                <a:solidFill>
                  <a:srgbClr val="444444"/>
                </a:solidFill>
                <a:effectLst/>
                <a:latin typeface="PT Sans"/>
              </a:rPr>
              <a:t> class plays the role of the abstraction, while different </a:t>
            </a:r>
            <a:r>
              <a:rPr lang="en-GB" b="0" i="1" dirty="0">
                <a:solidFill>
                  <a:srgbClr val="444444"/>
                </a:solidFill>
                <a:effectLst/>
                <a:latin typeface="PT Sans"/>
              </a:rPr>
              <a:t>builders</a:t>
            </a:r>
            <a:r>
              <a:rPr lang="en-GB" b="0" i="0" dirty="0">
                <a:solidFill>
                  <a:srgbClr val="444444"/>
                </a:solidFill>
                <a:effectLst/>
                <a:latin typeface="PT Sans"/>
              </a:rPr>
              <a:t> act as </a:t>
            </a:r>
            <a:r>
              <a:rPr lang="en-GB" b="0" i="1" dirty="0">
                <a:solidFill>
                  <a:srgbClr val="444444"/>
                </a:solidFill>
                <a:effectLst/>
                <a:latin typeface="PT Sans"/>
              </a:rPr>
              <a:t>implementations</a:t>
            </a:r>
            <a:r>
              <a:rPr lang="en-GB" b="0" i="0" dirty="0">
                <a:solidFill>
                  <a:srgbClr val="444444"/>
                </a:solidFill>
                <a:effectLst/>
                <a:latin typeface="PT Sans"/>
              </a:rPr>
              <a:t>.</a:t>
            </a:r>
          </a:p>
          <a:p>
            <a:endParaRPr lang="en-GB" dirty="0"/>
          </a:p>
        </p:txBody>
      </p:sp>
    </p:spTree>
    <p:extLst>
      <p:ext uri="{BB962C8B-B14F-4D97-AF65-F5344CB8AC3E}">
        <p14:creationId xmlns:p14="http://schemas.microsoft.com/office/powerpoint/2010/main" val="399575483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1275</TotalTime>
  <Words>510</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Cambria</vt:lpstr>
      <vt:lpstr>Century Gothic</vt:lpstr>
      <vt:lpstr>PT Sans</vt:lpstr>
      <vt:lpstr>Wingdings 3</vt:lpstr>
      <vt:lpstr>Wisp</vt:lpstr>
      <vt:lpstr>Bridge Design Pattern</vt:lpstr>
      <vt:lpstr>PowerPoint Presentation</vt:lpstr>
      <vt:lpstr>PowerPoint Presentation</vt:lpstr>
      <vt:lpstr>UML diagram</vt:lpstr>
      <vt:lpstr>Example : Vehicle Manufacturers</vt:lpstr>
      <vt:lpstr>PowerPoint Presentation</vt:lpstr>
      <vt:lpstr>Relation with Other Patterns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Bridge Design Pattern</dc:title>
  <dc:creator>sandhya achanta</dc:creator>
  <cp:lastModifiedBy>sandhya achanta</cp:lastModifiedBy>
  <cp:revision>20</cp:revision>
  <dcterms:created xsi:type="dcterms:W3CDTF">2020-08-09T11:09:27Z</dcterms:created>
  <dcterms:modified xsi:type="dcterms:W3CDTF">2020-08-10T08:24:36Z</dcterms:modified>
</cp:coreProperties>
</file>