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7" r:id="rId2"/>
    <p:sldId id="259" r:id="rId3"/>
    <p:sldId id="260" r:id="rId4"/>
    <p:sldId id="258"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2FF40D-111E-4DAA-B985-5050EEE0B520}" type="doc">
      <dgm:prSet loTypeId="urn:microsoft.com/office/officeart/2005/8/layout/vProcess5" loCatId="process" qsTypeId="urn:microsoft.com/office/officeart/2005/8/quickstyle/simple3" qsCatId="simple" csTypeId="urn:microsoft.com/office/officeart/2005/8/colors/colorful1" csCatId="colorful"/>
      <dgm:spPr/>
      <dgm:t>
        <a:bodyPr/>
        <a:lstStyle/>
        <a:p>
          <a:endParaRPr lang="en-US"/>
        </a:p>
      </dgm:t>
    </dgm:pt>
    <dgm:pt modelId="{68512B03-83FC-45F0-92F5-8512C6191B87}">
      <dgm:prSet/>
      <dgm:spPr/>
      <dgm:t>
        <a:bodyPr/>
        <a:lstStyle/>
        <a:p>
          <a:r>
            <a:rPr lang="en-IN"/>
            <a:t>Decorators have the same supertype as the object they decorate.</a:t>
          </a:r>
          <a:endParaRPr lang="en-US"/>
        </a:p>
      </dgm:t>
    </dgm:pt>
    <dgm:pt modelId="{07F080CF-11B6-4E01-B5F5-63F1197977D3}" type="parTrans" cxnId="{D42FDE75-A5B0-4125-B070-C1843FA20186}">
      <dgm:prSet/>
      <dgm:spPr/>
      <dgm:t>
        <a:bodyPr/>
        <a:lstStyle/>
        <a:p>
          <a:endParaRPr lang="en-US"/>
        </a:p>
      </dgm:t>
    </dgm:pt>
    <dgm:pt modelId="{1C05356E-FA87-4235-AF45-7CFA35D48B9B}" type="sibTrans" cxnId="{D42FDE75-A5B0-4125-B070-C1843FA20186}">
      <dgm:prSet/>
      <dgm:spPr/>
      <dgm:t>
        <a:bodyPr/>
        <a:lstStyle/>
        <a:p>
          <a:endParaRPr lang="en-US"/>
        </a:p>
      </dgm:t>
    </dgm:pt>
    <dgm:pt modelId="{4E96584C-A047-44F2-81D7-F9462F073B61}">
      <dgm:prSet/>
      <dgm:spPr/>
      <dgm:t>
        <a:bodyPr/>
        <a:lstStyle/>
        <a:p>
          <a:r>
            <a:rPr lang="en-IN"/>
            <a:t>You can use one or more decorators to wrap the object.</a:t>
          </a:r>
          <a:endParaRPr lang="en-US"/>
        </a:p>
      </dgm:t>
    </dgm:pt>
    <dgm:pt modelId="{0E3688B3-1679-41E9-82A7-21DFBC0B60BD}" type="parTrans" cxnId="{EE1E57DE-456D-432D-9E4A-B3E6BF4E7CA0}">
      <dgm:prSet/>
      <dgm:spPr/>
      <dgm:t>
        <a:bodyPr/>
        <a:lstStyle/>
        <a:p>
          <a:endParaRPr lang="en-US"/>
        </a:p>
      </dgm:t>
    </dgm:pt>
    <dgm:pt modelId="{E74A9DFF-74F5-428E-AFB5-569519E2ABF0}" type="sibTrans" cxnId="{EE1E57DE-456D-432D-9E4A-B3E6BF4E7CA0}">
      <dgm:prSet/>
      <dgm:spPr/>
      <dgm:t>
        <a:bodyPr/>
        <a:lstStyle/>
        <a:p>
          <a:endParaRPr lang="en-US"/>
        </a:p>
      </dgm:t>
    </dgm:pt>
    <dgm:pt modelId="{29FDD4E3-8DF6-48F4-B936-B3CA72E5CEB9}">
      <dgm:prSet/>
      <dgm:spPr/>
      <dgm:t>
        <a:bodyPr/>
        <a:lstStyle/>
        <a:p>
          <a:r>
            <a:rPr lang="en-IN"/>
            <a:t>Given that the decorator has same supertype as the object it decorates, we can pass around a decorated object in place of the original object.</a:t>
          </a:r>
          <a:endParaRPr lang="en-US"/>
        </a:p>
      </dgm:t>
    </dgm:pt>
    <dgm:pt modelId="{45F7E025-F6B1-4C3A-8C4F-35B4B934A753}" type="parTrans" cxnId="{E71B56EB-2E40-46AE-9D3F-88EE7E49E7D8}">
      <dgm:prSet/>
      <dgm:spPr/>
      <dgm:t>
        <a:bodyPr/>
        <a:lstStyle/>
        <a:p>
          <a:endParaRPr lang="en-US"/>
        </a:p>
      </dgm:t>
    </dgm:pt>
    <dgm:pt modelId="{56F37E85-7E11-4476-8735-CA1ED48D415C}" type="sibTrans" cxnId="{E71B56EB-2E40-46AE-9D3F-88EE7E49E7D8}">
      <dgm:prSet/>
      <dgm:spPr/>
      <dgm:t>
        <a:bodyPr/>
        <a:lstStyle/>
        <a:p>
          <a:endParaRPr lang="en-US"/>
        </a:p>
      </dgm:t>
    </dgm:pt>
    <dgm:pt modelId="{289A54A0-8A91-428F-AC25-7A493F5A8B8B}">
      <dgm:prSet/>
      <dgm:spPr/>
      <dgm:t>
        <a:bodyPr/>
        <a:lstStyle/>
        <a:p>
          <a:r>
            <a:rPr lang="en-IN"/>
            <a:t>The decorator adds its own behaviour either before and/or after delegating to the object it decorates to do the rest of the job.</a:t>
          </a:r>
          <a:endParaRPr lang="en-US"/>
        </a:p>
      </dgm:t>
    </dgm:pt>
    <dgm:pt modelId="{56D1C595-DA35-49BC-8003-A7B99CB3C300}" type="parTrans" cxnId="{6C70631B-5013-48A1-8A79-F32C9DBFB3E7}">
      <dgm:prSet/>
      <dgm:spPr/>
      <dgm:t>
        <a:bodyPr/>
        <a:lstStyle/>
        <a:p>
          <a:endParaRPr lang="en-US"/>
        </a:p>
      </dgm:t>
    </dgm:pt>
    <dgm:pt modelId="{F6355FDC-50BA-467F-96AC-CDB53BB91042}" type="sibTrans" cxnId="{6C70631B-5013-48A1-8A79-F32C9DBFB3E7}">
      <dgm:prSet/>
      <dgm:spPr/>
      <dgm:t>
        <a:bodyPr/>
        <a:lstStyle/>
        <a:p>
          <a:endParaRPr lang="en-US"/>
        </a:p>
      </dgm:t>
    </dgm:pt>
    <dgm:pt modelId="{774C3A5F-1534-40C8-ACE9-800218CC280D}">
      <dgm:prSet/>
      <dgm:spPr/>
      <dgm:t>
        <a:bodyPr/>
        <a:lstStyle/>
        <a:p>
          <a:r>
            <a:rPr lang="en-IN"/>
            <a:t>Objects can be decorated at any time, so we can decorate objects dynamically at run time with as many decorators we like.</a:t>
          </a:r>
          <a:endParaRPr lang="en-US"/>
        </a:p>
      </dgm:t>
    </dgm:pt>
    <dgm:pt modelId="{C916FAB1-5D91-4DD4-A900-15EFA03BD836}" type="parTrans" cxnId="{93E64636-41B4-456C-BC3D-CB7CAB4401A5}">
      <dgm:prSet/>
      <dgm:spPr/>
      <dgm:t>
        <a:bodyPr/>
        <a:lstStyle/>
        <a:p>
          <a:endParaRPr lang="en-US"/>
        </a:p>
      </dgm:t>
    </dgm:pt>
    <dgm:pt modelId="{BED5B888-2002-4E35-9325-A66558D116D4}" type="sibTrans" cxnId="{93E64636-41B4-456C-BC3D-CB7CAB4401A5}">
      <dgm:prSet/>
      <dgm:spPr/>
      <dgm:t>
        <a:bodyPr/>
        <a:lstStyle/>
        <a:p>
          <a:endParaRPr lang="en-US"/>
        </a:p>
      </dgm:t>
    </dgm:pt>
    <dgm:pt modelId="{61A1B6CB-4DA2-4258-9A3D-26766567E899}" type="pres">
      <dgm:prSet presAssocID="{382FF40D-111E-4DAA-B985-5050EEE0B520}" presName="outerComposite" presStyleCnt="0">
        <dgm:presLayoutVars>
          <dgm:chMax val="5"/>
          <dgm:dir/>
          <dgm:resizeHandles val="exact"/>
        </dgm:presLayoutVars>
      </dgm:prSet>
      <dgm:spPr/>
    </dgm:pt>
    <dgm:pt modelId="{57DD37ED-453A-484F-BD4A-BC9E26E1AFE5}" type="pres">
      <dgm:prSet presAssocID="{382FF40D-111E-4DAA-B985-5050EEE0B520}" presName="dummyMaxCanvas" presStyleCnt="0">
        <dgm:presLayoutVars/>
      </dgm:prSet>
      <dgm:spPr/>
    </dgm:pt>
    <dgm:pt modelId="{9F40FA40-B2DC-4308-88BC-29EC5E9BFB60}" type="pres">
      <dgm:prSet presAssocID="{382FF40D-111E-4DAA-B985-5050EEE0B520}" presName="FiveNodes_1" presStyleLbl="node1" presStyleIdx="0" presStyleCnt="5">
        <dgm:presLayoutVars>
          <dgm:bulletEnabled val="1"/>
        </dgm:presLayoutVars>
      </dgm:prSet>
      <dgm:spPr/>
    </dgm:pt>
    <dgm:pt modelId="{D37662E3-7289-4BF8-AD95-A1F3B9E8C736}" type="pres">
      <dgm:prSet presAssocID="{382FF40D-111E-4DAA-B985-5050EEE0B520}" presName="FiveNodes_2" presStyleLbl="node1" presStyleIdx="1" presStyleCnt="5">
        <dgm:presLayoutVars>
          <dgm:bulletEnabled val="1"/>
        </dgm:presLayoutVars>
      </dgm:prSet>
      <dgm:spPr/>
    </dgm:pt>
    <dgm:pt modelId="{7B9B11F7-E4FF-46F7-9BC7-035561FE85D5}" type="pres">
      <dgm:prSet presAssocID="{382FF40D-111E-4DAA-B985-5050EEE0B520}" presName="FiveNodes_3" presStyleLbl="node1" presStyleIdx="2" presStyleCnt="5">
        <dgm:presLayoutVars>
          <dgm:bulletEnabled val="1"/>
        </dgm:presLayoutVars>
      </dgm:prSet>
      <dgm:spPr/>
    </dgm:pt>
    <dgm:pt modelId="{598E39D9-9669-4CE5-AD60-1ECC865D7B98}" type="pres">
      <dgm:prSet presAssocID="{382FF40D-111E-4DAA-B985-5050EEE0B520}" presName="FiveNodes_4" presStyleLbl="node1" presStyleIdx="3" presStyleCnt="5">
        <dgm:presLayoutVars>
          <dgm:bulletEnabled val="1"/>
        </dgm:presLayoutVars>
      </dgm:prSet>
      <dgm:spPr/>
    </dgm:pt>
    <dgm:pt modelId="{DE625870-EE8F-4ACD-8B85-A10F61C0798A}" type="pres">
      <dgm:prSet presAssocID="{382FF40D-111E-4DAA-B985-5050EEE0B520}" presName="FiveNodes_5" presStyleLbl="node1" presStyleIdx="4" presStyleCnt="5">
        <dgm:presLayoutVars>
          <dgm:bulletEnabled val="1"/>
        </dgm:presLayoutVars>
      </dgm:prSet>
      <dgm:spPr/>
    </dgm:pt>
    <dgm:pt modelId="{3FCC1431-C88F-4AE1-A9C6-46A44319DD65}" type="pres">
      <dgm:prSet presAssocID="{382FF40D-111E-4DAA-B985-5050EEE0B520}" presName="FiveConn_1-2" presStyleLbl="fgAccFollowNode1" presStyleIdx="0" presStyleCnt="4">
        <dgm:presLayoutVars>
          <dgm:bulletEnabled val="1"/>
        </dgm:presLayoutVars>
      </dgm:prSet>
      <dgm:spPr/>
    </dgm:pt>
    <dgm:pt modelId="{19A206F8-98DB-4BDA-AAE4-31D52EB2CD68}" type="pres">
      <dgm:prSet presAssocID="{382FF40D-111E-4DAA-B985-5050EEE0B520}" presName="FiveConn_2-3" presStyleLbl="fgAccFollowNode1" presStyleIdx="1" presStyleCnt="4">
        <dgm:presLayoutVars>
          <dgm:bulletEnabled val="1"/>
        </dgm:presLayoutVars>
      </dgm:prSet>
      <dgm:spPr/>
    </dgm:pt>
    <dgm:pt modelId="{22982028-703A-4E99-B146-29E009651CB4}" type="pres">
      <dgm:prSet presAssocID="{382FF40D-111E-4DAA-B985-5050EEE0B520}" presName="FiveConn_3-4" presStyleLbl="fgAccFollowNode1" presStyleIdx="2" presStyleCnt="4">
        <dgm:presLayoutVars>
          <dgm:bulletEnabled val="1"/>
        </dgm:presLayoutVars>
      </dgm:prSet>
      <dgm:spPr/>
    </dgm:pt>
    <dgm:pt modelId="{DA67E485-D96C-43B4-95D7-B7C290829E74}" type="pres">
      <dgm:prSet presAssocID="{382FF40D-111E-4DAA-B985-5050EEE0B520}" presName="FiveConn_4-5" presStyleLbl="fgAccFollowNode1" presStyleIdx="3" presStyleCnt="4">
        <dgm:presLayoutVars>
          <dgm:bulletEnabled val="1"/>
        </dgm:presLayoutVars>
      </dgm:prSet>
      <dgm:spPr/>
    </dgm:pt>
    <dgm:pt modelId="{16CE75B6-C16A-46FD-B342-361BA9FDC614}" type="pres">
      <dgm:prSet presAssocID="{382FF40D-111E-4DAA-B985-5050EEE0B520}" presName="FiveNodes_1_text" presStyleLbl="node1" presStyleIdx="4" presStyleCnt="5">
        <dgm:presLayoutVars>
          <dgm:bulletEnabled val="1"/>
        </dgm:presLayoutVars>
      </dgm:prSet>
      <dgm:spPr/>
    </dgm:pt>
    <dgm:pt modelId="{2003B4CA-E71D-4FD7-81E2-8907E3180293}" type="pres">
      <dgm:prSet presAssocID="{382FF40D-111E-4DAA-B985-5050EEE0B520}" presName="FiveNodes_2_text" presStyleLbl="node1" presStyleIdx="4" presStyleCnt="5">
        <dgm:presLayoutVars>
          <dgm:bulletEnabled val="1"/>
        </dgm:presLayoutVars>
      </dgm:prSet>
      <dgm:spPr/>
    </dgm:pt>
    <dgm:pt modelId="{B8926E5F-C93D-4A29-A43C-2454973B989D}" type="pres">
      <dgm:prSet presAssocID="{382FF40D-111E-4DAA-B985-5050EEE0B520}" presName="FiveNodes_3_text" presStyleLbl="node1" presStyleIdx="4" presStyleCnt="5">
        <dgm:presLayoutVars>
          <dgm:bulletEnabled val="1"/>
        </dgm:presLayoutVars>
      </dgm:prSet>
      <dgm:spPr/>
    </dgm:pt>
    <dgm:pt modelId="{2B92E651-DE09-4BBC-AF90-B12BBA42A53F}" type="pres">
      <dgm:prSet presAssocID="{382FF40D-111E-4DAA-B985-5050EEE0B520}" presName="FiveNodes_4_text" presStyleLbl="node1" presStyleIdx="4" presStyleCnt="5">
        <dgm:presLayoutVars>
          <dgm:bulletEnabled val="1"/>
        </dgm:presLayoutVars>
      </dgm:prSet>
      <dgm:spPr/>
    </dgm:pt>
    <dgm:pt modelId="{7AB58B60-EB79-4F43-90E8-95EA9D6A2922}" type="pres">
      <dgm:prSet presAssocID="{382FF40D-111E-4DAA-B985-5050EEE0B520}" presName="FiveNodes_5_text" presStyleLbl="node1" presStyleIdx="4" presStyleCnt="5">
        <dgm:presLayoutVars>
          <dgm:bulletEnabled val="1"/>
        </dgm:presLayoutVars>
      </dgm:prSet>
      <dgm:spPr/>
    </dgm:pt>
  </dgm:ptLst>
  <dgm:cxnLst>
    <dgm:cxn modelId="{4E00170F-5A32-40F2-9995-C3544B1753E7}" type="presOf" srcId="{4E96584C-A047-44F2-81D7-F9462F073B61}" destId="{D37662E3-7289-4BF8-AD95-A1F3B9E8C736}" srcOrd="0" destOrd="0" presId="urn:microsoft.com/office/officeart/2005/8/layout/vProcess5"/>
    <dgm:cxn modelId="{42EBA213-6141-433D-84D1-3D578580EE98}" type="presOf" srcId="{68512B03-83FC-45F0-92F5-8512C6191B87}" destId="{9F40FA40-B2DC-4308-88BC-29EC5E9BFB60}" srcOrd="0" destOrd="0" presId="urn:microsoft.com/office/officeart/2005/8/layout/vProcess5"/>
    <dgm:cxn modelId="{6C70631B-5013-48A1-8A79-F32C9DBFB3E7}" srcId="{382FF40D-111E-4DAA-B985-5050EEE0B520}" destId="{289A54A0-8A91-428F-AC25-7A493F5A8B8B}" srcOrd="3" destOrd="0" parTransId="{56D1C595-DA35-49BC-8003-A7B99CB3C300}" sibTransId="{F6355FDC-50BA-467F-96AC-CDB53BB91042}"/>
    <dgm:cxn modelId="{93E64636-41B4-456C-BC3D-CB7CAB4401A5}" srcId="{382FF40D-111E-4DAA-B985-5050EEE0B520}" destId="{774C3A5F-1534-40C8-ACE9-800218CC280D}" srcOrd="4" destOrd="0" parTransId="{C916FAB1-5D91-4DD4-A900-15EFA03BD836}" sibTransId="{BED5B888-2002-4E35-9325-A66558D116D4}"/>
    <dgm:cxn modelId="{A3172E5C-E381-4FF3-924C-4BD8C468BB18}" type="presOf" srcId="{289A54A0-8A91-428F-AC25-7A493F5A8B8B}" destId="{598E39D9-9669-4CE5-AD60-1ECC865D7B98}" srcOrd="0" destOrd="0" presId="urn:microsoft.com/office/officeart/2005/8/layout/vProcess5"/>
    <dgm:cxn modelId="{6B95CC46-185E-454C-8563-9E3B03AC6A5B}" type="presOf" srcId="{29FDD4E3-8DF6-48F4-B936-B3CA72E5CEB9}" destId="{7B9B11F7-E4FF-46F7-9BC7-035561FE85D5}" srcOrd="0" destOrd="0" presId="urn:microsoft.com/office/officeart/2005/8/layout/vProcess5"/>
    <dgm:cxn modelId="{D42FDE75-A5B0-4125-B070-C1843FA20186}" srcId="{382FF40D-111E-4DAA-B985-5050EEE0B520}" destId="{68512B03-83FC-45F0-92F5-8512C6191B87}" srcOrd="0" destOrd="0" parTransId="{07F080CF-11B6-4E01-B5F5-63F1197977D3}" sibTransId="{1C05356E-FA87-4235-AF45-7CFA35D48B9B}"/>
    <dgm:cxn modelId="{46FBE159-F8E5-422A-9840-7BE482E4827D}" type="presOf" srcId="{774C3A5F-1534-40C8-ACE9-800218CC280D}" destId="{DE625870-EE8F-4ACD-8B85-A10F61C0798A}" srcOrd="0" destOrd="0" presId="urn:microsoft.com/office/officeart/2005/8/layout/vProcess5"/>
    <dgm:cxn modelId="{E6784D7A-E9BA-4721-AC39-C0B41F6E8220}" type="presOf" srcId="{E74A9DFF-74F5-428E-AFB5-569519E2ABF0}" destId="{19A206F8-98DB-4BDA-AAE4-31D52EB2CD68}" srcOrd="0" destOrd="0" presId="urn:microsoft.com/office/officeart/2005/8/layout/vProcess5"/>
    <dgm:cxn modelId="{DCD5BC81-045E-4783-B53D-779DDD2EBF02}" type="presOf" srcId="{56F37E85-7E11-4476-8735-CA1ED48D415C}" destId="{22982028-703A-4E99-B146-29E009651CB4}" srcOrd="0" destOrd="0" presId="urn:microsoft.com/office/officeart/2005/8/layout/vProcess5"/>
    <dgm:cxn modelId="{92226F94-AAB7-4892-B701-B49FBF36C8C2}" type="presOf" srcId="{F6355FDC-50BA-467F-96AC-CDB53BB91042}" destId="{DA67E485-D96C-43B4-95D7-B7C290829E74}" srcOrd="0" destOrd="0" presId="urn:microsoft.com/office/officeart/2005/8/layout/vProcess5"/>
    <dgm:cxn modelId="{F84CC997-0B7D-44E0-A0FA-80510E50FA03}" type="presOf" srcId="{382FF40D-111E-4DAA-B985-5050EEE0B520}" destId="{61A1B6CB-4DA2-4258-9A3D-26766567E899}" srcOrd="0" destOrd="0" presId="urn:microsoft.com/office/officeart/2005/8/layout/vProcess5"/>
    <dgm:cxn modelId="{B3B3C09F-2DC9-481F-BABC-D8A8820E78CD}" type="presOf" srcId="{774C3A5F-1534-40C8-ACE9-800218CC280D}" destId="{7AB58B60-EB79-4F43-90E8-95EA9D6A2922}" srcOrd="1" destOrd="0" presId="urn:microsoft.com/office/officeart/2005/8/layout/vProcess5"/>
    <dgm:cxn modelId="{F093EBA5-98D8-4E80-B4E0-CF5C03D52DAD}" type="presOf" srcId="{68512B03-83FC-45F0-92F5-8512C6191B87}" destId="{16CE75B6-C16A-46FD-B342-361BA9FDC614}" srcOrd="1" destOrd="0" presId="urn:microsoft.com/office/officeart/2005/8/layout/vProcess5"/>
    <dgm:cxn modelId="{F23E74BF-622F-4A5D-A69C-23AE0406B264}" type="presOf" srcId="{4E96584C-A047-44F2-81D7-F9462F073B61}" destId="{2003B4CA-E71D-4FD7-81E2-8907E3180293}" srcOrd="1" destOrd="0" presId="urn:microsoft.com/office/officeart/2005/8/layout/vProcess5"/>
    <dgm:cxn modelId="{15EFBCC0-C7AC-4F66-AF53-67F173A4A01F}" type="presOf" srcId="{1C05356E-FA87-4235-AF45-7CFA35D48B9B}" destId="{3FCC1431-C88F-4AE1-A9C6-46A44319DD65}" srcOrd="0" destOrd="0" presId="urn:microsoft.com/office/officeart/2005/8/layout/vProcess5"/>
    <dgm:cxn modelId="{B6ED03D6-BC8E-4E98-AFD6-5A8D5271B937}" type="presOf" srcId="{289A54A0-8A91-428F-AC25-7A493F5A8B8B}" destId="{2B92E651-DE09-4BBC-AF90-B12BBA42A53F}" srcOrd="1" destOrd="0" presId="urn:microsoft.com/office/officeart/2005/8/layout/vProcess5"/>
    <dgm:cxn modelId="{EE1E57DE-456D-432D-9E4A-B3E6BF4E7CA0}" srcId="{382FF40D-111E-4DAA-B985-5050EEE0B520}" destId="{4E96584C-A047-44F2-81D7-F9462F073B61}" srcOrd="1" destOrd="0" parTransId="{0E3688B3-1679-41E9-82A7-21DFBC0B60BD}" sibTransId="{E74A9DFF-74F5-428E-AFB5-569519E2ABF0}"/>
    <dgm:cxn modelId="{E71B56EB-2E40-46AE-9D3F-88EE7E49E7D8}" srcId="{382FF40D-111E-4DAA-B985-5050EEE0B520}" destId="{29FDD4E3-8DF6-48F4-B936-B3CA72E5CEB9}" srcOrd="2" destOrd="0" parTransId="{45F7E025-F6B1-4C3A-8C4F-35B4B934A753}" sibTransId="{56F37E85-7E11-4476-8735-CA1ED48D415C}"/>
    <dgm:cxn modelId="{460EE1F5-71E8-4044-A8B8-C4D5B3819671}" type="presOf" srcId="{29FDD4E3-8DF6-48F4-B936-B3CA72E5CEB9}" destId="{B8926E5F-C93D-4A29-A43C-2454973B989D}" srcOrd="1" destOrd="0" presId="urn:microsoft.com/office/officeart/2005/8/layout/vProcess5"/>
    <dgm:cxn modelId="{A10667BB-E09C-4186-8FD4-E6E36E7FEEA0}" type="presParOf" srcId="{61A1B6CB-4DA2-4258-9A3D-26766567E899}" destId="{57DD37ED-453A-484F-BD4A-BC9E26E1AFE5}" srcOrd="0" destOrd="0" presId="urn:microsoft.com/office/officeart/2005/8/layout/vProcess5"/>
    <dgm:cxn modelId="{B62B41ED-BFFF-4B1F-BABB-A739808676BE}" type="presParOf" srcId="{61A1B6CB-4DA2-4258-9A3D-26766567E899}" destId="{9F40FA40-B2DC-4308-88BC-29EC5E9BFB60}" srcOrd="1" destOrd="0" presId="urn:microsoft.com/office/officeart/2005/8/layout/vProcess5"/>
    <dgm:cxn modelId="{84228A7B-8893-405F-B0BC-08196C9F381A}" type="presParOf" srcId="{61A1B6CB-4DA2-4258-9A3D-26766567E899}" destId="{D37662E3-7289-4BF8-AD95-A1F3B9E8C736}" srcOrd="2" destOrd="0" presId="urn:microsoft.com/office/officeart/2005/8/layout/vProcess5"/>
    <dgm:cxn modelId="{7766AFF4-9458-4A58-8179-D75987E2291C}" type="presParOf" srcId="{61A1B6CB-4DA2-4258-9A3D-26766567E899}" destId="{7B9B11F7-E4FF-46F7-9BC7-035561FE85D5}" srcOrd="3" destOrd="0" presId="urn:microsoft.com/office/officeart/2005/8/layout/vProcess5"/>
    <dgm:cxn modelId="{1E8CF57B-3593-4DD0-98DC-2E6D6D3BE18F}" type="presParOf" srcId="{61A1B6CB-4DA2-4258-9A3D-26766567E899}" destId="{598E39D9-9669-4CE5-AD60-1ECC865D7B98}" srcOrd="4" destOrd="0" presId="urn:microsoft.com/office/officeart/2005/8/layout/vProcess5"/>
    <dgm:cxn modelId="{F479691C-5581-43D7-BF53-916D0D8F47A5}" type="presParOf" srcId="{61A1B6CB-4DA2-4258-9A3D-26766567E899}" destId="{DE625870-EE8F-4ACD-8B85-A10F61C0798A}" srcOrd="5" destOrd="0" presId="urn:microsoft.com/office/officeart/2005/8/layout/vProcess5"/>
    <dgm:cxn modelId="{B0AD4FF0-C5E2-4A14-B94F-EB5ED4ECE47D}" type="presParOf" srcId="{61A1B6CB-4DA2-4258-9A3D-26766567E899}" destId="{3FCC1431-C88F-4AE1-A9C6-46A44319DD65}" srcOrd="6" destOrd="0" presId="urn:microsoft.com/office/officeart/2005/8/layout/vProcess5"/>
    <dgm:cxn modelId="{27B45247-BB22-446B-9643-227C0EEDF78D}" type="presParOf" srcId="{61A1B6CB-4DA2-4258-9A3D-26766567E899}" destId="{19A206F8-98DB-4BDA-AAE4-31D52EB2CD68}" srcOrd="7" destOrd="0" presId="urn:microsoft.com/office/officeart/2005/8/layout/vProcess5"/>
    <dgm:cxn modelId="{FCC4D3AE-B415-4578-AE02-4932EFDDC8F8}" type="presParOf" srcId="{61A1B6CB-4DA2-4258-9A3D-26766567E899}" destId="{22982028-703A-4E99-B146-29E009651CB4}" srcOrd="8" destOrd="0" presId="urn:microsoft.com/office/officeart/2005/8/layout/vProcess5"/>
    <dgm:cxn modelId="{07905F66-2357-4D2F-A149-1393F8E35185}" type="presParOf" srcId="{61A1B6CB-4DA2-4258-9A3D-26766567E899}" destId="{DA67E485-D96C-43B4-95D7-B7C290829E74}" srcOrd="9" destOrd="0" presId="urn:microsoft.com/office/officeart/2005/8/layout/vProcess5"/>
    <dgm:cxn modelId="{C36A931B-173D-41BE-A29E-21801CF57625}" type="presParOf" srcId="{61A1B6CB-4DA2-4258-9A3D-26766567E899}" destId="{16CE75B6-C16A-46FD-B342-361BA9FDC614}" srcOrd="10" destOrd="0" presId="urn:microsoft.com/office/officeart/2005/8/layout/vProcess5"/>
    <dgm:cxn modelId="{3C5F9201-CA33-4013-BB1C-4285B1500A85}" type="presParOf" srcId="{61A1B6CB-4DA2-4258-9A3D-26766567E899}" destId="{2003B4CA-E71D-4FD7-81E2-8907E3180293}" srcOrd="11" destOrd="0" presId="urn:microsoft.com/office/officeart/2005/8/layout/vProcess5"/>
    <dgm:cxn modelId="{8C40CCEC-3447-4612-9949-471F6F988B98}" type="presParOf" srcId="{61A1B6CB-4DA2-4258-9A3D-26766567E899}" destId="{B8926E5F-C93D-4A29-A43C-2454973B989D}" srcOrd="12" destOrd="0" presId="urn:microsoft.com/office/officeart/2005/8/layout/vProcess5"/>
    <dgm:cxn modelId="{270CDF77-C6BF-440C-B30A-8D281A99B3AA}" type="presParOf" srcId="{61A1B6CB-4DA2-4258-9A3D-26766567E899}" destId="{2B92E651-DE09-4BBC-AF90-B12BBA42A53F}" srcOrd="13" destOrd="0" presId="urn:microsoft.com/office/officeart/2005/8/layout/vProcess5"/>
    <dgm:cxn modelId="{C8720B07-8D15-4A3B-B393-6A37F4DFAAA5}" type="presParOf" srcId="{61A1B6CB-4DA2-4258-9A3D-26766567E899}" destId="{7AB58B60-EB79-4F43-90E8-95EA9D6A292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0FA40-B2DC-4308-88BC-29EC5E9BFB60}">
      <dsp:nvSpPr>
        <dsp:cNvPr id="0" name=""/>
        <dsp:cNvSpPr/>
      </dsp:nvSpPr>
      <dsp:spPr>
        <a:xfrm>
          <a:off x="0" y="0"/>
          <a:ext cx="8260810" cy="645795"/>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Decorators have the same supertype as the object they decorate.</a:t>
          </a:r>
          <a:endParaRPr lang="en-US" sz="1700" kern="1200"/>
        </a:p>
      </dsp:txBody>
      <dsp:txXfrm>
        <a:off x="18915" y="18915"/>
        <a:ext cx="7488388" cy="607965"/>
      </dsp:txXfrm>
    </dsp:sp>
    <dsp:sp modelId="{D37662E3-7289-4BF8-AD95-A1F3B9E8C736}">
      <dsp:nvSpPr>
        <dsp:cNvPr id="0" name=""/>
        <dsp:cNvSpPr/>
      </dsp:nvSpPr>
      <dsp:spPr>
        <a:xfrm>
          <a:off x="616878" y="735488"/>
          <a:ext cx="8260810" cy="645795"/>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You can use one or more decorators to wrap the object.</a:t>
          </a:r>
          <a:endParaRPr lang="en-US" sz="1700" kern="1200"/>
        </a:p>
      </dsp:txBody>
      <dsp:txXfrm>
        <a:off x="635793" y="754403"/>
        <a:ext cx="7186334" cy="607965"/>
      </dsp:txXfrm>
    </dsp:sp>
    <dsp:sp modelId="{7B9B11F7-E4FF-46F7-9BC7-035561FE85D5}">
      <dsp:nvSpPr>
        <dsp:cNvPr id="0" name=""/>
        <dsp:cNvSpPr/>
      </dsp:nvSpPr>
      <dsp:spPr>
        <a:xfrm>
          <a:off x="1233757" y="1470977"/>
          <a:ext cx="8260810" cy="64579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Given that the decorator has same supertype as the object it decorates, we can pass around a decorated object in place of the original object.</a:t>
          </a:r>
          <a:endParaRPr lang="en-US" sz="1700" kern="1200"/>
        </a:p>
      </dsp:txBody>
      <dsp:txXfrm>
        <a:off x="1252672" y="1489892"/>
        <a:ext cx="7186334" cy="607965"/>
      </dsp:txXfrm>
    </dsp:sp>
    <dsp:sp modelId="{598E39D9-9669-4CE5-AD60-1ECC865D7B98}">
      <dsp:nvSpPr>
        <dsp:cNvPr id="0" name=""/>
        <dsp:cNvSpPr/>
      </dsp:nvSpPr>
      <dsp:spPr>
        <a:xfrm>
          <a:off x="1850636" y="2206466"/>
          <a:ext cx="8260810" cy="64579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The decorator adds its own behaviour either before and/or after delegating to the object it decorates to do the rest of the job.</a:t>
          </a:r>
          <a:endParaRPr lang="en-US" sz="1700" kern="1200"/>
        </a:p>
      </dsp:txBody>
      <dsp:txXfrm>
        <a:off x="1869551" y="2225381"/>
        <a:ext cx="7186334" cy="607965"/>
      </dsp:txXfrm>
    </dsp:sp>
    <dsp:sp modelId="{DE625870-EE8F-4ACD-8B85-A10F61C0798A}">
      <dsp:nvSpPr>
        <dsp:cNvPr id="0" name=""/>
        <dsp:cNvSpPr/>
      </dsp:nvSpPr>
      <dsp:spPr>
        <a:xfrm>
          <a:off x="2467514" y="2941955"/>
          <a:ext cx="8260810" cy="645795"/>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Objects can be decorated at any time, so we can decorate objects dynamically at run time with as many decorators we like.</a:t>
          </a:r>
          <a:endParaRPr lang="en-US" sz="1700" kern="1200"/>
        </a:p>
      </dsp:txBody>
      <dsp:txXfrm>
        <a:off x="2486429" y="2960870"/>
        <a:ext cx="7186334" cy="607965"/>
      </dsp:txXfrm>
    </dsp:sp>
    <dsp:sp modelId="{3FCC1431-C88F-4AE1-A9C6-46A44319DD65}">
      <dsp:nvSpPr>
        <dsp:cNvPr id="0" name=""/>
        <dsp:cNvSpPr/>
      </dsp:nvSpPr>
      <dsp:spPr>
        <a:xfrm>
          <a:off x="7841043" y="471789"/>
          <a:ext cx="419766" cy="419766"/>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935490" y="471789"/>
        <a:ext cx="230872" cy="315874"/>
      </dsp:txXfrm>
    </dsp:sp>
    <dsp:sp modelId="{19A206F8-98DB-4BDA-AAE4-31D52EB2CD68}">
      <dsp:nvSpPr>
        <dsp:cNvPr id="0" name=""/>
        <dsp:cNvSpPr/>
      </dsp:nvSpPr>
      <dsp:spPr>
        <a:xfrm>
          <a:off x="8457922" y="1207277"/>
          <a:ext cx="419766" cy="419766"/>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552369" y="1207277"/>
        <a:ext cx="230872" cy="315874"/>
      </dsp:txXfrm>
    </dsp:sp>
    <dsp:sp modelId="{22982028-703A-4E99-B146-29E009651CB4}">
      <dsp:nvSpPr>
        <dsp:cNvPr id="0" name=""/>
        <dsp:cNvSpPr/>
      </dsp:nvSpPr>
      <dsp:spPr>
        <a:xfrm>
          <a:off x="9074800" y="1932003"/>
          <a:ext cx="419766" cy="419766"/>
        </a:xfrm>
        <a:prstGeom prst="downArrow">
          <a:avLst>
            <a:gd name="adj1" fmla="val 55000"/>
            <a:gd name="adj2" fmla="val 45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169247" y="1932003"/>
        <a:ext cx="230872" cy="315874"/>
      </dsp:txXfrm>
    </dsp:sp>
    <dsp:sp modelId="{DA67E485-D96C-43B4-95D7-B7C290829E74}">
      <dsp:nvSpPr>
        <dsp:cNvPr id="0" name=""/>
        <dsp:cNvSpPr/>
      </dsp:nvSpPr>
      <dsp:spPr>
        <a:xfrm>
          <a:off x="9691679" y="2674667"/>
          <a:ext cx="419766" cy="419766"/>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786126" y="2674667"/>
        <a:ext cx="230872" cy="31587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August 12,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443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August 12,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799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August 12,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907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August 12,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6275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August 12,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32854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August 12,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1848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August 12,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6844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August 12,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8894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August 12,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9167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August 12,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14741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August 12,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7590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August 12,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254331535"/>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34" r:id="rId6"/>
    <p:sldLayoutId id="2147483730" r:id="rId7"/>
    <p:sldLayoutId id="2147483731" r:id="rId8"/>
    <p:sldLayoutId id="2147483732" r:id="rId9"/>
    <p:sldLayoutId id="2147483733" r:id="rId10"/>
    <p:sldLayoutId id="2147483735"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17"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2" name="Title 1">
            <a:extLst>
              <a:ext uri="{FF2B5EF4-FFF2-40B4-BE49-F238E27FC236}">
                <a16:creationId xmlns:a16="http://schemas.microsoft.com/office/drawing/2014/main" id="{12C0A647-1FB1-4193-9D90-3D16E15DC3DD}"/>
              </a:ext>
            </a:extLst>
          </p:cNvPr>
          <p:cNvSpPr>
            <a:spLocks noGrp="1"/>
          </p:cNvSpPr>
          <p:nvPr>
            <p:ph type="title"/>
          </p:nvPr>
        </p:nvSpPr>
        <p:spPr>
          <a:xfrm>
            <a:off x="2640014" y="1334791"/>
            <a:ext cx="6911974" cy="2803071"/>
          </a:xfrm>
        </p:spPr>
        <p:txBody>
          <a:bodyPr vert="horz" wrap="square" lIns="0" tIns="0" rIns="0" bIns="0" rtlCol="0" anchor="ctr" anchorCtr="0">
            <a:normAutofit/>
          </a:bodyPr>
          <a:lstStyle/>
          <a:p>
            <a:pPr algn="ctr"/>
            <a:r>
              <a:rPr lang="en-US" sz="5600" spc="-100"/>
              <a:t>Decorator Design Pattern</a:t>
            </a:r>
          </a:p>
        </p:txBody>
      </p:sp>
      <p:sp>
        <p:nvSpPr>
          <p:cNvPr id="3" name="Content Placeholder 2">
            <a:extLst>
              <a:ext uri="{FF2B5EF4-FFF2-40B4-BE49-F238E27FC236}">
                <a16:creationId xmlns:a16="http://schemas.microsoft.com/office/drawing/2014/main" id="{9B00C030-A9CD-4959-B74E-FC1511DB8A75}"/>
              </a:ext>
            </a:extLst>
          </p:cNvPr>
          <p:cNvSpPr>
            <a:spLocks noGrp="1"/>
          </p:cNvSpPr>
          <p:nvPr>
            <p:ph idx="1"/>
          </p:nvPr>
        </p:nvSpPr>
        <p:spPr>
          <a:xfrm>
            <a:off x="2640014" y="4437899"/>
            <a:ext cx="6911974" cy="990143"/>
          </a:xfrm>
        </p:spPr>
        <p:txBody>
          <a:bodyPr vert="horz" lIns="0" tIns="0" rIns="0" bIns="0" rtlCol="0">
            <a:normAutofit/>
          </a:bodyPr>
          <a:lstStyle/>
          <a:p>
            <a:pPr marL="0" indent="0" algn="ctr">
              <a:buNone/>
            </a:pPr>
            <a:r>
              <a:rPr lang="en-US" sz="2800">
                <a:solidFill>
                  <a:schemeClr val="tx2">
                    <a:lumMod val="90000"/>
                  </a:schemeClr>
                </a:solidFill>
              </a:rPr>
              <a:t>Design Eye for the Inheritance Guy</a:t>
            </a:r>
          </a:p>
        </p:txBody>
      </p:sp>
      <p:sp useBgFill="1">
        <p:nvSpPr>
          <p:cNvPr id="24" name="Freeform: Shape 23">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56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690F001-2D75-4EFE-805F-3E6954B75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C6F7DA8-FD92-4ACF-9932-BF007E32A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4F76F7D6-E5D2-44FA-B1FA-A1A61DF18E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0554709" cy="6858000"/>
          </a:xfrm>
          <a:custGeom>
            <a:avLst/>
            <a:gdLst>
              <a:gd name="connsiteX0" fmla="*/ 678080 w 10554709"/>
              <a:gd name="connsiteY0" fmla="*/ 0 h 6858000"/>
              <a:gd name="connsiteX1" fmla="*/ 8939948 w 10554709"/>
              <a:gd name="connsiteY1" fmla="*/ 0 h 6858000"/>
              <a:gd name="connsiteX2" fmla="*/ 9088366 w 10554709"/>
              <a:gd name="connsiteY2" fmla="*/ 139640 h 6858000"/>
              <a:gd name="connsiteX3" fmla="*/ 10554709 w 10554709"/>
              <a:gd name="connsiteY3" fmla="*/ 3680162 h 6858000"/>
              <a:gd name="connsiteX4" fmla="*/ 9852869 w 10554709"/>
              <a:gd name="connsiteY4" fmla="*/ 6618597 h 6858000"/>
              <a:gd name="connsiteX5" fmla="*/ 9732509 w 10554709"/>
              <a:gd name="connsiteY5" fmla="*/ 6858000 h 6858000"/>
              <a:gd name="connsiteX6" fmla="*/ 0 w 10554709"/>
              <a:gd name="connsiteY6" fmla="*/ 6858000 h 6858000"/>
              <a:gd name="connsiteX7" fmla="*/ 0 w 10554709"/>
              <a:gd name="connsiteY7" fmla="*/ 893015 h 6858000"/>
              <a:gd name="connsiteX8" fmla="*/ 32877 w 10554709"/>
              <a:gd name="connsiteY8" fmla="*/ 837948 h 6858000"/>
              <a:gd name="connsiteX9" fmla="*/ 408715 w 10554709"/>
              <a:gd name="connsiteY9" fmla="*/ 30770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54709" h="6858000">
                <a:moveTo>
                  <a:pt x="678080" y="0"/>
                </a:moveTo>
                <a:lnTo>
                  <a:pt x="8939948" y="0"/>
                </a:lnTo>
                <a:lnTo>
                  <a:pt x="9088366" y="139640"/>
                </a:lnTo>
                <a:cubicBezTo>
                  <a:pt x="10103527" y="1150771"/>
                  <a:pt x="10554709" y="2302771"/>
                  <a:pt x="10554709" y="3680162"/>
                </a:cubicBezTo>
                <a:cubicBezTo>
                  <a:pt x="10554709" y="4782075"/>
                  <a:pt x="10354183" y="5717032"/>
                  <a:pt x="9852869" y="6618597"/>
                </a:cubicBezTo>
                <a:lnTo>
                  <a:pt x="9732509" y="6858000"/>
                </a:lnTo>
                <a:lnTo>
                  <a:pt x="0" y="6858000"/>
                </a:lnTo>
                <a:lnTo>
                  <a:pt x="0" y="893015"/>
                </a:lnTo>
                <a:lnTo>
                  <a:pt x="32877" y="837948"/>
                </a:lnTo>
                <a:cubicBezTo>
                  <a:pt x="149932" y="650048"/>
                  <a:pt x="274183" y="474695"/>
                  <a:pt x="408715" y="307706"/>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81E6E3B7-6B86-46A3-A682-488E14F86B7E}"/>
              </a:ext>
            </a:extLst>
          </p:cNvPr>
          <p:cNvSpPr>
            <a:spLocks noGrp="1"/>
          </p:cNvSpPr>
          <p:nvPr>
            <p:ph type="title"/>
          </p:nvPr>
        </p:nvSpPr>
        <p:spPr>
          <a:xfrm>
            <a:off x="720000" y="720000"/>
            <a:ext cx="6911974" cy="2803071"/>
          </a:xfrm>
        </p:spPr>
        <p:txBody>
          <a:bodyPr vert="horz" wrap="square" lIns="0" tIns="0" rIns="0" bIns="0" rtlCol="0" anchor="b" anchorCtr="0">
            <a:normAutofit/>
          </a:bodyPr>
          <a:lstStyle/>
          <a:p>
            <a:pPr algn="ctr">
              <a:lnSpc>
                <a:spcPct val="90000"/>
              </a:lnSpc>
            </a:pPr>
            <a:r>
              <a:rPr lang="en-US" sz="3100" spc="-100" dirty="0"/>
              <a:t> The decorator Pattern attaches additional responsibilities to an object dynamically. </a:t>
            </a:r>
            <a:br>
              <a:rPr lang="en-US" sz="3100" spc="-100" dirty="0"/>
            </a:br>
            <a:r>
              <a:rPr lang="en-US" sz="3100" spc="-100" dirty="0"/>
              <a:t>Decorator pattern provides a flexible alternative to sub classing for extended functionality</a:t>
            </a:r>
          </a:p>
        </p:txBody>
      </p:sp>
      <p:sp>
        <p:nvSpPr>
          <p:cNvPr id="17" name="Freeform 10">
            <a:extLst>
              <a:ext uri="{FF2B5EF4-FFF2-40B4-BE49-F238E27FC236}">
                <a16:creationId xmlns:a16="http://schemas.microsoft.com/office/drawing/2014/main" id="{671E2FB4-7344-4400-973C-C4E1D46C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4500000">
            <a:off x="9006897" y="392628"/>
            <a:ext cx="3095625" cy="2897543"/>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9660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5" name="Rectangle 80">
            <a:extLst>
              <a:ext uri="{FF2B5EF4-FFF2-40B4-BE49-F238E27FC236}">
                <a16:creationId xmlns:a16="http://schemas.microsoft.com/office/drawing/2014/main" id="{01D3B63D-97A2-43B6-B140-7FADB9C54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2">
            <a:extLst>
              <a:ext uri="{FF2B5EF4-FFF2-40B4-BE49-F238E27FC236}">
                <a16:creationId xmlns:a16="http://schemas.microsoft.com/office/drawing/2014/main" id="{899AB3E9-A7F5-451B-8FC3-9BBE53056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2BDDAB-8D5C-43DE-ADBD-96A6AE553062}"/>
              </a:ext>
            </a:extLst>
          </p:cNvPr>
          <p:cNvSpPr>
            <a:spLocks noGrp="1"/>
          </p:cNvSpPr>
          <p:nvPr>
            <p:ph idx="1"/>
          </p:nvPr>
        </p:nvSpPr>
        <p:spPr>
          <a:xfrm>
            <a:off x="720000" y="2541600"/>
            <a:ext cx="4991962" cy="3216273"/>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nSpc>
                <a:spcPct val="110000"/>
              </a:lnSpc>
            </a:pPr>
            <a:r>
              <a:rPr lang="en-IN" sz="1100"/>
              <a:t>In simpler way we can explain the Decorator pattern in the following way. </a:t>
            </a:r>
          </a:p>
          <a:p>
            <a:pPr>
              <a:lnSpc>
                <a:spcPct val="110000"/>
              </a:lnSpc>
            </a:pPr>
            <a:r>
              <a:rPr lang="en-IN" sz="1100"/>
              <a:t>You have an Obj, and a method Speak() is sending some message to the “obj”. The “Obj” is expected to return the same message as output.</a:t>
            </a:r>
          </a:p>
          <a:p>
            <a:pPr>
              <a:lnSpc>
                <a:spcPct val="110000"/>
              </a:lnSpc>
            </a:pPr>
            <a:r>
              <a:rPr lang="en-IN" sz="1100"/>
              <a:t>Now if you want change the thing that returns or changing the behaviour of the “obj” at run time, you could use decorator pattern. </a:t>
            </a:r>
          </a:p>
          <a:p>
            <a:pPr>
              <a:lnSpc>
                <a:spcPct val="110000"/>
              </a:lnSpc>
            </a:pPr>
            <a:r>
              <a:rPr lang="en-IN" sz="1100"/>
              <a:t>And this can be done at run time not at compile time.</a:t>
            </a:r>
          </a:p>
          <a:p>
            <a:pPr>
              <a:lnSpc>
                <a:spcPct val="110000"/>
              </a:lnSpc>
            </a:pPr>
            <a:r>
              <a:rPr lang="en-IN" sz="1100"/>
              <a:t>Instead of Sending messages directly to the object, from the method Speak(), we are decorating it with a wrapper.</a:t>
            </a:r>
          </a:p>
          <a:p>
            <a:pPr>
              <a:lnSpc>
                <a:spcPct val="110000"/>
              </a:lnSpc>
            </a:pPr>
            <a:r>
              <a:rPr lang="en-IN" sz="1100"/>
              <a:t>Also you can wrapper again the wrapped object.</a:t>
            </a:r>
          </a:p>
          <a:p>
            <a:pPr>
              <a:lnSpc>
                <a:spcPct val="110000"/>
              </a:lnSpc>
            </a:pPr>
            <a:endParaRPr lang="en-GB" sz="1100"/>
          </a:p>
        </p:txBody>
      </p:sp>
      <p:grpSp>
        <p:nvGrpSpPr>
          <p:cNvPr id="25" name="Group 24">
            <a:extLst>
              <a:ext uri="{FF2B5EF4-FFF2-40B4-BE49-F238E27FC236}">
                <a16:creationId xmlns:a16="http://schemas.microsoft.com/office/drawing/2014/main" id="{3473B260-06F0-4F9D-929D-E8E308214A4F}"/>
              </a:ext>
            </a:extLst>
          </p:cNvPr>
          <p:cNvGrpSpPr/>
          <p:nvPr/>
        </p:nvGrpSpPr>
        <p:grpSpPr>
          <a:xfrm>
            <a:off x="6444525" y="2555877"/>
            <a:ext cx="5014800" cy="1737586"/>
            <a:chOff x="1840089" y="1388534"/>
            <a:chExt cx="7778043" cy="2695019"/>
          </a:xfrm>
        </p:grpSpPr>
        <p:grpSp>
          <p:nvGrpSpPr>
            <p:cNvPr id="8" name="Group 7">
              <a:extLst>
                <a:ext uri="{FF2B5EF4-FFF2-40B4-BE49-F238E27FC236}">
                  <a16:creationId xmlns:a16="http://schemas.microsoft.com/office/drawing/2014/main" id="{CFB9658A-7242-46F9-93F2-3BEB150F785B}"/>
                </a:ext>
              </a:extLst>
            </p:cNvPr>
            <p:cNvGrpSpPr/>
            <p:nvPr/>
          </p:nvGrpSpPr>
          <p:grpSpPr>
            <a:xfrm>
              <a:off x="1840089" y="1806223"/>
              <a:ext cx="3984978" cy="2212622"/>
              <a:chOff x="3612445" y="3048001"/>
              <a:chExt cx="3984978" cy="2212622"/>
            </a:xfrm>
          </p:grpSpPr>
          <p:sp>
            <p:nvSpPr>
              <p:cNvPr id="4" name="Oval 3">
                <a:extLst>
                  <a:ext uri="{FF2B5EF4-FFF2-40B4-BE49-F238E27FC236}">
                    <a16:creationId xmlns:a16="http://schemas.microsoft.com/office/drawing/2014/main" id="{6E10063E-345A-495E-BEB3-5A2967EF2676}"/>
                  </a:ext>
                </a:extLst>
              </p:cNvPr>
              <p:cNvSpPr/>
              <p:nvPr/>
            </p:nvSpPr>
            <p:spPr>
              <a:xfrm>
                <a:off x="5348504" y="3624019"/>
                <a:ext cx="925975" cy="729205"/>
              </a:xfrm>
              <a:prstGeom prst="ellipse">
                <a:avLst/>
              </a:prstGeom>
              <a:solidFill>
                <a:schemeClr val="bg2">
                  <a:lumMod val="50000"/>
                  <a:lumOff val="50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IN" sz="900" err="1">
                    <a:solidFill>
                      <a:schemeClr val="bg1"/>
                    </a:solidFill>
                  </a:rPr>
                  <a:t>Obj</a:t>
                </a:r>
                <a:endParaRPr lang="en-GB" sz="900"/>
              </a:p>
            </p:txBody>
          </p:sp>
          <p:sp>
            <p:nvSpPr>
              <p:cNvPr id="6" name="Oval 5">
                <a:extLst>
                  <a:ext uri="{FF2B5EF4-FFF2-40B4-BE49-F238E27FC236}">
                    <a16:creationId xmlns:a16="http://schemas.microsoft.com/office/drawing/2014/main" id="{B2977314-8BAD-4F4F-B767-ADD6E11701EF}"/>
                  </a:ext>
                </a:extLst>
              </p:cNvPr>
              <p:cNvSpPr/>
              <p:nvPr/>
            </p:nvSpPr>
            <p:spPr>
              <a:xfrm>
                <a:off x="4389091" y="3429000"/>
                <a:ext cx="2844800" cy="1411111"/>
              </a:xfrm>
              <a:prstGeom prst="ellipse">
                <a:avLst/>
              </a:prstGeom>
              <a:no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4C5D3BD9-DBAB-41C7-8F2C-B8307A8A605F}"/>
                  </a:ext>
                </a:extLst>
              </p:cNvPr>
              <p:cNvSpPr/>
              <p:nvPr/>
            </p:nvSpPr>
            <p:spPr>
              <a:xfrm>
                <a:off x="3612445" y="3048001"/>
                <a:ext cx="3984978" cy="2212622"/>
              </a:xfrm>
              <a:prstGeom prst="ellipse">
                <a:avLst/>
              </a:prstGeom>
              <a:no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TextBox 8">
              <a:extLst>
                <a:ext uri="{FF2B5EF4-FFF2-40B4-BE49-F238E27FC236}">
                  <a16:creationId xmlns:a16="http://schemas.microsoft.com/office/drawing/2014/main" id="{B35FEE91-1210-4681-AF6B-8D1E6DBD30CF}"/>
                </a:ext>
              </a:extLst>
            </p:cNvPr>
            <p:cNvSpPr txBox="1"/>
            <p:nvPr/>
          </p:nvSpPr>
          <p:spPr>
            <a:xfrm>
              <a:off x="7189949" y="3714221"/>
              <a:ext cx="2428183" cy="369332"/>
            </a:xfrm>
            <a:prstGeom prst="rect">
              <a:avLst/>
            </a:prstGeom>
            <a:noFill/>
            <a:ln>
              <a:solidFill>
                <a:schemeClr val="tx1">
                  <a:lumMod val="85000"/>
                </a:schemeClr>
              </a:solidFill>
            </a:ln>
          </p:spPr>
          <p:txBody>
            <a:bodyPr wrap="square" rtlCol="0">
              <a:normAutofit/>
            </a:bodyPr>
            <a:lstStyle/>
            <a:p>
              <a:pPr>
                <a:lnSpc>
                  <a:spcPct val="90000"/>
                </a:lnSpc>
                <a:spcAft>
                  <a:spcPts val="600"/>
                </a:spcAft>
              </a:pPr>
              <a:r>
                <a:rPr lang="en-IN" sz="900"/>
                <a:t>“Hello ! World”</a:t>
              </a:r>
              <a:endParaRPr lang="en-GB" sz="900"/>
            </a:p>
          </p:txBody>
        </p:sp>
        <p:sp>
          <p:nvSpPr>
            <p:cNvPr id="10" name="TextBox 9">
              <a:extLst>
                <a:ext uri="{FF2B5EF4-FFF2-40B4-BE49-F238E27FC236}">
                  <a16:creationId xmlns:a16="http://schemas.microsoft.com/office/drawing/2014/main" id="{E754C000-5FD4-4CEA-8D31-3E4ACBC3FCDB}"/>
                </a:ext>
              </a:extLst>
            </p:cNvPr>
            <p:cNvSpPr txBox="1"/>
            <p:nvPr/>
          </p:nvSpPr>
          <p:spPr>
            <a:xfrm>
              <a:off x="6601713" y="1388534"/>
              <a:ext cx="2090874" cy="369332"/>
            </a:xfrm>
            <a:prstGeom prst="rect">
              <a:avLst/>
            </a:prstGeom>
            <a:noFill/>
            <a:ln>
              <a:solidFill>
                <a:schemeClr val="tx1">
                  <a:lumMod val="85000"/>
                </a:schemeClr>
              </a:solidFill>
            </a:ln>
          </p:spPr>
          <p:txBody>
            <a:bodyPr wrap="square" rtlCol="0">
              <a:normAutofit/>
            </a:bodyPr>
            <a:lstStyle/>
            <a:p>
              <a:pPr>
                <a:lnSpc>
                  <a:spcPct val="90000"/>
                </a:lnSpc>
                <a:spcAft>
                  <a:spcPts val="600"/>
                </a:spcAft>
              </a:pPr>
              <a:r>
                <a:rPr lang="en-IN" sz="900"/>
                <a:t>Speak()</a:t>
              </a:r>
              <a:endParaRPr lang="en-GB" sz="900"/>
            </a:p>
          </p:txBody>
        </p:sp>
        <p:cxnSp>
          <p:nvCxnSpPr>
            <p:cNvPr id="14" name="Straight Arrow Connector 13">
              <a:extLst>
                <a:ext uri="{FF2B5EF4-FFF2-40B4-BE49-F238E27FC236}">
                  <a16:creationId xmlns:a16="http://schemas.microsoft.com/office/drawing/2014/main" id="{A8F868AA-4E91-4568-9B0C-B6AC4566C53C}"/>
                </a:ext>
              </a:extLst>
            </p:cNvPr>
            <p:cNvCxnSpPr/>
            <p:nvPr/>
          </p:nvCxnSpPr>
          <p:spPr>
            <a:xfrm flipH="1">
              <a:off x="5373511" y="1580444"/>
              <a:ext cx="1095022" cy="508000"/>
            </a:xfrm>
            <a:prstGeom prst="straightConnector1">
              <a:avLst/>
            </a:prstGeom>
            <a:ln>
              <a:solidFill>
                <a:schemeClr val="tx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6DEF2D3-573D-4747-BFE3-06B94B3E5F6A}"/>
                </a:ext>
              </a:extLst>
            </p:cNvPr>
            <p:cNvCxnSpPr>
              <a:cxnSpLocks/>
              <a:stCxn id="7" idx="7"/>
            </p:cNvCxnSpPr>
            <p:nvPr/>
          </p:nvCxnSpPr>
          <p:spPr>
            <a:xfrm flipH="1">
              <a:off x="4939328" y="2130254"/>
              <a:ext cx="302153" cy="251988"/>
            </a:xfrm>
            <a:prstGeom prst="straightConnector1">
              <a:avLst/>
            </a:prstGeom>
            <a:ln>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12AB67-3EC0-4C77-AB2F-B196D17F941E}"/>
                </a:ext>
              </a:extLst>
            </p:cNvPr>
            <p:cNvCxnSpPr>
              <a:endCxn id="4" idx="7"/>
            </p:cNvCxnSpPr>
            <p:nvPr/>
          </p:nvCxnSpPr>
          <p:spPr>
            <a:xfrm flipH="1">
              <a:off x="4366517" y="2269067"/>
              <a:ext cx="352239" cy="219964"/>
            </a:xfrm>
            <a:prstGeom prst="straightConnector1">
              <a:avLst/>
            </a:prstGeom>
            <a:ln>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5B7D036-8EBF-44F7-A7A5-DAC9A444E6A9}"/>
                </a:ext>
              </a:extLst>
            </p:cNvPr>
            <p:cNvCxnSpPr>
              <a:endCxn id="6" idx="5"/>
            </p:cNvCxnSpPr>
            <p:nvPr/>
          </p:nvCxnSpPr>
          <p:spPr>
            <a:xfrm>
              <a:off x="4366517" y="3111446"/>
              <a:ext cx="678407" cy="280235"/>
            </a:xfrm>
            <a:prstGeom prst="straightConnector1">
              <a:avLst/>
            </a:prstGeom>
            <a:ln>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B9B14F7-7077-4D45-959C-CFD0A2AFBBB9}"/>
                </a:ext>
              </a:extLst>
            </p:cNvPr>
            <p:cNvCxnSpPr/>
            <p:nvPr/>
          </p:nvCxnSpPr>
          <p:spPr>
            <a:xfrm>
              <a:off x="5241480" y="3331410"/>
              <a:ext cx="380732" cy="179434"/>
            </a:xfrm>
            <a:prstGeom prst="straightConnector1">
              <a:avLst/>
            </a:prstGeom>
            <a:ln>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E04B76-2AE3-4A27-8993-34A54727577E}"/>
                </a:ext>
              </a:extLst>
            </p:cNvPr>
            <p:cNvCxnSpPr/>
            <p:nvPr/>
          </p:nvCxnSpPr>
          <p:spPr>
            <a:xfrm>
              <a:off x="5461535" y="3598333"/>
              <a:ext cx="1537576" cy="300554"/>
            </a:xfrm>
            <a:prstGeom prst="straightConnector1">
              <a:avLst/>
            </a:prstGeom>
            <a:ln>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723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F1B5F774-DDD5-4C99-97DB-B1F61BD66EAB}"/>
              </a:ext>
            </a:extLst>
          </p:cNvPr>
          <p:cNvGraphicFramePr>
            <a:graphicFrameLocks noGrp="1"/>
          </p:cNvGraphicFramePr>
          <p:nvPr>
            <p:ph idx="1"/>
            <p:extLst>
              <p:ext uri="{D42A27DB-BD31-4B8C-83A1-F6EECF244321}">
                <p14:modId xmlns:p14="http://schemas.microsoft.com/office/powerpoint/2010/main" val="3897462481"/>
              </p:ext>
            </p:extLst>
          </p:nvPr>
        </p:nvGraphicFramePr>
        <p:xfrm>
          <a:off x="720725" y="2541588"/>
          <a:ext cx="10728325"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936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C40B9-ED11-459A-92D4-ECE8B5606E08}"/>
              </a:ext>
            </a:extLst>
          </p:cNvPr>
          <p:cNvSpPr>
            <a:spLocks noGrp="1"/>
          </p:cNvSpPr>
          <p:nvPr>
            <p:ph idx="1"/>
          </p:nvPr>
        </p:nvSpPr>
        <p:spPr>
          <a:xfrm>
            <a:off x="720000" y="733778"/>
            <a:ext cx="10728325" cy="5035197"/>
          </a:xfrm>
        </p:spPr>
        <p:txBody>
          <a:bodyPr/>
          <a:lstStyle/>
          <a:p>
            <a:pPr marL="0" indent="0">
              <a:buNone/>
            </a:pPr>
            <a:r>
              <a:rPr lang="en-GB" b="0" i="0" dirty="0">
                <a:solidFill>
                  <a:schemeClr val="tx1"/>
                </a:solidFill>
                <a:effectLst/>
                <a:latin typeface="Roboto"/>
              </a:rPr>
              <a:t>Suppose we want to implement different kinds of cars – we can create interface Car to define the assemble method and then we can have a Basic car, further more we can extend it to Sports car and Luxury Car</a:t>
            </a:r>
            <a:r>
              <a:rPr lang="en-GB" b="0" i="0" dirty="0">
                <a:solidFill>
                  <a:srgbClr val="1D1F20"/>
                </a:solidFill>
                <a:effectLst/>
                <a:latin typeface="Roboto"/>
              </a:rPr>
              <a:t>.</a:t>
            </a:r>
          </a:p>
          <a:p>
            <a:pPr marL="0" indent="0">
              <a:buNone/>
            </a:pPr>
            <a:endParaRPr lang="en-GB" dirty="0"/>
          </a:p>
        </p:txBody>
      </p:sp>
      <p:pic>
        <p:nvPicPr>
          <p:cNvPr id="1026" name="Picture 2">
            <a:extLst>
              <a:ext uri="{FF2B5EF4-FFF2-40B4-BE49-F238E27FC236}">
                <a16:creationId xmlns:a16="http://schemas.microsoft.com/office/drawing/2014/main" id="{3B49B5D8-58CD-4D3D-ABB3-274FEB022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108" y="2482850"/>
            <a:ext cx="464820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249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F335-5F2B-46F5-8998-D7BE4C37B1A6}"/>
              </a:ext>
            </a:extLst>
          </p:cNvPr>
          <p:cNvSpPr>
            <a:spLocks noGrp="1"/>
          </p:cNvSpPr>
          <p:nvPr>
            <p:ph type="title"/>
          </p:nvPr>
        </p:nvSpPr>
        <p:spPr/>
        <p:txBody>
          <a:bodyPr>
            <a:normAutofit fontScale="90000"/>
          </a:bodyPr>
          <a:lstStyle/>
          <a:p>
            <a:br>
              <a:rPr lang="en-GB" dirty="0"/>
            </a:br>
            <a:r>
              <a:rPr lang="en-GB" dirty="0"/>
              <a:t>But if we want to get a car at runtime that has both the features of sports car and luxury car, then the implementation gets complex and if furthermore we want to specify which features should be added first, it gets even more complex. </a:t>
            </a:r>
            <a:br>
              <a:rPr lang="en-GB" dirty="0"/>
            </a:br>
            <a:r>
              <a:rPr lang="en-GB" dirty="0"/>
              <a:t>Now imagine if we have ten different kind of cars, the implementation logic using inheritance and composition will be impossible to manage. To solve this kind of programming situation, we apply decorator pattern in java.</a:t>
            </a:r>
          </a:p>
        </p:txBody>
      </p:sp>
    </p:spTree>
    <p:extLst>
      <p:ext uri="{BB962C8B-B14F-4D97-AF65-F5344CB8AC3E}">
        <p14:creationId xmlns:p14="http://schemas.microsoft.com/office/powerpoint/2010/main" val="321962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7BBDA48-D9E7-4718-8D9D-AD498DDDC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990600"/>
            <a:ext cx="701992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33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F1C52-F8D7-4B5D-888E-DE744756E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66ECA5-294C-45E2-808B-EFDC9514A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A618-ACA7-43FF-9D77-F90B9F2CDE0D}"/>
              </a:ext>
            </a:extLst>
          </p:cNvPr>
          <p:cNvSpPr>
            <a:spLocks noGrp="1"/>
          </p:cNvSpPr>
          <p:nvPr>
            <p:ph type="title"/>
          </p:nvPr>
        </p:nvSpPr>
        <p:spPr>
          <a:xfrm>
            <a:off x="720000" y="619200"/>
            <a:ext cx="3095626" cy="5154274"/>
          </a:xfrm>
        </p:spPr>
        <p:txBody>
          <a:bodyPr>
            <a:normAutofit/>
          </a:bodyPr>
          <a:lstStyle/>
          <a:p>
            <a:r>
              <a:rPr lang="en-IN" sz="3000" dirty="0"/>
              <a:t>Implementation in JDK</a:t>
            </a:r>
            <a:endParaRPr lang="en-GB" sz="3000" dirty="0"/>
          </a:p>
        </p:txBody>
      </p:sp>
      <p:sp>
        <p:nvSpPr>
          <p:cNvPr id="25" name="Content Placeholder 2">
            <a:extLst>
              <a:ext uri="{FF2B5EF4-FFF2-40B4-BE49-F238E27FC236}">
                <a16:creationId xmlns:a16="http://schemas.microsoft.com/office/drawing/2014/main" id="{6DD07C41-1F04-43CC-8EA8-BABBFA7F5FAC}"/>
              </a:ext>
            </a:extLst>
          </p:cNvPr>
          <p:cNvSpPr>
            <a:spLocks noGrp="1"/>
          </p:cNvSpPr>
          <p:nvPr>
            <p:ph idx="1"/>
          </p:nvPr>
        </p:nvSpPr>
        <p:spPr>
          <a:xfrm>
            <a:off x="4548188" y="576000"/>
            <a:ext cx="6900137" cy="5197474"/>
          </a:xfrm>
        </p:spPr>
        <p:txBody>
          <a:bodyPr>
            <a:normAutofit/>
          </a:bodyPr>
          <a:lstStyle/>
          <a:p>
            <a:pPr>
              <a:lnSpc>
                <a:spcPct val="110000"/>
              </a:lnSpc>
            </a:pPr>
            <a:endParaRPr lang="en-GB" sz="2300" dirty="0"/>
          </a:p>
          <a:p>
            <a:pPr>
              <a:lnSpc>
                <a:spcPct val="110000"/>
              </a:lnSpc>
            </a:pPr>
            <a:r>
              <a:rPr lang="en-GB" sz="2300" dirty="0"/>
              <a:t>All subclasses of </a:t>
            </a:r>
            <a:r>
              <a:rPr lang="en-GB" sz="2300" dirty="0" err="1"/>
              <a:t>java.io.InputStream</a:t>
            </a:r>
            <a:r>
              <a:rPr lang="en-GB" sz="2300" dirty="0"/>
              <a:t>, </a:t>
            </a:r>
            <a:r>
              <a:rPr lang="en-GB" sz="2300" dirty="0" err="1"/>
              <a:t>OutputStream</a:t>
            </a:r>
            <a:r>
              <a:rPr lang="en-GB" sz="2300" dirty="0"/>
              <a:t>, Reader and Writer have constructors that accept objects of their own type.</a:t>
            </a:r>
          </a:p>
          <a:p>
            <a:pPr>
              <a:lnSpc>
                <a:spcPct val="110000"/>
              </a:lnSpc>
            </a:pPr>
            <a:endParaRPr lang="en-GB" sz="2300" dirty="0"/>
          </a:p>
          <a:p>
            <a:pPr>
              <a:lnSpc>
                <a:spcPct val="110000"/>
              </a:lnSpc>
            </a:pPr>
            <a:r>
              <a:rPr lang="en-GB" sz="2300" dirty="0" err="1"/>
              <a:t>java.util.Collections</a:t>
            </a:r>
            <a:r>
              <a:rPr lang="en-GB" sz="2300" dirty="0"/>
              <a:t>, methods </a:t>
            </a:r>
            <a:r>
              <a:rPr lang="en-GB" sz="2300" dirty="0" err="1"/>
              <a:t>checkedXXX</a:t>
            </a:r>
            <a:r>
              <a:rPr lang="en-GB" sz="2300" dirty="0"/>
              <a:t>(), </a:t>
            </a:r>
            <a:r>
              <a:rPr lang="en-GB" sz="2300" dirty="0" err="1"/>
              <a:t>synchronizedXXX</a:t>
            </a:r>
            <a:r>
              <a:rPr lang="en-GB" sz="2300" dirty="0"/>
              <a:t>() and </a:t>
            </a:r>
            <a:r>
              <a:rPr lang="en-GB" sz="2300" dirty="0" err="1"/>
              <a:t>unmodifiableXXX</a:t>
            </a:r>
            <a:r>
              <a:rPr lang="en-GB" sz="2300" dirty="0"/>
              <a:t>().</a:t>
            </a:r>
          </a:p>
          <a:p>
            <a:pPr>
              <a:lnSpc>
                <a:spcPct val="110000"/>
              </a:lnSpc>
            </a:pPr>
            <a:endParaRPr lang="en-GB" sz="2300" dirty="0"/>
          </a:p>
          <a:p>
            <a:pPr>
              <a:lnSpc>
                <a:spcPct val="110000"/>
              </a:lnSpc>
            </a:pPr>
            <a:r>
              <a:rPr lang="en-GB" sz="2300" dirty="0" err="1"/>
              <a:t>javax.servlet.http.HttpServletRequestWrapper</a:t>
            </a:r>
            <a:r>
              <a:rPr lang="en-GB" sz="2300" dirty="0"/>
              <a:t> and </a:t>
            </a:r>
            <a:r>
              <a:rPr lang="en-GB" sz="2300" dirty="0" err="1"/>
              <a:t>HttpServletResponseWrapper</a:t>
            </a:r>
            <a:endParaRPr lang="en-GB" sz="2300" dirty="0"/>
          </a:p>
          <a:p>
            <a:pPr>
              <a:lnSpc>
                <a:spcPct val="110000"/>
              </a:lnSpc>
            </a:pPr>
            <a:endParaRPr lang="en-GB" sz="2300" dirty="0"/>
          </a:p>
          <a:p>
            <a:pPr>
              <a:lnSpc>
                <a:spcPct val="110000"/>
              </a:lnSpc>
            </a:pPr>
            <a:endParaRPr lang="en-GB" sz="2300" dirty="0"/>
          </a:p>
        </p:txBody>
      </p:sp>
    </p:spTree>
    <p:extLst>
      <p:ext uri="{BB962C8B-B14F-4D97-AF65-F5344CB8AC3E}">
        <p14:creationId xmlns:p14="http://schemas.microsoft.com/office/powerpoint/2010/main" val="2034258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7A77-0241-457D-B808-97A7D5A9AF1D}"/>
              </a:ext>
            </a:extLst>
          </p:cNvPr>
          <p:cNvSpPr>
            <a:spLocks noGrp="1"/>
          </p:cNvSpPr>
          <p:nvPr>
            <p:ph type="title"/>
          </p:nvPr>
        </p:nvSpPr>
        <p:spPr/>
        <p:txBody>
          <a:bodyPr/>
          <a:lstStyle/>
          <a:p>
            <a:r>
              <a:rPr lang="en-IN" dirty="0"/>
              <a:t>Important Points</a:t>
            </a:r>
            <a:endParaRPr lang="en-GB" dirty="0"/>
          </a:p>
        </p:txBody>
      </p:sp>
      <p:sp>
        <p:nvSpPr>
          <p:cNvPr id="3" name="Content Placeholder 2">
            <a:extLst>
              <a:ext uri="{FF2B5EF4-FFF2-40B4-BE49-F238E27FC236}">
                <a16:creationId xmlns:a16="http://schemas.microsoft.com/office/drawing/2014/main" id="{8C8C2C9F-EA55-4DDE-BA71-70D76B6BD4A2}"/>
              </a:ext>
            </a:extLst>
          </p:cNvPr>
          <p:cNvSpPr>
            <a:spLocks noGrp="1"/>
          </p:cNvSpPr>
          <p:nvPr>
            <p:ph idx="1"/>
          </p:nvPr>
        </p:nvSpPr>
        <p:spPr/>
        <p:txBody>
          <a:bodyPr/>
          <a:lstStyle/>
          <a:p>
            <a:endParaRPr lang="en-GB" dirty="0"/>
          </a:p>
          <a:p>
            <a:r>
              <a:rPr lang="en-GB" dirty="0"/>
              <a:t>Decorator design pattern is helpful in providing runtime modification abilities and hence more flexible. Its easy to maintain and extend when the number of choices are more.</a:t>
            </a:r>
          </a:p>
          <a:p>
            <a:r>
              <a:rPr lang="en-GB" dirty="0"/>
              <a:t>The disadvantage of decorator design pattern is that it uses a lot of similar kind of objects (decorators).</a:t>
            </a:r>
          </a:p>
        </p:txBody>
      </p:sp>
    </p:spTree>
    <p:extLst>
      <p:ext uri="{BB962C8B-B14F-4D97-AF65-F5344CB8AC3E}">
        <p14:creationId xmlns:p14="http://schemas.microsoft.com/office/powerpoint/2010/main" val="1161703524"/>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412434"/>
      </a:dk2>
      <a:lt2>
        <a:srgbClr val="E2E8E7"/>
      </a:lt2>
      <a:accent1>
        <a:srgbClr val="D43B4E"/>
      </a:accent1>
      <a:accent2>
        <a:srgbClr val="C32A7C"/>
      </a:accent2>
      <a:accent3>
        <a:srgbClr val="D43BCE"/>
      </a:accent3>
      <a:accent4>
        <a:srgbClr val="892AC3"/>
      </a:accent4>
      <a:accent5>
        <a:srgbClr val="5F40D5"/>
      </a:accent5>
      <a:accent6>
        <a:srgbClr val="3452C5"/>
      </a:accent6>
      <a:hlink>
        <a:srgbClr val="8A62CA"/>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859</TotalTime>
  <Words>492</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Roboto</vt:lpstr>
      <vt:lpstr>Sagona Book</vt:lpstr>
      <vt:lpstr>The Hand Extrablack</vt:lpstr>
      <vt:lpstr>BlobVTI</vt:lpstr>
      <vt:lpstr>Decorator Design Pattern</vt:lpstr>
      <vt:lpstr> The decorator Pattern attaches additional responsibilities to an object dynamically.  Decorator pattern provides a flexible alternative to sub classing for extended functionality</vt:lpstr>
      <vt:lpstr>PowerPoint Presentation</vt:lpstr>
      <vt:lpstr>PowerPoint Presentation</vt:lpstr>
      <vt:lpstr>PowerPoint Presentation</vt:lpstr>
      <vt:lpstr> But if we want to get a car at runtime that has both the features of sports car and luxury car, then the implementation gets complex and if furthermore we want to specify which features should be added first, it gets even more complex.  Now imagine if we have ten different kind of cars, the implementation logic using inheritance and composition will be impossible to manage. To solve this kind of programming situation, we apply decorator pattern in java.</vt:lpstr>
      <vt:lpstr>PowerPoint Presentation</vt:lpstr>
      <vt:lpstr>Implementation in JDK</vt:lpstr>
      <vt:lpstr>Important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Decorator Design Pattern</dc:title>
  <dc:creator>sandhya achanta</dc:creator>
  <cp:lastModifiedBy>sandhya achanta</cp:lastModifiedBy>
  <cp:revision>2</cp:revision>
  <dcterms:created xsi:type="dcterms:W3CDTF">2020-08-07T19:24:26Z</dcterms:created>
  <dcterms:modified xsi:type="dcterms:W3CDTF">2020-08-13T07:25:31Z</dcterms:modified>
</cp:coreProperties>
</file>