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39"/>
  </p:notesMasterIdLst>
  <p:handoutMasterIdLst>
    <p:handoutMasterId r:id="rId40"/>
  </p:handoutMasterIdLst>
  <p:sldIdLst>
    <p:sldId id="2448" r:id="rId5"/>
    <p:sldId id="2449" r:id="rId6"/>
    <p:sldId id="2450" r:id="rId7"/>
    <p:sldId id="2451" r:id="rId8"/>
    <p:sldId id="2452" r:id="rId9"/>
    <p:sldId id="2453" r:id="rId10"/>
    <p:sldId id="2454" r:id="rId11"/>
    <p:sldId id="2455" r:id="rId12"/>
    <p:sldId id="2456" r:id="rId13"/>
    <p:sldId id="2457" r:id="rId14"/>
    <p:sldId id="2458" r:id="rId15"/>
    <p:sldId id="2459" r:id="rId16"/>
    <p:sldId id="2460" r:id="rId17"/>
    <p:sldId id="2461" r:id="rId18"/>
    <p:sldId id="2462" r:id="rId19"/>
    <p:sldId id="2463" r:id="rId20"/>
    <p:sldId id="2464" r:id="rId21"/>
    <p:sldId id="2481" r:id="rId22"/>
    <p:sldId id="2465" r:id="rId23"/>
    <p:sldId id="2466" r:id="rId24"/>
    <p:sldId id="2482" r:id="rId25"/>
    <p:sldId id="2468" r:id="rId26"/>
    <p:sldId id="2469" r:id="rId27"/>
    <p:sldId id="2470" r:id="rId28"/>
    <p:sldId id="2471" r:id="rId29"/>
    <p:sldId id="2472" r:id="rId30"/>
    <p:sldId id="2473" r:id="rId31"/>
    <p:sldId id="2474" r:id="rId32"/>
    <p:sldId id="2475" r:id="rId33"/>
    <p:sldId id="2476" r:id="rId34"/>
    <p:sldId id="2477" r:id="rId35"/>
    <p:sldId id="2478" r:id="rId36"/>
    <p:sldId id="2479" r:id="rId37"/>
    <p:sldId id="248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033" autoAdjust="0"/>
  </p:normalViewPr>
  <p:slideViewPr>
    <p:cSldViewPr snapToGrid="0">
      <p:cViewPr varScale="1">
        <p:scale>
          <a:sx n="83" d="100"/>
          <a:sy n="83" d="100"/>
        </p:scale>
        <p:origin x="595"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FB3BE-E439-4E76-B18A-E49CCCD3895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6F41D4C-8887-4A45-B831-E3D6E30D0651}">
      <dgm:prSet/>
      <dgm:spPr/>
      <dgm:t>
        <a:bodyPr/>
        <a:lstStyle/>
        <a:p>
          <a:r>
            <a:rPr lang="en-US" baseline="0"/>
            <a:t>Abstract</a:t>
          </a:r>
          <a:endParaRPr lang="en-US"/>
        </a:p>
      </dgm:t>
    </dgm:pt>
    <dgm:pt modelId="{0DD0AAD9-7BDB-4E36-98A7-E6E55E130851}" type="parTrans" cxnId="{04863381-F248-4F68-B37E-FD11B5F1424D}">
      <dgm:prSet/>
      <dgm:spPr/>
      <dgm:t>
        <a:bodyPr/>
        <a:lstStyle/>
        <a:p>
          <a:endParaRPr lang="en-US"/>
        </a:p>
      </dgm:t>
    </dgm:pt>
    <dgm:pt modelId="{7AF313A4-B7BA-40C9-87CC-99AC0B1AB89F}" type="sibTrans" cxnId="{04863381-F248-4F68-B37E-FD11B5F1424D}">
      <dgm:prSet/>
      <dgm:spPr/>
      <dgm:t>
        <a:bodyPr/>
        <a:lstStyle/>
        <a:p>
          <a:endParaRPr lang="en-US"/>
        </a:p>
      </dgm:t>
    </dgm:pt>
    <dgm:pt modelId="{5FF26942-4058-43B9-B0EF-7E10F194A9E7}">
      <dgm:prSet/>
      <dgm:spPr/>
      <dgm:t>
        <a:bodyPr/>
        <a:lstStyle/>
        <a:p>
          <a:r>
            <a:rPr lang="en-US" baseline="0"/>
            <a:t>Introduction</a:t>
          </a:r>
          <a:endParaRPr lang="en-US"/>
        </a:p>
      </dgm:t>
    </dgm:pt>
    <dgm:pt modelId="{3770ADEA-E799-4378-84E3-54C262683680}" type="parTrans" cxnId="{6B99CC05-B129-43D4-8478-5AEF1D3A6B97}">
      <dgm:prSet/>
      <dgm:spPr/>
      <dgm:t>
        <a:bodyPr/>
        <a:lstStyle/>
        <a:p>
          <a:endParaRPr lang="en-US"/>
        </a:p>
      </dgm:t>
    </dgm:pt>
    <dgm:pt modelId="{8FB53440-0801-422B-B38D-930A415E6DDD}" type="sibTrans" cxnId="{6B99CC05-B129-43D4-8478-5AEF1D3A6B97}">
      <dgm:prSet/>
      <dgm:spPr/>
      <dgm:t>
        <a:bodyPr/>
        <a:lstStyle/>
        <a:p>
          <a:endParaRPr lang="en-US"/>
        </a:p>
      </dgm:t>
    </dgm:pt>
    <dgm:pt modelId="{F25525B8-3781-4BFD-BA0F-693051B35C21}">
      <dgm:prSet/>
      <dgm:spPr/>
      <dgm:t>
        <a:bodyPr/>
        <a:lstStyle/>
        <a:p>
          <a:r>
            <a:rPr lang="en-US" baseline="0"/>
            <a:t>HTM Overview</a:t>
          </a:r>
          <a:endParaRPr lang="en-US"/>
        </a:p>
      </dgm:t>
    </dgm:pt>
    <dgm:pt modelId="{08834E2A-6BD9-4EC5-BC89-D29B499A3A87}" type="parTrans" cxnId="{8F7DA745-7CD7-43E5-B125-D63C6BA3E9EB}">
      <dgm:prSet/>
      <dgm:spPr/>
      <dgm:t>
        <a:bodyPr/>
        <a:lstStyle/>
        <a:p>
          <a:endParaRPr lang="en-US"/>
        </a:p>
      </dgm:t>
    </dgm:pt>
    <dgm:pt modelId="{9DAB65D7-E8CE-4920-9627-9670E051675F}" type="sibTrans" cxnId="{8F7DA745-7CD7-43E5-B125-D63C6BA3E9EB}">
      <dgm:prSet/>
      <dgm:spPr/>
      <dgm:t>
        <a:bodyPr/>
        <a:lstStyle/>
        <a:p>
          <a:endParaRPr lang="en-US"/>
        </a:p>
      </dgm:t>
    </dgm:pt>
    <dgm:pt modelId="{A27F8FA6-7ACA-4F85-9A1A-6AE5F86CC900}">
      <dgm:prSet/>
      <dgm:spPr/>
      <dgm:t>
        <a:bodyPr/>
        <a:lstStyle/>
        <a:p>
          <a:r>
            <a:rPr lang="en-US" baseline="0"/>
            <a:t>Methodology</a:t>
          </a:r>
          <a:endParaRPr lang="en-US"/>
        </a:p>
      </dgm:t>
    </dgm:pt>
    <dgm:pt modelId="{06F79B6E-F6DF-46D1-BAB8-C068017EFF43}" type="parTrans" cxnId="{BF19FC20-2538-4880-B719-55260391D91A}">
      <dgm:prSet/>
      <dgm:spPr/>
      <dgm:t>
        <a:bodyPr/>
        <a:lstStyle/>
        <a:p>
          <a:endParaRPr lang="en-US"/>
        </a:p>
      </dgm:t>
    </dgm:pt>
    <dgm:pt modelId="{72D8D052-FC51-4254-BDDA-36C886573903}" type="sibTrans" cxnId="{BF19FC20-2538-4880-B719-55260391D91A}">
      <dgm:prSet/>
      <dgm:spPr/>
      <dgm:t>
        <a:bodyPr/>
        <a:lstStyle/>
        <a:p>
          <a:endParaRPr lang="en-US"/>
        </a:p>
      </dgm:t>
    </dgm:pt>
    <dgm:pt modelId="{B87D4DDF-6FC0-4124-8DBE-4C29CAC66ADC}">
      <dgm:prSet/>
      <dgm:spPr/>
      <dgm:t>
        <a:bodyPr/>
        <a:lstStyle/>
        <a:p>
          <a:r>
            <a:rPr lang="en-US" baseline="0"/>
            <a:t>Cases</a:t>
          </a:r>
          <a:endParaRPr lang="en-US"/>
        </a:p>
      </dgm:t>
    </dgm:pt>
    <dgm:pt modelId="{17AF9A06-B4EA-4AFB-A70F-9D83E6318343}" type="parTrans" cxnId="{6CC510E1-CC69-4D7E-9E73-85DF74E54D5B}">
      <dgm:prSet/>
      <dgm:spPr/>
      <dgm:t>
        <a:bodyPr/>
        <a:lstStyle/>
        <a:p>
          <a:endParaRPr lang="en-US"/>
        </a:p>
      </dgm:t>
    </dgm:pt>
    <dgm:pt modelId="{33E564CF-1452-4EC6-A108-10D319592E6A}" type="sibTrans" cxnId="{6CC510E1-CC69-4D7E-9E73-85DF74E54D5B}">
      <dgm:prSet/>
      <dgm:spPr/>
      <dgm:t>
        <a:bodyPr/>
        <a:lstStyle/>
        <a:p>
          <a:endParaRPr lang="en-US"/>
        </a:p>
      </dgm:t>
    </dgm:pt>
    <dgm:pt modelId="{E4BBF52B-7510-42DE-975E-1CF7D0535811}">
      <dgm:prSet/>
      <dgm:spPr/>
      <dgm:t>
        <a:bodyPr/>
        <a:lstStyle/>
        <a:p>
          <a:r>
            <a:rPr lang="en-US" baseline="0"/>
            <a:t>Code</a:t>
          </a:r>
          <a:endParaRPr lang="en-US"/>
        </a:p>
      </dgm:t>
    </dgm:pt>
    <dgm:pt modelId="{1ECA0F35-F602-4C3F-A220-48F890464F7E}" type="parTrans" cxnId="{0512552E-9B98-4E42-987C-60357F17F6CC}">
      <dgm:prSet/>
      <dgm:spPr/>
      <dgm:t>
        <a:bodyPr/>
        <a:lstStyle/>
        <a:p>
          <a:endParaRPr lang="en-US"/>
        </a:p>
      </dgm:t>
    </dgm:pt>
    <dgm:pt modelId="{ECAB42CE-7021-4185-A148-149BA5E5BBBF}" type="sibTrans" cxnId="{0512552E-9B98-4E42-987C-60357F17F6CC}">
      <dgm:prSet/>
      <dgm:spPr/>
      <dgm:t>
        <a:bodyPr/>
        <a:lstStyle/>
        <a:p>
          <a:endParaRPr lang="en-US"/>
        </a:p>
      </dgm:t>
    </dgm:pt>
    <dgm:pt modelId="{043571A1-257D-47A2-B9F0-A53981C0C0D9}">
      <dgm:prSet/>
      <dgm:spPr/>
      <dgm:t>
        <a:bodyPr/>
        <a:lstStyle/>
        <a:p>
          <a:r>
            <a:rPr lang="en-US" baseline="0"/>
            <a:t>Unit Tests</a:t>
          </a:r>
          <a:endParaRPr lang="en-US"/>
        </a:p>
      </dgm:t>
    </dgm:pt>
    <dgm:pt modelId="{C499F471-06B9-4851-9E50-E6605C16AA1F}" type="parTrans" cxnId="{4F566509-E4F0-4DA7-B7CD-4C135555E0E0}">
      <dgm:prSet/>
      <dgm:spPr/>
      <dgm:t>
        <a:bodyPr/>
        <a:lstStyle/>
        <a:p>
          <a:endParaRPr lang="en-US"/>
        </a:p>
      </dgm:t>
    </dgm:pt>
    <dgm:pt modelId="{48DF8FEF-195D-45EE-9969-8AEC9772FA1E}" type="sibTrans" cxnId="{4F566509-E4F0-4DA7-B7CD-4C135555E0E0}">
      <dgm:prSet/>
      <dgm:spPr/>
      <dgm:t>
        <a:bodyPr/>
        <a:lstStyle/>
        <a:p>
          <a:endParaRPr lang="en-US"/>
        </a:p>
      </dgm:t>
    </dgm:pt>
    <dgm:pt modelId="{EDCCFC8B-4E5B-4724-A5BC-CEBA3F2CCA87}">
      <dgm:prSet/>
      <dgm:spPr/>
      <dgm:t>
        <a:bodyPr/>
        <a:lstStyle/>
        <a:p>
          <a:r>
            <a:rPr lang="en-US" baseline="0"/>
            <a:t>Results</a:t>
          </a:r>
          <a:endParaRPr lang="en-US"/>
        </a:p>
      </dgm:t>
    </dgm:pt>
    <dgm:pt modelId="{31F6DADE-31AC-4080-BEEA-74CC9C17F5C7}" type="parTrans" cxnId="{9C1514C9-EAAD-44A4-9C92-45E80C79BDDD}">
      <dgm:prSet/>
      <dgm:spPr/>
      <dgm:t>
        <a:bodyPr/>
        <a:lstStyle/>
        <a:p>
          <a:endParaRPr lang="en-US"/>
        </a:p>
      </dgm:t>
    </dgm:pt>
    <dgm:pt modelId="{A9ACCBE5-A80F-4692-B47D-C79CD2B4EB69}" type="sibTrans" cxnId="{9C1514C9-EAAD-44A4-9C92-45E80C79BDDD}">
      <dgm:prSet/>
      <dgm:spPr/>
      <dgm:t>
        <a:bodyPr/>
        <a:lstStyle/>
        <a:p>
          <a:endParaRPr lang="en-US"/>
        </a:p>
      </dgm:t>
    </dgm:pt>
    <dgm:pt modelId="{2810A745-0AAB-4E1F-B065-E99F527E1051}">
      <dgm:prSet/>
      <dgm:spPr/>
      <dgm:t>
        <a:bodyPr/>
        <a:lstStyle/>
        <a:p>
          <a:r>
            <a:rPr lang="en-US" baseline="0"/>
            <a:t>Conclusion</a:t>
          </a:r>
          <a:endParaRPr lang="en-US"/>
        </a:p>
      </dgm:t>
    </dgm:pt>
    <dgm:pt modelId="{8A9766DD-8250-4CB7-96F0-8398702C2FDC}" type="parTrans" cxnId="{00953232-4A8F-44E1-9356-A426B1B3F4FE}">
      <dgm:prSet/>
      <dgm:spPr/>
      <dgm:t>
        <a:bodyPr/>
        <a:lstStyle/>
        <a:p>
          <a:endParaRPr lang="en-US"/>
        </a:p>
      </dgm:t>
    </dgm:pt>
    <dgm:pt modelId="{C2C7ED46-4DF9-4F06-84CD-6411907DBA2E}" type="sibTrans" cxnId="{00953232-4A8F-44E1-9356-A426B1B3F4FE}">
      <dgm:prSet/>
      <dgm:spPr/>
      <dgm:t>
        <a:bodyPr/>
        <a:lstStyle/>
        <a:p>
          <a:endParaRPr lang="en-US"/>
        </a:p>
      </dgm:t>
    </dgm:pt>
    <dgm:pt modelId="{6D1711A2-9962-4E0F-9446-6FE165D1929F}">
      <dgm:prSet/>
      <dgm:spPr/>
      <dgm:t>
        <a:bodyPr/>
        <a:lstStyle/>
        <a:p>
          <a:r>
            <a:rPr lang="en-US" baseline="0"/>
            <a:t>References</a:t>
          </a:r>
          <a:endParaRPr lang="en-US"/>
        </a:p>
      </dgm:t>
    </dgm:pt>
    <dgm:pt modelId="{06E586E2-ABEE-46C8-9728-B067C45967F0}" type="parTrans" cxnId="{79E3C2E8-CEB0-44CC-96AD-1D44874BFDB6}">
      <dgm:prSet/>
      <dgm:spPr/>
      <dgm:t>
        <a:bodyPr/>
        <a:lstStyle/>
        <a:p>
          <a:endParaRPr lang="en-US"/>
        </a:p>
      </dgm:t>
    </dgm:pt>
    <dgm:pt modelId="{A6533ABC-E160-4DED-B9CA-7480A463CDFC}" type="sibTrans" cxnId="{79E3C2E8-CEB0-44CC-96AD-1D44874BFDB6}">
      <dgm:prSet/>
      <dgm:spPr/>
      <dgm:t>
        <a:bodyPr/>
        <a:lstStyle/>
        <a:p>
          <a:endParaRPr lang="en-US"/>
        </a:p>
      </dgm:t>
    </dgm:pt>
    <dgm:pt modelId="{753EE193-50A2-49C7-8B99-C5B11FA719DF}" type="pres">
      <dgm:prSet presAssocID="{9E6FB3BE-E439-4E76-B18A-E49CCCD3895D}" presName="linear" presStyleCnt="0">
        <dgm:presLayoutVars>
          <dgm:animLvl val="lvl"/>
          <dgm:resizeHandles val="exact"/>
        </dgm:presLayoutVars>
      </dgm:prSet>
      <dgm:spPr/>
    </dgm:pt>
    <dgm:pt modelId="{8C0BE7BD-F92F-4F39-B81B-8E0D6FBE98B2}" type="pres">
      <dgm:prSet presAssocID="{B6F41D4C-8887-4A45-B831-E3D6E30D0651}" presName="parentText" presStyleLbl="node1" presStyleIdx="0" presStyleCnt="10">
        <dgm:presLayoutVars>
          <dgm:chMax val="0"/>
          <dgm:bulletEnabled val="1"/>
        </dgm:presLayoutVars>
      </dgm:prSet>
      <dgm:spPr/>
    </dgm:pt>
    <dgm:pt modelId="{DDA85F25-04A4-4637-AA68-405204F4B6A0}" type="pres">
      <dgm:prSet presAssocID="{7AF313A4-B7BA-40C9-87CC-99AC0B1AB89F}" presName="spacer" presStyleCnt="0"/>
      <dgm:spPr/>
    </dgm:pt>
    <dgm:pt modelId="{7226DB35-3179-4DFE-A5F1-8291158EDC6A}" type="pres">
      <dgm:prSet presAssocID="{5FF26942-4058-43B9-B0EF-7E10F194A9E7}" presName="parentText" presStyleLbl="node1" presStyleIdx="1" presStyleCnt="10">
        <dgm:presLayoutVars>
          <dgm:chMax val="0"/>
          <dgm:bulletEnabled val="1"/>
        </dgm:presLayoutVars>
      </dgm:prSet>
      <dgm:spPr/>
    </dgm:pt>
    <dgm:pt modelId="{48872BC1-84A4-4523-A8D9-9F87BEEC4D76}" type="pres">
      <dgm:prSet presAssocID="{8FB53440-0801-422B-B38D-930A415E6DDD}" presName="spacer" presStyleCnt="0"/>
      <dgm:spPr/>
    </dgm:pt>
    <dgm:pt modelId="{17FFDD55-2DBB-4D16-8C05-EB6E043673FC}" type="pres">
      <dgm:prSet presAssocID="{F25525B8-3781-4BFD-BA0F-693051B35C21}" presName="parentText" presStyleLbl="node1" presStyleIdx="2" presStyleCnt="10">
        <dgm:presLayoutVars>
          <dgm:chMax val="0"/>
          <dgm:bulletEnabled val="1"/>
        </dgm:presLayoutVars>
      </dgm:prSet>
      <dgm:spPr/>
    </dgm:pt>
    <dgm:pt modelId="{077F4C0C-3380-4381-A5A1-488ABAC48D3C}" type="pres">
      <dgm:prSet presAssocID="{9DAB65D7-E8CE-4920-9627-9670E051675F}" presName="spacer" presStyleCnt="0"/>
      <dgm:spPr/>
    </dgm:pt>
    <dgm:pt modelId="{36F618E5-C5D4-468D-BBDB-CFF65431EE5A}" type="pres">
      <dgm:prSet presAssocID="{A27F8FA6-7ACA-4F85-9A1A-6AE5F86CC900}" presName="parentText" presStyleLbl="node1" presStyleIdx="3" presStyleCnt="10">
        <dgm:presLayoutVars>
          <dgm:chMax val="0"/>
          <dgm:bulletEnabled val="1"/>
        </dgm:presLayoutVars>
      </dgm:prSet>
      <dgm:spPr/>
    </dgm:pt>
    <dgm:pt modelId="{FD677A87-E6BD-46A5-830D-0A50A451B074}" type="pres">
      <dgm:prSet presAssocID="{72D8D052-FC51-4254-BDDA-36C886573903}" presName="spacer" presStyleCnt="0"/>
      <dgm:spPr/>
    </dgm:pt>
    <dgm:pt modelId="{24FBFE9C-31BA-4B85-999F-4946BEE73D0D}" type="pres">
      <dgm:prSet presAssocID="{B87D4DDF-6FC0-4124-8DBE-4C29CAC66ADC}" presName="parentText" presStyleLbl="node1" presStyleIdx="4" presStyleCnt="10">
        <dgm:presLayoutVars>
          <dgm:chMax val="0"/>
          <dgm:bulletEnabled val="1"/>
        </dgm:presLayoutVars>
      </dgm:prSet>
      <dgm:spPr/>
    </dgm:pt>
    <dgm:pt modelId="{766F9134-9D43-45FB-97EC-3B2DDC8A36EA}" type="pres">
      <dgm:prSet presAssocID="{33E564CF-1452-4EC6-A108-10D319592E6A}" presName="spacer" presStyleCnt="0"/>
      <dgm:spPr/>
    </dgm:pt>
    <dgm:pt modelId="{3D55D952-E725-456D-8E86-017C96335CA8}" type="pres">
      <dgm:prSet presAssocID="{E4BBF52B-7510-42DE-975E-1CF7D0535811}" presName="parentText" presStyleLbl="node1" presStyleIdx="5" presStyleCnt="10">
        <dgm:presLayoutVars>
          <dgm:chMax val="0"/>
          <dgm:bulletEnabled val="1"/>
        </dgm:presLayoutVars>
      </dgm:prSet>
      <dgm:spPr/>
    </dgm:pt>
    <dgm:pt modelId="{EE6BEC7B-597F-4E35-B827-EEE3B6A05A11}" type="pres">
      <dgm:prSet presAssocID="{ECAB42CE-7021-4185-A148-149BA5E5BBBF}" presName="spacer" presStyleCnt="0"/>
      <dgm:spPr/>
    </dgm:pt>
    <dgm:pt modelId="{CB3CE6AC-11A7-4162-99E6-DD5411FB6ABF}" type="pres">
      <dgm:prSet presAssocID="{043571A1-257D-47A2-B9F0-A53981C0C0D9}" presName="parentText" presStyleLbl="node1" presStyleIdx="6" presStyleCnt="10">
        <dgm:presLayoutVars>
          <dgm:chMax val="0"/>
          <dgm:bulletEnabled val="1"/>
        </dgm:presLayoutVars>
      </dgm:prSet>
      <dgm:spPr/>
    </dgm:pt>
    <dgm:pt modelId="{C37E8E1E-0150-4C88-B199-3A0B05942545}" type="pres">
      <dgm:prSet presAssocID="{48DF8FEF-195D-45EE-9969-8AEC9772FA1E}" presName="spacer" presStyleCnt="0"/>
      <dgm:spPr/>
    </dgm:pt>
    <dgm:pt modelId="{9CF2D3FD-E359-4FB8-9048-9C012B476C5C}" type="pres">
      <dgm:prSet presAssocID="{EDCCFC8B-4E5B-4724-A5BC-CEBA3F2CCA87}" presName="parentText" presStyleLbl="node1" presStyleIdx="7" presStyleCnt="10">
        <dgm:presLayoutVars>
          <dgm:chMax val="0"/>
          <dgm:bulletEnabled val="1"/>
        </dgm:presLayoutVars>
      </dgm:prSet>
      <dgm:spPr/>
    </dgm:pt>
    <dgm:pt modelId="{6E9D09B5-14C6-4479-BBB2-876CAF99BFDA}" type="pres">
      <dgm:prSet presAssocID="{A9ACCBE5-A80F-4692-B47D-C79CD2B4EB69}" presName="spacer" presStyleCnt="0"/>
      <dgm:spPr/>
    </dgm:pt>
    <dgm:pt modelId="{7CF04593-387A-49B1-A2D3-8447A40D9D38}" type="pres">
      <dgm:prSet presAssocID="{2810A745-0AAB-4E1F-B065-E99F527E1051}" presName="parentText" presStyleLbl="node1" presStyleIdx="8" presStyleCnt="10">
        <dgm:presLayoutVars>
          <dgm:chMax val="0"/>
          <dgm:bulletEnabled val="1"/>
        </dgm:presLayoutVars>
      </dgm:prSet>
      <dgm:spPr/>
    </dgm:pt>
    <dgm:pt modelId="{71879725-FB24-40AE-A794-709D1FB286C8}" type="pres">
      <dgm:prSet presAssocID="{C2C7ED46-4DF9-4F06-84CD-6411907DBA2E}" presName="spacer" presStyleCnt="0"/>
      <dgm:spPr/>
    </dgm:pt>
    <dgm:pt modelId="{F3CD20B2-916C-4176-A8B9-ECCF27B2ECD9}" type="pres">
      <dgm:prSet presAssocID="{6D1711A2-9962-4E0F-9446-6FE165D1929F}" presName="parentText" presStyleLbl="node1" presStyleIdx="9" presStyleCnt="10">
        <dgm:presLayoutVars>
          <dgm:chMax val="0"/>
          <dgm:bulletEnabled val="1"/>
        </dgm:presLayoutVars>
      </dgm:prSet>
      <dgm:spPr/>
    </dgm:pt>
  </dgm:ptLst>
  <dgm:cxnLst>
    <dgm:cxn modelId="{D09FCD04-07EA-41CA-9FFE-E4673D7AF7AF}" type="presOf" srcId="{5FF26942-4058-43B9-B0EF-7E10F194A9E7}" destId="{7226DB35-3179-4DFE-A5F1-8291158EDC6A}" srcOrd="0" destOrd="0" presId="urn:microsoft.com/office/officeart/2005/8/layout/vList2"/>
    <dgm:cxn modelId="{6B99CC05-B129-43D4-8478-5AEF1D3A6B97}" srcId="{9E6FB3BE-E439-4E76-B18A-E49CCCD3895D}" destId="{5FF26942-4058-43B9-B0EF-7E10F194A9E7}" srcOrd="1" destOrd="0" parTransId="{3770ADEA-E799-4378-84E3-54C262683680}" sibTransId="{8FB53440-0801-422B-B38D-930A415E6DDD}"/>
    <dgm:cxn modelId="{4F566509-E4F0-4DA7-B7CD-4C135555E0E0}" srcId="{9E6FB3BE-E439-4E76-B18A-E49CCCD3895D}" destId="{043571A1-257D-47A2-B9F0-A53981C0C0D9}" srcOrd="6" destOrd="0" parTransId="{C499F471-06B9-4851-9E50-E6605C16AA1F}" sibTransId="{48DF8FEF-195D-45EE-9969-8AEC9772FA1E}"/>
    <dgm:cxn modelId="{5719E616-B0E6-4151-8A9C-298B05ECA192}" type="presOf" srcId="{B6F41D4C-8887-4A45-B831-E3D6E30D0651}" destId="{8C0BE7BD-F92F-4F39-B81B-8E0D6FBE98B2}" srcOrd="0" destOrd="0" presId="urn:microsoft.com/office/officeart/2005/8/layout/vList2"/>
    <dgm:cxn modelId="{AC1CF418-B9B8-45BC-8B61-02901C7D67E4}" type="presOf" srcId="{A27F8FA6-7ACA-4F85-9A1A-6AE5F86CC900}" destId="{36F618E5-C5D4-468D-BBDB-CFF65431EE5A}" srcOrd="0" destOrd="0" presId="urn:microsoft.com/office/officeart/2005/8/layout/vList2"/>
    <dgm:cxn modelId="{BF19FC20-2538-4880-B719-55260391D91A}" srcId="{9E6FB3BE-E439-4E76-B18A-E49CCCD3895D}" destId="{A27F8FA6-7ACA-4F85-9A1A-6AE5F86CC900}" srcOrd="3" destOrd="0" parTransId="{06F79B6E-F6DF-46D1-BAB8-C068017EFF43}" sibTransId="{72D8D052-FC51-4254-BDDA-36C886573903}"/>
    <dgm:cxn modelId="{0512552E-9B98-4E42-987C-60357F17F6CC}" srcId="{9E6FB3BE-E439-4E76-B18A-E49CCCD3895D}" destId="{E4BBF52B-7510-42DE-975E-1CF7D0535811}" srcOrd="5" destOrd="0" parTransId="{1ECA0F35-F602-4C3F-A220-48F890464F7E}" sibTransId="{ECAB42CE-7021-4185-A148-149BA5E5BBBF}"/>
    <dgm:cxn modelId="{00953232-4A8F-44E1-9356-A426B1B3F4FE}" srcId="{9E6FB3BE-E439-4E76-B18A-E49CCCD3895D}" destId="{2810A745-0AAB-4E1F-B065-E99F527E1051}" srcOrd="8" destOrd="0" parTransId="{8A9766DD-8250-4CB7-96F0-8398702C2FDC}" sibTransId="{C2C7ED46-4DF9-4F06-84CD-6411907DBA2E}"/>
    <dgm:cxn modelId="{8F7DA745-7CD7-43E5-B125-D63C6BA3E9EB}" srcId="{9E6FB3BE-E439-4E76-B18A-E49CCCD3895D}" destId="{F25525B8-3781-4BFD-BA0F-693051B35C21}" srcOrd="2" destOrd="0" parTransId="{08834E2A-6BD9-4EC5-BC89-D29B499A3A87}" sibTransId="{9DAB65D7-E8CE-4920-9627-9670E051675F}"/>
    <dgm:cxn modelId="{04863381-F248-4F68-B37E-FD11B5F1424D}" srcId="{9E6FB3BE-E439-4E76-B18A-E49CCCD3895D}" destId="{B6F41D4C-8887-4A45-B831-E3D6E30D0651}" srcOrd="0" destOrd="0" parTransId="{0DD0AAD9-7BDB-4E36-98A7-E6E55E130851}" sibTransId="{7AF313A4-B7BA-40C9-87CC-99AC0B1AB89F}"/>
    <dgm:cxn modelId="{737A2682-6985-437F-ADF4-6114C683362A}" type="presOf" srcId="{B87D4DDF-6FC0-4124-8DBE-4C29CAC66ADC}" destId="{24FBFE9C-31BA-4B85-999F-4946BEE73D0D}" srcOrd="0" destOrd="0" presId="urn:microsoft.com/office/officeart/2005/8/layout/vList2"/>
    <dgm:cxn modelId="{87E1B688-37AE-443D-B33F-D94962BFCC65}" type="presOf" srcId="{E4BBF52B-7510-42DE-975E-1CF7D0535811}" destId="{3D55D952-E725-456D-8E86-017C96335CA8}" srcOrd="0" destOrd="0" presId="urn:microsoft.com/office/officeart/2005/8/layout/vList2"/>
    <dgm:cxn modelId="{1B8E4C8A-ACE1-459E-8360-3DF925F2EFDE}" type="presOf" srcId="{6D1711A2-9962-4E0F-9446-6FE165D1929F}" destId="{F3CD20B2-916C-4176-A8B9-ECCF27B2ECD9}" srcOrd="0" destOrd="0" presId="urn:microsoft.com/office/officeart/2005/8/layout/vList2"/>
    <dgm:cxn modelId="{BCC6DEB2-B6CE-4C58-B0DA-47B7DD575B14}" type="presOf" srcId="{F25525B8-3781-4BFD-BA0F-693051B35C21}" destId="{17FFDD55-2DBB-4D16-8C05-EB6E043673FC}" srcOrd="0" destOrd="0" presId="urn:microsoft.com/office/officeart/2005/8/layout/vList2"/>
    <dgm:cxn modelId="{9C1514C9-EAAD-44A4-9C92-45E80C79BDDD}" srcId="{9E6FB3BE-E439-4E76-B18A-E49CCCD3895D}" destId="{EDCCFC8B-4E5B-4724-A5BC-CEBA3F2CCA87}" srcOrd="7" destOrd="0" parTransId="{31F6DADE-31AC-4080-BEEA-74CC9C17F5C7}" sibTransId="{A9ACCBE5-A80F-4692-B47D-C79CD2B4EB69}"/>
    <dgm:cxn modelId="{805C9CD3-A1BB-4288-BAEA-DD99A7CAFBA1}" type="presOf" srcId="{9E6FB3BE-E439-4E76-B18A-E49CCCD3895D}" destId="{753EE193-50A2-49C7-8B99-C5B11FA719DF}" srcOrd="0" destOrd="0" presId="urn:microsoft.com/office/officeart/2005/8/layout/vList2"/>
    <dgm:cxn modelId="{2C83DBD6-3590-4677-BAF5-29E69A01CAA8}" type="presOf" srcId="{2810A745-0AAB-4E1F-B065-E99F527E1051}" destId="{7CF04593-387A-49B1-A2D3-8447A40D9D38}" srcOrd="0" destOrd="0" presId="urn:microsoft.com/office/officeart/2005/8/layout/vList2"/>
    <dgm:cxn modelId="{B6C6FCD9-5955-46A6-A831-D81B0B24BDA7}" type="presOf" srcId="{043571A1-257D-47A2-B9F0-A53981C0C0D9}" destId="{CB3CE6AC-11A7-4162-99E6-DD5411FB6ABF}" srcOrd="0" destOrd="0" presId="urn:microsoft.com/office/officeart/2005/8/layout/vList2"/>
    <dgm:cxn modelId="{6CC510E1-CC69-4D7E-9E73-85DF74E54D5B}" srcId="{9E6FB3BE-E439-4E76-B18A-E49CCCD3895D}" destId="{B87D4DDF-6FC0-4124-8DBE-4C29CAC66ADC}" srcOrd="4" destOrd="0" parTransId="{17AF9A06-B4EA-4AFB-A70F-9D83E6318343}" sibTransId="{33E564CF-1452-4EC6-A108-10D319592E6A}"/>
    <dgm:cxn modelId="{79E3C2E8-CEB0-44CC-96AD-1D44874BFDB6}" srcId="{9E6FB3BE-E439-4E76-B18A-E49CCCD3895D}" destId="{6D1711A2-9962-4E0F-9446-6FE165D1929F}" srcOrd="9" destOrd="0" parTransId="{06E586E2-ABEE-46C8-9728-B067C45967F0}" sibTransId="{A6533ABC-E160-4DED-B9CA-7480A463CDFC}"/>
    <dgm:cxn modelId="{7DC12AF8-0312-439C-B952-74ABFFC41081}" type="presOf" srcId="{EDCCFC8B-4E5B-4724-A5BC-CEBA3F2CCA87}" destId="{9CF2D3FD-E359-4FB8-9048-9C012B476C5C}" srcOrd="0" destOrd="0" presId="urn:microsoft.com/office/officeart/2005/8/layout/vList2"/>
    <dgm:cxn modelId="{45F36E12-1AD0-46A7-A774-E50440B6461E}" type="presParOf" srcId="{753EE193-50A2-49C7-8B99-C5B11FA719DF}" destId="{8C0BE7BD-F92F-4F39-B81B-8E0D6FBE98B2}" srcOrd="0" destOrd="0" presId="urn:microsoft.com/office/officeart/2005/8/layout/vList2"/>
    <dgm:cxn modelId="{B3D4C4F6-18BE-4F34-92EE-AE2E487FF4D3}" type="presParOf" srcId="{753EE193-50A2-49C7-8B99-C5B11FA719DF}" destId="{DDA85F25-04A4-4637-AA68-405204F4B6A0}" srcOrd="1" destOrd="0" presId="urn:microsoft.com/office/officeart/2005/8/layout/vList2"/>
    <dgm:cxn modelId="{34703273-E419-42EB-B970-3D7880369B9E}" type="presParOf" srcId="{753EE193-50A2-49C7-8B99-C5B11FA719DF}" destId="{7226DB35-3179-4DFE-A5F1-8291158EDC6A}" srcOrd="2" destOrd="0" presId="urn:microsoft.com/office/officeart/2005/8/layout/vList2"/>
    <dgm:cxn modelId="{814B3834-0AC6-4CA0-BC56-D4767C87ACD0}" type="presParOf" srcId="{753EE193-50A2-49C7-8B99-C5B11FA719DF}" destId="{48872BC1-84A4-4523-A8D9-9F87BEEC4D76}" srcOrd="3" destOrd="0" presId="urn:microsoft.com/office/officeart/2005/8/layout/vList2"/>
    <dgm:cxn modelId="{14CD321D-7A51-4D14-81D1-150E5DD752AA}" type="presParOf" srcId="{753EE193-50A2-49C7-8B99-C5B11FA719DF}" destId="{17FFDD55-2DBB-4D16-8C05-EB6E043673FC}" srcOrd="4" destOrd="0" presId="urn:microsoft.com/office/officeart/2005/8/layout/vList2"/>
    <dgm:cxn modelId="{49725E76-DAEC-4C87-897A-C36F2825CBCB}" type="presParOf" srcId="{753EE193-50A2-49C7-8B99-C5B11FA719DF}" destId="{077F4C0C-3380-4381-A5A1-488ABAC48D3C}" srcOrd="5" destOrd="0" presId="urn:microsoft.com/office/officeart/2005/8/layout/vList2"/>
    <dgm:cxn modelId="{3CAFE183-4BE8-4396-88AA-AA95A52CFFA2}" type="presParOf" srcId="{753EE193-50A2-49C7-8B99-C5B11FA719DF}" destId="{36F618E5-C5D4-468D-BBDB-CFF65431EE5A}" srcOrd="6" destOrd="0" presId="urn:microsoft.com/office/officeart/2005/8/layout/vList2"/>
    <dgm:cxn modelId="{0ABB7569-0266-4B5C-8E5D-A6D958B0EF86}" type="presParOf" srcId="{753EE193-50A2-49C7-8B99-C5B11FA719DF}" destId="{FD677A87-E6BD-46A5-830D-0A50A451B074}" srcOrd="7" destOrd="0" presId="urn:microsoft.com/office/officeart/2005/8/layout/vList2"/>
    <dgm:cxn modelId="{BA042AD4-0D4C-407D-B0FB-615A12B60BDD}" type="presParOf" srcId="{753EE193-50A2-49C7-8B99-C5B11FA719DF}" destId="{24FBFE9C-31BA-4B85-999F-4946BEE73D0D}" srcOrd="8" destOrd="0" presId="urn:microsoft.com/office/officeart/2005/8/layout/vList2"/>
    <dgm:cxn modelId="{A7D6DA9D-710F-4E64-B60B-6BCEC5DDA84F}" type="presParOf" srcId="{753EE193-50A2-49C7-8B99-C5B11FA719DF}" destId="{766F9134-9D43-45FB-97EC-3B2DDC8A36EA}" srcOrd="9" destOrd="0" presId="urn:microsoft.com/office/officeart/2005/8/layout/vList2"/>
    <dgm:cxn modelId="{EE48B870-7863-4821-8B92-2459684D9CAE}" type="presParOf" srcId="{753EE193-50A2-49C7-8B99-C5B11FA719DF}" destId="{3D55D952-E725-456D-8E86-017C96335CA8}" srcOrd="10" destOrd="0" presId="urn:microsoft.com/office/officeart/2005/8/layout/vList2"/>
    <dgm:cxn modelId="{516D8B98-7530-4CD5-AB6B-1C0B26D86AD8}" type="presParOf" srcId="{753EE193-50A2-49C7-8B99-C5B11FA719DF}" destId="{EE6BEC7B-597F-4E35-B827-EEE3B6A05A11}" srcOrd="11" destOrd="0" presId="urn:microsoft.com/office/officeart/2005/8/layout/vList2"/>
    <dgm:cxn modelId="{5E6498AC-0321-41B6-806B-826F2F124F63}" type="presParOf" srcId="{753EE193-50A2-49C7-8B99-C5B11FA719DF}" destId="{CB3CE6AC-11A7-4162-99E6-DD5411FB6ABF}" srcOrd="12" destOrd="0" presId="urn:microsoft.com/office/officeart/2005/8/layout/vList2"/>
    <dgm:cxn modelId="{97386B6E-1EE4-4283-9AA2-C270C1E42A43}" type="presParOf" srcId="{753EE193-50A2-49C7-8B99-C5B11FA719DF}" destId="{C37E8E1E-0150-4C88-B199-3A0B05942545}" srcOrd="13" destOrd="0" presId="urn:microsoft.com/office/officeart/2005/8/layout/vList2"/>
    <dgm:cxn modelId="{7A517C80-92F4-4F5D-8011-354885C8EA24}" type="presParOf" srcId="{753EE193-50A2-49C7-8B99-C5B11FA719DF}" destId="{9CF2D3FD-E359-4FB8-9048-9C012B476C5C}" srcOrd="14" destOrd="0" presId="urn:microsoft.com/office/officeart/2005/8/layout/vList2"/>
    <dgm:cxn modelId="{F9EF8447-D9FE-4E10-9656-19D43BC5340D}" type="presParOf" srcId="{753EE193-50A2-49C7-8B99-C5B11FA719DF}" destId="{6E9D09B5-14C6-4479-BBB2-876CAF99BFDA}" srcOrd="15" destOrd="0" presId="urn:microsoft.com/office/officeart/2005/8/layout/vList2"/>
    <dgm:cxn modelId="{9299464E-F96A-4D99-ACCB-442AC4A5E36E}" type="presParOf" srcId="{753EE193-50A2-49C7-8B99-C5B11FA719DF}" destId="{7CF04593-387A-49B1-A2D3-8447A40D9D38}" srcOrd="16" destOrd="0" presId="urn:microsoft.com/office/officeart/2005/8/layout/vList2"/>
    <dgm:cxn modelId="{06EE233D-2392-4F26-BCB3-EABA65345824}" type="presParOf" srcId="{753EE193-50A2-49C7-8B99-C5B11FA719DF}" destId="{71879725-FB24-40AE-A794-709D1FB286C8}" srcOrd="17" destOrd="0" presId="urn:microsoft.com/office/officeart/2005/8/layout/vList2"/>
    <dgm:cxn modelId="{0EC0B314-4740-4174-88A9-080731491D7A}" type="presParOf" srcId="{753EE193-50A2-49C7-8B99-C5B11FA719DF}" destId="{F3CD20B2-916C-4176-A8B9-ECCF27B2ECD9}"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14C27E-1B92-4799-8785-9AE3D2A3B7AD}"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476A707A-26BF-49F2-962B-9BBA0E7AF954}">
      <dgm:prSet custT="1"/>
      <dgm:spPr/>
      <dgm:t>
        <a:bodyPr/>
        <a:lstStyle/>
        <a:p>
          <a:r>
            <a:rPr lang="en-US" sz="1800" dirty="0"/>
            <a:t>Update Min Duty Cycles: It updates the minimum duty cycles for SP which uses global inhibition and sets the minimum duty cycles for the overlap and activation of all columns to be a percent of the maximum in the region, specified by Min Overlap Duty Cycles and min Pct Active-Duty Cycle respectively.</a:t>
          </a:r>
        </a:p>
      </dgm:t>
    </dgm:pt>
    <dgm:pt modelId="{5961E0BF-93ED-4800-AF10-2B38D65FA44C}" type="parTrans" cxnId="{D90A31A4-E77B-48F6-A4D4-309E362DEDC3}">
      <dgm:prSet/>
      <dgm:spPr/>
      <dgm:t>
        <a:bodyPr/>
        <a:lstStyle/>
        <a:p>
          <a:endParaRPr lang="en-US"/>
        </a:p>
      </dgm:t>
    </dgm:pt>
    <dgm:pt modelId="{466301CE-CC71-4FE2-BB9D-737EE41D55CB}" type="sibTrans" cxnId="{D90A31A4-E77B-48F6-A4D4-309E362DEDC3}">
      <dgm:prSet/>
      <dgm:spPr/>
      <dgm:t>
        <a:bodyPr/>
        <a:lstStyle/>
        <a:p>
          <a:endParaRPr lang="en-US"/>
        </a:p>
      </dgm:t>
    </dgm:pt>
    <dgm:pt modelId="{C460FD8F-EDD1-49A5-8BCD-8450EAEA5C58}">
      <dgm:prSet custT="1"/>
      <dgm:spPr/>
      <dgm:t>
        <a:bodyPr/>
        <a:lstStyle/>
        <a:p>
          <a:r>
            <a:rPr lang="en-US" sz="1800" dirty="0"/>
            <a:t>Max Boost: The Maximum overlap boost factor, each columns overlap gets multiplied by a boost factor before it considered for inhibition. The actual boost factor for a column is between 1.0 and the </a:t>
          </a:r>
          <a:r>
            <a:rPr lang="en-US" sz="1800" dirty="0" err="1"/>
            <a:t>maxboost</a:t>
          </a:r>
          <a:r>
            <a:rPr lang="en-US" sz="1800" dirty="0"/>
            <a:t>.</a:t>
          </a:r>
        </a:p>
      </dgm:t>
    </dgm:pt>
    <dgm:pt modelId="{578C7BBD-79E7-48FD-B46C-3FF229C0E75D}" type="parTrans" cxnId="{3E954C06-2C89-40FB-A221-DB840FEB2950}">
      <dgm:prSet/>
      <dgm:spPr/>
      <dgm:t>
        <a:bodyPr/>
        <a:lstStyle/>
        <a:p>
          <a:endParaRPr lang="en-US"/>
        </a:p>
      </dgm:t>
    </dgm:pt>
    <dgm:pt modelId="{F23C2C2A-C9AD-4A28-AD62-AAFCF1077772}" type="sibTrans" cxnId="{3E954C06-2C89-40FB-A221-DB840FEB2950}">
      <dgm:prSet/>
      <dgm:spPr/>
      <dgm:t>
        <a:bodyPr/>
        <a:lstStyle/>
        <a:p>
          <a:endParaRPr lang="en-US"/>
        </a:p>
      </dgm:t>
    </dgm:pt>
    <dgm:pt modelId="{24A2FFB1-8D5F-493A-BE6D-A48E41B28466}">
      <dgm:prSet custT="1"/>
      <dgm:spPr/>
      <dgm:t>
        <a:bodyPr/>
        <a:lstStyle/>
        <a:p>
          <a:r>
            <a:rPr lang="en-US" sz="1800" dirty="0"/>
            <a:t>Duty Cycle:  A time duration cycle which notices that which column is active for which time after inhibition. This is also called Active duty cycle which call as a function. In the code we are setting </a:t>
          </a:r>
          <a:r>
            <a:rPr lang="en-US" sz="1800" dirty="0" err="1"/>
            <a:t>Duty_Cycle_Period</a:t>
          </a:r>
          <a:r>
            <a:rPr lang="en-US" sz="1800" dirty="0"/>
            <a:t> to vary this parameter. </a:t>
          </a:r>
        </a:p>
      </dgm:t>
    </dgm:pt>
    <dgm:pt modelId="{30D9A8DF-6586-42E5-891F-94ED52C6362C}" type="parTrans" cxnId="{F9556D50-C5D5-44AA-9E6B-8CEA912FEA95}">
      <dgm:prSet/>
      <dgm:spPr/>
      <dgm:t>
        <a:bodyPr/>
        <a:lstStyle/>
        <a:p>
          <a:endParaRPr lang="en-US"/>
        </a:p>
      </dgm:t>
    </dgm:pt>
    <dgm:pt modelId="{F0629D78-15BA-4C99-9E28-EBB9CA5D2530}" type="sibTrans" cxnId="{F9556D50-C5D5-44AA-9E6B-8CEA912FEA95}">
      <dgm:prSet/>
      <dgm:spPr/>
      <dgm:t>
        <a:bodyPr/>
        <a:lstStyle/>
        <a:p>
          <a:endParaRPr lang="en-US"/>
        </a:p>
      </dgm:t>
    </dgm:pt>
    <dgm:pt modelId="{F0E59943-6597-40C0-8B3C-AD8A49E47ED1}" type="pres">
      <dgm:prSet presAssocID="{A014C27E-1B92-4799-8785-9AE3D2A3B7AD}" presName="vert0" presStyleCnt="0">
        <dgm:presLayoutVars>
          <dgm:dir/>
          <dgm:animOne val="branch"/>
          <dgm:animLvl val="lvl"/>
        </dgm:presLayoutVars>
      </dgm:prSet>
      <dgm:spPr/>
    </dgm:pt>
    <dgm:pt modelId="{85EA1968-BD55-4FFB-A67B-909CFD32E4AC}" type="pres">
      <dgm:prSet presAssocID="{476A707A-26BF-49F2-962B-9BBA0E7AF954}" presName="thickLine" presStyleLbl="alignNode1" presStyleIdx="0" presStyleCnt="3"/>
      <dgm:spPr/>
    </dgm:pt>
    <dgm:pt modelId="{B9D8EF73-CA58-487B-8933-4C6560CF5C8D}" type="pres">
      <dgm:prSet presAssocID="{476A707A-26BF-49F2-962B-9BBA0E7AF954}" presName="horz1" presStyleCnt="0"/>
      <dgm:spPr/>
    </dgm:pt>
    <dgm:pt modelId="{F5B7CF80-4C83-4F33-A559-38372AA6EFA2}" type="pres">
      <dgm:prSet presAssocID="{476A707A-26BF-49F2-962B-9BBA0E7AF954}" presName="tx1" presStyleLbl="revTx" presStyleIdx="0" presStyleCnt="3"/>
      <dgm:spPr/>
    </dgm:pt>
    <dgm:pt modelId="{B824B5FB-C882-446B-8E79-B5C3DAB3E0E1}" type="pres">
      <dgm:prSet presAssocID="{476A707A-26BF-49F2-962B-9BBA0E7AF954}" presName="vert1" presStyleCnt="0"/>
      <dgm:spPr/>
    </dgm:pt>
    <dgm:pt modelId="{C7AE7F29-7D78-444D-B400-CD74E2AFA3B0}" type="pres">
      <dgm:prSet presAssocID="{C460FD8F-EDD1-49A5-8BCD-8450EAEA5C58}" presName="thickLine" presStyleLbl="alignNode1" presStyleIdx="1" presStyleCnt="3"/>
      <dgm:spPr/>
    </dgm:pt>
    <dgm:pt modelId="{44DAB833-16C6-469A-9FC9-2167B5893E92}" type="pres">
      <dgm:prSet presAssocID="{C460FD8F-EDD1-49A5-8BCD-8450EAEA5C58}" presName="horz1" presStyleCnt="0"/>
      <dgm:spPr/>
    </dgm:pt>
    <dgm:pt modelId="{94B66CBA-DB22-4A4C-B723-CD5399E87A83}" type="pres">
      <dgm:prSet presAssocID="{C460FD8F-EDD1-49A5-8BCD-8450EAEA5C58}" presName="tx1" presStyleLbl="revTx" presStyleIdx="1" presStyleCnt="3" custScaleY="71077"/>
      <dgm:spPr/>
    </dgm:pt>
    <dgm:pt modelId="{66E35930-088E-424E-8604-E7D53AAF9FCF}" type="pres">
      <dgm:prSet presAssocID="{C460FD8F-EDD1-49A5-8BCD-8450EAEA5C58}" presName="vert1" presStyleCnt="0"/>
      <dgm:spPr/>
    </dgm:pt>
    <dgm:pt modelId="{4892EACD-EED8-4530-B9F0-B4F05BF725F9}" type="pres">
      <dgm:prSet presAssocID="{24A2FFB1-8D5F-493A-BE6D-A48E41B28466}" presName="thickLine" presStyleLbl="alignNode1" presStyleIdx="2" presStyleCnt="3"/>
      <dgm:spPr/>
    </dgm:pt>
    <dgm:pt modelId="{AAF6D795-07FC-4D7D-8CE4-520B65384D47}" type="pres">
      <dgm:prSet presAssocID="{24A2FFB1-8D5F-493A-BE6D-A48E41B28466}" presName="horz1" presStyleCnt="0"/>
      <dgm:spPr/>
    </dgm:pt>
    <dgm:pt modelId="{DAE67343-9674-40C4-B054-EFEBC1951D5E}" type="pres">
      <dgm:prSet presAssocID="{24A2FFB1-8D5F-493A-BE6D-A48E41B28466}" presName="tx1" presStyleLbl="revTx" presStyleIdx="2" presStyleCnt="3"/>
      <dgm:spPr/>
    </dgm:pt>
    <dgm:pt modelId="{ED47E7E3-0713-4C48-9427-2EE2D17063B3}" type="pres">
      <dgm:prSet presAssocID="{24A2FFB1-8D5F-493A-BE6D-A48E41B28466}" presName="vert1" presStyleCnt="0"/>
      <dgm:spPr/>
    </dgm:pt>
  </dgm:ptLst>
  <dgm:cxnLst>
    <dgm:cxn modelId="{3E954C06-2C89-40FB-A221-DB840FEB2950}" srcId="{A014C27E-1B92-4799-8785-9AE3D2A3B7AD}" destId="{C460FD8F-EDD1-49A5-8BCD-8450EAEA5C58}" srcOrd="1" destOrd="0" parTransId="{578C7BBD-79E7-48FD-B46C-3FF229C0E75D}" sibTransId="{F23C2C2A-C9AD-4A28-AD62-AAFCF1077772}"/>
    <dgm:cxn modelId="{F9556D50-C5D5-44AA-9E6B-8CEA912FEA95}" srcId="{A014C27E-1B92-4799-8785-9AE3D2A3B7AD}" destId="{24A2FFB1-8D5F-493A-BE6D-A48E41B28466}" srcOrd="2" destOrd="0" parTransId="{30D9A8DF-6586-42E5-891F-94ED52C6362C}" sibTransId="{F0629D78-15BA-4C99-9E28-EBB9CA5D2530}"/>
    <dgm:cxn modelId="{10C36F71-9DEA-4F51-8458-D254B4D5E40F}" type="presOf" srcId="{476A707A-26BF-49F2-962B-9BBA0E7AF954}" destId="{F5B7CF80-4C83-4F33-A559-38372AA6EFA2}" srcOrd="0" destOrd="0" presId="urn:microsoft.com/office/officeart/2008/layout/LinedList"/>
    <dgm:cxn modelId="{A59229A4-698C-4D58-9501-F1E5D7A41F00}" type="presOf" srcId="{24A2FFB1-8D5F-493A-BE6D-A48E41B28466}" destId="{DAE67343-9674-40C4-B054-EFEBC1951D5E}" srcOrd="0" destOrd="0" presId="urn:microsoft.com/office/officeart/2008/layout/LinedList"/>
    <dgm:cxn modelId="{D90A31A4-E77B-48F6-A4D4-309E362DEDC3}" srcId="{A014C27E-1B92-4799-8785-9AE3D2A3B7AD}" destId="{476A707A-26BF-49F2-962B-9BBA0E7AF954}" srcOrd="0" destOrd="0" parTransId="{5961E0BF-93ED-4800-AF10-2B38D65FA44C}" sibTransId="{466301CE-CC71-4FE2-BB9D-737EE41D55CB}"/>
    <dgm:cxn modelId="{E5B982DB-778F-4E29-8873-8BBC79D04052}" type="presOf" srcId="{C460FD8F-EDD1-49A5-8BCD-8450EAEA5C58}" destId="{94B66CBA-DB22-4A4C-B723-CD5399E87A83}" srcOrd="0" destOrd="0" presId="urn:microsoft.com/office/officeart/2008/layout/LinedList"/>
    <dgm:cxn modelId="{506611FA-4A9F-4FFD-BA89-6F566EAF94B0}" type="presOf" srcId="{A014C27E-1B92-4799-8785-9AE3D2A3B7AD}" destId="{F0E59943-6597-40C0-8B3C-AD8A49E47ED1}" srcOrd="0" destOrd="0" presId="urn:microsoft.com/office/officeart/2008/layout/LinedList"/>
    <dgm:cxn modelId="{B71B4030-CEC4-4E22-9ECC-50B2EA9538A0}" type="presParOf" srcId="{F0E59943-6597-40C0-8B3C-AD8A49E47ED1}" destId="{85EA1968-BD55-4FFB-A67B-909CFD32E4AC}" srcOrd="0" destOrd="0" presId="urn:microsoft.com/office/officeart/2008/layout/LinedList"/>
    <dgm:cxn modelId="{8867ADE4-899E-41CB-A08E-C8899F9DFD82}" type="presParOf" srcId="{F0E59943-6597-40C0-8B3C-AD8A49E47ED1}" destId="{B9D8EF73-CA58-487B-8933-4C6560CF5C8D}" srcOrd="1" destOrd="0" presId="urn:microsoft.com/office/officeart/2008/layout/LinedList"/>
    <dgm:cxn modelId="{97DFEA58-1880-49F4-918D-E64842ED7D91}" type="presParOf" srcId="{B9D8EF73-CA58-487B-8933-4C6560CF5C8D}" destId="{F5B7CF80-4C83-4F33-A559-38372AA6EFA2}" srcOrd="0" destOrd="0" presId="urn:microsoft.com/office/officeart/2008/layout/LinedList"/>
    <dgm:cxn modelId="{12B6BD8B-D2AA-4B4B-B6F5-AE9591EE02F5}" type="presParOf" srcId="{B9D8EF73-CA58-487B-8933-4C6560CF5C8D}" destId="{B824B5FB-C882-446B-8E79-B5C3DAB3E0E1}" srcOrd="1" destOrd="0" presId="urn:microsoft.com/office/officeart/2008/layout/LinedList"/>
    <dgm:cxn modelId="{B6356F97-E604-4E8A-9FE7-0BC543D7FCE1}" type="presParOf" srcId="{F0E59943-6597-40C0-8B3C-AD8A49E47ED1}" destId="{C7AE7F29-7D78-444D-B400-CD74E2AFA3B0}" srcOrd="2" destOrd="0" presId="urn:microsoft.com/office/officeart/2008/layout/LinedList"/>
    <dgm:cxn modelId="{EF8755D5-50BD-494E-8C40-115F61E57620}" type="presParOf" srcId="{F0E59943-6597-40C0-8B3C-AD8A49E47ED1}" destId="{44DAB833-16C6-469A-9FC9-2167B5893E92}" srcOrd="3" destOrd="0" presId="urn:microsoft.com/office/officeart/2008/layout/LinedList"/>
    <dgm:cxn modelId="{41022209-6911-4C08-A296-B4695AD17D8E}" type="presParOf" srcId="{44DAB833-16C6-469A-9FC9-2167B5893E92}" destId="{94B66CBA-DB22-4A4C-B723-CD5399E87A83}" srcOrd="0" destOrd="0" presId="urn:microsoft.com/office/officeart/2008/layout/LinedList"/>
    <dgm:cxn modelId="{29EC00A5-C04D-4864-B70D-521C86556D99}" type="presParOf" srcId="{44DAB833-16C6-469A-9FC9-2167B5893E92}" destId="{66E35930-088E-424E-8604-E7D53AAF9FCF}" srcOrd="1" destOrd="0" presId="urn:microsoft.com/office/officeart/2008/layout/LinedList"/>
    <dgm:cxn modelId="{919CC88F-E78D-4794-81EC-4F3588D68D53}" type="presParOf" srcId="{F0E59943-6597-40C0-8B3C-AD8A49E47ED1}" destId="{4892EACD-EED8-4530-B9F0-B4F05BF725F9}" srcOrd="4" destOrd="0" presId="urn:microsoft.com/office/officeart/2008/layout/LinedList"/>
    <dgm:cxn modelId="{B15E67A8-1559-40FF-881E-1358AE8B38BA}" type="presParOf" srcId="{F0E59943-6597-40C0-8B3C-AD8A49E47ED1}" destId="{AAF6D795-07FC-4D7D-8CE4-520B65384D47}" srcOrd="5" destOrd="0" presId="urn:microsoft.com/office/officeart/2008/layout/LinedList"/>
    <dgm:cxn modelId="{9DE1EDCB-CA23-4C48-B818-E12DCE082E1F}" type="presParOf" srcId="{AAF6D795-07FC-4D7D-8CE4-520B65384D47}" destId="{DAE67343-9674-40C4-B054-EFEBC1951D5E}" srcOrd="0" destOrd="0" presId="urn:microsoft.com/office/officeart/2008/layout/LinedList"/>
    <dgm:cxn modelId="{26F38957-8670-478E-8EAD-56D55B6A3070}" type="presParOf" srcId="{AAF6D795-07FC-4D7D-8CE4-520B65384D47}" destId="{ED47E7E3-0713-4C48-9427-2EE2D17063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E1FDF0-1B7D-42F2-BE24-3B876C70BDC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7C7ECE2C-96B4-4920-94FE-A1C47AA3FFC3}">
      <dgm:prSet custT="1"/>
      <dgm:spPr/>
      <dgm:t>
        <a:bodyPr/>
        <a:lstStyle/>
        <a:p>
          <a:r>
            <a:rPr lang="en-IN" sz="1800" dirty="0">
              <a:latin typeface="+mn-lt"/>
            </a:rPr>
            <a:t>Stimulus Increment: Synapses of weak mini columns will be stimulated by the boosting mechanism, This stimulation is done by adding this increment value to the current permanence value of the synapse.</a:t>
          </a:r>
          <a:endParaRPr lang="en-US" sz="1800" dirty="0">
            <a:latin typeface="+mn-lt"/>
          </a:endParaRPr>
        </a:p>
      </dgm:t>
    </dgm:pt>
    <dgm:pt modelId="{E9B55336-0BA7-4230-B6C1-629A07EE5707}" type="parTrans" cxnId="{ABE3B12E-C47F-48F5-BC03-804523DB295B}">
      <dgm:prSet/>
      <dgm:spPr/>
      <dgm:t>
        <a:bodyPr/>
        <a:lstStyle/>
        <a:p>
          <a:endParaRPr lang="en-US"/>
        </a:p>
      </dgm:t>
    </dgm:pt>
    <dgm:pt modelId="{AB75A91A-A1B1-466E-839F-6D41E9C10AD8}" type="sibTrans" cxnId="{ABE3B12E-C47F-48F5-BC03-804523DB295B}">
      <dgm:prSet/>
      <dgm:spPr/>
      <dgm:t>
        <a:bodyPr/>
        <a:lstStyle/>
        <a:p>
          <a:endParaRPr lang="en-US"/>
        </a:p>
      </dgm:t>
    </dgm:pt>
    <dgm:pt modelId="{549ED341-9854-4370-9DF0-F3C60DD6EBB6}">
      <dgm:prSet custT="1"/>
      <dgm:spPr/>
      <dgm:t>
        <a:bodyPr/>
        <a:lstStyle/>
        <a:p>
          <a:r>
            <a:rPr lang="en-IN" sz="1800" kern="1200" dirty="0">
              <a:solidFill>
                <a:prstClr val="white">
                  <a:hueOff val="0"/>
                  <a:satOff val="0"/>
                  <a:lumOff val="0"/>
                  <a:alphaOff val="0"/>
                </a:prstClr>
              </a:solidFill>
              <a:latin typeface="+mn-lt"/>
              <a:ea typeface="+mn-ea"/>
              <a:cs typeface="+mn-cs"/>
            </a:rPr>
            <a:t>Stimulus Threshold: This value is used by SP. When some permanence is under this value, it is set to zero. In this case the synapse remains the potential one and still can participate in learning. </a:t>
          </a:r>
          <a:endParaRPr lang="en-US" sz="1800" kern="1200" dirty="0">
            <a:solidFill>
              <a:prstClr val="white">
                <a:hueOff val="0"/>
                <a:satOff val="0"/>
                <a:lumOff val="0"/>
                <a:alphaOff val="0"/>
              </a:prstClr>
            </a:solidFill>
            <a:latin typeface="+mn-lt"/>
            <a:ea typeface="+mn-ea"/>
            <a:cs typeface="+mn-cs"/>
          </a:endParaRPr>
        </a:p>
      </dgm:t>
    </dgm:pt>
    <dgm:pt modelId="{F36D8A8F-A4C5-4876-A464-EFB415D7D3C6}" type="parTrans" cxnId="{7561C5F7-E384-445A-9A8D-3B812FC21880}">
      <dgm:prSet/>
      <dgm:spPr/>
      <dgm:t>
        <a:bodyPr/>
        <a:lstStyle/>
        <a:p>
          <a:endParaRPr lang="en-US"/>
        </a:p>
      </dgm:t>
    </dgm:pt>
    <dgm:pt modelId="{49392A99-D60B-4ECE-8337-7042726EDF7A}" type="sibTrans" cxnId="{7561C5F7-E384-445A-9A8D-3B812FC21880}">
      <dgm:prSet/>
      <dgm:spPr/>
      <dgm:t>
        <a:bodyPr/>
        <a:lstStyle/>
        <a:p>
          <a:endParaRPr lang="en-US"/>
        </a:p>
      </dgm:t>
    </dgm:pt>
    <dgm:pt modelId="{6992EE3F-CAF5-4369-9F45-A93A6046CBE9}" type="pres">
      <dgm:prSet presAssocID="{50E1FDF0-1B7D-42F2-BE24-3B876C70BDCC}" presName="vert0" presStyleCnt="0">
        <dgm:presLayoutVars>
          <dgm:dir/>
          <dgm:animOne val="branch"/>
          <dgm:animLvl val="lvl"/>
        </dgm:presLayoutVars>
      </dgm:prSet>
      <dgm:spPr/>
    </dgm:pt>
    <dgm:pt modelId="{FF9A42F5-FF21-4BE8-B342-0148E38198A9}" type="pres">
      <dgm:prSet presAssocID="{7C7ECE2C-96B4-4920-94FE-A1C47AA3FFC3}" presName="thickLine" presStyleLbl="alignNode1" presStyleIdx="0" presStyleCnt="2"/>
      <dgm:spPr/>
    </dgm:pt>
    <dgm:pt modelId="{9BCFD94B-6FBC-4D88-8D46-A1148C516C2C}" type="pres">
      <dgm:prSet presAssocID="{7C7ECE2C-96B4-4920-94FE-A1C47AA3FFC3}" presName="horz1" presStyleCnt="0"/>
      <dgm:spPr/>
    </dgm:pt>
    <dgm:pt modelId="{DB4FE921-A6B0-4006-8B26-FEF0630795D3}" type="pres">
      <dgm:prSet presAssocID="{7C7ECE2C-96B4-4920-94FE-A1C47AA3FFC3}" presName="tx1" presStyleLbl="revTx" presStyleIdx="0" presStyleCnt="2" custScaleY="45232"/>
      <dgm:spPr/>
    </dgm:pt>
    <dgm:pt modelId="{B599B806-552E-4E3F-BAE6-A9A4FAA676CA}" type="pres">
      <dgm:prSet presAssocID="{7C7ECE2C-96B4-4920-94FE-A1C47AA3FFC3}" presName="vert1" presStyleCnt="0"/>
      <dgm:spPr/>
    </dgm:pt>
    <dgm:pt modelId="{0BCA32D2-638D-4CE9-9889-4B8B141B8182}" type="pres">
      <dgm:prSet presAssocID="{549ED341-9854-4370-9DF0-F3C60DD6EBB6}" presName="thickLine" presStyleLbl="alignNode1" presStyleIdx="1" presStyleCnt="2"/>
      <dgm:spPr/>
    </dgm:pt>
    <dgm:pt modelId="{F17A5494-1D01-4458-9183-75A34BCAC75B}" type="pres">
      <dgm:prSet presAssocID="{549ED341-9854-4370-9DF0-F3C60DD6EBB6}" presName="horz1" presStyleCnt="0"/>
      <dgm:spPr/>
    </dgm:pt>
    <dgm:pt modelId="{5125DCCB-DDBF-4E68-8839-CE811C7FF7C6}" type="pres">
      <dgm:prSet presAssocID="{549ED341-9854-4370-9DF0-F3C60DD6EBB6}" presName="tx1" presStyleLbl="revTx" presStyleIdx="1" presStyleCnt="2"/>
      <dgm:spPr/>
    </dgm:pt>
    <dgm:pt modelId="{AD9CF5DA-440E-4EA0-A73D-386E6BC7F8A6}" type="pres">
      <dgm:prSet presAssocID="{549ED341-9854-4370-9DF0-F3C60DD6EBB6}" presName="vert1" presStyleCnt="0"/>
      <dgm:spPr/>
    </dgm:pt>
  </dgm:ptLst>
  <dgm:cxnLst>
    <dgm:cxn modelId="{B9DF3301-1F1E-4F5F-8C55-ADBD585A4F48}" type="presOf" srcId="{50E1FDF0-1B7D-42F2-BE24-3B876C70BDCC}" destId="{6992EE3F-CAF5-4369-9F45-A93A6046CBE9}" srcOrd="0" destOrd="0" presId="urn:microsoft.com/office/officeart/2008/layout/LinedList"/>
    <dgm:cxn modelId="{ABE3B12E-C47F-48F5-BC03-804523DB295B}" srcId="{50E1FDF0-1B7D-42F2-BE24-3B876C70BDCC}" destId="{7C7ECE2C-96B4-4920-94FE-A1C47AA3FFC3}" srcOrd="0" destOrd="0" parTransId="{E9B55336-0BA7-4230-B6C1-629A07EE5707}" sibTransId="{AB75A91A-A1B1-466E-839F-6D41E9C10AD8}"/>
    <dgm:cxn modelId="{1537AE3F-A114-4DAA-8724-83215FF891BD}" type="presOf" srcId="{549ED341-9854-4370-9DF0-F3C60DD6EBB6}" destId="{5125DCCB-DDBF-4E68-8839-CE811C7FF7C6}" srcOrd="0" destOrd="0" presId="urn:microsoft.com/office/officeart/2008/layout/LinedList"/>
    <dgm:cxn modelId="{B7A300C1-4485-4C59-8FF8-A9B70269E0FB}" type="presOf" srcId="{7C7ECE2C-96B4-4920-94FE-A1C47AA3FFC3}" destId="{DB4FE921-A6B0-4006-8B26-FEF0630795D3}" srcOrd="0" destOrd="0" presId="urn:microsoft.com/office/officeart/2008/layout/LinedList"/>
    <dgm:cxn modelId="{7561C5F7-E384-445A-9A8D-3B812FC21880}" srcId="{50E1FDF0-1B7D-42F2-BE24-3B876C70BDCC}" destId="{549ED341-9854-4370-9DF0-F3C60DD6EBB6}" srcOrd="1" destOrd="0" parTransId="{F36D8A8F-A4C5-4876-A464-EFB415D7D3C6}" sibTransId="{49392A99-D60B-4ECE-8337-7042726EDF7A}"/>
    <dgm:cxn modelId="{A59B7233-86C1-4F4C-BC18-59CA641E6558}" type="presParOf" srcId="{6992EE3F-CAF5-4369-9F45-A93A6046CBE9}" destId="{FF9A42F5-FF21-4BE8-B342-0148E38198A9}" srcOrd="0" destOrd="0" presId="urn:microsoft.com/office/officeart/2008/layout/LinedList"/>
    <dgm:cxn modelId="{8ACE279E-A553-4F9A-B839-6EC0D2C71885}" type="presParOf" srcId="{6992EE3F-CAF5-4369-9F45-A93A6046CBE9}" destId="{9BCFD94B-6FBC-4D88-8D46-A1148C516C2C}" srcOrd="1" destOrd="0" presId="urn:microsoft.com/office/officeart/2008/layout/LinedList"/>
    <dgm:cxn modelId="{845E9DDB-7D9A-4906-8217-1F8C2A0EC979}" type="presParOf" srcId="{9BCFD94B-6FBC-4D88-8D46-A1148C516C2C}" destId="{DB4FE921-A6B0-4006-8B26-FEF0630795D3}" srcOrd="0" destOrd="0" presId="urn:microsoft.com/office/officeart/2008/layout/LinedList"/>
    <dgm:cxn modelId="{BDCFEB27-E1EE-48AD-A5B3-50F3BD7BEB39}" type="presParOf" srcId="{9BCFD94B-6FBC-4D88-8D46-A1148C516C2C}" destId="{B599B806-552E-4E3F-BAE6-A9A4FAA676CA}" srcOrd="1" destOrd="0" presId="urn:microsoft.com/office/officeart/2008/layout/LinedList"/>
    <dgm:cxn modelId="{3A431CCA-240F-4A49-8063-E0EC074635B9}" type="presParOf" srcId="{6992EE3F-CAF5-4369-9F45-A93A6046CBE9}" destId="{0BCA32D2-638D-4CE9-9889-4B8B141B8182}" srcOrd="2" destOrd="0" presId="urn:microsoft.com/office/officeart/2008/layout/LinedList"/>
    <dgm:cxn modelId="{AE8BB6BB-8B82-4AB9-AF36-D3D9652A6050}" type="presParOf" srcId="{6992EE3F-CAF5-4369-9F45-A93A6046CBE9}" destId="{F17A5494-1D01-4458-9183-75A34BCAC75B}" srcOrd="3" destOrd="0" presId="urn:microsoft.com/office/officeart/2008/layout/LinedList"/>
    <dgm:cxn modelId="{A25B8E81-8B8F-4288-9D6B-D2BF2B12D7E3}" type="presParOf" srcId="{F17A5494-1D01-4458-9183-75A34BCAC75B}" destId="{5125DCCB-DDBF-4E68-8839-CE811C7FF7C6}" srcOrd="0" destOrd="0" presId="urn:microsoft.com/office/officeart/2008/layout/LinedList"/>
    <dgm:cxn modelId="{161F2F4D-036E-49E9-A4E0-8216178430E7}" type="presParOf" srcId="{F17A5494-1D01-4458-9183-75A34BCAC75B}" destId="{AD9CF5DA-440E-4EA0-A73D-386E6BC7F8A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E10C2EE-6068-4B8F-9A3F-128878033374}"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813192C7-2DC4-4560-A569-83E3B09E6EC5}">
      <dgm:prSet custT="1"/>
      <dgm:spPr/>
      <dgm:t>
        <a:bodyPr/>
        <a:lstStyle/>
        <a:p>
          <a:r>
            <a:rPr lang="en-IN" sz="1600" dirty="0">
              <a:solidFill>
                <a:schemeClr val="tx1"/>
              </a:solidFill>
            </a:rPr>
            <a:t>We Updated the Spatial Pattern and Spatial Pooler code to generate the CSV files of all the 4 methods used for boosting in </a:t>
          </a:r>
          <a:r>
            <a:rPr lang="en-IN" sz="1600" dirty="0" err="1">
              <a:solidFill>
                <a:schemeClr val="tx1"/>
              </a:solidFill>
            </a:rPr>
            <a:t>HTMconfig</a:t>
          </a:r>
          <a:r>
            <a:rPr lang="en-IN" sz="1300" dirty="0"/>
            <a:t>. </a:t>
          </a:r>
          <a:endParaRPr lang="en-US" sz="1300" dirty="0"/>
        </a:p>
      </dgm:t>
    </dgm:pt>
    <dgm:pt modelId="{C4442D88-2D19-4DB7-B665-77AAD53E17F0}" type="parTrans" cxnId="{364000B3-7679-40BC-AC1F-3639ED31494E}">
      <dgm:prSet/>
      <dgm:spPr/>
      <dgm:t>
        <a:bodyPr/>
        <a:lstStyle/>
        <a:p>
          <a:endParaRPr lang="en-US"/>
        </a:p>
      </dgm:t>
    </dgm:pt>
    <dgm:pt modelId="{C6E23BF5-6835-4DFA-A576-B95862B2A175}" type="sibTrans" cxnId="{364000B3-7679-40BC-AC1F-3639ED31494E}">
      <dgm:prSet/>
      <dgm:spPr/>
      <dgm:t>
        <a:bodyPr/>
        <a:lstStyle/>
        <a:p>
          <a:endParaRPr lang="en-US"/>
        </a:p>
      </dgm:t>
    </dgm:pt>
    <dgm:pt modelId="{17AF64D6-6103-4516-B565-B52C087F03FB}">
      <dgm:prSet custT="1"/>
      <dgm:spPr/>
      <dgm:t>
        <a:bodyPr/>
        <a:lstStyle/>
        <a:p>
          <a:r>
            <a:rPr lang="en-IN" sz="1800" dirty="0">
              <a:solidFill>
                <a:schemeClr val="tx1"/>
              </a:solidFill>
            </a:rPr>
            <a:t>The following methods are added in Spatial Pooler</a:t>
          </a:r>
          <a:endParaRPr lang="en-US" sz="1800" dirty="0">
            <a:solidFill>
              <a:schemeClr val="tx1"/>
            </a:solidFill>
          </a:endParaRPr>
        </a:p>
      </dgm:t>
    </dgm:pt>
    <dgm:pt modelId="{9284C6CC-8BEE-45CA-9D08-082851A3AFE5}" type="parTrans" cxnId="{F4E030A1-849D-4B43-B78D-4E763B3540EA}">
      <dgm:prSet/>
      <dgm:spPr/>
      <dgm:t>
        <a:bodyPr/>
        <a:lstStyle/>
        <a:p>
          <a:endParaRPr lang="en-US"/>
        </a:p>
      </dgm:t>
    </dgm:pt>
    <dgm:pt modelId="{B6036038-D8DF-43A5-93A4-22067D1786B3}" type="sibTrans" cxnId="{F4E030A1-849D-4B43-B78D-4E763B3540EA}">
      <dgm:prSet/>
      <dgm:spPr/>
      <dgm:t>
        <a:bodyPr/>
        <a:lstStyle/>
        <a:p>
          <a:endParaRPr lang="en-US"/>
        </a:p>
      </dgm:t>
    </dgm:pt>
    <dgm:pt modelId="{75A0C173-65D0-461C-9B73-42308DC30911}">
      <dgm:prSet custT="1"/>
      <dgm:spPr/>
      <dgm:t>
        <a:bodyPr/>
        <a:lstStyle/>
        <a:p>
          <a:r>
            <a:rPr lang="en-IN" sz="1400" dirty="0"/>
            <a:t>Generate CSV for Update Boost Factors</a:t>
          </a:r>
          <a:endParaRPr lang="en-US" sz="1400" dirty="0"/>
        </a:p>
      </dgm:t>
    </dgm:pt>
    <dgm:pt modelId="{00C7F5AF-2548-48C6-925A-F62884C03B46}" type="parTrans" cxnId="{3AAB4306-BB0C-4368-B771-41CF3D714BF3}">
      <dgm:prSet/>
      <dgm:spPr/>
      <dgm:t>
        <a:bodyPr/>
        <a:lstStyle/>
        <a:p>
          <a:endParaRPr lang="en-US"/>
        </a:p>
      </dgm:t>
    </dgm:pt>
    <dgm:pt modelId="{79E57D1D-0FF6-4F14-A805-B4E8ED963B4B}" type="sibTrans" cxnId="{3AAB4306-BB0C-4368-B771-41CF3D714BF3}">
      <dgm:prSet/>
      <dgm:spPr/>
      <dgm:t>
        <a:bodyPr/>
        <a:lstStyle/>
        <a:p>
          <a:endParaRPr lang="en-US"/>
        </a:p>
      </dgm:t>
    </dgm:pt>
    <dgm:pt modelId="{C8FF79FC-52A8-4DFB-BFC7-DEFA3F790336}">
      <dgm:prSet custT="1"/>
      <dgm:spPr/>
      <dgm:t>
        <a:bodyPr/>
        <a:lstStyle/>
        <a:p>
          <a:r>
            <a:rPr lang="en-IN" sz="1400" dirty="0"/>
            <a:t>Generate CSV for Update Duty Cycles</a:t>
          </a:r>
          <a:endParaRPr lang="en-US" sz="1400" dirty="0"/>
        </a:p>
      </dgm:t>
    </dgm:pt>
    <dgm:pt modelId="{0D0C08E1-8006-4E5D-9F60-2ECE7BE4F14F}" type="parTrans" cxnId="{20051544-9C26-47A2-ABD5-87F04EB4D1F5}">
      <dgm:prSet/>
      <dgm:spPr/>
      <dgm:t>
        <a:bodyPr/>
        <a:lstStyle/>
        <a:p>
          <a:endParaRPr lang="en-US"/>
        </a:p>
      </dgm:t>
    </dgm:pt>
    <dgm:pt modelId="{D54B089C-B65A-4B8E-A14C-579873E19D65}" type="sibTrans" cxnId="{20051544-9C26-47A2-ABD5-87F04EB4D1F5}">
      <dgm:prSet/>
      <dgm:spPr/>
      <dgm:t>
        <a:bodyPr/>
        <a:lstStyle/>
        <a:p>
          <a:endParaRPr lang="en-US"/>
        </a:p>
      </dgm:t>
    </dgm:pt>
    <dgm:pt modelId="{CBE43767-2F8E-429D-B958-1EBA148289BD}">
      <dgm:prSet custT="1"/>
      <dgm:spPr/>
      <dgm:t>
        <a:bodyPr/>
        <a:lstStyle/>
        <a:p>
          <a:r>
            <a:rPr lang="en-IN" sz="1400" dirty="0"/>
            <a:t>Generate CSV for Update Min Duty Cycles</a:t>
          </a:r>
          <a:endParaRPr lang="en-US" sz="1400" dirty="0"/>
        </a:p>
      </dgm:t>
    </dgm:pt>
    <dgm:pt modelId="{9ADF0650-1ABF-4207-B78A-6ACDE14EDC6F}" type="parTrans" cxnId="{B305715B-51F5-47FA-898B-3FF4B5DCA65B}">
      <dgm:prSet/>
      <dgm:spPr/>
      <dgm:t>
        <a:bodyPr/>
        <a:lstStyle/>
        <a:p>
          <a:endParaRPr lang="en-US"/>
        </a:p>
      </dgm:t>
    </dgm:pt>
    <dgm:pt modelId="{F35F6E2B-9BD4-4EFF-8135-F628C9BEF4BB}" type="sibTrans" cxnId="{B305715B-51F5-47FA-898B-3FF4B5DCA65B}">
      <dgm:prSet/>
      <dgm:spPr/>
      <dgm:t>
        <a:bodyPr/>
        <a:lstStyle/>
        <a:p>
          <a:endParaRPr lang="en-US"/>
        </a:p>
      </dgm:t>
    </dgm:pt>
    <dgm:pt modelId="{D7E7E75B-D70E-4657-BF66-7E692F5A34E8}" type="pres">
      <dgm:prSet presAssocID="{9E10C2EE-6068-4B8F-9A3F-128878033374}" presName="Name0" presStyleCnt="0">
        <dgm:presLayoutVars>
          <dgm:dir/>
          <dgm:animLvl val="lvl"/>
          <dgm:resizeHandles val="exact"/>
        </dgm:presLayoutVars>
      </dgm:prSet>
      <dgm:spPr/>
    </dgm:pt>
    <dgm:pt modelId="{973C9E59-F575-4761-860F-C5EC4F92E971}" type="pres">
      <dgm:prSet presAssocID="{17AF64D6-6103-4516-B565-B52C087F03FB}" presName="boxAndChildren" presStyleCnt="0"/>
      <dgm:spPr/>
    </dgm:pt>
    <dgm:pt modelId="{6BA7B332-0DF7-46DB-B626-5ED39934850D}" type="pres">
      <dgm:prSet presAssocID="{17AF64D6-6103-4516-B565-B52C087F03FB}" presName="parentTextBox" presStyleLbl="node1" presStyleIdx="0" presStyleCnt="2"/>
      <dgm:spPr/>
    </dgm:pt>
    <dgm:pt modelId="{278AF425-B8C6-4347-ABB5-5248F1D409EF}" type="pres">
      <dgm:prSet presAssocID="{17AF64D6-6103-4516-B565-B52C087F03FB}" presName="entireBox" presStyleLbl="node1" presStyleIdx="0" presStyleCnt="2"/>
      <dgm:spPr/>
    </dgm:pt>
    <dgm:pt modelId="{62641A3B-C7AD-4081-A049-158A6685924A}" type="pres">
      <dgm:prSet presAssocID="{17AF64D6-6103-4516-B565-B52C087F03FB}" presName="descendantBox" presStyleCnt="0"/>
      <dgm:spPr/>
    </dgm:pt>
    <dgm:pt modelId="{A490E076-CEA0-469E-B3E7-C40CCD4A78CF}" type="pres">
      <dgm:prSet presAssocID="{75A0C173-65D0-461C-9B73-42308DC30911}" presName="childTextBox" presStyleLbl="fgAccFollowNode1" presStyleIdx="0" presStyleCnt="3">
        <dgm:presLayoutVars>
          <dgm:bulletEnabled val="1"/>
        </dgm:presLayoutVars>
      </dgm:prSet>
      <dgm:spPr/>
    </dgm:pt>
    <dgm:pt modelId="{70CB5885-65B0-4425-AEDA-B6A3DC2A61C0}" type="pres">
      <dgm:prSet presAssocID="{C8FF79FC-52A8-4DFB-BFC7-DEFA3F790336}" presName="childTextBox" presStyleLbl="fgAccFollowNode1" presStyleIdx="1" presStyleCnt="3">
        <dgm:presLayoutVars>
          <dgm:bulletEnabled val="1"/>
        </dgm:presLayoutVars>
      </dgm:prSet>
      <dgm:spPr/>
    </dgm:pt>
    <dgm:pt modelId="{ADDAD2EF-F80A-4511-B0D4-40D06A88D965}" type="pres">
      <dgm:prSet presAssocID="{CBE43767-2F8E-429D-B958-1EBA148289BD}" presName="childTextBox" presStyleLbl="fgAccFollowNode1" presStyleIdx="2" presStyleCnt="3">
        <dgm:presLayoutVars>
          <dgm:bulletEnabled val="1"/>
        </dgm:presLayoutVars>
      </dgm:prSet>
      <dgm:spPr/>
    </dgm:pt>
    <dgm:pt modelId="{4B02F6C8-166D-4E66-9F49-C8920D269284}" type="pres">
      <dgm:prSet presAssocID="{C6E23BF5-6835-4DFA-A576-B95862B2A175}" presName="sp" presStyleCnt="0"/>
      <dgm:spPr/>
    </dgm:pt>
    <dgm:pt modelId="{44AE8F04-4381-4569-B250-E26F1CB7B83C}" type="pres">
      <dgm:prSet presAssocID="{813192C7-2DC4-4560-A569-83E3B09E6EC5}" presName="arrowAndChildren" presStyleCnt="0"/>
      <dgm:spPr/>
    </dgm:pt>
    <dgm:pt modelId="{512A56DA-63A2-4C11-B523-DAA48E5F6522}" type="pres">
      <dgm:prSet presAssocID="{813192C7-2DC4-4560-A569-83E3B09E6EC5}" presName="parentTextArrow" presStyleLbl="node1" presStyleIdx="1" presStyleCnt="2"/>
      <dgm:spPr/>
    </dgm:pt>
  </dgm:ptLst>
  <dgm:cxnLst>
    <dgm:cxn modelId="{3AAB4306-BB0C-4368-B771-41CF3D714BF3}" srcId="{17AF64D6-6103-4516-B565-B52C087F03FB}" destId="{75A0C173-65D0-461C-9B73-42308DC30911}" srcOrd="0" destOrd="0" parTransId="{00C7F5AF-2548-48C6-925A-F62884C03B46}" sibTransId="{79E57D1D-0FF6-4F14-A805-B4E8ED963B4B}"/>
    <dgm:cxn modelId="{B6993010-4E3E-44AC-98F8-E477AC8C550C}" type="presOf" srcId="{17AF64D6-6103-4516-B565-B52C087F03FB}" destId="{6BA7B332-0DF7-46DB-B626-5ED39934850D}" srcOrd="0" destOrd="0" presId="urn:microsoft.com/office/officeart/2005/8/layout/process4"/>
    <dgm:cxn modelId="{28B45C34-99B5-479B-B52D-79204BBA2E77}" type="presOf" srcId="{C8FF79FC-52A8-4DFB-BFC7-DEFA3F790336}" destId="{70CB5885-65B0-4425-AEDA-B6A3DC2A61C0}" srcOrd="0" destOrd="0" presId="urn:microsoft.com/office/officeart/2005/8/layout/process4"/>
    <dgm:cxn modelId="{B305715B-51F5-47FA-898B-3FF4B5DCA65B}" srcId="{17AF64D6-6103-4516-B565-B52C087F03FB}" destId="{CBE43767-2F8E-429D-B958-1EBA148289BD}" srcOrd="2" destOrd="0" parTransId="{9ADF0650-1ABF-4207-B78A-6ACDE14EDC6F}" sibTransId="{F35F6E2B-9BD4-4EFF-8135-F628C9BEF4BB}"/>
    <dgm:cxn modelId="{926C6D61-7605-49AB-B616-B7C7F64A2CA7}" type="presOf" srcId="{75A0C173-65D0-461C-9B73-42308DC30911}" destId="{A490E076-CEA0-469E-B3E7-C40CCD4A78CF}" srcOrd="0" destOrd="0" presId="urn:microsoft.com/office/officeart/2005/8/layout/process4"/>
    <dgm:cxn modelId="{20051544-9C26-47A2-ABD5-87F04EB4D1F5}" srcId="{17AF64D6-6103-4516-B565-B52C087F03FB}" destId="{C8FF79FC-52A8-4DFB-BFC7-DEFA3F790336}" srcOrd="1" destOrd="0" parTransId="{0D0C08E1-8006-4E5D-9F60-2ECE7BE4F14F}" sibTransId="{D54B089C-B65A-4B8E-A14C-579873E19D65}"/>
    <dgm:cxn modelId="{BE9DBC96-3DFB-42E7-A8CF-074FA02D886D}" type="presOf" srcId="{17AF64D6-6103-4516-B565-B52C087F03FB}" destId="{278AF425-B8C6-4347-ABB5-5248F1D409EF}" srcOrd="1" destOrd="0" presId="urn:microsoft.com/office/officeart/2005/8/layout/process4"/>
    <dgm:cxn modelId="{F4E030A1-849D-4B43-B78D-4E763B3540EA}" srcId="{9E10C2EE-6068-4B8F-9A3F-128878033374}" destId="{17AF64D6-6103-4516-B565-B52C087F03FB}" srcOrd="1" destOrd="0" parTransId="{9284C6CC-8BEE-45CA-9D08-082851A3AFE5}" sibTransId="{B6036038-D8DF-43A5-93A4-22067D1786B3}"/>
    <dgm:cxn modelId="{E84068A8-9BC1-4B4F-9DCD-E16D4A625B27}" type="presOf" srcId="{9E10C2EE-6068-4B8F-9A3F-128878033374}" destId="{D7E7E75B-D70E-4657-BF66-7E692F5A34E8}" srcOrd="0" destOrd="0" presId="urn:microsoft.com/office/officeart/2005/8/layout/process4"/>
    <dgm:cxn modelId="{364000B3-7679-40BC-AC1F-3639ED31494E}" srcId="{9E10C2EE-6068-4B8F-9A3F-128878033374}" destId="{813192C7-2DC4-4560-A569-83E3B09E6EC5}" srcOrd="0" destOrd="0" parTransId="{C4442D88-2D19-4DB7-B665-77AAD53E17F0}" sibTransId="{C6E23BF5-6835-4DFA-A576-B95862B2A175}"/>
    <dgm:cxn modelId="{4DF4E7DC-CD2F-407C-BBCD-A3B97D409E00}" type="presOf" srcId="{CBE43767-2F8E-429D-B958-1EBA148289BD}" destId="{ADDAD2EF-F80A-4511-B0D4-40D06A88D965}" srcOrd="0" destOrd="0" presId="urn:microsoft.com/office/officeart/2005/8/layout/process4"/>
    <dgm:cxn modelId="{93DF80EF-61C6-4380-9C2A-A7D7CF66A957}" type="presOf" srcId="{813192C7-2DC4-4560-A569-83E3B09E6EC5}" destId="{512A56DA-63A2-4C11-B523-DAA48E5F6522}" srcOrd="0" destOrd="0" presId="urn:microsoft.com/office/officeart/2005/8/layout/process4"/>
    <dgm:cxn modelId="{841A7561-8E6B-4856-8065-275D8E9D4CCB}" type="presParOf" srcId="{D7E7E75B-D70E-4657-BF66-7E692F5A34E8}" destId="{973C9E59-F575-4761-860F-C5EC4F92E971}" srcOrd="0" destOrd="0" presId="urn:microsoft.com/office/officeart/2005/8/layout/process4"/>
    <dgm:cxn modelId="{DF8DF3B3-6B67-4706-9312-DBAE9856407E}" type="presParOf" srcId="{973C9E59-F575-4761-860F-C5EC4F92E971}" destId="{6BA7B332-0DF7-46DB-B626-5ED39934850D}" srcOrd="0" destOrd="0" presId="urn:microsoft.com/office/officeart/2005/8/layout/process4"/>
    <dgm:cxn modelId="{754B042B-E09D-4B82-B61C-FB9807D1D49A}" type="presParOf" srcId="{973C9E59-F575-4761-860F-C5EC4F92E971}" destId="{278AF425-B8C6-4347-ABB5-5248F1D409EF}" srcOrd="1" destOrd="0" presId="urn:microsoft.com/office/officeart/2005/8/layout/process4"/>
    <dgm:cxn modelId="{A2959F15-FC24-4850-85F1-3BF8B20DB056}" type="presParOf" srcId="{973C9E59-F575-4761-860F-C5EC4F92E971}" destId="{62641A3B-C7AD-4081-A049-158A6685924A}" srcOrd="2" destOrd="0" presId="urn:microsoft.com/office/officeart/2005/8/layout/process4"/>
    <dgm:cxn modelId="{654FA816-6341-42AD-BAB9-2A22F31B2109}" type="presParOf" srcId="{62641A3B-C7AD-4081-A049-158A6685924A}" destId="{A490E076-CEA0-469E-B3E7-C40CCD4A78CF}" srcOrd="0" destOrd="0" presId="urn:microsoft.com/office/officeart/2005/8/layout/process4"/>
    <dgm:cxn modelId="{8C12791F-0EAB-4DAA-8F23-2EEA1D81E6EB}" type="presParOf" srcId="{62641A3B-C7AD-4081-A049-158A6685924A}" destId="{70CB5885-65B0-4425-AEDA-B6A3DC2A61C0}" srcOrd="1" destOrd="0" presId="urn:microsoft.com/office/officeart/2005/8/layout/process4"/>
    <dgm:cxn modelId="{0CD43AD5-DF49-4669-91AA-479E7F932552}" type="presParOf" srcId="{62641A3B-C7AD-4081-A049-158A6685924A}" destId="{ADDAD2EF-F80A-4511-B0D4-40D06A88D965}" srcOrd="2" destOrd="0" presId="urn:microsoft.com/office/officeart/2005/8/layout/process4"/>
    <dgm:cxn modelId="{1BA02F80-32FA-42EC-B7C7-ABA98168B2E1}" type="presParOf" srcId="{D7E7E75B-D70E-4657-BF66-7E692F5A34E8}" destId="{4B02F6C8-166D-4E66-9F49-C8920D269284}" srcOrd="1" destOrd="0" presId="urn:microsoft.com/office/officeart/2005/8/layout/process4"/>
    <dgm:cxn modelId="{77F6C161-5B15-4884-80F2-D2B195F42A2C}" type="presParOf" srcId="{D7E7E75B-D70E-4657-BF66-7E692F5A34E8}" destId="{44AE8F04-4381-4569-B250-E26F1CB7B83C}" srcOrd="2" destOrd="0" presId="urn:microsoft.com/office/officeart/2005/8/layout/process4"/>
    <dgm:cxn modelId="{F6AB8EDB-96A2-4A9A-84CF-B57BAEDE2F35}" type="presParOf" srcId="{44AE8F04-4381-4569-B250-E26F1CB7B83C}" destId="{512A56DA-63A2-4C11-B523-DAA48E5F652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B0C0A5-E7FF-4103-8B67-1974162AD433}"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DE1A9E39-F724-4EA9-B3C2-E4C213522562}">
      <dgm:prSet custT="1"/>
      <dgm:spPr/>
      <dgm:t>
        <a:bodyPr/>
        <a:lstStyle/>
        <a:p>
          <a:r>
            <a:rPr lang="en-US" sz="1400" b="1" i="0" dirty="0">
              <a:solidFill>
                <a:schemeClr val="bg1"/>
              </a:solidFill>
            </a:rPr>
            <a:t>1. </a:t>
          </a:r>
          <a:r>
            <a:rPr lang="en-US" sz="1400" b="1" i="0" dirty="0" err="1">
              <a:solidFill>
                <a:schemeClr val="bg1"/>
              </a:solidFill>
            </a:rPr>
            <a:t>BumpUpWeakColoumns</a:t>
          </a:r>
          <a:r>
            <a:rPr lang="en-US" sz="1400" b="1" i="0" dirty="0">
              <a:solidFill>
                <a:schemeClr val="bg1"/>
              </a:solidFill>
            </a:rPr>
            <a:t>.</a:t>
          </a:r>
          <a:endParaRPr lang="en-US" sz="1400" dirty="0">
            <a:solidFill>
              <a:schemeClr val="bg1"/>
            </a:solidFill>
          </a:endParaRPr>
        </a:p>
      </dgm:t>
    </dgm:pt>
    <dgm:pt modelId="{3E385005-D852-444B-8A99-B9FC34B19857}" type="parTrans" cxnId="{5A67BF75-2BD3-410F-85EE-F320D12F6832}">
      <dgm:prSet/>
      <dgm:spPr/>
      <dgm:t>
        <a:bodyPr/>
        <a:lstStyle/>
        <a:p>
          <a:endParaRPr lang="en-US"/>
        </a:p>
      </dgm:t>
    </dgm:pt>
    <dgm:pt modelId="{BFAE6919-3D4F-4EC5-98D4-F2C6CB4EDB7A}" type="sibTrans" cxnId="{5A67BF75-2BD3-410F-85EE-F320D12F6832}">
      <dgm:prSet/>
      <dgm:spPr/>
      <dgm:t>
        <a:bodyPr/>
        <a:lstStyle/>
        <a:p>
          <a:endParaRPr lang="en-US"/>
        </a:p>
      </dgm:t>
    </dgm:pt>
    <dgm:pt modelId="{09335D62-CFD0-46DB-B0F3-D1CE7EA6D8FD}">
      <dgm:prSet custT="1"/>
      <dgm:spPr/>
      <dgm:t>
        <a:bodyPr/>
        <a:lstStyle/>
        <a:p>
          <a:r>
            <a:rPr lang="en-US" sz="1400" b="0" i="0" dirty="0">
              <a:solidFill>
                <a:schemeClr val="bg1"/>
              </a:solidFill>
            </a:rPr>
            <a:t>This method increases the permanence values of synapses of columns whose overlap level is too low. Such columns are identified by having an overlap duty cycle (activation frequency) that drops too much below those of their peers. The permanence values for such columns are increased.</a:t>
          </a:r>
          <a:endParaRPr lang="en-US" sz="1400" dirty="0">
            <a:solidFill>
              <a:schemeClr val="bg1"/>
            </a:solidFill>
          </a:endParaRPr>
        </a:p>
      </dgm:t>
    </dgm:pt>
    <dgm:pt modelId="{BF14824A-B1DA-4BE0-AFA4-981F7EC5FD84}" type="parTrans" cxnId="{78FA8F69-66F2-489B-B2F0-016F6DD43893}">
      <dgm:prSet/>
      <dgm:spPr/>
      <dgm:t>
        <a:bodyPr/>
        <a:lstStyle/>
        <a:p>
          <a:endParaRPr lang="en-US"/>
        </a:p>
      </dgm:t>
    </dgm:pt>
    <dgm:pt modelId="{AE129B3A-8E5B-4D54-A547-E20B4445AB88}" type="sibTrans" cxnId="{78FA8F69-66F2-489B-B2F0-016F6DD43893}">
      <dgm:prSet/>
      <dgm:spPr/>
      <dgm:t>
        <a:bodyPr/>
        <a:lstStyle/>
        <a:p>
          <a:endParaRPr lang="en-US"/>
        </a:p>
      </dgm:t>
    </dgm:pt>
    <dgm:pt modelId="{0AF4B3F2-B4DE-480E-BD3A-1711E7758CA2}">
      <dgm:prSet custT="1"/>
      <dgm:spPr/>
      <dgm:t>
        <a:bodyPr/>
        <a:lstStyle/>
        <a:p>
          <a:r>
            <a:rPr lang="en-US" sz="1400" b="1" i="0">
              <a:solidFill>
                <a:schemeClr val="bg1"/>
              </a:solidFill>
            </a:rPr>
            <a:t>Description:</a:t>
          </a:r>
          <a:endParaRPr lang="en-US" sz="1400">
            <a:solidFill>
              <a:schemeClr val="bg1"/>
            </a:solidFill>
          </a:endParaRPr>
        </a:p>
      </dgm:t>
    </dgm:pt>
    <dgm:pt modelId="{75E00EA1-8331-4E2C-A178-9574F421B593}" type="parTrans" cxnId="{F4D475E9-E0B3-4EFA-BDC8-611AD4FD6B7D}">
      <dgm:prSet/>
      <dgm:spPr/>
      <dgm:t>
        <a:bodyPr/>
        <a:lstStyle/>
        <a:p>
          <a:endParaRPr lang="en-US"/>
        </a:p>
      </dgm:t>
    </dgm:pt>
    <dgm:pt modelId="{FE396804-3E67-4851-B240-35AB37BD3D7F}" type="sibTrans" cxnId="{F4D475E9-E0B3-4EFA-BDC8-611AD4FD6B7D}">
      <dgm:prSet/>
      <dgm:spPr/>
      <dgm:t>
        <a:bodyPr/>
        <a:lstStyle/>
        <a:p>
          <a:endParaRPr lang="en-US"/>
        </a:p>
      </dgm:t>
    </dgm:pt>
    <dgm:pt modelId="{5632963B-5A8F-4BD4-8603-CCC2801E864B}">
      <dgm:prSet custT="1"/>
      <dgm:spPr/>
      <dgm:t>
        <a:bodyPr/>
        <a:lstStyle/>
        <a:p>
          <a:r>
            <a:rPr lang="en-US" sz="1400" b="0" i="0" dirty="0">
              <a:solidFill>
                <a:schemeClr val="bg1"/>
              </a:solidFill>
            </a:rPr>
            <a:t>First by using the parameters </a:t>
          </a:r>
          <a:r>
            <a:rPr lang="en-US" sz="1400" b="0" i="0" dirty="0" err="1">
              <a:solidFill>
                <a:schemeClr val="bg1"/>
              </a:solidFill>
            </a:rPr>
            <a:t>setInputDimensions</a:t>
          </a:r>
          <a:r>
            <a:rPr lang="en-US" sz="1400" b="0" i="0" dirty="0">
              <a:solidFill>
                <a:schemeClr val="bg1"/>
              </a:solidFill>
            </a:rPr>
            <a:t> and </a:t>
          </a:r>
          <a:r>
            <a:rPr lang="en-US" sz="1400" b="0" i="0" dirty="0" err="1">
              <a:solidFill>
                <a:schemeClr val="bg1"/>
              </a:solidFill>
            </a:rPr>
            <a:t>setColumnDimensions</a:t>
          </a:r>
          <a:r>
            <a:rPr lang="en-US" sz="1400" b="0" i="0" dirty="0">
              <a:solidFill>
                <a:schemeClr val="bg1"/>
              </a:solidFill>
            </a:rPr>
            <a:t> we set the test synapses of columns. In case1 we considered </a:t>
          </a:r>
          <a:r>
            <a:rPr lang="en-US" sz="1400" b="0" i="0" dirty="0" err="1">
              <a:solidFill>
                <a:schemeClr val="bg1"/>
              </a:solidFill>
            </a:rPr>
            <a:t>SynPermBelowStimulusInc</a:t>
          </a:r>
          <a:r>
            <a:rPr lang="en-US" sz="1400" b="0" i="0" dirty="0">
              <a:solidFill>
                <a:schemeClr val="bg1"/>
              </a:solidFill>
            </a:rPr>
            <a:t> = 0.01; and </a:t>
          </a:r>
          <a:r>
            <a:rPr lang="en-US" sz="1400" b="0" i="0" dirty="0" err="1">
              <a:solidFill>
                <a:schemeClr val="bg1"/>
              </a:solidFill>
            </a:rPr>
            <a:t>SynPermTrimThreshold</a:t>
          </a:r>
          <a:r>
            <a:rPr lang="en-US" sz="1400" b="0" i="0" dirty="0">
              <a:solidFill>
                <a:schemeClr val="bg1"/>
              </a:solidFill>
            </a:rPr>
            <a:t> = 0.05;</a:t>
          </a:r>
          <a:endParaRPr lang="en-US" sz="1400" dirty="0">
            <a:solidFill>
              <a:schemeClr val="bg1"/>
            </a:solidFill>
          </a:endParaRPr>
        </a:p>
      </dgm:t>
    </dgm:pt>
    <dgm:pt modelId="{65B5C599-FA7B-4E9C-BBEA-AED2FB006DCB}" type="parTrans" cxnId="{DAD72B2C-18B5-4506-B2A7-54ED5F81DF00}">
      <dgm:prSet/>
      <dgm:spPr/>
      <dgm:t>
        <a:bodyPr/>
        <a:lstStyle/>
        <a:p>
          <a:endParaRPr lang="en-US"/>
        </a:p>
      </dgm:t>
    </dgm:pt>
    <dgm:pt modelId="{EDCB99CA-FEC7-4FFC-8FDE-CF460B65E27F}" type="sibTrans" cxnId="{DAD72B2C-18B5-4506-B2A7-54ED5F81DF00}">
      <dgm:prSet/>
      <dgm:spPr/>
      <dgm:t>
        <a:bodyPr/>
        <a:lstStyle/>
        <a:p>
          <a:endParaRPr lang="en-US"/>
        </a:p>
      </dgm:t>
    </dgm:pt>
    <dgm:pt modelId="{C35DAD01-E0B0-4CF7-AB6D-70B5EB165BA3}">
      <dgm:prSet custT="1"/>
      <dgm:spPr/>
      <dgm:t>
        <a:bodyPr/>
        <a:lstStyle/>
        <a:p>
          <a:r>
            <a:rPr lang="en-US" sz="1400" b="0" i="0" dirty="0">
              <a:solidFill>
                <a:schemeClr val="bg1"/>
              </a:solidFill>
            </a:rPr>
            <a:t>Then the following condition is tested on a pool of test permanence values(</a:t>
          </a:r>
          <a:r>
            <a:rPr lang="en-US" sz="1400" b="0" i="0" dirty="0" err="1">
              <a:solidFill>
                <a:schemeClr val="bg1"/>
              </a:solidFill>
            </a:rPr>
            <a:t>testingpermanences</a:t>
          </a:r>
          <a:r>
            <a:rPr lang="en-US" sz="1400" b="0" i="0" dirty="0">
              <a:solidFill>
                <a:schemeClr val="bg1"/>
              </a:solidFill>
            </a:rPr>
            <a:t>):</a:t>
          </a:r>
          <a:endParaRPr lang="en-US" sz="1400" dirty="0">
            <a:solidFill>
              <a:schemeClr val="bg1"/>
            </a:solidFill>
          </a:endParaRPr>
        </a:p>
      </dgm:t>
    </dgm:pt>
    <dgm:pt modelId="{55A66902-89A5-4C15-9BF5-C3F23D60FE07}" type="parTrans" cxnId="{970122FD-E4B9-4739-80F6-632F6E7DE7F7}">
      <dgm:prSet/>
      <dgm:spPr/>
      <dgm:t>
        <a:bodyPr/>
        <a:lstStyle/>
        <a:p>
          <a:endParaRPr lang="en-US"/>
        </a:p>
      </dgm:t>
    </dgm:pt>
    <dgm:pt modelId="{C655DA9B-9693-45DA-9075-B7E8426E6000}" type="sibTrans" cxnId="{970122FD-E4B9-4739-80F6-632F6E7DE7F7}">
      <dgm:prSet/>
      <dgm:spPr/>
      <dgm:t>
        <a:bodyPr/>
        <a:lstStyle/>
        <a:p>
          <a:endParaRPr lang="en-US"/>
        </a:p>
      </dgm:t>
    </dgm:pt>
    <dgm:pt modelId="{1011F85B-0656-4CA0-9FB0-F19B875FA16A}">
      <dgm:prSet custT="1"/>
      <dgm:spPr/>
      <dgm:t>
        <a:bodyPr/>
        <a:lstStyle/>
        <a:p>
          <a:r>
            <a:rPr lang="en-US" sz="1400" b="1" i="0" dirty="0">
              <a:solidFill>
                <a:schemeClr val="bg1"/>
              </a:solidFill>
            </a:rPr>
            <a:t>Condition :</a:t>
          </a:r>
          <a:r>
            <a:rPr lang="en-US" sz="1400" b="0" i="0" dirty="0">
              <a:solidFill>
                <a:schemeClr val="bg1"/>
              </a:solidFill>
            </a:rPr>
            <a:t> If '</a:t>
          </a:r>
          <a:r>
            <a:rPr lang="en-US" sz="1400" b="0" i="0" dirty="0" err="1">
              <a:solidFill>
                <a:schemeClr val="bg1"/>
              </a:solidFill>
            </a:rPr>
            <a:t>OverlapDutyCycles</a:t>
          </a:r>
          <a:r>
            <a:rPr lang="en-US" sz="1400" b="0" i="0" dirty="0">
              <a:solidFill>
                <a:schemeClr val="bg1"/>
              </a:solidFill>
            </a:rPr>
            <a:t> &lt; </a:t>
          </a:r>
          <a:r>
            <a:rPr lang="en-US" sz="1400" b="0" i="0" dirty="0" err="1">
              <a:solidFill>
                <a:schemeClr val="bg1"/>
              </a:solidFill>
            </a:rPr>
            <a:t>MinOverlapDutyCycles</a:t>
          </a:r>
          <a:r>
            <a:rPr lang="en-US" sz="1400" b="0" i="0" dirty="0">
              <a:solidFill>
                <a:schemeClr val="bg1"/>
              </a:solidFill>
            </a:rPr>
            <a:t>' the column is considered as a weak column and hence the permanence values of synapses of columns are increased. Using this condition Expected </a:t>
          </a:r>
          <a:r>
            <a:rPr lang="en-US" sz="1400" b="0" i="0" dirty="0" err="1">
              <a:solidFill>
                <a:schemeClr val="bg1"/>
              </a:solidFill>
            </a:rPr>
            <a:t>permanences</a:t>
          </a:r>
          <a:r>
            <a:rPr lang="en-US" sz="1400" b="0" i="0" dirty="0">
              <a:solidFill>
                <a:schemeClr val="bg1"/>
              </a:solidFill>
            </a:rPr>
            <a:t> are calculated</a:t>
          </a:r>
          <a:r>
            <a:rPr lang="en-US" sz="1300" b="0" i="0" dirty="0">
              <a:solidFill>
                <a:schemeClr val="bg1"/>
              </a:solidFill>
            </a:rPr>
            <a:t>.</a:t>
          </a:r>
          <a:endParaRPr lang="en-US" sz="1300" dirty="0">
            <a:solidFill>
              <a:schemeClr val="bg1"/>
            </a:solidFill>
          </a:endParaRPr>
        </a:p>
      </dgm:t>
    </dgm:pt>
    <dgm:pt modelId="{BEF9701C-59BE-4989-B57F-5084E8CE08A2}" type="parTrans" cxnId="{9AA67CA4-B48D-41FE-8426-4EADE048E305}">
      <dgm:prSet/>
      <dgm:spPr/>
      <dgm:t>
        <a:bodyPr/>
        <a:lstStyle/>
        <a:p>
          <a:endParaRPr lang="en-US"/>
        </a:p>
      </dgm:t>
    </dgm:pt>
    <dgm:pt modelId="{42119DF4-2300-437D-838B-C58C57981F4B}" type="sibTrans" cxnId="{9AA67CA4-B48D-41FE-8426-4EADE048E305}">
      <dgm:prSet/>
      <dgm:spPr/>
      <dgm:t>
        <a:bodyPr/>
        <a:lstStyle/>
        <a:p>
          <a:endParaRPr lang="en-US"/>
        </a:p>
      </dgm:t>
    </dgm:pt>
    <dgm:pt modelId="{6A0A08F0-CE9A-44D2-990F-B09BEEBAD6A9}" type="pres">
      <dgm:prSet presAssocID="{25B0C0A5-E7FF-4103-8B67-1974162AD433}" presName="Name0" presStyleCnt="0">
        <dgm:presLayoutVars>
          <dgm:dir/>
          <dgm:resizeHandles val="exact"/>
        </dgm:presLayoutVars>
      </dgm:prSet>
      <dgm:spPr/>
    </dgm:pt>
    <dgm:pt modelId="{72A95E0A-BC84-4FE4-80F6-0FBC84D0EB68}" type="pres">
      <dgm:prSet presAssocID="{DE1A9E39-F724-4EA9-B3C2-E4C213522562}" presName="node" presStyleLbl="node1" presStyleIdx="0" presStyleCnt="6">
        <dgm:presLayoutVars>
          <dgm:bulletEnabled val="1"/>
        </dgm:presLayoutVars>
      </dgm:prSet>
      <dgm:spPr/>
    </dgm:pt>
    <dgm:pt modelId="{930C0445-6C44-495C-AB59-29D67E42E32F}" type="pres">
      <dgm:prSet presAssocID="{BFAE6919-3D4F-4EC5-98D4-F2C6CB4EDB7A}" presName="sibTrans" presStyleLbl="sibTrans1D1" presStyleIdx="0" presStyleCnt="5"/>
      <dgm:spPr/>
    </dgm:pt>
    <dgm:pt modelId="{5E04D105-5D57-40BE-9724-447ABC577541}" type="pres">
      <dgm:prSet presAssocID="{BFAE6919-3D4F-4EC5-98D4-F2C6CB4EDB7A}" presName="connectorText" presStyleLbl="sibTrans1D1" presStyleIdx="0" presStyleCnt="5"/>
      <dgm:spPr/>
    </dgm:pt>
    <dgm:pt modelId="{CEA8E64B-3FD8-4DD6-B0B1-52D0E4DA2B50}" type="pres">
      <dgm:prSet presAssocID="{09335D62-CFD0-46DB-B0F3-D1CE7EA6D8FD}" presName="node" presStyleLbl="node1" presStyleIdx="1" presStyleCnt="6">
        <dgm:presLayoutVars>
          <dgm:bulletEnabled val="1"/>
        </dgm:presLayoutVars>
      </dgm:prSet>
      <dgm:spPr/>
    </dgm:pt>
    <dgm:pt modelId="{85B7D1F2-3677-4DA7-AFEA-982EB1C77348}" type="pres">
      <dgm:prSet presAssocID="{AE129B3A-8E5B-4D54-A547-E20B4445AB88}" presName="sibTrans" presStyleLbl="sibTrans1D1" presStyleIdx="1" presStyleCnt="5"/>
      <dgm:spPr/>
    </dgm:pt>
    <dgm:pt modelId="{DAF9400C-F6E7-45DD-9E6E-AD1E55438049}" type="pres">
      <dgm:prSet presAssocID="{AE129B3A-8E5B-4D54-A547-E20B4445AB88}" presName="connectorText" presStyleLbl="sibTrans1D1" presStyleIdx="1" presStyleCnt="5"/>
      <dgm:spPr/>
    </dgm:pt>
    <dgm:pt modelId="{43F8E663-500A-4686-A380-6F655297B3AE}" type="pres">
      <dgm:prSet presAssocID="{0AF4B3F2-B4DE-480E-BD3A-1711E7758CA2}" presName="node" presStyleLbl="node1" presStyleIdx="2" presStyleCnt="6">
        <dgm:presLayoutVars>
          <dgm:bulletEnabled val="1"/>
        </dgm:presLayoutVars>
      </dgm:prSet>
      <dgm:spPr/>
    </dgm:pt>
    <dgm:pt modelId="{91BEBD37-B204-4532-9C2E-E15D015139B1}" type="pres">
      <dgm:prSet presAssocID="{FE396804-3E67-4851-B240-35AB37BD3D7F}" presName="sibTrans" presStyleLbl="sibTrans1D1" presStyleIdx="2" presStyleCnt="5"/>
      <dgm:spPr/>
    </dgm:pt>
    <dgm:pt modelId="{BAC9B582-EB8D-49AE-B9BA-CB407C85A518}" type="pres">
      <dgm:prSet presAssocID="{FE396804-3E67-4851-B240-35AB37BD3D7F}" presName="connectorText" presStyleLbl="sibTrans1D1" presStyleIdx="2" presStyleCnt="5"/>
      <dgm:spPr/>
    </dgm:pt>
    <dgm:pt modelId="{33BB30FA-E47D-4335-95D1-5B5F51E2A308}" type="pres">
      <dgm:prSet presAssocID="{5632963B-5A8F-4BD4-8603-CCC2801E864B}" presName="node" presStyleLbl="node1" presStyleIdx="3" presStyleCnt="6">
        <dgm:presLayoutVars>
          <dgm:bulletEnabled val="1"/>
        </dgm:presLayoutVars>
      </dgm:prSet>
      <dgm:spPr/>
    </dgm:pt>
    <dgm:pt modelId="{05F5D675-A075-4269-99DB-D9C003270D87}" type="pres">
      <dgm:prSet presAssocID="{EDCB99CA-FEC7-4FFC-8FDE-CF460B65E27F}" presName="sibTrans" presStyleLbl="sibTrans1D1" presStyleIdx="3" presStyleCnt="5"/>
      <dgm:spPr/>
    </dgm:pt>
    <dgm:pt modelId="{5392BBBF-B1D4-41CD-8D04-9FF1F7F04C70}" type="pres">
      <dgm:prSet presAssocID="{EDCB99CA-FEC7-4FFC-8FDE-CF460B65E27F}" presName="connectorText" presStyleLbl="sibTrans1D1" presStyleIdx="3" presStyleCnt="5"/>
      <dgm:spPr/>
    </dgm:pt>
    <dgm:pt modelId="{953A8C51-A05B-4BCD-B378-2E3A26EAE5D0}" type="pres">
      <dgm:prSet presAssocID="{C35DAD01-E0B0-4CF7-AB6D-70B5EB165BA3}" presName="node" presStyleLbl="node1" presStyleIdx="4" presStyleCnt="6">
        <dgm:presLayoutVars>
          <dgm:bulletEnabled val="1"/>
        </dgm:presLayoutVars>
      </dgm:prSet>
      <dgm:spPr/>
    </dgm:pt>
    <dgm:pt modelId="{16144421-B26A-495C-A8F5-F59251470B73}" type="pres">
      <dgm:prSet presAssocID="{C655DA9B-9693-45DA-9075-B7E8426E6000}" presName="sibTrans" presStyleLbl="sibTrans1D1" presStyleIdx="4" presStyleCnt="5"/>
      <dgm:spPr/>
    </dgm:pt>
    <dgm:pt modelId="{A1B676CA-DBB7-414B-BEA3-2DA17FE6F049}" type="pres">
      <dgm:prSet presAssocID="{C655DA9B-9693-45DA-9075-B7E8426E6000}" presName="connectorText" presStyleLbl="sibTrans1D1" presStyleIdx="4" presStyleCnt="5"/>
      <dgm:spPr/>
    </dgm:pt>
    <dgm:pt modelId="{CA59B424-098F-4189-92CD-AFC5EB8E89A3}" type="pres">
      <dgm:prSet presAssocID="{1011F85B-0656-4CA0-9FB0-F19B875FA16A}" presName="node" presStyleLbl="node1" presStyleIdx="5" presStyleCnt="6">
        <dgm:presLayoutVars>
          <dgm:bulletEnabled val="1"/>
        </dgm:presLayoutVars>
      </dgm:prSet>
      <dgm:spPr/>
    </dgm:pt>
  </dgm:ptLst>
  <dgm:cxnLst>
    <dgm:cxn modelId="{1B1B810D-C03B-488E-9B91-5ED15927D3EC}" type="presOf" srcId="{EDCB99CA-FEC7-4FFC-8FDE-CF460B65E27F}" destId="{5392BBBF-B1D4-41CD-8D04-9FF1F7F04C70}" srcOrd="1" destOrd="0" presId="urn:microsoft.com/office/officeart/2016/7/layout/RepeatingBendingProcessNew"/>
    <dgm:cxn modelId="{15F31E17-C2D0-4BB5-84AF-424518018D96}" type="presOf" srcId="{BFAE6919-3D4F-4EC5-98D4-F2C6CB4EDB7A}" destId="{5E04D105-5D57-40BE-9724-447ABC577541}" srcOrd="1" destOrd="0" presId="urn:microsoft.com/office/officeart/2016/7/layout/RepeatingBendingProcessNew"/>
    <dgm:cxn modelId="{7FE13A19-5E53-4EAD-8DED-0B99F30C38AB}" type="presOf" srcId="{09335D62-CFD0-46DB-B0F3-D1CE7EA6D8FD}" destId="{CEA8E64B-3FD8-4DD6-B0B1-52D0E4DA2B50}" srcOrd="0" destOrd="0" presId="urn:microsoft.com/office/officeart/2016/7/layout/RepeatingBendingProcessNew"/>
    <dgm:cxn modelId="{7AE2051C-485C-4283-A986-1372793F7ED9}" type="presOf" srcId="{DE1A9E39-F724-4EA9-B3C2-E4C213522562}" destId="{72A95E0A-BC84-4FE4-80F6-0FBC84D0EB68}" srcOrd="0" destOrd="0" presId="urn:microsoft.com/office/officeart/2016/7/layout/RepeatingBendingProcessNew"/>
    <dgm:cxn modelId="{A0778326-9CFB-4262-9EFB-FA21CE6726AB}" type="presOf" srcId="{C655DA9B-9693-45DA-9075-B7E8426E6000}" destId="{A1B676CA-DBB7-414B-BEA3-2DA17FE6F049}" srcOrd="1" destOrd="0" presId="urn:microsoft.com/office/officeart/2016/7/layout/RepeatingBendingProcessNew"/>
    <dgm:cxn modelId="{DAD72B2C-18B5-4506-B2A7-54ED5F81DF00}" srcId="{25B0C0A5-E7FF-4103-8B67-1974162AD433}" destId="{5632963B-5A8F-4BD4-8603-CCC2801E864B}" srcOrd="3" destOrd="0" parTransId="{65B5C599-FA7B-4E9C-BBEA-AED2FB006DCB}" sibTransId="{EDCB99CA-FEC7-4FFC-8FDE-CF460B65E27F}"/>
    <dgm:cxn modelId="{A0BD1440-284B-49FE-A119-EB432BE045E6}" type="presOf" srcId="{C655DA9B-9693-45DA-9075-B7E8426E6000}" destId="{16144421-B26A-495C-A8F5-F59251470B73}" srcOrd="0" destOrd="0" presId="urn:microsoft.com/office/officeart/2016/7/layout/RepeatingBendingProcessNew"/>
    <dgm:cxn modelId="{1825B641-6E7D-47A3-94CB-2F9EE7A68B13}" type="presOf" srcId="{BFAE6919-3D4F-4EC5-98D4-F2C6CB4EDB7A}" destId="{930C0445-6C44-495C-AB59-29D67E42E32F}" srcOrd="0" destOrd="0" presId="urn:microsoft.com/office/officeart/2016/7/layout/RepeatingBendingProcessNew"/>
    <dgm:cxn modelId="{78FA8F69-66F2-489B-B2F0-016F6DD43893}" srcId="{25B0C0A5-E7FF-4103-8B67-1974162AD433}" destId="{09335D62-CFD0-46DB-B0F3-D1CE7EA6D8FD}" srcOrd="1" destOrd="0" parTransId="{BF14824A-B1DA-4BE0-AFA4-981F7EC5FD84}" sibTransId="{AE129B3A-8E5B-4D54-A547-E20B4445AB88}"/>
    <dgm:cxn modelId="{33B7EC49-C022-4A58-A00D-A69A911EAB6D}" type="presOf" srcId="{1011F85B-0656-4CA0-9FB0-F19B875FA16A}" destId="{CA59B424-098F-4189-92CD-AFC5EB8E89A3}" srcOrd="0" destOrd="0" presId="urn:microsoft.com/office/officeart/2016/7/layout/RepeatingBendingProcessNew"/>
    <dgm:cxn modelId="{5A67BF75-2BD3-410F-85EE-F320D12F6832}" srcId="{25B0C0A5-E7FF-4103-8B67-1974162AD433}" destId="{DE1A9E39-F724-4EA9-B3C2-E4C213522562}" srcOrd="0" destOrd="0" parTransId="{3E385005-D852-444B-8A99-B9FC34B19857}" sibTransId="{BFAE6919-3D4F-4EC5-98D4-F2C6CB4EDB7A}"/>
    <dgm:cxn modelId="{8BB27697-624D-46D7-B7CB-434ACE1C3B3C}" type="presOf" srcId="{AE129B3A-8E5B-4D54-A547-E20B4445AB88}" destId="{DAF9400C-F6E7-45DD-9E6E-AD1E55438049}" srcOrd="1" destOrd="0" presId="urn:microsoft.com/office/officeart/2016/7/layout/RepeatingBendingProcessNew"/>
    <dgm:cxn modelId="{EA33639A-98DE-489A-A3A3-D1CC02ACE083}" type="presOf" srcId="{5632963B-5A8F-4BD4-8603-CCC2801E864B}" destId="{33BB30FA-E47D-4335-95D1-5B5F51E2A308}" srcOrd="0" destOrd="0" presId="urn:microsoft.com/office/officeart/2016/7/layout/RepeatingBendingProcessNew"/>
    <dgm:cxn modelId="{9AA67CA4-B48D-41FE-8426-4EADE048E305}" srcId="{25B0C0A5-E7FF-4103-8B67-1974162AD433}" destId="{1011F85B-0656-4CA0-9FB0-F19B875FA16A}" srcOrd="5" destOrd="0" parTransId="{BEF9701C-59BE-4989-B57F-5084E8CE08A2}" sibTransId="{42119DF4-2300-437D-838B-C58C57981F4B}"/>
    <dgm:cxn modelId="{086F20B4-7724-4BAA-86AF-310952D66A84}" type="presOf" srcId="{0AF4B3F2-B4DE-480E-BD3A-1711E7758CA2}" destId="{43F8E663-500A-4686-A380-6F655297B3AE}" srcOrd="0" destOrd="0" presId="urn:microsoft.com/office/officeart/2016/7/layout/RepeatingBendingProcessNew"/>
    <dgm:cxn modelId="{655202CD-9CB0-4FC4-B4D4-098E242C54CB}" type="presOf" srcId="{FE396804-3E67-4851-B240-35AB37BD3D7F}" destId="{BAC9B582-EB8D-49AE-B9BA-CB407C85A518}" srcOrd="1" destOrd="0" presId="urn:microsoft.com/office/officeart/2016/7/layout/RepeatingBendingProcessNew"/>
    <dgm:cxn modelId="{0EB749D0-8149-4E35-AE64-D49AAC114CA2}" type="presOf" srcId="{EDCB99CA-FEC7-4FFC-8FDE-CF460B65E27F}" destId="{05F5D675-A075-4269-99DB-D9C003270D87}" srcOrd="0" destOrd="0" presId="urn:microsoft.com/office/officeart/2016/7/layout/RepeatingBendingProcessNew"/>
    <dgm:cxn modelId="{237E6AE9-C344-437A-B736-1D04035B045F}" type="presOf" srcId="{FE396804-3E67-4851-B240-35AB37BD3D7F}" destId="{91BEBD37-B204-4532-9C2E-E15D015139B1}" srcOrd="0" destOrd="0" presId="urn:microsoft.com/office/officeart/2016/7/layout/RepeatingBendingProcessNew"/>
    <dgm:cxn modelId="{F4D475E9-E0B3-4EFA-BDC8-611AD4FD6B7D}" srcId="{25B0C0A5-E7FF-4103-8B67-1974162AD433}" destId="{0AF4B3F2-B4DE-480E-BD3A-1711E7758CA2}" srcOrd="2" destOrd="0" parTransId="{75E00EA1-8331-4E2C-A178-9574F421B593}" sibTransId="{FE396804-3E67-4851-B240-35AB37BD3D7F}"/>
    <dgm:cxn modelId="{130992E9-5068-4035-B65B-385AB3B13FA0}" type="presOf" srcId="{AE129B3A-8E5B-4D54-A547-E20B4445AB88}" destId="{85B7D1F2-3677-4DA7-AFEA-982EB1C77348}" srcOrd="0" destOrd="0" presId="urn:microsoft.com/office/officeart/2016/7/layout/RepeatingBendingProcessNew"/>
    <dgm:cxn modelId="{6139DFF4-E8D5-4EBC-9174-EBB73484E476}" type="presOf" srcId="{25B0C0A5-E7FF-4103-8B67-1974162AD433}" destId="{6A0A08F0-CE9A-44D2-990F-B09BEEBAD6A9}" srcOrd="0" destOrd="0" presId="urn:microsoft.com/office/officeart/2016/7/layout/RepeatingBendingProcessNew"/>
    <dgm:cxn modelId="{1BD22DF7-B1BA-4661-A477-257CE1283E14}" type="presOf" srcId="{C35DAD01-E0B0-4CF7-AB6D-70B5EB165BA3}" destId="{953A8C51-A05B-4BCD-B378-2E3A26EAE5D0}" srcOrd="0" destOrd="0" presId="urn:microsoft.com/office/officeart/2016/7/layout/RepeatingBendingProcessNew"/>
    <dgm:cxn modelId="{970122FD-E4B9-4739-80F6-632F6E7DE7F7}" srcId="{25B0C0A5-E7FF-4103-8B67-1974162AD433}" destId="{C35DAD01-E0B0-4CF7-AB6D-70B5EB165BA3}" srcOrd="4" destOrd="0" parTransId="{55A66902-89A5-4C15-9BF5-C3F23D60FE07}" sibTransId="{C655DA9B-9693-45DA-9075-B7E8426E6000}"/>
    <dgm:cxn modelId="{3A7C6F40-4251-4A2F-B080-34CF3CB351AF}" type="presParOf" srcId="{6A0A08F0-CE9A-44D2-990F-B09BEEBAD6A9}" destId="{72A95E0A-BC84-4FE4-80F6-0FBC84D0EB68}" srcOrd="0" destOrd="0" presId="urn:microsoft.com/office/officeart/2016/7/layout/RepeatingBendingProcessNew"/>
    <dgm:cxn modelId="{893A5007-8F45-4A55-8327-FA298690F21B}" type="presParOf" srcId="{6A0A08F0-CE9A-44D2-990F-B09BEEBAD6A9}" destId="{930C0445-6C44-495C-AB59-29D67E42E32F}" srcOrd="1" destOrd="0" presId="urn:microsoft.com/office/officeart/2016/7/layout/RepeatingBendingProcessNew"/>
    <dgm:cxn modelId="{112E4F64-D9F5-4D78-A782-674983761EE0}" type="presParOf" srcId="{930C0445-6C44-495C-AB59-29D67E42E32F}" destId="{5E04D105-5D57-40BE-9724-447ABC577541}" srcOrd="0" destOrd="0" presId="urn:microsoft.com/office/officeart/2016/7/layout/RepeatingBendingProcessNew"/>
    <dgm:cxn modelId="{83E361B0-3356-4DF9-9D6A-2A5F1C1A77E8}" type="presParOf" srcId="{6A0A08F0-CE9A-44D2-990F-B09BEEBAD6A9}" destId="{CEA8E64B-3FD8-4DD6-B0B1-52D0E4DA2B50}" srcOrd="2" destOrd="0" presId="urn:microsoft.com/office/officeart/2016/7/layout/RepeatingBendingProcessNew"/>
    <dgm:cxn modelId="{4E2EAB1F-33B0-4F01-A13B-58A1D96D7702}" type="presParOf" srcId="{6A0A08F0-CE9A-44D2-990F-B09BEEBAD6A9}" destId="{85B7D1F2-3677-4DA7-AFEA-982EB1C77348}" srcOrd="3" destOrd="0" presId="urn:microsoft.com/office/officeart/2016/7/layout/RepeatingBendingProcessNew"/>
    <dgm:cxn modelId="{9FE0EB3C-4F48-4725-8797-21DEFCB789BE}" type="presParOf" srcId="{85B7D1F2-3677-4DA7-AFEA-982EB1C77348}" destId="{DAF9400C-F6E7-45DD-9E6E-AD1E55438049}" srcOrd="0" destOrd="0" presId="urn:microsoft.com/office/officeart/2016/7/layout/RepeatingBendingProcessNew"/>
    <dgm:cxn modelId="{F6DACAF5-5A9C-4BED-B69F-E088FEDFE003}" type="presParOf" srcId="{6A0A08F0-CE9A-44D2-990F-B09BEEBAD6A9}" destId="{43F8E663-500A-4686-A380-6F655297B3AE}" srcOrd="4" destOrd="0" presId="urn:microsoft.com/office/officeart/2016/7/layout/RepeatingBendingProcessNew"/>
    <dgm:cxn modelId="{F27340BB-B385-455F-9D89-0B362010F273}" type="presParOf" srcId="{6A0A08F0-CE9A-44D2-990F-B09BEEBAD6A9}" destId="{91BEBD37-B204-4532-9C2E-E15D015139B1}" srcOrd="5" destOrd="0" presId="urn:microsoft.com/office/officeart/2016/7/layout/RepeatingBendingProcessNew"/>
    <dgm:cxn modelId="{E8BA5ECA-EDB0-4693-82BA-514B927E7BD9}" type="presParOf" srcId="{91BEBD37-B204-4532-9C2E-E15D015139B1}" destId="{BAC9B582-EB8D-49AE-B9BA-CB407C85A518}" srcOrd="0" destOrd="0" presId="urn:microsoft.com/office/officeart/2016/7/layout/RepeatingBendingProcessNew"/>
    <dgm:cxn modelId="{E76074EE-9B25-49C2-B189-B86415DF3FE4}" type="presParOf" srcId="{6A0A08F0-CE9A-44D2-990F-B09BEEBAD6A9}" destId="{33BB30FA-E47D-4335-95D1-5B5F51E2A308}" srcOrd="6" destOrd="0" presId="urn:microsoft.com/office/officeart/2016/7/layout/RepeatingBendingProcessNew"/>
    <dgm:cxn modelId="{7BC3B81B-114C-451B-9098-946D44C515A4}" type="presParOf" srcId="{6A0A08F0-CE9A-44D2-990F-B09BEEBAD6A9}" destId="{05F5D675-A075-4269-99DB-D9C003270D87}" srcOrd="7" destOrd="0" presId="urn:microsoft.com/office/officeart/2016/7/layout/RepeatingBendingProcessNew"/>
    <dgm:cxn modelId="{6F873B99-EBA5-464B-8C2C-297D27D14C57}" type="presParOf" srcId="{05F5D675-A075-4269-99DB-D9C003270D87}" destId="{5392BBBF-B1D4-41CD-8D04-9FF1F7F04C70}" srcOrd="0" destOrd="0" presId="urn:microsoft.com/office/officeart/2016/7/layout/RepeatingBendingProcessNew"/>
    <dgm:cxn modelId="{38108107-E64B-44F2-BC77-11FC1C7F56BF}" type="presParOf" srcId="{6A0A08F0-CE9A-44D2-990F-B09BEEBAD6A9}" destId="{953A8C51-A05B-4BCD-B378-2E3A26EAE5D0}" srcOrd="8" destOrd="0" presId="urn:microsoft.com/office/officeart/2016/7/layout/RepeatingBendingProcessNew"/>
    <dgm:cxn modelId="{DC9E4FDC-0C50-48BA-8522-A7BC879494CA}" type="presParOf" srcId="{6A0A08F0-CE9A-44D2-990F-B09BEEBAD6A9}" destId="{16144421-B26A-495C-A8F5-F59251470B73}" srcOrd="9" destOrd="0" presId="urn:microsoft.com/office/officeart/2016/7/layout/RepeatingBendingProcessNew"/>
    <dgm:cxn modelId="{1576C0C0-0978-4FF4-ADEA-E3A5CE41FD29}" type="presParOf" srcId="{16144421-B26A-495C-A8F5-F59251470B73}" destId="{A1B676CA-DBB7-414B-BEA3-2DA17FE6F049}" srcOrd="0" destOrd="0" presId="urn:microsoft.com/office/officeart/2016/7/layout/RepeatingBendingProcessNew"/>
    <dgm:cxn modelId="{59AF117E-1E3A-4D93-BAD5-65B54434D3FA}" type="presParOf" srcId="{6A0A08F0-CE9A-44D2-990F-B09BEEBAD6A9}" destId="{CA59B424-098F-4189-92CD-AFC5EB8E89A3}"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AFFE6A8-C000-4982-BA65-01D1BD1A14B5}" type="doc">
      <dgm:prSet loTypeId="urn:microsoft.com/office/officeart/2005/8/layout/process2" loCatId="process" qsTypeId="urn:microsoft.com/office/officeart/2005/8/quickstyle/simple4" qsCatId="simple" csTypeId="urn:microsoft.com/office/officeart/2005/8/colors/colorful1" csCatId="colorful" phldr="1"/>
      <dgm:spPr/>
      <dgm:t>
        <a:bodyPr/>
        <a:lstStyle/>
        <a:p>
          <a:endParaRPr lang="en-US"/>
        </a:p>
      </dgm:t>
    </dgm:pt>
    <dgm:pt modelId="{41ABCA1C-4FE1-4D54-A919-0CED76A934EA}">
      <dgm:prSet custT="1"/>
      <dgm:spPr/>
      <dgm:t>
        <a:bodyPr/>
        <a:lstStyle/>
        <a:p>
          <a:r>
            <a:rPr lang="en-US" sz="1600" b="1" i="0" dirty="0">
              <a:solidFill>
                <a:schemeClr val="bg1"/>
              </a:solidFill>
            </a:rPr>
            <a:t>2. </a:t>
          </a:r>
          <a:r>
            <a:rPr lang="en-US" sz="1600" b="1" i="0" dirty="0" err="1">
              <a:solidFill>
                <a:schemeClr val="bg1"/>
              </a:solidFill>
            </a:rPr>
            <a:t>UpdateBoostFactor</a:t>
          </a:r>
          <a:endParaRPr lang="en-US" sz="1600" dirty="0"/>
        </a:p>
      </dgm:t>
    </dgm:pt>
    <dgm:pt modelId="{C43537A2-EB88-4543-A728-62633CE95286}" type="parTrans" cxnId="{D24A91C4-D54A-491D-9666-852809A169F5}">
      <dgm:prSet/>
      <dgm:spPr/>
      <dgm:t>
        <a:bodyPr/>
        <a:lstStyle/>
        <a:p>
          <a:endParaRPr lang="en-US"/>
        </a:p>
      </dgm:t>
    </dgm:pt>
    <dgm:pt modelId="{35E99BD4-E7C9-410B-86BF-5C210B0EA0BE}" type="sibTrans" cxnId="{D24A91C4-D54A-491D-9666-852809A169F5}">
      <dgm:prSet/>
      <dgm:spPr/>
      <dgm:t>
        <a:bodyPr/>
        <a:lstStyle/>
        <a:p>
          <a:endParaRPr lang="en-US"/>
        </a:p>
      </dgm:t>
    </dgm:pt>
    <dgm:pt modelId="{B37E2106-1A9B-40B7-958C-69BC53F0B123}">
      <dgm:prSet custT="1"/>
      <dgm:spPr/>
      <dgm:t>
        <a:bodyPr/>
        <a:lstStyle/>
        <a:p>
          <a:r>
            <a:rPr lang="en-US" sz="1600" b="0" i="0" dirty="0">
              <a:solidFill>
                <a:schemeClr val="bg1"/>
              </a:solidFill>
            </a:rPr>
            <a:t>The boost factors are used to increase the overlap of active columns to improve their chances of becoming active and hence encourage participation of more columns in the learning process. This means that columns that have been active enough have a boost factor of 1, meaning their overlap is not boosted. Columns whose active-duty cycle drops too much below that of their </a:t>
          </a:r>
          <a:r>
            <a:rPr lang="en-US" sz="1600" b="0" i="0" dirty="0" err="1">
              <a:solidFill>
                <a:schemeClr val="bg1"/>
              </a:solidFill>
            </a:rPr>
            <a:t>neighbours</a:t>
          </a:r>
          <a:r>
            <a:rPr lang="en-US" sz="1600" b="0" i="0" dirty="0">
              <a:solidFill>
                <a:schemeClr val="bg1"/>
              </a:solidFill>
            </a:rPr>
            <a:t> are boosted depending on how infrequently they have been active. The more infrequent, the more they are boosted.</a:t>
          </a:r>
          <a:endParaRPr lang="en-US" sz="1600" dirty="0"/>
        </a:p>
      </dgm:t>
    </dgm:pt>
    <dgm:pt modelId="{A20EE0E0-4827-48B6-90E2-D39FA6636167}" type="parTrans" cxnId="{CF06D216-E2F9-4817-9226-BBA19CCCDC2D}">
      <dgm:prSet/>
      <dgm:spPr/>
      <dgm:t>
        <a:bodyPr/>
        <a:lstStyle/>
        <a:p>
          <a:endParaRPr lang="en-US"/>
        </a:p>
      </dgm:t>
    </dgm:pt>
    <dgm:pt modelId="{26F257E5-1576-4173-87AD-2BE4A422102D}" type="sibTrans" cxnId="{CF06D216-E2F9-4817-9226-BBA19CCCDC2D}">
      <dgm:prSet/>
      <dgm:spPr/>
      <dgm:t>
        <a:bodyPr/>
        <a:lstStyle/>
        <a:p>
          <a:endParaRPr lang="en-US"/>
        </a:p>
      </dgm:t>
    </dgm:pt>
    <dgm:pt modelId="{E967F7C5-4EFC-4DFF-AF16-EB33D6E4ED47}">
      <dgm:prSet custT="1"/>
      <dgm:spPr/>
      <dgm:t>
        <a:bodyPr/>
        <a:lstStyle/>
        <a:p>
          <a:r>
            <a:rPr lang="en-US" sz="1600" b="1" i="0" dirty="0">
              <a:solidFill>
                <a:schemeClr val="bg1"/>
              </a:solidFill>
            </a:rPr>
            <a:t>Formula :</a:t>
          </a:r>
          <a:r>
            <a:rPr lang="en-US" sz="1600" b="0" i="0" dirty="0">
              <a:solidFill>
                <a:schemeClr val="bg1"/>
              </a:solidFill>
            </a:rPr>
            <a:t> ' boost =(1-maxBoost)/</a:t>
          </a:r>
          <a:r>
            <a:rPr lang="en-US" sz="1600" b="0" i="0" dirty="0" err="1">
              <a:solidFill>
                <a:schemeClr val="bg1"/>
              </a:solidFill>
            </a:rPr>
            <a:t>minDuty</a:t>
          </a:r>
          <a:r>
            <a:rPr lang="en-US" sz="1600" b="0" i="0" dirty="0">
              <a:solidFill>
                <a:schemeClr val="bg1"/>
              </a:solidFill>
            </a:rPr>
            <a:t>*</a:t>
          </a:r>
          <a:r>
            <a:rPr lang="en-US" sz="1600" b="0" i="0" dirty="0" err="1">
              <a:solidFill>
                <a:schemeClr val="bg1"/>
              </a:solidFill>
            </a:rPr>
            <a:t>activeDutyCycle</a:t>
          </a:r>
          <a:r>
            <a:rPr lang="en-US" sz="1600" b="0" i="0" dirty="0">
              <a:solidFill>
                <a:schemeClr val="bg1"/>
              </a:solidFill>
            </a:rPr>
            <a:t> + </a:t>
          </a:r>
          <a:r>
            <a:rPr lang="en-US" sz="1600" b="0" i="0" dirty="0" err="1">
              <a:solidFill>
                <a:schemeClr val="bg1"/>
              </a:solidFill>
            </a:rPr>
            <a:t>maxBoost</a:t>
          </a:r>
          <a:r>
            <a:rPr lang="en-US" sz="1600" b="0" i="0" dirty="0">
              <a:solidFill>
                <a:schemeClr val="bg1"/>
              </a:solidFill>
            </a:rPr>
            <a:t> '</a:t>
          </a:r>
          <a:endParaRPr lang="en-US" sz="1600" dirty="0"/>
        </a:p>
      </dgm:t>
    </dgm:pt>
    <dgm:pt modelId="{29576DD6-CABC-4DE6-ACDB-54F365087C8F}" type="parTrans" cxnId="{1955E3FB-8E71-40B4-B19F-C346D9315DE7}">
      <dgm:prSet/>
      <dgm:spPr/>
      <dgm:t>
        <a:bodyPr/>
        <a:lstStyle/>
        <a:p>
          <a:endParaRPr lang="en-US"/>
        </a:p>
      </dgm:t>
    </dgm:pt>
    <dgm:pt modelId="{D65846B2-5CC4-4856-817D-3E3BC6175D21}" type="sibTrans" cxnId="{1955E3FB-8E71-40B4-B19F-C346D9315DE7}">
      <dgm:prSet/>
      <dgm:spPr/>
      <dgm:t>
        <a:bodyPr/>
        <a:lstStyle/>
        <a:p>
          <a:endParaRPr lang="en-US"/>
        </a:p>
      </dgm:t>
    </dgm:pt>
    <dgm:pt modelId="{25E28456-41F3-486A-9361-5971D2002067}" type="pres">
      <dgm:prSet presAssocID="{1AFFE6A8-C000-4982-BA65-01D1BD1A14B5}" presName="linearFlow" presStyleCnt="0">
        <dgm:presLayoutVars>
          <dgm:resizeHandles val="exact"/>
        </dgm:presLayoutVars>
      </dgm:prSet>
      <dgm:spPr/>
    </dgm:pt>
    <dgm:pt modelId="{03FF47FC-AAEC-4FB9-9ADC-293E0FF397C3}" type="pres">
      <dgm:prSet presAssocID="{41ABCA1C-4FE1-4D54-A919-0CED76A934EA}" presName="node" presStyleLbl="node1" presStyleIdx="0" presStyleCnt="3" custScaleX="122043">
        <dgm:presLayoutVars>
          <dgm:bulletEnabled val="1"/>
        </dgm:presLayoutVars>
      </dgm:prSet>
      <dgm:spPr/>
    </dgm:pt>
    <dgm:pt modelId="{6E821D79-1DC9-42C4-BF68-700FA41B7034}" type="pres">
      <dgm:prSet presAssocID="{35E99BD4-E7C9-410B-86BF-5C210B0EA0BE}" presName="sibTrans" presStyleLbl="sibTrans2D1" presStyleIdx="0" presStyleCnt="2"/>
      <dgm:spPr/>
    </dgm:pt>
    <dgm:pt modelId="{2A96D232-8C3A-4D0D-8446-157F97591D9D}" type="pres">
      <dgm:prSet presAssocID="{35E99BD4-E7C9-410B-86BF-5C210B0EA0BE}" presName="connectorText" presStyleLbl="sibTrans2D1" presStyleIdx="0" presStyleCnt="2"/>
      <dgm:spPr/>
    </dgm:pt>
    <dgm:pt modelId="{8B155C16-F6E7-4F84-80E3-4CB3A9658737}" type="pres">
      <dgm:prSet presAssocID="{B37E2106-1A9B-40B7-958C-69BC53F0B123}" presName="node" presStyleLbl="node1" presStyleIdx="1" presStyleCnt="3" custScaleX="122971" custScaleY="234018">
        <dgm:presLayoutVars>
          <dgm:bulletEnabled val="1"/>
        </dgm:presLayoutVars>
      </dgm:prSet>
      <dgm:spPr/>
    </dgm:pt>
    <dgm:pt modelId="{0646CE31-FEA8-4788-9AB4-6970A3D6286D}" type="pres">
      <dgm:prSet presAssocID="{26F257E5-1576-4173-87AD-2BE4A422102D}" presName="sibTrans" presStyleLbl="sibTrans2D1" presStyleIdx="1" presStyleCnt="2"/>
      <dgm:spPr/>
    </dgm:pt>
    <dgm:pt modelId="{2A6FFAB4-3CD8-4F57-B9E0-D689F7414918}" type="pres">
      <dgm:prSet presAssocID="{26F257E5-1576-4173-87AD-2BE4A422102D}" presName="connectorText" presStyleLbl="sibTrans2D1" presStyleIdx="1" presStyleCnt="2"/>
      <dgm:spPr/>
    </dgm:pt>
    <dgm:pt modelId="{2C7E7A04-C7FB-44D1-989E-9E00547EEFCB}" type="pres">
      <dgm:prSet presAssocID="{E967F7C5-4EFC-4DFF-AF16-EB33D6E4ED47}" presName="node" presStyleLbl="node1" presStyleIdx="2" presStyleCnt="3" custScaleX="122043">
        <dgm:presLayoutVars>
          <dgm:bulletEnabled val="1"/>
        </dgm:presLayoutVars>
      </dgm:prSet>
      <dgm:spPr/>
    </dgm:pt>
  </dgm:ptLst>
  <dgm:cxnLst>
    <dgm:cxn modelId="{CF06D216-E2F9-4817-9226-BBA19CCCDC2D}" srcId="{1AFFE6A8-C000-4982-BA65-01D1BD1A14B5}" destId="{B37E2106-1A9B-40B7-958C-69BC53F0B123}" srcOrd="1" destOrd="0" parTransId="{A20EE0E0-4827-48B6-90E2-D39FA6636167}" sibTransId="{26F257E5-1576-4173-87AD-2BE4A422102D}"/>
    <dgm:cxn modelId="{543E531F-0C9E-4C27-829C-A56AFD780B64}" type="presOf" srcId="{26F257E5-1576-4173-87AD-2BE4A422102D}" destId="{0646CE31-FEA8-4788-9AB4-6970A3D6286D}" srcOrd="0" destOrd="0" presId="urn:microsoft.com/office/officeart/2005/8/layout/process2"/>
    <dgm:cxn modelId="{716D9958-BFEB-44BF-BC2B-9742C474944E}" type="presOf" srcId="{35E99BD4-E7C9-410B-86BF-5C210B0EA0BE}" destId="{6E821D79-1DC9-42C4-BF68-700FA41B7034}" srcOrd="0" destOrd="0" presId="urn:microsoft.com/office/officeart/2005/8/layout/process2"/>
    <dgm:cxn modelId="{8F0C418D-169C-4766-8E7D-82633BD592CF}" type="presOf" srcId="{26F257E5-1576-4173-87AD-2BE4A422102D}" destId="{2A6FFAB4-3CD8-4F57-B9E0-D689F7414918}" srcOrd="1" destOrd="0" presId="urn:microsoft.com/office/officeart/2005/8/layout/process2"/>
    <dgm:cxn modelId="{6C8D89C3-56D9-4D3F-A16F-353A2B9CBC2F}" type="presOf" srcId="{35E99BD4-E7C9-410B-86BF-5C210B0EA0BE}" destId="{2A96D232-8C3A-4D0D-8446-157F97591D9D}" srcOrd="1" destOrd="0" presId="urn:microsoft.com/office/officeart/2005/8/layout/process2"/>
    <dgm:cxn modelId="{6EDABAC3-5D00-4CAC-90B8-72CB95323D27}" type="presOf" srcId="{1AFFE6A8-C000-4982-BA65-01D1BD1A14B5}" destId="{25E28456-41F3-486A-9361-5971D2002067}" srcOrd="0" destOrd="0" presId="urn:microsoft.com/office/officeart/2005/8/layout/process2"/>
    <dgm:cxn modelId="{D24A91C4-D54A-491D-9666-852809A169F5}" srcId="{1AFFE6A8-C000-4982-BA65-01D1BD1A14B5}" destId="{41ABCA1C-4FE1-4D54-A919-0CED76A934EA}" srcOrd="0" destOrd="0" parTransId="{C43537A2-EB88-4543-A728-62633CE95286}" sibTransId="{35E99BD4-E7C9-410B-86BF-5C210B0EA0BE}"/>
    <dgm:cxn modelId="{08E72BCB-8088-424F-9983-58ACCAF0446D}" type="presOf" srcId="{B37E2106-1A9B-40B7-958C-69BC53F0B123}" destId="{8B155C16-F6E7-4F84-80E3-4CB3A9658737}" srcOrd="0" destOrd="0" presId="urn:microsoft.com/office/officeart/2005/8/layout/process2"/>
    <dgm:cxn modelId="{65BCA6CE-5ACB-4833-8DB1-4AD4078C8830}" type="presOf" srcId="{E967F7C5-4EFC-4DFF-AF16-EB33D6E4ED47}" destId="{2C7E7A04-C7FB-44D1-989E-9E00547EEFCB}" srcOrd="0" destOrd="0" presId="urn:microsoft.com/office/officeart/2005/8/layout/process2"/>
    <dgm:cxn modelId="{340170D2-1526-4CCF-BF2A-A63616D2865C}" type="presOf" srcId="{41ABCA1C-4FE1-4D54-A919-0CED76A934EA}" destId="{03FF47FC-AAEC-4FB9-9ADC-293E0FF397C3}" srcOrd="0" destOrd="0" presId="urn:microsoft.com/office/officeart/2005/8/layout/process2"/>
    <dgm:cxn modelId="{1955E3FB-8E71-40B4-B19F-C346D9315DE7}" srcId="{1AFFE6A8-C000-4982-BA65-01D1BD1A14B5}" destId="{E967F7C5-4EFC-4DFF-AF16-EB33D6E4ED47}" srcOrd="2" destOrd="0" parTransId="{29576DD6-CABC-4DE6-ACDB-54F365087C8F}" sibTransId="{D65846B2-5CC4-4856-817D-3E3BC6175D21}"/>
    <dgm:cxn modelId="{702E3868-4D8F-4BC0-8E04-35E26957A11B}" type="presParOf" srcId="{25E28456-41F3-486A-9361-5971D2002067}" destId="{03FF47FC-AAEC-4FB9-9ADC-293E0FF397C3}" srcOrd="0" destOrd="0" presId="urn:microsoft.com/office/officeart/2005/8/layout/process2"/>
    <dgm:cxn modelId="{1D5D95B0-4A32-4921-9AAC-1945FD7B1222}" type="presParOf" srcId="{25E28456-41F3-486A-9361-5971D2002067}" destId="{6E821D79-1DC9-42C4-BF68-700FA41B7034}" srcOrd="1" destOrd="0" presId="urn:microsoft.com/office/officeart/2005/8/layout/process2"/>
    <dgm:cxn modelId="{1F4273E1-2668-4EE1-9F95-7B0B183455D9}" type="presParOf" srcId="{6E821D79-1DC9-42C4-BF68-700FA41B7034}" destId="{2A96D232-8C3A-4D0D-8446-157F97591D9D}" srcOrd="0" destOrd="0" presId="urn:microsoft.com/office/officeart/2005/8/layout/process2"/>
    <dgm:cxn modelId="{8F934056-4D7E-40E3-9275-13517327FD69}" type="presParOf" srcId="{25E28456-41F3-486A-9361-5971D2002067}" destId="{8B155C16-F6E7-4F84-80E3-4CB3A9658737}" srcOrd="2" destOrd="0" presId="urn:microsoft.com/office/officeart/2005/8/layout/process2"/>
    <dgm:cxn modelId="{46FAA167-31CD-47C7-B065-D77877C8387A}" type="presParOf" srcId="{25E28456-41F3-486A-9361-5971D2002067}" destId="{0646CE31-FEA8-4788-9AB4-6970A3D6286D}" srcOrd="3" destOrd="0" presId="urn:microsoft.com/office/officeart/2005/8/layout/process2"/>
    <dgm:cxn modelId="{AFF376C6-3F16-4E11-961B-C53596E90BA4}" type="presParOf" srcId="{0646CE31-FEA8-4788-9AB4-6970A3D6286D}" destId="{2A6FFAB4-3CD8-4F57-B9E0-D689F7414918}" srcOrd="0" destOrd="0" presId="urn:microsoft.com/office/officeart/2005/8/layout/process2"/>
    <dgm:cxn modelId="{300AAEE2-E850-4A06-A52A-06905FB3EC35}" type="presParOf" srcId="{25E28456-41F3-486A-9361-5971D2002067}" destId="{2C7E7A04-C7FB-44D1-989E-9E00547EEFCB}"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AFFE6A8-C000-4982-BA65-01D1BD1A14B5}" type="doc">
      <dgm:prSet loTypeId="urn:microsoft.com/office/officeart/2005/8/layout/process2" loCatId="process" qsTypeId="urn:microsoft.com/office/officeart/2005/8/quickstyle/simple4" qsCatId="simple" csTypeId="urn:microsoft.com/office/officeart/2005/8/colors/colorful1" csCatId="colorful" phldr="1"/>
      <dgm:spPr/>
      <dgm:t>
        <a:bodyPr/>
        <a:lstStyle/>
        <a:p>
          <a:endParaRPr lang="en-US"/>
        </a:p>
      </dgm:t>
    </dgm:pt>
    <dgm:pt modelId="{41ABCA1C-4FE1-4D54-A919-0CED76A934EA}">
      <dgm:prSet custT="1"/>
      <dgm:spPr/>
      <dgm:t>
        <a:bodyPr/>
        <a:lstStyle/>
        <a:p>
          <a:r>
            <a:rPr lang="en-US" sz="1600" b="1" i="0" dirty="0">
              <a:solidFill>
                <a:schemeClr val="bg1"/>
              </a:solidFill>
            </a:rPr>
            <a:t>3. </a:t>
          </a:r>
          <a:r>
            <a:rPr lang="en-US" sz="1600" b="1" i="0" dirty="0" err="1">
              <a:solidFill>
                <a:schemeClr val="bg1"/>
              </a:solidFill>
            </a:rPr>
            <a:t>CalcEventFrequency</a:t>
          </a:r>
          <a:r>
            <a:rPr lang="en-US" sz="1600" b="1" i="0" dirty="0">
              <a:solidFill>
                <a:schemeClr val="bg1"/>
              </a:solidFill>
            </a:rPr>
            <a:t>.</a:t>
          </a:r>
          <a:endParaRPr lang="en-US" sz="1600" dirty="0">
            <a:solidFill>
              <a:schemeClr val="bg1"/>
            </a:solidFill>
          </a:endParaRPr>
        </a:p>
      </dgm:t>
    </dgm:pt>
    <dgm:pt modelId="{C43537A2-EB88-4543-A728-62633CE95286}" type="parTrans" cxnId="{D24A91C4-D54A-491D-9666-852809A169F5}">
      <dgm:prSet/>
      <dgm:spPr/>
      <dgm:t>
        <a:bodyPr/>
        <a:lstStyle/>
        <a:p>
          <a:endParaRPr lang="en-US"/>
        </a:p>
      </dgm:t>
    </dgm:pt>
    <dgm:pt modelId="{35E99BD4-E7C9-410B-86BF-5C210B0EA0BE}" type="sibTrans" cxnId="{D24A91C4-D54A-491D-9666-852809A169F5}">
      <dgm:prSet/>
      <dgm:spPr/>
      <dgm:t>
        <a:bodyPr/>
        <a:lstStyle/>
        <a:p>
          <a:endParaRPr lang="en-US"/>
        </a:p>
      </dgm:t>
    </dgm:pt>
    <dgm:pt modelId="{B37E2106-1A9B-40B7-958C-69BC53F0B123}">
      <dgm:prSet custT="1"/>
      <dgm:spPr/>
      <dgm:t>
        <a:bodyPr/>
        <a:lstStyle/>
        <a:p>
          <a:r>
            <a:rPr lang="en-US" sz="1600" b="0" i="0" dirty="0">
              <a:solidFill>
                <a:schemeClr val="bg1"/>
              </a:solidFill>
            </a:rPr>
            <a:t>Calculates the </a:t>
          </a:r>
          <a:r>
            <a:rPr lang="en-US" sz="1600" b="0" i="0" dirty="0" err="1">
              <a:solidFill>
                <a:schemeClr val="bg1"/>
              </a:solidFill>
            </a:rPr>
            <a:t>normalised</a:t>
          </a:r>
          <a:r>
            <a:rPr lang="en-US" sz="1600" b="0" i="0" dirty="0">
              <a:solidFill>
                <a:schemeClr val="bg1"/>
              </a:solidFill>
            </a:rPr>
            <a:t> counter value of the frequency of an event. Event can be overlap or the activation of the column. Updates a duty cycle estimate with a new value. This is a helper function that is used to update several duty cycle variables in the Column class, such as: </a:t>
          </a:r>
          <a:r>
            <a:rPr lang="en-US" sz="1600" b="0" i="0" dirty="0" err="1">
              <a:solidFill>
                <a:schemeClr val="bg1"/>
              </a:solidFill>
            </a:rPr>
            <a:t>overlapDutyCucle</a:t>
          </a:r>
          <a:r>
            <a:rPr lang="en-US" sz="1600" b="0" i="0" dirty="0">
              <a:solidFill>
                <a:schemeClr val="bg1"/>
              </a:solidFill>
            </a:rPr>
            <a:t>, </a:t>
          </a:r>
          <a:r>
            <a:rPr lang="en-US" sz="1600" b="0" i="0" dirty="0" err="1">
              <a:solidFill>
                <a:schemeClr val="bg1"/>
              </a:solidFill>
            </a:rPr>
            <a:t>activeDutyCycle</a:t>
          </a:r>
          <a:r>
            <a:rPr lang="en-US" sz="1600" b="0" i="0" dirty="0">
              <a:solidFill>
                <a:schemeClr val="bg1"/>
              </a:solidFill>
            </a:rPr>
            <a:t>, </a:t>
          </a:r>
          <a:r>
            <a:rPr lang="en-US" sz="1600" b="0" i="0" dirty="0" err="1">
              <a:solidFill>
                <a:schemeClr val="bg1"/>
              </a:solidFill>
            </a:rPr>
            <a:t>minPctDutyCycleBeforeInh</a:t>
          </a:r>
          <a:r>
            <a:rPr lang="en-US" sz="1600" b="0" i="0" dirty="0">
              <a:solidFill>
                <a:schemeClr val="bg1"/>
              </a:solidFill>
            </a:rPr>
            <a:t>, </a:t>
          </a:r>
          <a:r>
            <a:rPr lang="en-US" sz="1600" b="0" i="0" dirty="0" err="1">
              <a:solidFill>
                <a:schemeClr val="bg1"/>
              </a:solidFill>
            </a:rPr>
            <a:t>minPctDutyCycleAfterInh</a:t>
          </a:r>
          <a:r>
            <a:rPr lang="en-US" sz="1600" b="0" i="0" dirty="0">
              <a:solidFill>
                <a:schemeClr val="bg1"/>
              </a:solidFill>
            </a:rPr>
            <a:t>, etc. returns the updated duty cycle.</a:t>
          </a:r>
          <a:endParaRPr lang="en-US" sz="1600" dirty="0">
            <a:solidFill>
              <a:schemeClr val="bg1"/>
            </a:solidFill>
          </a:endParaRPr>
        </a:p>
      </dgm:t>
    </dgm:pt>
    <dgm:pt modelId="{A20EE0E0-4827-48B6-90E2-D39FA6636167}" type="parTrans" cxnId="{CF06D216-E2F9-4817-9226-BBA19CCCDC2D}">
      <dgm:prSet/>
      <dgm:spPr/>
      <dgm:t>
        <a:bodyPr/>
        <a:lstStyle/>
        <a:p>
          <a:endParaRPr lang="en-US"/>
        </a:p>
      </dgm:t>
    </dgm:pt>
    <dgm:pt modelId="{26F257E5-1576-4173-87AD-2BE4A422102D}" type="sibTrans" cxnId="{CF06D216-E2F9-4817-9226-BBA19CCCDC2D}">
      <dgm:prSet/>
      <dgm:spPr/>
      <dgm:t>
        <a:bodyPr/>
        <a:lstStyle/>
        <a:p>
          <a:endParaRPr lang="en-US"/>
        </a:p>
      </dgm:t>
    </dgm:pt>
    <dgm:pt modelId="{E967F7C5-4EFC-4DFF-AF16-EB33D6E4ED47}">
      <dgm:prSet custT="1"/>
      <dgm:spPr/>
      <dgm:t>
        <a:bodyPr/>
        <a:lstStyle/>
        <a:p>
          <a:r>
            <a:rPr lang="en-US" sz="1600" b="1" i="0" dirty="0">
              <a:solidFill>
                <a:schemeClr val="bg1"/>
              </a:solidFill>
            </a:rPr>
            <a:t>Formula :</a:t>
          </a:r>
          <a:r>
            <a:rPr lang="en-US" sz="1600" b="0" i="0" dirty="0">
              <a:solidFill>
                <a:schemeClr val="bg1"/>
              </a:solidFill>
            </a:rPr>
            <a:t>' </a:t>
          </a:r>
          <a:r>
            <a:rPr lang="en-US" sz="1600" b="0" i="0" dirty="0" err="1">
              <a:solidFill>
                <a:schemeClr val="bg1"/>
              </a:solidFill>
            </a:rPr>
            <a:t>dutyCycle</a:t>
          </a:r>
          <a:r>
            <a:rPr lang="en-US" sz="1600" b="0" i="0" dirty="0">
              <a:solidFill>
                <a:schemeClr val="bg1"/>
              </a:solidFill>
            </a:rPr>
            <a:t> = (period - 1)*</a:t>
          </a:r>
          <a:r>
            <a:rPr lang="en-US" sz="1600" b="0" i="0" dirty="0" err="1">
              <a:solidFill>
                <a:schemeClr val="bg1"/>
              </a:solidFill>
            </a:rPr>
            <a:t>dutyCycle</a:t>
          </a:r>
          <a:r>
            <a:rPr lang="en-US" sz="1600" b="0" i="0" dirty="0">
              <a:solidFill>
                <a:schemeClr val="bg1"/>
              </a:solidFill>
            </a:rPr>
            <a:t> + </a:t>
          </a:r>
          <a:r>
            <a:rPr lang="en-US" sz="1600" b="0" i="0" dirty="0" err="1">
              <a:solidFill>
                <a:schemeClr val="bg1"/>
              </a:solidFill>
            </a:rPr>
            <a:t>newValue</a:t>
          </a:r>
          <a:r>
            <a:rPr lang="en-US" sz="1600" b="0" i="0" dirty="0">
              <a:solidFill>
                <a:schemeClr val="bg1"/>
              </a:solidFill>
            </a:rPr>
            <a:t> / period</a:t>
          </a:r>
          <a:r>
            <a:rPr lang="en-US" sz="1600" b="0" i="0" dirty="0"/>
            <a:t> '</a:t>
          </a:r>
          <a:endParaRPr lang="en-US" sz="1600" dirty="0"/>
        </a:p>
      </dgm:t>
    </dgm:pt>
    <dgm:pt modelId="{29576DD6-CABC-4DE6-ACDB-54F365087C8F}" type="parTrans" cxnId="{1955E3FB-8E71-40B4-B19F-C346D9315DE7}">
      <dgm:prSet/>
      <dgm:spPr/>
      <dgm:t>
        <a:bodyPr/>
        <a:lstStyle/>
        <a:p>
          <a:endParaRPr lang="en-US"/>
        </a:p>
      </dgm:t>
    </dgm:pt>
    <dgm:pt modelId="{D65846B2-5CC4-4856-817D-3E3BC6175D21}" type="sibTrans" cxnId="{1955E3FB-8E71-40B4-B19F-C346D9315DE7}">
      <dgm:prSet/>
      <dgm:spPr/>
      <dgm:t>
        <a:bodyPr/>
        <a:lstStyle/>
        <a:p>
          <a:endParaRPr lang="en-US"/>
        </a:p>
      </dgm:t>
    </dgm:pt>
    <dgm:pt modelId="{25E28456-41F3-486A-9361-5971D2002067}" type="pres">
      <dgm:prSet presAssocID="{1AFFE6A8-C000-4982-BA65-01D1BD1A14B5}" presName="linearFlow" presStyleCnt="0">
        <dgm:presLayoutVars>
          <dgm:resizeHandles val="exact"/>
        </dgm:presLayoutVars>
      </dgm:prSet>
      <dgm:spPr/>
    </dgm:pt>
    <dgm:pt modelId="{03FF47FC-AAEC-4FB9-9ADC-293E0FF397C3}" type="pres">
      <dgm:prSet presAssocID="{41ABCA1C-4FE1-4D54-A919-0CED76A934EA}" presName="node" presStyleLbl="node1" presStyleIdx="0" presStyleCnt="3">
        <dgm:presLayoutVars>
          <dgm:bulletEnabled val="1"/>
        </dgm:presLayoutVars>
      </dgm:prSet>
      <dgm:spPr/>
    </dgm:pt>
    <dgm:pt modelId="{6E821D79-1DC9-42C4-BF68-700FA41B7034}" type="pres">
      <dgm:prSet presAssocID="{35E99BD4-E7C9-410B-86BF-5C210B0EA0BE}" presName="sibTrans" presStyleLbl="sibTrans2D1" presStyleIdx="0" presStyleCnt="2"/>
      <dgm:spPr/>
    </dgm:pt>
    <dgm:pt modelId="{2A96D232-8C3A-4D0D-8446-157F97591D9D}" type="pres">
      <dgm:prSet presAssocID="{35E99BD4-E7C9-410B-86BF-5C210B0EA0BE}" presName="connectorText" presStyleLbl="sibTrans2D1" presStyleIdx="0" presStyleCnt="2"/>
      <dgm:spPr/>
    </dgm:pt>
    <dgm:pt modelId="{8B155C16-F6E7-4F84-80E3-4CB3A9658737}" type="pres">
      <dgm:prSet presAssocID="{B37E2106-1A9B-40B7-958C-69BC53F0B123}" presName="node" presStyleLbl="node1" presStyleIdx="1" presStyleCnt="3">
        <dgm:presLayoutVars>
          <dgm:bulletEnabled val="1"/>
        </dgm:presLayoutVars>
      </dgm:prSet>
      <dgm:spPr/>
    </dgm:pt>
    <dgm:pt modelId="{0646CE31-FEA8-4788-9AB4-6970A3D6286D}" type="pres">
      <dgm:prSet presAssocID="{26F257E5-1576-4173-87AD-2BE4A422102D}" presName="sibTrans" presStyleLbl="sibTrans2D1" presStyleIdx="1" presStyleCnt="2"/>
      <dgm:spPr/>
    </dgm:pt>
    <dgm:pt modelId="{2A6FFAB4-3CD8-4F57-B9E0-D689F7414918}" type="pres">
      <dgm:prSet presAssocID="{26F257E5-1576-4173-87AD-2BE4A422102D}" presName="connectorText" presStyleLbl="sibTrans2D1" presStyleIdx="1" presStyleCnt="2"/>
      <dgm:spPr/>
    </dgm:pt>
    <dgm:pt modelId="{2C7E7A04-C7FB-44D1-989E-9E00547EEFCB}" type="pres">
      <dgm:prSet presAssocID="{E967F7C5-4EFC-4DFF-AF16-EB33D6E4ED47}" presName="node" presStyleLbl="node1" presStyleIdx="2" presStyleCnt="3">
        <dgm:presLayoutVars>
          <dgm:bulletEnabled val="1"/>
        </dgm:presLayoutVars>
      </dgm:prSet>
      <dgm:spPr/>
    </dgm:pt>
  </dgm:ptLst>
  <dgm:cxnLst>
    <dgm:cxn modelId="{CF06D216-E2F9-4817-9226-BBA19CCCDC2D}" srcId="{1AFFE6A8-C000-4982-BA65-01D1BD1A14B5}" destId="{B37E2106-1A9B-40B7-958C-69BC53F0B123}" srcOrd="1" destOrd="0" parTransId="{A20EE0E0-4827-48B6-90E2-D39FA6636167}" sibTransId="{26F257E5-1576-4173-87AD-2BE4A422102D}"/>
    <dgm:cxn modelId="{543E531F-0C9E-4C27-829C-A56AFD780B64}" type="presOf" srcId="{26F257E5-1576-4173-87AD-2BE4A422102D}" destId="{0646CE31-FEA8-4788-9AB4-6970A3D6286D}" srcOrd="0" destOrd="0" presId="urn:microsoft.com/office/officeart/2005/8/layout/process2"/>
    <dgm:cxn modelId="{716D9958-BFEB-44BF-BC2B-9742C474944E}" type="presOf" srcId="{35E99BD4-E7C9-410B-86BF-5C210B0EA0BE}" destId="{6E821D79-1DC9-42C4-BF68-700FA41B7034}" srcOrd="0" destOrd="0" presId="urn:microsoft.com/office/officeart/2005/8/layout/process2"/>
    <dgm:cxn modelId="{8F0C418D-169C-4766-8E7D-82633BD592CF}" type="presOf" srcId="{26F257E5-1576-4173-87AD-2BE4A422102D}" destId="{2A6FFAB4-3CD8-4F57-B9E0-D689F7414918}" srcOrd="1" destOrd="0" presId="urn:microsoft.com/office/officeart/2005/8/layout/process2"/>
    <dgm:cxn modelId="{6C8D89C3-56D9-4D3F-A16F-353A2B9CBC2F}" type="presOf" srcId="{35E99BD4-E7C9-410B-86BF-5C210B0EA0BE}" destId="{2A96D232-8C3A-4D0D-8446-157F97591D9D}" srcOrd="1" destOrd="0" presId="urn:microsoft.com/office/officeart/2005/8/layout/process2"/>
    <dgm:cxn modelId="{6EDABAC3-5D00-4CAC-90B8-72CB95323D27}" type="presOf" srcId="{1AFFE6A8-C000-4982-BA65-01D1BD1A14B5}" destId="{25E28456-41F3-486A-9361-5971D2002067}" srcOrd="0" destOrd="0" presId="urn:microsoft.com/office/officeart/2005/8/layout/process2"/>
    <dgm:cxn modelId="{D24A91C4-D54A-491D-9666-852809A169F5}" srcId="{1AFFE6A8-C000-4982-BA65-01D1BD1A14B5}" destId="{41ABCA1C-4FE1-4D54-A919-0CED76A934EA}" srcOrd="0" destOrd="0" parTransId="{C43537A2-EB88-4543-A728-62633CE95286}" sibTransId="{35E99BD4-E7C9-410B-86BF-5C210B0EA0BE}"/>
    <dgm:cxn modelId="{08E72BCB-8088-424F-9983-58ACCAF0446D}" type="presOf" srcId="{B37E2106-1A9B-40B7-958C-69BC53F0B123}" destId="{8B155C16-F6E7-4F84-80E3-4CB3A9658737}" srcOrd="0" destOrd="0" presId="urn:microsoft.com/office/officeart/2005/8/layout/process2"/>
    <dgm:cxn modelId="{65BCA6CE-5ACB-4833-8DB1-4AD4078C8830}" type="presOf" srcId="{E967F7C5-4EFC-4DFF-AF16-EB33D6E4ED47}" destId="{2C7E7A04-C7FB-44D1-989E-9E00547EEFCB}" srcOrd="0" destOrd="0" presId="urn:microsoft.com/office/officeart/2005/8/layout/process2"/>
    <dgm:cxn modelId="{340170D2-1526-4CCF-BF2A-A63616D2865C}" type="presOf" srcId="{41ABCA1C-4FE1-4D54-A919-0CED76A934EA}" destId="{03FF47FC-AAEC-4FB9-9ADC-293E0FF397C3}" srcOrd="0" destOrd="0" presId="urn:microsoft.com/office/officeart/2005/8/layout/process2"/>
    <dgm:cxn modelId="{1955E3FB-8E71-40B4-B19F-C346D9315DE7}" srcId="{1AFFE6A8-C000-4982-BA65-01D1BD1A14B5}" destId="{E967F7C5-4EFC-4DFF-AF16-EB33D6E4ED47}" srcOrd="2" destOrd="0" parTransId="{29576DD6-CABC-4DE6-ACDB-54F365087C8F}" sibTransId="{D65846B2-5CC4-4856-817D-3E3BC6175D21}"/>
    <dgm:cxn modelId="{702E3868-4D8F-4BC0-8E04-35E26957A11B}" type="presParOf" srcId="{25E28456-41F3-486A-9361-5971D2002067}" destId="{03FF47FC-AAEC-4FB9-9ADC-293E0FF397C3}" srcOrd="0" destOrd="0" presId="urn:microsoft.com/office/officeart/2005/8/layout/process2"/>
    <dgm:cxn modelId="{1D5D95B0-4A32-4921-9AAC-1945FD7B1222}" type="presParOf" srcId="{25E28456-41F3-486A-9361-5971D2002067}" destId="{6E821D79-1DC9-42C4-BF68-700FA41B7034}" srcOrd="1" destOrd="0" presId="urn:microsoft.com/office/officeart/2005/8/layout/process2"/>
    <dgm:cxn modelId="{1F4273E1-2668-4EE1-9F95-7B0B183455D9}" type="presParOf" srcId="{6E821D79-1DC9-42C4-BF68-700FA41B7034}" destId="{2A96D232-8C3A-4D0D-8446-157F97591D9D}" srcOrd="0" destOrd="0" presId="urn:microsoft.com/office/officeart/2005/8/layout/process2"/>
    <dgm:cxn modelId="{8F934056-4D7E-40E3-9275-13517327FD69}" type="presParOf" srcId="{25E28456-41F3-486A-9361-5971D2002067}" destId="{8B155C16-F6E7-4F84-80E3-4CB3A9658737}" srcOrd="2" destOrd="0" presId="urn:microsoft.com/office/officeart/2005/8/layout/process2"/>
    <dgm:cxn modelId="{46FAA167-31CD-47C7-B065-D77877C8387A}" type="presParOf" srcId="{25E28456-41F3-486A-9361-5971D2002067}" destId="{0646CE31-FEA8-4788-9AB4-6970A3D6286D}" srcOrd="3" destOrd="0" presId="urn:microsoft.com/office/officeart/2005/8/layout/process2"/>
    <dgm:cxn modelId="{AFF376C6-3F16-4E11-961B-C53596E90BA4}" type="presParOf" srcId="{0646CE31-FEA8-4788-9AB4-6970A3D6286D}" destId="{2A6FFAB4-3CD8-4F57-B9E0-D689F7414918}" srcOrd="0" destOrd="0" presId="urn:microsoft.com/office/officeart/2005/8/layout/process2"/>
    <dgm:cxn modelId="{300AAEE2-E850-4A06-A52A-06905FB3EC35}" type="presParOf" srcId="{25E28456-41F3-486A-9361-5971D2002067}" destId="{2C7E7A04-C7FB-44D1-989E-9E00547EEFCB}"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24D7B7E-E3E1-4F70-860F-C15552F260ED}" type="doc">
      <dgm:prSet loTypeId="urn:microsoft.com/office/officeart/2016/7/layout/RepeatingBendingProcessNew" loCatId="process" qsTypeId="urn:microsoft.com/office/officeart/2005/8/quickstyle/simple2" qsCatId="simple" csTypeId="urn:microsoft.com/office/officeart/2005/8/colors/colorful1" csCatId="colorful" phldr="1"/>
      <dgm:spPr/>
      <dgm:t>
        <a:bodyPr/>
        <a:lstStyle/>
        <a:p>
          <a:endParaRPr lang="en-US"/>
        </a:p>
      </dgm:t>
    </dgm:pt>
    <dgm:pt modelId="{625E9B8A-89B8-4E23-BBE8-D0A1FCCA9302}">
      <dgm:prSet custT="1"/>
      <dgm:spPr/>
      <dgm:t>
        <a:bodyPr/>
        <a:lstStyle/>
        <a:p>
          <a:r>
            <a:rPr lang="en-US" sz="1600" b="1" i="0" dirty="0">
              <a:solidFill>
                <a:schemeClr val="bg1"/>
              </a:solidFill>
            </a:rPr>
            <a:t>4. </a:t>
          </a:r>
          <a:r>
            <a:rPr lang="en-US" sz="1600" b="1" i="0" dirty="0" err="1">
              <a:solidFill>
                <a:schemeClr val="bg1"/>
              </a:solidFill>
            </a:rPr>
            <a:t>UpdateMinDutyCycles</a:t>
          </a:r>
          <a:r>
            <a:rPr lang="en-US" sz="1600" b="1" i="0" dirty="0">
              <a:solidFill>
                <a:schemeClr val="bg1"/>
              </a:solidFill>
            </a:rPr>
            <a:t>.</a:t>
          </a:r>
          <a:endParaRPr lang="en-US" sz="1600" dirty="0">
            <a:solidFill>
              <a:schemeClr val="bg1"/>
            </a:solidFill>
          </a:endParaRPr>
        </a:p>
      </dgm:t>
    </dgm:pt>
    <dgm:pt modelId="{CADA2EEA-D75F-4B07-AB1B-7C88CE7AB712}" type="parTrans" cxnId="{B171963F-8ABF-487E-9603-E00F76B46C4C}">
      <dgm:prSet/>
      <dgm:spPr/>
      <dgm:t>
        <a:bodyPr/>
        <a:lstStyle/>
        <a:p>
          <a:endParaRPr lang="en-US"/>
        </a:p>
      </dgm:t>
    </dgm:pt>
    <dgm:pt modelId="{839CB872-5C02-42C0-995F-D4652D1C0372}" type="sibTrans" cxnId="{B171963F-8ABF-487E-9603-E00F76B46C4C}">
      <dgm:prSet/>
      <dgm:spPr/>
      <dgm:t>
        <a:bodyPr/>
        <a:lstStyle/>
        <a:p>
          <a:endParaRPr lang="en-US"/>
        </a:p>
      </dgm:t>
    </dgm:pt>
    <dgm:pt modelId="{26F07EDE-4676-4CB6-A5DC-4441E97D7F3B}">
      <dgm:prSet custT="1"/>
      <dgm:spPr/>
      <dgm:t>
        <a:bodyPr/>
        <a:lstStyle/>
        <a:p>
          <a:r>
            <a:rPr lang="en-US" sz="1600" b="0" i="0" dirty="0">
              <a:solidFill>
                <a:schemeClr val="bg1"/>
              </a:solidFill>
            </a:rPr>
            <a:t>It updates the minimum duty cycles for SP that uses global inhibition and sets the minimum duty cycles for the overlap and activation of all columns to be a percent of the maximum in the region, specified by Min Overlap Duty Cycles and min Pct Active-Duty Cycle respectively.</a:t>
          </a:r>
          <a:endParaRPr lang="en-US" sz="1600" dirty="0">
            <a:solidFill>
              <a:schemeClr val="bg1"/>
            </a:solidFill>
          </a:endParaRPr>
        </a:p>
      </dgm:t>
    </dgm:pt>
    <dgm:pt modelId="{206C6504-5CAA-42E2-8628-EDDFE06EAEB3}" type="parTrans" cxnId="{46CFF3FC-3BDD-482E-B58A-9F52A650F848}">
      <dgm:prSet/>
      <dgm:spPr/>
      <dgm:t>
        <a:bodyPr/>
        <a:lstStyle/>
        <a:p>
          <a:endParaRPr lang="en-US"/>
        </a:p>
      </dgm:t>
    </dgm:pt>
    <dgm:pt modelId="{67E19874-4ACB-4D8E-AEA2-9D87864FFAA9}" type="sibTrans" cxnId="{46CFF3FC-3BDD-482E-B58A-9F52A650F848}">
      <dgm:prSet/>
      <dgm:spPr/>
      <dgm:t>
        <a:bodyPr/>
        <a:lstStyle/>
        <a:p>
          <a:endParaRPr lang="en-US"/>
        </a:p>
      </dgm:t>
    </dgm:pt>
    <dgm:pt modelId="{56FEBA1C-B9E0-46B0-A1A2-0B8EA8C516F0}">
      <dgm:prSet custT="1"/>
      <dgm:spPr/>
      <dgm:t>
        <a:bodyPr/>
        <a:lstStyle/>
        <a:p>
          <a:r>
            <a:rPr lang="en-US" sz="1600" b="0" i="0" dirty="0">
              <a:solidFill>
                <a:schemeClr val="bg1"/>
              </a:solidFill>
            </a:rPr>
            <a:t>Whenever the </a:t>
          </a:r>
          <a:r>
            <a:rPr lang="en-US" sz="1600" b="0" i="0" dirty="0" err="1">
              <a:solidFill>
                <a:schemeClr val="bg1"/>
              </a:solidFill>
            </a:rPr>
            <a:t>UpdateMinDutyCycles</a:t>
          </a:r>
          <a:r>
            <a:rPr lang="en-US" sz="1600" b="0" i="0" dirty="0">
              <a:solidFill>
                <a:schemeClr val="bg1"/>
              </a:solidFill>
            </a:rPr>
            <a:t> method is called in the SP its either Local or Global Inhibition. Through inhibition radius we get the size of the local neighborhood, Then the Maximum value the neighborhood of </a:t>
          </a:r>
          <a:r>
            <a:rPr lang="en-US" sz="1600" b="0" i="0" dirty="0" err="1">
              <a:solidFill>
                <a:schemeClr val="bg1"/>
              </a:solidFill>
            </a:rPr>
            <a:t>maxActiveDuty</a:t>
          </a:r>
          <a:r>
            <a:rPr lang="en-US" sz="1600" b="0" i="0" dirty="0">
              <a:solidFill>
                <a:schemeClr val="bg1"/>
              </a:solidFill>
            </a:rPr>
            <a:t> and </a:t>
          </a:r>
          <a:r>
            <a:rPr lang="en-US" sz="1600" b="0" i="0" dirty="0" err="1">
              <a:solidFill>
                <a:schemeClr val="bg1"/>
              </a:solidFill>
            </a:rPr>
            <a:t>maxOverlapDuty</a:t>
          </a:r>
          <a:r>
            <a:rPr lang="en-US" sz="1600" b="0" i="0" dirty="0">
              <a:solidFill>
                <a:schemeClr val="bg1"/>
              </a:solidFill>
            </a:rPr>
            <a:t> is multiplied with </a:t>
          </a:r>
          <a:r>
            <a:rPr lang="en-US" sz="1600" b="0" i="0" dirty="0" err="1">
              <a:solidFill>
                <a:schemeClr val="bg1"/>
              </a:solidFill>
            </a:rPr>
            <a:t>MinPctActiveDutyCycles</a:t>
          </a:r>
          <a:r>
            <a:rPr lang="en-US" sz="1600" b="0" i="0" dirty="0">
              <a:solidFill>
                <a:schemeClr val="bg1"/>
              </a:solidFill>
            </a:rPr>
            <a:t> and </a:t>
          </a:r>
          <a:r>
            <a:rPr lang="en-US" sz="1600" b="0" i="0" dirty="0" err="1">
              <a:solidFill>
                <a:schemeClr val="bg1"/>
              </a:solidFill>
            </a:rPr>
            <a:t>MinPctOverlapDutyCycles</a:t>
          </a:r>
          <a:r>
            <a:rPr lang="en-US" sz="1600" b="0" i="0" dirty="0">
              <a:solidFill>
                <a:schemeClr val="bg1"/>
              </a:solidFill>
            </a:rPr>
            <a:t> Respectively to be a percent of the maximum in the region</a:t>
          </a:r>
          <a:r>
            <a:rPr lang="en-US" sz="1400" b="0" i="0" dirty="0">
              <a:solidFill>
                <a:schemeClr val="bg1"/>
              </a:solidFill>
            </a:rPr>
            <a:t>.</a:t>
          </a:r>
          <a:endParaRPr lang="en-US" sz="1400" dirty="0">
            <a:solidFill>
              <a:schemeClr val="bg1"/>
            </a:solidFill>
          </a:endParaRPr>
        </a:p>
      </dgm:t>
    </dgm:pt>
    <dgm:pt modelId="{C1735173-CF5F-41CB-87A3-A18560064FDC}" type="parTrans" cxnId="{72350195-BFA0-4B05-8B58-B6C0CD767829}">
      <dgm:prSet/>
      <dgm:spPr/>
      <dgm:t>
        <a:bodyPr/>
        <a:lstStyle/>
        <a:p>
          <a:endParaRPr lang="en-US"/>
        </a:p>
      </dgm:t>
    </dgm:pt>
    <dgm:pt modelId="{4D0CC7FC-9C86-4076-BF43-B9E78BC2251F}" type="sibTrans" cxnId="{72350195-BFA0-4B05-8B58-B6C0CD767829}">
      <dgm:prSet/>
      <dgm:spPr/>
      <dgm:t>
        <a:bodyPr/>
        <a:lstStyle/>
        <a:p>
          <a:endParaRPr lang="en-US"/>
        </a:p>
      </dgm:t>
    </dgm:pt>
    <dgm:pt modelId="{A4B6DEB2-6C66-4C99-93EF-472459EA8658}" type="pres">
      <dgm:prSet presAssocID="{D24D7B7E-E3E1-4F70-860F-C15552F260ED}" presName="Name0" presStyleCnt="0">
        <dgm:presLayoutVars>
          <dgm:dir/>
          <dgm:resizeHandles val="exact"/>
        </dgm:presLayoutVars>
      </dgm:prSet>
      <dgm:spPr/>
    </dgm:pt>
    <dgm:pt modelId="{A9E9C07E-96FC-453B-B9F5-407DC1949143}" type="pres">
      <dgm:prSet presAssocID="{625E9B8A-89B8-4E23-BBE8-D0A1FCCA9302}" presName="node" presStyleLbl="node1" presStyleIdx="0" presStyleCnt="3">
        <dgm:presLayoutVars>
          <dgm:bulletEnabled val="1"/>
        </dgm:presLayoutVars>
      </dgm:prSet>
      <dgm:spPr/>
    </dgm:pt>
    <dgm:pt modelId="{15A5E13F-1D64-45FF-85B4-FE29B880E425}" type="pres">
      <dgm:prSet presAssocID="{839CB872-5C02-42C0-995F-D4652D1C0372}" presName="sibTrans" presStyleLbl="sibTrans1D1" presStyleIdx="0" presStyleCnt="2"/>
      <dgm:spPr/>
    </dgm:pt>
    <dgm:pt modelId="{61B638CD-017C-4810-915A-352084F280B9}" type="pres">
      <dgm:prSet presAssocID="{839CB872-5C02-42C0-995F-D4652D1C0372}" presName="connectorText" presStyleLbl="sibTrans1D1" presStyleIdx="0" presStyleCnt="2"/>
      <dgm:spPr/>
    </dgm:pt>
    <dgm:pt modelId="{E3774A0E-3323-4E86-827D-1CB38AAAB1A5}" type="pres">
      <dgm:prSet presAssocID="{26F07EDE-4676-4CB6-A5DC-4441E97D7F3B}" presName="node" presStyleLbl="node1" presStyleIdx="1" presStyleCnt="3">
        <dgm:presLayoutVars>
          <dgm:bulletEnabled val="1"/>
        </dgm:presLayoutVars>
      </dgm:prSet>
      <dgm:spPr/>
    </dgm:pt>
    <dgm:pt modelId="{B52198D6-236F-4521-BD60-5D5C7393560F}" type="pres">
      <dgm:prSet presAssocID="{67E19874-4ACB-4D8E-AEA2-9D87864FFAA9}" presName="sibTrans" presStyleLbl="sibTrans1D1" presStyleIdx="1" presStyleCnt="2"/>
      <dgm:spPr/>
    </dgm:pt>
    <dgm:pt modelId="{C927CC16-5D0D-4E3A-A8AA-0EDD4B017B8C}" type="pres">
      <dgm:prSet presAssocID="{67E19874-4ACB-4D8E-AEA2-9D87864FFAA9}" presName="connectorText" presStyleLbl="sibTrans1D1" presStyleIdx="1" presStyleCnt="2"/>
      <dgm:spPr/>
    </dgm:pt>
    <dgm:pt modelId="{701C01E5-A570-4844-8A35-830B985DF22A}" type="pres">
      <dgm:prSet presAssocID="{56FEBA1C-B9E0-46B0-A1A2-0B8EA8C516F0}" presName="node" presStyleLbl="node1" presStyleIdx="2" presStyleCnt="3" custScaleY="145770">
        <dgm:presLayoutVars>
          <dgm:bulletEnabled val="1"/>
        </dgm:presLayoutVars>
      </dgm:prSet>
      <dgm:spPr/>
    </dgm:pt>
  </dgm:ptLst>
  <dgm:cxnLst>
    <dgm:cxn modelId="{C217BB16-8EEA-4F16-8883-DDF9238C2D62}" type="presOf" srcId="{67E19874-4ACB-4D8E-AEA2-9D87864FFAA9}" destId="{B52198D6-236F-4521-BD60-5D5C7393560F}" srcOrd="0" destOrd="0" presId="urn:microsoft.com/office/officeart/2016/7/layout/RepeatingBendingProcessNew"/>
    <dgm:cxn modelId="{D743D426-3664-4546-856E-D247754386E4}" type="presOf" srcId="{625E9B8A-89B8-4E23-BBE8-D0A1FCCA9302}" destId="{A9E9C07E-96FC-453B-B9F5-407DC1949143}" srcOrd="0" destOrd="0" presId="urn:microsoft.com/office/officeart/2016/7/layout/RepeatingBendingProcessNew"/>
    <dgm:cxn modelId="{B171963F-8ABF-487E-9603-E00F76B46C4C}" srcId="{D24D7B7E-E3E1-4F70-860F-C15552F260ED}" destId="{625E9B8A-89B8-4E23-BBE8-D0A1FCCA9302}" srcOrd="0" destOrd="0" parTransId="{CADA2EEA-D75F-4B07-AB1B-7C88CE7AB712}" sibTransId="{839CB872-5C02-42C0-995F-D4652D1C0372}"/>
    <dgm:cxn modelId="{2759C660-46FF-4FDA-9B27-C1DB558BBDB4}" type="presOf" srcId="{D24D7B7E-E3E1-4F70-860F-C15552F260ED}" destId="{A4B6DEB2-6C66-4C99-93EF-472459EA8658}" srcOrd="0" destOrd="0" presId="urn:microsoft.com/office/officeart/2016/7/layout/RepeatingBendingProcessNew"/>
    <dgm:cxn modelId="{845DB041-B1EC-45FD-9C0C-FAC34E96CB57}" type="presOf" srcId="{26F07EDE-4676-4CB6-A5DC-4441E97D7F3B}" destId="{E3774A0E-3323-4E86-827D-1CB38AAAB1A5}" srcOrd="0" destOrd="0" presId="urn:microsoft.com/office/officeart/2016/7/layout/RepeatingBendingProcessNew"/>
    <dgm:cxn modelId="{6FD28157-ED72-4322-BC52-015B8A120402}" type="presOf" srcId="{839CB872-5C02-42C0-995F-D4652D1C0372}" destId="{61B638CD-017C-4810-915A-352084F280B9}" srcOrd="1" destOrd="0" presId="urn:microsoft.com/office/officeart/2016/7/layout/RepeatingBendingProcessNew"/>
    <dgm:cxn modelId="{E8DC4E87-E112-454D-B04E-67639D825327}" type="presOf" srcId="{839CB872-5C02-42C0-995F-D4652D1C0372}" destId="{15A5E13F-1D64-45FF-85B4-FE29B880E425}" srcOrd="0" destOrd="0" presId="urn:microsoft.com/office/officeart/2016/7/layout/RepeatingBendingProcessNew"/>
    <dgm:cxn modelId="{72350195-BFA0-4B05-8B58-B6C0CD767829}" srcId="{D24D7B7E-E3E1-4F70-860F-C15552F260ED}" destId="{56FEBA1C-B9E0-46B0-A1A2-0B8EA8C516F0}" srcOrd="2" destOrd="0" parTransId="{C1735173-CF5F-41CB-87A3-A18560064FDC}" sibTransId="{4D0CC7FC-9C86-4076-BF43-B9E78BC2251F}"/>
    <dgm:cxn modelId="{444D109F-9E7D-4B9F-B90E-9AF822034847}" type="presOf" srcId="{56FEBA1C-B9E0-46B0-A1A2-0B8EA8C516F0}" destId="{701C01E5-A570-4844-8A35-830B985DF22A}" srcOrd="0" destOrd="0" presId="urn:microsoft.com/office/officeart/2016/7/layout/RepeatingBendingProcessNew"/>
    <dgm:cxn modelId="{AE1268C7-19F3-4606-8312-A57337AFA89B}" type="presOf" srcId="{67E19874-4ACB-4D8E-AEA2-9D87864FFAA9}" destId="{C927CC16-5D0D-4E3A-A8AA-0EDD4B017B8C}" srcOrd="1" destOrd="0" presId="urn:microsoft.com/office/officeart/2016/7/layout/RepeatingBendingProcessNew"/>
    <dgm:cxn modelId="{46CFF3FC-3BDD-482E-B58A-9F52A650F848}" srcId="{D24D7B7E-E3E1-4F70-860F-C15552F260ED}" destId="{26F07EDE-4676-4CB6-A5DC-4441E97D7F3B}" srcOrd="1" destOrd="0" parTransId="{206C6504-5CAA-42E2-8628-EDDFE06EAEB3}" sibTransId="{67E19874-4ACB-4D8E-AEA2-9D87864FFAA9}"/>
    <dgm:cxn modelId="{632EC07C-0704-4C22-8B85-573246282632}" type="presParOf" srcId="{A4B6DEB2-6C66-4C99-93EF-472459EA8658}" destId="{A9E9C07E-96FC-453B-B9F5-407DC1949143}" srcOrd="0" destOrd="0" presId="urn:microsoft.com/office/officeart/2016/7/layout/RepeatingBendingProcessNew"/>
    <dgm:cxn modelId="{A300749B-5EFD-423E-AC51-7493925420AD}" type="presParOf" srcId="{A4B6DEB2-6C66-4C99-93EF-472459EA8658}" destId="{15A5E13F-1D64-45FF-85B4-FE29B880E425}" srcOrd="1" destOrd="0" presId="urn:microsoft.com/office/officeart/2016/7/layout/RepeatingBendingProcessNew"/>
    <dgm:cxn modelId="{39C0DA17-1302-4C4B-AA00-BF13815FBBF2}" type="presParOf" srcId="{15A5E13F-1D64-45FF-85B4-FE29B880E425}" destId="{61B638CD-017C-4810-915A-352084F280B9}" srcOrd="0" destOrd="0" presId="urn:microsoft.com/office/officeart/2016/7/layout/RepeatingBendingProcessNew"/>
    <dgm:cxn modelId="{8C6E632A-6333-4D10-8B61-15DB40FED5C1}" type="presParOf" srcId="{A4B6DEB2-6C66-4C99-93EF-472459EA8658}" destId="{E3774A0E-3323-4E86-827D-1CB38AAAB1A5}" srcOrd="2" destOrd="0" presId="urn:microsoft.com/office/officeart/2016/7/layout/RepeatingBendingProcessNew"/>
    <dgm:cxn modelId="{CC420738-9C88-451F-8B63-12062AAEE829}" type="presParOf" srcId="{A4B6DEB2-6C66-4C99-93EF-472459EA8658}" destId="{B52198D6-236F-4521-BD60-5D5C7393560F}" srcOrd="3" destOrd="0" presId="urn:microsoft.com/office/officeart/2016/7/layout/RepeatingBendingProcessNew"/>
    <dgm:cxn modelId="{6073894E-C42B-4A69-A5BB-2DEFB19A9FAE}" type="presParOf" srcId="{B52198D6-236F-4521-BD60-5D5C7393560F}" destId="{C927CC16-5D0D-4E3A-A8AA-0EDD4B017B8C}" srcOrd="0" destOrd="0" presId="urn:microsoft.com/office/officeart/2016/7/layout/RepeatingBendingProcessNew"/>
    <dgm:cxn modelId="{8C097B7E-E67A-4871-890B-0C8D9546713C}" type="presParOf" srcId="{A4B6DEB2-6C66-4C99-93EF-472459EA8658}" destId="{701C01E5-A570-4844-8A35-830B985DF22A}" srcOrd="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958DA2-5E6C-42C4-BA8A-BC4EBBE7F15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F3F0594-FD02-4B9B-9B0D-E0199E00E0B1}">
      <dgm:prSet custT="1"/>
      <dgm:spPr/>
      <dgm:t>
        <a:bodyPr/>
        <a:lstStyle/>
        <a:p>
          <a:r>
            <a:rPr lang="x-none" sz="1600" dirty="0"/>
            <a:t>These graphical representations are the representation o</a:t>
          </a:r>
          <a:r>
            <a:rPr lang="en-IN" sz="1600" dirty="0"/>
            <a:t>f data which is fetched from Spatial Pooler experiment. We ran this program many times by setting up the different values of </a:t>
          </a:r>
          <a:r>
            <a:rPr lang="en-IN" sz="1600" dirty="0" err="1"/>
            <a:t>maxBoost</a:t>
          </a:r>
          <a:r>
            <a:rPr lang="en-IN" sz="1600" dirty="0"/>
            <a:t>, Duty Cycles, </a:t>
          </a:r>
          <a:r>
            <a:rPr lang="en-IN" sz="1600" dirty="0" err="1"/>
            <a:t>Syn</a:t>
          </a:r>
          <a:r>
            <a:rPr lang="en-IN" sz="1600" dirty="0"/>
            <a:t> Perm Below Stimulus Inc, </a:t>
          </a:r>
          <a:r>
            <a:rPr lang="en-IN" sz="1600" dirty="0" err="1"/>
            <a:t>Syn</a:t>
          </a:r>
          <a:r>
            <a:rPr lang="en-IN" sz="1600" dirty="0"/>
            <a:t> Perm Trim Threshold, </a:t>
          </a:r>
          <a:r>
            <a:rPr lang="en-IN" sz="1600" dirty="0" err="1"/>
            <a:t>num</a:t>
          </a:r>
          <a:r>
            <a:rPr lang="en-IN" sz="1600" dirty="0"/>
            <a:t> of columns, input bits and double max.</a:t>
          </a:r>
          <a:endParaRPr lang="en-US" sz="1600" dirty="0"/>
        </a:p>
      </dgm:t>
    </dgm:pt>
    <dgm:pt modelId="{276FFE25-A5C9-4A1A-93F4-6D689542B936}" type="parTrans" cxnId="{411CB6C9-6BA5-4111-970A-580CF800BC50}">
      <dgm:prSet/>
      <dgm:spPr/>
      <dgm:t>
        <a:bodyPr/>
        <a:lstStyle/>
        <a:p>
          <a:endParaRPr lang="en-US"/>
        </a:p>
      </dgm:t>
    </dgm:pt>
    <dgm:pt modelId="{4E12A9D4-7EDF-4204-8F39-716F9913C809}" type="sibTrans" cxnId="{411CB6C9-6BA5-4111-970A-580CF800BC50}">
      <dgm:prSet/>
      <dgm:spPr/>
      <dgm:t>
        <a:bodyPr/>
        <a:lstStyle/>
        <a:p>
          <a:endParaRPr lang="en-US"/>
        </a:p>
      </dgm:t>
    </dgm:pt>
    <dgm:pt modelId="{E672F8A7-41F1-451D-A4FC-94AE560015DA}">
      <dgm:prSet custT="1"/>
      <dgm:spPr/>
      <dgm:t>
        <a:bodyPr/>
        <a:lstStyle/>
        <a:p>
          <a:r>
            <a:rPr lang="en-IN" sz="1600" dirty="0"/>
            <a:t>By setting up the different values of </a:t>
          </a:r>
          <a:r>
            <a:rPr lang="en-IN" sz="1600" dirty="0" err="1"/>
            <a:t>maxBoost</a:t>
          </a:r>
          <a:r>
            <a:rPr lang="en-IN" sz="1600" dirty="0"/>
            <a:t> from 1 to 10 and Duty Cycles from 10000 to 150000 we concluded that there is an inverse relation of Max Boost and Duty Cycle. The higher value of boost the lower the stability is but in fact if we reduce boost but increasing Duty Cycle while the remaining parameters are same, so the stability also increase not 100% but approximately 90 to 95%. </a:t>
          </a:r>
          <a:r>
            <a:rPr lang="x-none" sz="1600" dirty="0"/>
            <a:t>Moreover, there is one more parameter which play a vital role for making it stable is “BUMPUP”. It disables all the weak columns (Columns in which average or all the cells are not active). As this unit test takes more than 102 minutes to execute for all input series from 0 to 10 but, if we reduced no of columns from 2048 to 1024, it reduces the time of execution however, the stability still at 100%.</a:t>
          </a:r>
          <a:endParaRPr lang="en-US" sz="1600" dirty="0"/>
        </a:p>
      </dgm:t>
    </dgm:pt>
    <dgm:pt modelId="{0A576850-AE15-4A59-BA8C-7C3B4AB8BADD}" type="parTrans" cxnId="{00FAF3EE-31EA-475F-97E2-7BE23F3163C6}">
      <dgm:prSet/>
      <dgm:spPr/>
      <dgm:t>
        <a:bodyPr/>
        <a:lstStyle/>
        <a:p>
          <a:endParaRPr lang="en-US"/>
        </a:p>
      </dgm:t>
    </dgm:pt>
    <dgm:pt modelId="{6F761E80-1A6F-4891-A813-6FB8F268A468}" type="sibTrans" cxnId="{00FAF3EE-31EA-475F-97E2-7BE23F3163C6}">
      <dgm:prSet/>
      <dgm:spPr/>
      <dgm:t>
        <a:bodyPr/>
        <a:lstStyle/>
        <a:p>
          <a:endParaRPr lang="en-US"/>
        </a:p>
      </dgm:t>
    </dgm:pt>
    <dgm:pt modelId="{B4300CB2-606C-45CA-82E4-4169843BA9AC}" type="pres">
      <dgm:prSet presAssocID="{9A958DA2-5E6C-42C4-BA8A-BC4EBBE7F15A}" presName="linear" presStyleCnt="0">
        <dgm:presLayoutVars>
          <dgm:animLvl val="lvl"/>
          <dgm:resizeHandles val="exact"/>
        </dgm:presLayoutVars>
      </dgm:prSet>
      <dgm:spPr/>
    </dgm:pt>
    <dgm:pt modelId="{C27E5F22-2403-4F0D-ABB9-3CD5B4D7ED0B}" type="pres">
      <dgm:prSet presAssocID="{7F3F0594-FD02-4B9B-9B0D-E0199E00E0B1}" presName="parentText" presStyleLbl="node1" presStyleIdx="0" presStyleCnt="2">
        <dgm:presLayoutVars>
          <dgm:chMax val="0"/>
          <dgm:bulletEnabled val="1"/>
        </dgm:presLayoutVars>
      </dgm:prSet>
      <dgm:spPr/>
    </dgm:pt>
    <dgm:pt modelId="{227169EB-690C-4246-8ADE-0185CF8902B4}" type="pres">
      <dgm:prSet presAssocID="{4E12A9D4-7EDF-4204-8F39-716F9913C809}" presName="spacer" presStyleCnt="0"/>
      <dgm:spPr/>
    </dgm:pt>
    <dgm:pt modelId="{EB49A339-EFBD-4E2F-95F6-E0FCB0A4C616}" type="pres">
      <dgm:prSet presAssocID="{E672F8A7-41F1-451D-A4FC-94AE560015DA}" presName="parentText" presStyleLbl="node1" presStyleIdx="1" presStyleCnt="2" custLinFactY="29161" custLinFactNeighborX="-4" custLinFactNeighborY="100000">
        <dgm:presLayoutVars>
          <dgm:chMax val="0"/>
          <dgm:bulletEnabled val="1"/>
        </dgm:presLayoutVars>
      </dgm:prSet>
      <dgm:spPr/>
    </dgm:pt>
  </dgm:ptLst>
  <dgm:cxnLst>
    <dgm:cxn modelId="{B0270F57-9F0D-40FA-B389-FE561C5459CB}" type="presOf" srcId="{7F3F0594-FD02-4B9B-9B0D-E0199E00E0B1}" destId="{C27E5F22-2403-4F0D-ABB9-3CD5B4D7ED0B}" srcOrd="0" destOrd="0" presId="urn:microsoft.com/office/officeart/2005/8/layout/vList2"/>
    <dgm:cxn modelId="{411CB6C9-6BA5-4111-970A-580CF800BC50}" srcId="{9A958DA2-5E6C-42C4-BA8A-BC4EBBE7F15A}" destId="{7F3F0594-FD02-4B9B-9B0D-E0199E00E0B1}" srcOrd="0" destOrd="0" parTransId="{276FFE25-A5C9-4A1A-93F4-6D689542B936}" sibTransId="{4E12A9D4-7EDF-4204-8F39-716F9913C809}"/>
    <dgm:cxn modelId="{00FAF3EE-31EA-475F-97E2-7BE23F3163C6}" srcId="{9A958DA2-5E6C-42C4-BA8A-BC4EBBE7F15A}" destId="{E672F8A7-41F1-451D-A4FC-94AE560015DA}" srcOrd="1" destOrd="0" parTransId="{0A576850-AE15-4A59-BA8C-7C3B4AB8BADD}" sibTransId="{6F761E80-1A6F-4891-A813-6FB8F268A468}"/>
    <dgm:cxn modelId="{BE8039FA-F7BF-49B3-93C0-2AA0E56A2CE3}" type="presOf" srcId="{9A958DA2-5E6C-42C4-BA8A-BC4EBBE7F15A}" destId="{B4300CB2-606C-45CA-82E4-4169843BA9AC}" srcOrd="0" destOrd="0" presId="urn:microsoft.com/office/officeart/2005/8/layout/vList2"/>
    <dgm:cxn modelId="{4DA089FA-6203-42EE-BB86-B4585F4160AB}" type="presOf" srcId="{E672F8A7-41F1-451D-A4FC-94AE560015DA}" destId="{EB49A339-EFBD-4E2F-95F6-E0FCB0A4C616}" srcOrd="0" destOrd="0" presId="urn:microsoft.com/office/officeart/2005/8/layout/vList2"/>
    <dgm:cxn modelId="{0047C659-A69D-44CE-A7E1-70517C808614}" type="presParOf" srcId="{B4300CB2-606C-45CA-82E4-4169843BA9AC}" destId="{C27E5F22-2403-4F0D-ABB9-3CD5B4D7ED0B}" srcOrd="0" destOrd="0" presId="urn:microsoft.com/office/officeart/2005/8/layout/vList2"/>
    <dgm:cxn modelId="{E66CEDD8-6EBA-491C-A08A-4A1C9A3CA399}" type="presParOf" srcId="{B4300CB2-606C-45CA-82E4-4169843BA9AC}" destId="{227169EB-690C-4246-8ADE-0185CF8902B4}" srcOrd="1" destOrd="0" presId="urn:microsoft.com/office/officeart/2005/8/layout/vList2"/>
    <dgm:cxn modelId="{4E4C5C4C-C45E-4300-AE06-B23818F72790}" type="presParOf" srcId="{B4300CB2-606C-45CA-82E4-4169843BA9AC}" destId="{EB49A339-EFBD-4E2F-95F6-E0FCB0A4C61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6B587FD-2E0A-4A7D-99CC-B841AA1A0BC5}"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0AF190F2-4CF7-4F14-89FC-308B551E0C1D}">
      <dgm:prSet/>
      <dgm:spPr/>
      <dgm:t>
        <a:bodyPr/>
        <a:lstStyle/>
        <a:p>
          <a:r>
            <a:rPr lang="en-IN"/>
            <a:t>Based on the above experiments, it can be said that various parameters of Spatial Pooler and Boosting have effects on stability. We have observed how the parameters like max Boost, Duty Cycle period, input bits (N), num of columns, double max in the Spatial Pooler effect the stability by changing the values of these parameters and comparing them with the minimum number of cycles required to get the stability. We have tested these parameters and documented the results above.</a:t>
          </a:r>
          <a:endParaRPr lang="en-US"/>
        </a:p>
      </dgm:t>
    </dgm:pt>
    <dgm:pt modelId="{BE3BCE1B-6BF4-47E2-9DE9-511FD5A7AD72}" type="parTrans" cxnId="{F253E09B-5B3A-431A-BEA1-A437575D81E5}">
      <dgm:prSet/>
      <dgm:spPr/>
      <dgm:t>
        <a:bodyPr/>
        <a:lstStyle/>
        <a:p>
          <a:endParaRPr lang="en-US"/>
        </a:p>
      </dgm:t>
    </dgm:pt>
    <dgm:pt modelId="{A4AF848D-C556-4DB2-8EA8-A9BBB2E87935}" type="sibTrans" cxnId="{F253E09B-5B3A-431A-BEA1-A437575D81E5}">
      <dgm:prSet/>
      <dgm:spPr/>
      <dgm:t>
        <a:bodyPr/>
        <a:lstStyle/>
        <a:p>
          <a:endParaRPr lang="en-US"/>
        </a:p>
      </dgm:t>
    </dgm:pt>
    <dgm:pt modelId="{C1921971-51E4-4FD6-98B3-80D39F3EC184}">
      <dgm:prSet/>
      <dgm:spPr/>
      <dgm:t>
        <a:bodyPr/>
        <a:lstStyle/>
        <a:p>
          <a:r>
            <a:rPr lang="en-IN"/>
            <a:t>Through these experiments we understood various methods contributing to boosting in the HTM config and wrote unit-tests on them. Also, understood how boosting will help the output SDR to utilize more of input spaces and provide more information.</a:t>
          </a:r>
          <a:endParaRPr lang="en-US"/>
        </a:p>
      </dgm:t>
    </dgm:pt>
    <dgm:pt modelId="{24884CD1-4F9C-49DF-AD15-A88671E730E7}" type="parTrans" cxnId="{B1CEB065-1738-45B4-8F37-6B1333AF076D}">
      <dgm:prSet/>
      <dgm:spPr/>
      <dgm:t>
        <a:bodyPr/>
        <a:lstStyle/>
        <a:p>
          <a:endParaRPr lang="en-US"/>
        </a:p>
      </dgm:t>
    </dgm:pt>
    <dgm:pt modelId="{6BA371F9-3FE8-4D79-8234-F774793C5D67}" type="sibTrans" cxnId="{B1CEB065-1738-45B4-8F37-6B1333AF076D}">
      <dgm:prSet/>
      <dgm:spPr/>
      <dgm:t>
        <a:bodyPr/>
        <a:lstStyle/>
        <a:p>
          <a:endParaRPr lang="en-US"/>
        </a:p>
      </dgm:t>
    </dgm:pt>
    <dgm:pt modelId="{A159D254-3051-4BCB-8ED6-C7080859A67E}" type="pres">
      <dgm:prSet presAssocID="{86B587FD-2E0A-4A7D-99CC-B841AA1A0BC5}" presName="hierChild1" presStyleCnt="0">
        <dgm:presLayoutVars>
          <dgm:chPref val="1"/>
          <dgm:dir/>
          <dgm:animOne val="branch"/>
          <dgm:animLvl val="lvl"/>
          <dgm:resizeHandles/>
        </dgm:presLayoutVars>
      </dgm:prSet>
      <dgm:spPr/>
    </dgm:pt>
    <dgm:pt modelId="{10A1989A-C14F-4F58-A662-5B491E23B9CA}" type="pres">
      <dgm:prSet presAssocID="{0AF190F2-4CF7-4F14-89FC-308B551E0C1D}" presName="hierRoot1" presStyleCnt="0"/>
      <dgm:spPr/>
    </dgm:pt>
    <dgm:pt modelId="{7663789B-5458-4026-B9CD-3C7BEF1EB20F}" type="pres">
      <dgm:prSet presAssocID="{0AF190F2-4CF7-4F14-89FC-308B551E0C1D}" presName="composite" presStyleCnt="0"/>
      <dgm:spPr/>
    </dgm:pt>
    <dgm:pt modelId="{33A34A23-997B-4217-B283-0AB2836CACCD}" type="pres">
      <dgm:prSet presAssocID="{0AF190F2-4CF7-4F14-89FC-308B551E0C1D}" presName="background" presStyleLbl="node0" presStyleIdx="0" presStyleCnt="2"/>
      <dgm:spPr/>
    </dgm:pt>
    <dgm:pt modelId="{298FB636-736F-4491-AD34-EA45DB3BE78C}" type="pres">
      <dgm:prSet presAssocID="{0AF190F2-4CF7-4F14-89FC-308B551E0C1D}" presName="text" presStyleLbl="fgAcc0" presStyleIdx="0" presStyleCnt="2">
        <dgm:presLayoutVars>
          <dgm:chPref val="3"/>
        </dgm:presLayoutVars>
      </dgm:prSet>
      <dgm:spPr/>
    </dgm:pt>
    <dgm:pt modelId="{7F65ED73-A25E-4091-8232-BE979DF9D1E2}" type="pres">
      <dgm:prSet presAssocID="{0AF190F2-4CF7-4F14-89FC-308B551E0C1D}" presName="hierChild2" presStyleCnt="0"/>
      <dgm:spPr/>
    </dgm:pt>
    <dgm:pt modelId="{46CFF9C5-727D-45F2-9EA4-B147884B1623}" type="pres">
      <dgm:prSet presAssocID="{C1921971-51E4-4FD6-98B3-80D39F3EC184}" presName="hierRoot1" presStyleCnt="0"/>
      <dgm:spPr/>
    </dgm:pt>
    <dgm:pt modelId="{0E1CA6F4-91FE-43BA-A936-8F75F281BC6B}" type="pres">
      <dgm:prSet presAssocID="{C1921971-51E4-4FD6-98B3-80D39F3EC184}" presName="composite" presStyleCnt="0"/>
      <dgm:spPr/>
    </dgm:pt>
    <dgm:pt modelId="{63A7CE49-A849-4E9A-963D-88C773E7650C}" type="pres">
      <dgm:prSet presAssocID="{C1921971-51E4-4FD6-98B3-80D39F3EC184}" presName="background" presStyleLbl="node0" presStyleIdx="1" presStyleCnt="2"/>
      <dgm:spPr/>
    </dgm:pt>
    <dgm:pt modelId="{F6ED97E6-430D-4253-BA84-0BFB93ACC79D}" type="pres">
      <dgm:prSet presAssocID="{C1921971-51E4-4FD6-98B3-80D39F3EC184}" presName="text" presStyleLbl="fgAcc0" presStyleIdx="1" presStyleCnt="2">
        <dgm:presLayoutVars>
          <dgm:chPref val="3"/>
        </dgm:presLayoutVars>
      </dgm:prSet>
      <dgm:spPr/>
    </dgm:pt>
    <dgm:pt modelId="{3CBBCE37-447F-4EDB-A696-7162BA8A28C9}" type="pres">
      <dgm:prSet presAssocID="{C1921971-51E4-4FD6-98B3-80D39F3EC184}" presName="hierChild2" presStyleCnt="0"/>
      <dgm:spPr/>
    </dgm:pt>
  </dgm:ptLst>
  <dgm:cxnLst>
    <dgm:cxn modelId="{B1CEB065-1738-45B4-8F37-6B1333AF076D}" srcId="{86B587FD-2E0A-4A7D-99CC-B841AA1A0BC5}" destId="{C1921971-51E4-4FD6-98B3-80D39F3EC184}" srcOrd="1" destOrd="0" parTransId="{24884CD1-4F9C-49DF-AD15-A88671E730E7}" sibTransId="{6BA371F9-3FE8-4D79-8234-F774793C5D67}"/>
    <dgm:cxn modelId="{3E44187C-97DC-4ECE-BFC4-765DA3DF402C}" type="presOf" srcId="{C1921971-51E4-4FD6-98B3-80D39F3EC184}" destId="{F6ED97E6-430D-4253-BA84-0BFB93ACC79D}" srcOrd="0" destOrd="0" presId="urn:microsoft.com/office/officeart/2005/8/layout/hierarchy1"/>
    <dgm:cxn modelId="{F253E09B-5B3A-431A-BEA1-A437575D81E5}" srcId="{86B587FD-2E0A-4A7D-99CC-B841AA1A0BC5}" destId="{0AF190F2-4CF7-4F14-89FC-308B551E0C1D}" srcOrd="0" destOrd="0" parTransId="{BE3BCE1B-6BF4-47E2-9DE9-511FD5A7AD72}" sibTransId="{A4AF848D-C556-4DB2-8EA8-A9BBB2E87935}"/>
    <dgm:cxn modelId="{C22A1DAF-CB21-4364-9EAA-9E286B7A6C82}" type="presOf" srcId="{86B587FD-2E0A-4A7D-99CC-B841AA1A0BC5}" destId="{A159D254-3051-4BCB-8ED6-C7080859A67E}" srcOrd="0" destOrd="0" presId="urn:microsoft.com/office/officeart/2005/8/layout/hierarchy1"/>
    <dgm:cxn modelId="{D20E5CB8-7085-46DD-A860-E7E61BDF771E}" type="presOf" srcId="{0AF190F2-4CF7-4F14-89FC-308B551E0C1D}" destId="{298FB636-736F-4491-AD34-EA45DB3BE78C}" srcOrd="0" destOrd="0" presId="urn:microsoft.com/office/officeart/2005/8/layout/hierarchy1"/>
    <dgm:cxn modelId="{A6C2EB13-EC50-45E8-8B67-DE649BC86AE0}" type="presParOf" srcId="{A159D254-3051-4BCB-8ED6-C7080859A67E}" destId="{10A1989A-C14F-4F58-A662-5B491E23B9CA}" srcOrd="0" destOrd="0" presId="urn:microsoft.com/office/officeart/2005/8/layout/hierarchy1"/>
    <dgm:cxn modelId="{DA3C8620-B97A-4D02-B42A-3665AAA5A664}" type="presParOf" srcId="{10A1989A-C14F-4F58-A662-5B491E23B9CA}" destId="{7663789B-5458-4026-B9CD-3C7BEF1EB20F}" srcOrd="0" destOrd="0" presId="urn:microsoft.com/office/officeart/2005/8/layout/hierarchy1"/>
    <dgm:cxn modelId="{4AFF31A4-998F-450D-8989-8EC0053ACD54}" type="presParOf" srcId="{7663789B-5458-4026-B9CD-3C7BEF1EB20F}" destId="{33A34A23-997B-4217-B283-0AB2836CACCD}" srcOrd="0" destOrd="0" presId="urn:microsoft.com/office/officeart/2005/8/layout/hierarchy1"/>
    <dgm:cxn modelId="{6209709A-C165-4B83-AED5-698DFDC687B3}" type="presParOf" srcId="{7663789B-5458-4026-B9CD-3C7BEF1EB20F}" destId="{298FB636-736F-4491-AD34-EA45DB3BE78C}" srcOrd="1" destOrd="0" presId="urn:microsoft.com/office/officeart/2005/8/layout/hierarchy1"/>
    <dgm:cxn modelId="{E98D7E5E-BB4C-4FD6-B56A-EC2B1894AA5F}" type="presParOf" srcId="{10A1989A-C14F-4F58-A662-5B491E23B9CA}" destId="{7F65ED73-A25E-4091-8232-BE979DF9D1E2}" srcOrd="1" destOrd="0" presId="urn:microsoft.com/office/officeart/2005/8/layout/hierarchy1"/>
    <dgm:cxn modelId="{A5CD6686-41B7-4673-B39E-C71A1E94D4F2}" type="presParOf" srcId="{A159D254-3051-4BCB-8ED6-C7080859A67E}" destId="{46CFF9C5-727D-45F2-9EA4-B147884B1623}" srcOrd="1" destOrd="0" presId="urn:microsoft.com/office/officeart/2005/8/layout/hierarchy1"/>
    <dgm:cxn modelId="{2C1457EA-1F54-429B-A677-92F7A3A361BE}" type="presParOf" srcId="{46CFF9C5-727D-45F2-9EA4-B147884B1623}" destId="{0E1CA6F4-91FE-43BA-A936-8F75F281BC6B}" srcOrd="0" destOrd="0" presId="urn:microsoft.com/office/officeart/2005/8/layout/hierarchy1"/>
    <dgm:cxn modelId="{7C344272-6F60-43AA-8429-7BEE094E65B0}" type="presParOf" srcId="{0E1CA6F4-91FE-43BA-A936-8F75F281BC6B}" destId="{63A7CE49-A849-4E9A-963D-88C773E7650C}" srcOrd="0" destOrd="0" presId="urn:microsoft.com/office/officeart/2005/8/layout/hierarchy1"/>
    <dgm:cxn modelId="{251FF098-7E9D-463F-A394-B7DE2B049147}" type="presParOf" srcId="{0E1CA6F4-91FE-43BA-A936-8F75F281BC6B}" destId="{F6ED97E6-430D-4253-BA84-0BFB93ACC79D}" srcOrd="1" destOrd="0" presId="urn:microsoft.com/office/officeart/2005/8/layout/hierarchy1"/>
    <dgm:cxn modelId="{84FEB93C-C96B-4A1C-B391-493E20399B67}" type="presParOf" srcId="{46CFF9C5-727D-45F2-9EA4-B147884B1623}" destId="{3CBBCE37-447F-4EDB-A696-7162BA8A28C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AA7404-D530-4CC2-B717-784DF92C397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68935076-07AF-4459-B929-992AB9483EF0}">
      <dgm:prSet/>
      <dgm:spPr/>
      <dgm:t>
        <a:bodyPr/>
        <a:lstStyle/>
        <a:p>
          <a:r>
            <a:rPr lang="en-US"/>
            <a:t>Our objective of this project is to Analyze the boosting algorithm and describe how it works.</a:t>
          </a:r>
        </a:p>
      </dgm:t>
    </dgm:pt>
    <dgm:pt modelId="{0912B063-A024-4020-8D1A-9877CB6C49CC}" type="parTrans" cxnId="{EB6F4ADF-91F3-452D-9ACD-23D997A7E1BD}">
      <dgm:prSet/>
      <dgm:spPr/>
      <dgm:t>
        <a:bodyPr/>
        <a:lstStyle/>
        <a:p>
          <a:endParaRPr lang="en-US"/>
        </a:p>
      </dgm:t>
    </dgm:pt>
    <dgm:pt modelId="{5226A434-989E-4D5E-AF33-EBB77871D79D}" type="sibTrans" cxnId="{EB6F4ADF-91F3-452D-9ACD-23D997A7E1BD}">
      <dgm:prSet/>
      <dgm:spPr/>
      <dgm:t>
        <a:bodyPr/>
        <a:lstStyle/>
        <a:p>
          <a:endParaRPr lang="en-US"/>
        </a:p>
      </dgm:t>
    </dgm:pt>
    <dgm:pt modelId="{94CA3C08-3316-4DA9-974E-E93E1005F053}">
      <dgm:prSet/>
      <dgm:spPr/>
      <dgm:t>
        <a:bodyPr/>
        <a:lstStyle/>
        <a:p>
          <a:r>
            <a:rPr lang="en-US"/>
            <a:t>Identify which parameters of the HtmConfig class are used by the boosting algorithm</a:t>
          </a:r>
        </a:p>
      </dgm:t>
    </dgm:pt>
    <dgm:pt modelId="{03DEAD5C-7879-4C28-AC26-D0ED1081F86B}" type="parTrans" cxnId="{AF34EBBE-E04D-4C41-AC19-A481A5CFD9C2}">
      <dgm:prSet/>
      <dgm:spPr/>
      <dgm:t>
        <a:bodyPr/>
        <a:lstStyle/>
        <a:p>
          <a:endParaRPr lang="en-US"/>
        </a:p>
      </dgm:t>
    </dgm:pt>
    <dgm:pt modelId="{5B182A45-8308-48F1-9525-8BA6E46CB40F}" type="sibTrans" cxnId="{AF34EBBE-E04D-4C41-AC19-A481A5CFD9C2}">
      <dgm:prSet/>
      <dgm:spPr/>
      <dgm:t>
        <a:bodyPr/>
        <a:lstStyle/>
        <a:p>
          <a:endParaRPr lang="en-US"/>
        </a:p>
      </dgm:t>
    </dgm:pt>
    <dgm:pt modelId="{2AA861D7-604A-469A-AAAA-938B423CB73A}">
      <dgm:prSet/>
      <dgm:spPr/>
      <dgm:t>
        <a:bodyPr/>
        <a:lstStyle/>
        <a:p>
          <a:r>
            <a:rPr lang="en-US"/>
            <a:t>Execute Spatial Learning experiment and document what changes when changing boosting parameters </a:t>
          </a:r>
        </a:p>
      </dgm:t>
    </dgm:pt>
    <dgm:pt modelId="{28101A39-C9D5-4A36-84A8-D17C20298435}" type="parTrans" cxnId="{13A361A8-F12E-450E-830F-3207790D16E7}">
      <dgm:prSet/>
      <dgm:spPr/>
      <dgm:t>
        <a:bodyPr/>
        <a:lstStyle/>
        <a:p>
          <a:endParaRPr lang="en-US"/>
        </a:p>
      </dgm:t>
    </dgm:pt>
    <dgm:pt modelId="{153ADD90-2592-49CB-B80F-D17113A7104E}" type="sibTrans" cxnId="{13A361A8-F12E-450E-830F-3207790D16E7}">
      <dgm:prSet/>
      <dgm:spPr/>
      <dgm:t>
        <a:bodyPr/>
        <a:lstStyle/>
        <a:p>
          <a:endParaRPr lang="en-US"/>
        </a:p>
      </dgm:t>
    </dgm:pt>
    <dgm:pt modelId="{510C98F1-0259-4052-9F52-ED59BECD69DE}">
      <dgm:prSet/>
      <dgm:spPr/>
      <dgm:t>
        <a:bodyPr/>
        <a:lstStyle/>
        <a:p>
          <a:r>
            <a:rPr lang="en-US"/>
            <a:t>The various parameters of algorithm should be find and documented and their influence should be approved by writing various Unit Tests.</a:t>
          </a:r>
        </a:p>
      </dgm:t>
    </dgm:pt>
    <dgm:pt modelId="{8FA71C8A-2829-4E1D-8A52-39F003857740}" type="parTrans" cxnId="{A99EDEDF-C04C-40DD-A945-E32702BB7CF0}">
      <dgm:prSet/>
      <dgm:spPr/>
      <dgm:t>
        <a:bodyPr/>
        <a:lstStyle/>
        <a:p>
          <a:endParaRPr lang="en-US"/>
        </a:p>
      </dgm:t>
    </dgm:pt>
    <dgm:pt modelId="{6D80FB83-2AC2-4DDB-A8A5-C374802A78FC}" type="sibTrans" cxnId="{A99EDEDF-C04C-40DD-A945-E32702BB7CF0}">
      <dgm:prSet/>
      <dgm:spPr/>
      <dgm:t>
        <a:bodyPr/>
        <a:lstStyle/>
        <a:p>
          <a:endParaRPr lang="en-US"/>
        </a:p>
      </dgm:t>
    </dgm:pt>
    <dgm:pt modelId="{1306DE33-A8EF-43A8-A058-B86433706CDC}" type="pres">
      <dgm:prSet presAssocID="{B5AA7404-D530-4CC2-B717-784DF92C397C}" presName="linear" presStyleCnt="0">
        <dgm:presLayoutVars>
          <dgm:animLvl val="lvl"/>
          <dgm:resizeHandles val="exact"/>
        </dgm:presLayoutVars>
      </dgm:prSet>
      <dgm:spPr/>
    </dgm:pt>
    <dgm:pt modelId="{B120BE50-20A8-4EED-AAE3-34E2F74F4829}" type="pres">
      <dgm:prSet presAssocID="{68935076-07AF-4459-B929-992AB9483EF0}" presName="parentText" presStyleLbl="node1" presStyleIdx="0" presStyleCnt="4">
        <dgm:presLayoutVars>
          <dgm:chMax val="0"/>
          <dgm:bulletEnabled val="1"/>
        </dgm:presLayoutVars>
      </dgm:prSet>
      <dgm:spPr/>
    </dgm:pt>
    <dgm:pt modelId="{7BB9A31D-9879-4A84-8762-D12E31803F3F}" type="pres">
      <dgm:prSet presAssocID="{5226A434-989E-4D5E-AF33-EBB77871D79D}" presName="spacer" presStyleCnt="0"/>
      <dgm:spPr/>
    </dgm:pt>
    <dgm:pt modelId="{FA3D2FC1-32C5-4EEE-9C5D-4045F7A3B008}" type="pres">
      <dgm:prSet presAssocID="{94CA3C08-3316-4DA9-974E-E93E1005F053}" presName="parentText" presStyleLbl="node1" presStyleIdx="1" presStyleCnt="4">
        <dgm:presLayoutVars>
          <dgm:chMax val="0"/>
          <dgm:bulletEnabled val="1"/>
        </dgm:presLayoutVars>
      </dgm:prSet>
      <dgm:spPr/>
    </dgm:pt>
    <dgm:pt modelId="{FDC03F97-DBD2-4B14-8322-28ED7FC96158}" type="pres">
      <dgm:prSet presAssocID="{5B182A45-8308-48F1-9525-8BA6E46CB40F}" presName="spacer" presStyleCnt="0"/>
      <dgm:spPr/>
    </dgm:pt>
    <dgm:pt modelId="{2D7BB7E7-1F11-4A6D-B90A-23F6238A225E}" type="pres">
      <dgm:prSet presAssocID="{2AA861D7-604A-469A-AAAA-938B423CB73A}" presName="parentText" presStyleLbl="node1" presStyleIdx="2" presStyleCnt="4">
        <dgm:presLayoutVars>
          <dgm:chMax val="0"/>
          <dgm:bulletEnabled val="1"/>
        </dgm:presLayoutVars>
      </dgm:prSet>
      <dgm:spPr/>
    </dgm:pt>
    <dgm:pt modelId="{4BB4B367-3DB3-4815-9AC6-37B497C3DC81}" type="pres">
      <dgm:prSet presAssocID="{153ADD90-2592-49CB-B80F-D17113A7104E}" presName="spacer" presStyleCnt="0"/>
      <dgm:spPr/>
    </dgm:pt>
    <dgm:pt modelId="{5CED9D92-47BE-4DC3-B02E-83D4A37E54E0}" type="pres">
      <dgm:prSet presAssocID="{510C98F1-0259-4052-9F52-ED59BECD69DE}" presName="parentText" presStyleLbl="node1" presStyleIdx="3" presStyleCnt="4">
        <dgm:presLayoutVars>
          <dgm:chMax val="0"/>
          <dgm:bulletEnabled val="1"/>
        </dgm:presLayoutVars>
      </dgm:prSet>
      <dgm:spPr/>
    </dgm:pt>
  </dgm:ptLst>
  <dgm:cxnLst>
    <dgm:cxn modelId="{78C56C59-A085-4648-A24C-1B39BB26A13C}" type="presOf" srcId="{94CA3C08-3316-4DA9-974E-E93E1005F053}" destId="{FA3D2FC1-32C5-4EEE-9C5D-4045F7A3B008}" srcOrd="0" destOrd="0" presId="urn:microsoft.com/office/officeart/2005/8/layout/vList2"/>
    <dgm:cxn modelId="{5D296B8E-38ED-4901-972E-0DA48F586426}" type="presOf" srcId="{B5AA7404-D530-4CC2-B717-784DF92C397C}" destId="{1306DE33-A8EF-43A8-A058-B86433706CDC}" srcOrd="0" destOrd="0" presId="urn:microsoft.com/office/officeart/2005/8/layout/vList2"/>
    <dgm:cxn modelId="{117CB99C-D6C8-444F-80DD-E37FCF610028}" type="presOf" srcId="{68935076-07AF-4459-B929-992AB9483EF0}" destId="{B120BE50-20A8-4EED-AAE3-34E2F74F4829}" srcOrd="0" destOrd="0" presId="urn:microsoft.com/office/officeart/2005/8/layout/vList2"/>
    <dgm:cxn modelId="{13A361A8-F12E-450E-830F-3207790D16E7}" srcId="{B5AA7404-D530-4CC2-B717-784DF92C397C}" destId="{2AA861D7-604A-469A-AAAA-938B423CB73A}" srcOrd="2" destOrd="0" parTransId="{28101A39-C9D5-4A36-84A8-D17C20298435}" sibTransId="{153ADD90-2592-49CB-B80F-D17113A7104E}"/>
    <dgm:cxn modelId="{AF34EBBE-E04D-4C41-AC19-A481A5CFD9C2}" srcId="{B5AA7404-D530-4CC2-B717-784DF92C397C}" destId="{94CA3C08-3316-4DA9-974E-E93E1005F053}" srcOrd="1" destOrd="0" parTransId="{03DEAD5C-7879-4C28-AC26-D0ED1081F86B}" sibTransId="{5B182A45-8308-48F1-9525-8BA6E46CB40F}"/>
    <dgm:cxn modelId="{EB6F4ADF-91F3-452D-9ACD-23D997A7E1BD}" srcId="{B5AA7404-D530-4CC2-B717-784DF92C397C}" destId="{68935076-07AF-4459-B929-992AB9483EF0}" srcOrd="0" destOrd="0" parTransId="{0912B063-A024-4020-8D1A-9877CB6C49CC}" sibTransId="{5226A434-989E-4D5E-AF33-EBB77871D79D}"/>
    <dgm:cxn modelId="{A99EDEDF-C04C-40DD-A945-E32702BB7CF0}" srcId="{B5AA7404-D530-4CC2-B717-784DF92C397C}" destId="{510C98F1-0259-4052-9F52-ED59BECD69DE}" srcOrd="3" destOrd="0" parTransId="{8FA71C8A-2829-4E1D-8A52-39F003857740}" sibTransId="{6D80FB83-2AC2-4DDB-A8A5-C374802A78FC}"/>
    <dgm:cxn modelId="{B5E68AE2-6386-472D-972A-D7AC3443A4CF}" type="presOf" srcId="{2AA861D7-604A-469A-AAAA-938B423CB73A}" destId="{2D7BB7E7-1F11-4A6D-B90A-23F6238A225E}" srcOrd="0" destOrd="0" presId="urn:microsoft.com/office/officeart/2005/8/layout/vList2"/>
    <dgm:cxn modelId="{F3389CFB-BA7D-4917-8CEC-339939CDC1AC}" type="presOf" srcId="{510C98F1-0259-4052-9F52-ED59BECD69DE}" destId="{5CED9D92-47BE-4DC3-B02E-83D4A37E54E0}" srcOrd="0" destOrd="0" presId="urn:microsoft.com/office/officeart/2005/8/layout/vList2"/>
    <dgm:cxn modelId="{B73143E8-B8C0-4EFD-BD32-E219AF7C0719}" type="presParOf" srcId="{1306DE33-A8EF-43A8-A058-B86433706CDC}" destId="{B120BE50-20A8-4EED-AAE3-34E2F74F4829}" srcOrd="0" destOrd="0" presId="urn:microsoft.com/office/officeart/2005/8/layout/vList2"/>
    <dgm:cxn modelId="{32172CBA-8B3C-47C7-A79C-167452134CD1}" type="presParOf" srcId="{1306DE33-A8EF-43A8-A058-B86433706CDC}" destId="{7BB9A31D-9879-4A84-8762-D12E31803F3F}" srcOrd="1" destOrd="0" presId="urn:microsoft.com/office/officeart/2005/8/layout/vList2"/>
    <dgm:cxn modelId="{D76306EF-2DB4-4967-94C1-B55B9FE74AE2}" type="presParOf" srcId="{1306DE33-A8EF-43A8-A058-B86433706CDC}" destId="{FA3D2FC1-32C5-4EEE-9C5D-4045F7A3B008}" srcOrd="2" destOrd="0" presId="urn:microsoft.com/office/officeart/2005/8/layout/vList2"/>
    <dgm:cxn modelId="{9FE8DC8F-082D-4CDA-AB35-FEDFD5CA9CA3}" type="presParOf" srcId="{1306DE33-A8EF-43A8-A058-B86433706CDC}" destId="{FDC03F97-DBD2-4B14-8322-28ED7FC96158}" srcOrd="3" destOrd="0" presId="urn:microsoft.com/office/officeart/2005/8/layout/vList2"/>
    <dgm:cxn modelId="{1F6D14D7-5954-4874-9126-FBA86106FB1E}" type="presParOf" srcId="{1306DE33-A8EF-43A8-A058-B86433706CDC}" destId="{2D7BB7E7-1F11-4A6D-B90A-23F6238A225E}" srcOrd="4" destOrd="0" presId="urn:microsoft.com/office/officeart/2005/8/layout/vList2"/>
    <dgm:cxn modelId="{3764DAAD-AB66-477A-B65F-8AD6506C3A36}" type="presParOf" srcId="{1306DE33-A8EF-43A8-A058-B86433706CDC}" destId="{4BB4B367-3DB3-4815-9AC6-37B497C3DC81}" srcOrd="5" destOrd="0" presId="urn:microsoft.com/office/officeart/2005/8/layout/vList2"/>
    <dgm:cxn modelId="{EB9E0037-278A-4EA2-A765-D3249E9AE296}" type="presParOf" srcId="{1306DE33-A8EF-43A8-A058-B86433706CDC}" destId="{5CED9D92-47BE-4DC3-B02E-83D4A37E54E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8C5BB3-97E2-4EFA-A22B-50152878B9B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2126DAFC-6A2E-4DBF-A823-BE51446A3FBA}">
      <dgm:prSet/>
      <dgm:spPr/>
      <dgm:t>
        <a:bodyPr/>
        <a:lstStyle/>
        <a:p>
          <a:r>
            <a:rPr lang="en-IN" baseline="0"/>
            <a:t>Hierarchical temporal memory (HTM) is a neuromorphic machine learning algorithm which resembles neocortex functions in the human brain. The HTM architecture comprises a spatial pooler (SP) and temporal memory (TM) with the sparsely, modular and hierarchically characteristical components.</a:t>
          </a:r>
          <a:endParaRPr lang="en-US"/>
        </a:p>
      </dgm:t>
    </dgm:pt>
    <dgm:pt modelId="{6A2B27DB-38C5-4F97-ACDC-A6A36D204C3C}" type="parTrans" cxnId="{04A7B595-FB8E-488F-9E67-B5C75DCA85AB}">
      <dgm:prSet/>
      <dgm:spPr/>
      <dgm:t>
        <a:bodyPr/>
        <a:lstStyle/>
        <a:p>
          <a:endParaRPr lang="en-US"/>
        </a:p>
      </dgm:t>
    </dgm:pt>
    <dgm:pt modelId="{7216B25A-C823-4815-B721-FAB6BBF0B55F}" type="sibTrans" cxnId="{04A7B595-FB8E-488F-9E67-B5C75DCA85AB}">
      <dgm:prSet/>
      <dgm:spPr/>
      <dgm:t>
        <a:bodyPr/>
        <a:lstStyle/>
        <a:p>
          <a:endParaRPr lang="en-US"/>
        </a:p>
      </dgm:t>
    </dgm:pt>
    <dgm:pt modelId="{01ADE43D-FD19-46B2-8683-D88692CC96F4}">
      <dgm:prSet/>
      <dgm:spPr/>
      <dgm:t>
        <a:bodyPr/>
        <a:lstStyle/>
        <a:p>
          <a:r>
            <a:rPr lang="en-IN" baseline="0" dirty="0"/>
            <a:t>The spatial pooler takes the input data and translates the incoming data into active columns. </a:t>
          </a:r>
          <a:endParaRPr lang="en-US" dirty="0"/>
        </a:p>
      </dgm:t>
    </dgm:pt>
    <dgm:pt modelId="{2D82DD29-890E-41D4-A0AF-330BC286EED2}" type="parTrans" cxnId="{C3303E58-A26B-4067-8AB6-A67236E6DCFD}">
      <dgm:prSet/>
      <dgm:spPr/>
      <dgm:t>
        <a:bodyPr/>
        <a:lstStyle/>
        <a:p>
          <a:endParaRPr lang="en-US"/>
        </a:p>
      </dgm:t>
    </dgm:pt>
    <dgm:pt modelId="{3195FB5F-98C9-4391-95A6-86E4234335AF}" type="sibTrans" cxnId="{C3303E58-A26B-4067-8AB6-A67236E6DCFD}">
      <dgm:prSet/>
      <dgm:spPr/>
      <dgm:t>
        <a:bodyPr/>
        <a:lstStyle/>
        <a:p>
          <a:endParaRPr lang="en-US"/>
        </a:p>
      </dgm:t>
    </dgm:pt>
    <dgm:pt modelId="{0BB84154-8B68-4303-B2DC-B782FBB25302}">
      <dgm:prSet/>
      <dgm:spPr/>
      <dgm:t>
        <a:bodyPr/>
        <a:lstStyle/>
        <a:p>
          <a:r>
            <a:rPr lang="en-IN" baseline="0"/>
            <a:t>In order for a column in a Spatial pooler to exist it should be a winning column i.e the overlap score should be above some threshold value while non-winning columns are inhibited from learning. Only the winner columns can update their permanence values.  </a:t>
          </a:r>
          <a:endParaRPr lang="en-US"/>
        </a:p>
      </dgm:t>
    </dgm:pt>
    <dgm:pt modelId="{251336AC-2215-4A90-8B05-7BA7D02BBFC2}" type="parTrans" cxnId="{D1EE2EAC-F411-45A1-9F84-0E5432543DA6}">
      <dgm:prSet/>
      <dgm:spPr/>
      <dgm:t>
        <a:bodyPr/>
        <a:lstStyle/>
        <a:p>
          <a:endParaRPr lang="en-US"/>
        </a:p>
      </dgm:t>
    </dgm:pt>
    <dgm:pt modelId="{7DA38830-A56A-44C4-BF9B-E1EF0C2D3647}" type="sibTrans" cxnId="{D1EE2EAC-F411-45A1-9F84-0E5432543DA6}">
      <dgm:prSet/>
      <dgm:spPr/>
      <dgm:t>
        <a:bodyPr/>
        <a:lstStyle/>
        <a:p>
          <a:endParaRPr lang="en-US"/>
        </a:p>
      </dgm:t>
    </dgm:pt>
    <dgm:pt modelId="{F0CB43E1-DBB4-46D0-97CF-EC332840F8DD}" type="pres">
      <dgm:prSet presAssocID="{798C5BB3-97E2-4EFA-A22B-50152878B9B1}" presName="linear" presStyleCnt="0">
        <dgm:presLayoutVars>
          <dgm:animLvl val="lvl"/>
          <dgm:resizeHandles val="exact"/>
        </dgm:presLayoutVars>
      </dgm:prSet>
      <dgm:spPr/>
    </dgm:pt>
    <dgm:pt modelId="{645B13B8-279A-4B4F-94DA-AD6104C51C2B}" type="pres">
      <dgm:prSet presAssocID="{2126DAFC-6A2E-4DBF-A823-BE51446A3FBA}" presName="parentText" presStyleLbl="node1" presStyleIdx="0" presStyleCnt="3">
        <dgm:presLayoutVars>
          <dgm:chMax val="0"/>
          <dgm:bulletEnabled val="1"/>
        </dgm:presLayoutVars>
      </dgm:prSet>
      <dgm:spPr/>
    </dgm:pt>
    <dgm:pt modelId="{0EA35DDF-28A7-4EB6-9E77-365CF1015778}" type="pres">
      <dgm:prSet presAssocID="{7216B25A-C823-4815-B721-FAB6BBF0B55F}" presName="spacer" presStyleCnt="0"/>
      <dgm:spPr/>
    </dgm:pt>
    <dgm:pt modelId="{3653DB25-19F2-4253-BFB8-3A775126E689}" type="pres">
      <dgm:prSet presAssocID="{01ADE43D-FD19-46B2-8683-D88692CC96F4}" presName="parentText" presStyleLbl="node1" presStyleIdx="1" presStyleCnt="3">
        <dgm:presLayoutVars>
          <dgm:chMax val="0"/>
          <dgm:bulletEnabled val="1"/>
        </dgm:presLayoutVars>
      </dgm:prSet>
      <dgm:spPr/>
    </dgm:pt>
    <dgm:pt modelId="{200DC0ED-0436-40D6-97CB-B38141A089D3}" type="pres">
      <dgm:prSet presAssocID="{3195FB5F-98C9-4391-95A6-86E4234335AF}" presName="spacer" presStyleCnt="0"/>
      <dgm:spPr/>
    </dgm:pt>
    <dgm:pt modelId="{0A855A65-7F7C-4F30-8E3E-23E6A27391F7}" type="pres">
      <dgm:prSet presAssocID="{0BB84154-8B68-4303-B2DC-B782FBB25302}" presName="parentText" presStyleLbl="node1" presStyleIdx="2" presStyleCnt="3">
        <dgm:presLayoutVars>
          <dgm:chMax val="0"/>
          <dgm:bulletEnabled val="1"/>
        </dgm:presLayoutVars>
      </dgm:prSet>
      <dgm:spPr/>
    </dgm:pt>
  </dgm:ptLst>
  <dgm:cxnLst>
    <dgm:cxn modelId="{0E98E42A-ED02-4859-95C3-E4BECFE7CF73}" type="presOf" srcId="{798C5BB3-97E2-4EFA-A22B-50152878B9B1}" destId="{F0CB43E1-DBB4-46D0-97CF-EC332840F8DD}" srcOrd="0" destOrd="0" presId="urn:microsoft.com/office/officeart/2005/8/layout/vList2"/>
    <dgm:cxn modelId="{C83DDD2E-9656-47BE-A7DE-362EB35471F3}" type="presOf" srcId="{2126DAFC-6A2E-4DBF-A823-BE51446A3FBA}" destId="{645B13B8-279A-4B4F-94DA-AD6104C51C2B}" srcOrd="0" destOrd="0" presId="urn:microsoft.com/office/officeart/2005/8/layout/vList2"/>
    <dgm:cxn modelId="{C3303E58-A26B-4067-8AB6-A67236E6DCFD}" srcId="{798C5BB3-97E2-4EFA-A22B-50152878B9B1}" destId="{01ADE43D-FD19-46B2-8683-D88692CC96F4}" srcOrd="1" destOrd="0" parTransId="{2D82DD29-890E-41D4-A0AF-330BC286EED2}" sibTransId="{3195FB5F-98C9-4391-95A6-86E4234335AF}"/>
    <dgm:cxn modelId="{7CF96589-27E7-4A29-9DF2-5F2C3E7989BF}" type="presOf" srcId="{0BB84154-8B68-4303-B2DC-B782FBB25302}" destId="{0A855A65-7F7C-4F30-8E3E-23E6A27391F7}" srcOrd="0" destOrd="0" presId="urn:microsoft.com/office/officeart/2005/8/layout/vList2"/>
    <dgm:cxn modelId="{04A7B595-FB8E-488F-9E67-B5C75DCA85AB}" srcId="{798C5BB3-97E2-4EFA-A22B-50152878B9B1}" destId="{2126DAFC-6A2E-4DBF-A823-BE51446A3FBA}" srcOrd="0" destOrd="0" parTransId="{6A2B27DB-38C5-4F97-ACDC-A6A36D204C3C}" sibTransId="{7216B25A-C823-4815-B721-FAB6BBF0B55F}"/>
    <dgm:cxn modelId="{1A50499D-B750-434A-A386-1D34C823A9B2}" type="presOf" srcId="{01ADE43D-FD19-46B2-8683-D88692CC96F4}" destId="{3653DB25-19F2-4253-BFB8-3A775126E689}" srcOrd="0" destOrd="0" presId="urn:microsoft.com/office/officeart/2005/8/layout/vList2"/>
    <dgm:cxn modelId="{D1EE2EAC-F411-45A1-9F84-0E5432543DA6}" srcId="{798C5BB3-97E2-4EFA-A22B-50152878B9B1}" destId="{0BB84154-8B68-4303-B2DC-B782FBB25302}" srcOrd="2" destOrd="0" parTransId="{251336AC-2215-4A90-8B05-7BA7D02BBFC2}" sibTransId="{7DA38830-A56A-44C4-BF9B-E1EF0C2D3647}"/>
    <dgm:cxn modelId="{9DEA8208-D2E3-4F03-AB1C-1FB0E492AD1E}" type="presParOf" srcId="{F0CB43E1-DBB4-46D0-97CF-EC332840F8DD}" destId="{645B13B8-279A-4B4F-94DA-AD6104C51C2B}" srcOrd="0" destOrd="0" presId="urn:microsoft.com/office/officeart/2005/8/layout/vList2"/>
    <dgm:cxn modelId="{4C08FD9F-638E-4AF6-846D-18A71D21E0CF}" type="presParOf" srcId="{F0CB43E1-DBB4-46D0-97CF-EC332840F8DD}" destId="{0EA35DDF-28A7-4EB6-9E77-365CF1015778}" srcOrd="1" destOrd="0" presId="urn:microsoft.com/office/officeart/2005/8/layout/vList2"/>
    <dgm:cxn modelId="{C02F2689-3C30-4F8A-988E-8C8A61E6379C}" type="presParOf" srcId="{F0CB43E1-DBB4-46D0-97CF-EC332840F8DD}" destId="{3653DB25-19F2-4253-BFB8-3A775126E689}" srcOrd="2" destOrd="0" presId="urn:microsoft.com/office/officeart/2005/8/layout/vList2"/>
    <dgm:cxn modelId="{4A42ACD0-2173-46D9-95D3-0358AD0B0A3D}" type="presParOf" srcId="{F0CB43E1-DBB4-46D0-97CF-EC332840F8DD}" destId="{200DC0ED-0436-40D6-97CB-B38141A089D3}" srcOrd="3" destOrd="0" presId="urn:microsoft.com/office/officeart/2005/8/layout/vList2"/>
    <dgm:cxn modelId="{8946F7BA-1BC3-4EEA-8618-4DB822A4EB39}" type="presParOf" srcId="{F0CB43E1-DBB4-46D0-97CF-EC332840F8DD}" destId="{0A855A65-7F7C-4F30-8E3E-23E6A27391F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A81A70-70C1-4A25-82BC-98C74676BD8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9C5393D-8869-4EA8-9536-4FAF28E4C64F}">
      <dgm:prSet/>
      <dgm:spPr/>
      <dgm:t>
        <a:bodyPr/>
        <a:lstStyle/>
        <a:p>
          <a:r>
            <a:rPr lang="en-IN" baseline="0"/>
            <a:t>Boosting helps to change the overlap score before the inhibition occurs giving less active columns a better chance to express themselves and diminishing columns that seem overactive . </a:t>
          </a:r>
          <a:endParaRPr lang="en-US"/>
        </a:p>
      </dgm:t>
    </dgm:pt>
    <dgm:pt modelId="{7985B106-A4F6-4DC7-A047-63C4D6135EDB}" type="parTrans" cxnId="{4240C8F0-218F-4117-9C50-61280D960926}">
      <dgm:prSet/>
      <dgm:spPr/>
      <dgm:t>
        <a:bodyPr/>
        <a:lstStyle/>
        <a:p>
          <a:endParaRPr lang="en-US"/>
        </a:p>
      </dgm:t>
    </dgm:pt>
    <dgm:pt modelId="{0B871B7C-BC39-498D-9C4B-1A7893974327}" type="sibTrans" cxnId="{4240C8F0-218F-4117-9C50-61280D960926}">
      <dgm:prSet/>
      <dgm:spPr/>
      <dgm:t>
        <a:bodyPr/>
        <a:lstStyle/>
        <a:p>
          <a:endParaRPr lang="en-US"/>
        </a:p>
      </dgm:t>
    </dgm:pt>
    <dgm:pt modelId="{A11B1FC5-ACB4-4B5F-8DF8-D6DE72FB7419}">
      <dgm:prSet/>
      <dgm:spPr/>
      <dgm:t>
        <a:bodyPr/>
        <a:lstStyle/>
        <a:p>
          <a:r>
            <a:rPr lang="en-IN" baseline="0"/>
            <a:t>Boosting on better enables the learning of input data i.e it improves the efficiency.</a:t>
          </a:r>
          <a:endParaRPr lang="en-US"/>
        </a:p>
      </dgm:t>
    </dgm:pt>
    <dgm:pt modelId="{1AAE78A2-7BE9-4BFC-9CCA-1AE39F8E4B2C}" type="parTrans" cxnId="{3E14EB2A-5BF4-4856-831E-454D576775FD}">
      <dgm:prSet/>
      <dgm:spPr/>
      <dgm:t>
        <a:bodyPr/>
        <a:lstStyle/>
        <a:p>
          <a:endParaRPr lang="en-US"/>
        </a:p>
      </dgm:t>
    </dgm:pt>
    <dgm:pt modelId="{157486AE-8EC9-434C-B123-9383E823FCDC}" type="sibTrans" cxnId="{3E14EB2A-5BF4-4856-831E-454D576775FD}">
      <dgm:prSet/>
      <dgm:spPr/>
      <dgm:t>
        <a:bodyPr/>
        <a:lstStyle/>
        <a:p>
          <a:endParaRPr lang="en-US"/>
        </a:p>
      </dgm:t>
    </dgm:pt>
    <dgm:pt modelId="{704A1B7A-E064-475C-B1B9-E2D00D32F31E}">
      <dgm:prSet/>
      <dgm:spPr/>
      <dgm:t>
        <a:bodyPr/>
        <a:lstStyle/>
        <a:p>
          <a:r>
            <a:rPr lang="en-IN" baseline="0" dirty="0"/>
            <a:t>In other words we can say that the columns that have low overlap score are boosted so that they can better express themselves and all the columns with higher overlap score are inhibited because they are expressing themselves too much.</a:t>
          </a:r>
          <a:endParaRPr lang="en-US" dirty="0"/>
        </a:p>
      </dgm:t>
    </dgm:pt>
    <dgm:pt modelId="{FB690EBA-8628-42A4-8D41-5D65961A89F6}" type="parTrans" cxnId="{635D85E3-B6C7-42EC-A9A0-F82F472A22CD}">
      <dgm:prSet/>
      <dgm:spPr/>
      <dgm:t>
        <a:bodyPr/>
        <a:lstStyle/>
        <a:p>
          <a:endParaRPr lang="en-US"/>
        </a:p>
      </dgm:t>
    </dgm:pt>
    <dgm:pt modelId="{3033633E-E97E-4A1D-9943-E950CF959C11}" type="sibTrans" cxnId="{635D85E3-B6C7-42EC-A9A0-F82F472A22CD}">
      <dgm:prSet/>
      <dgm:spPr/>
      <dgm:t>
        <a:bodyPr/>
        <a:lstStyle/>
        <a:p>
          <a:endParaRPr lang="en-US"/>
        </a:p>
      </dgm:t>
    </dgm:pt>
    <dgm:pt modelId="{A063BE3F-7D10-40F1-9D9B-8219EC8611BE}" type="pres">
      <dgm:prSet presAssocID="{94A81A70-70C1-4A25-82BC-98C74676BD8A}" presName="linear" presStyleCnt="0">
        <dgm:presLayoutVars>
          <dgm:animLvl val="lvl"/>
          <dgm:resizeHandles val="exact"/>
        </dgm:presLayoutVars>
      </dgm:prSet>
      <dgm:spPr/>
    </dgm:pt>
    <dgm:pt modelId="{6FA22941-AE9C-4F79-A7EB-645732D74BC7}" type="pres">
      <dgm:prSet presAssocID="{C9C5393D-8869-4EA8-9536-4FAF28E4C64F}" presName="parentText" presStyleLbl="node1" presStyleIdx="0" presStyleCnt="3">
        <dgm:presLayoutVars>
          <dgm:chMax val="0"/>
          <dgm:bulletEnabled val="1"/>
        </dgm:presLayoutVars>
      </dgm:prSet>
      <dgm:spPr/>
    </dgm:pt>
    <dgm:pt modelId="{AA75A6D1-1E3B-4F0F-B51B-B573979D0442}" type="pres">
      <dgm:prSet presAssocID="{0B871B7C-BC39-498D-9C4B-1A7893974327}" presName="spacer" presStyleCnt="0"/>
      <dgm:spPr/>
    </dgm:pt>
    <dgm:pt modelId="{562E5D51-D006-40F8-AD81-0EF6BAFDCE24}" type="pres">
      <dgm:prSet presAssocID="{A11B1FC5-ACB4-4B5F-8DF8-D6DE72FB7419}" presName="parentText" presStyleLbl="node1" presStyleIdx="1" presStyleCnt="3">
        <dgm:presLayoutVars>
          <dgm:chMax val="0"/>
          <dgm:bulletEnabled val="1"/>
        </dgm:presLayoutVars>
      </dgm:prSet>
      <dgm:spPr/>
    </dgm:pt>
    <dgm:pt modelId="{3428EDA4-C58D-4166-B608-941103609C84}" type="pres">
      <dgm:prSet presAssocID="{157486AE-8EC9-434C-B123-9383E823FCDC}" presName="spacer" presStyleCnt="0"/>
      <dgm:spPr/>
    </dgm:pt>
    <dgm:pt modelId="{F33FA644-1F06-461F-8C30-824646F80EA1}" type="pres">
      <dgm:prSet presAssocID="{704A1B7A-E064-475C-B1B9-E2D00D32F31E}" presName="parentText" presStyleLbl="node1" presStyleIdx="2" presStyleCnt="3">
        <dgm:presLayoutVars>
          <dgm:chMax val="0"/>
          <dgm:bulletEnabled val="1"/>
        </dgm:presLayoutVars>
      </dgm:prSet>
      <dgm:spPr/>
    </dgm:pt>
  </dgm:ptLst>
  <dgm:cxnLst>
    <dgm:cxn modelId="{A4B7C512-06A4-4253-BF18-910A0D818FA4}" type="presOf" srcId="{A11B1FC5-ACB4-4B5F-8DF8-D6DE72FB7419}" destId="{562E5D51-D006-40F8-AD81-0EF6BAFDCE24}" srcOrd="0" destOrd="0" presId="urn:microsoft.com/office/officeart/2005/8/layout/vList2"/>
    <dgm:cxn modelId="{3E14EB2A-5BF4-4856-831E-454D576775FD}" srcId="{94A81A70-70C1-4A25-82BC-98C74676BD8A}" destId="{A11B1FC5-ACB4-4B5F-8DF8-D6DE72FB7419}" srcOrd="1" destOrd="0" parTransId="{1AAE78A2-7BE9-4BFC-9CCA-1AE39F8E4B2C}" sibTransId="{157486AE-8EC9-434C-B123-9383E823FCDC}"/>
    <dgm:cxn modelId="{4C7F0F8A-F22E-401B-9B53-56A6B90DE773}" type="presOf" srcId="{94A81A70-70C1-4A25-82BC-98C74676BD8A}" destId="{A063BE3F-7D10-40F1-9D9B-8219EC8611BE}" srcOrd="0" destOrd="0" presId="urn:microsoft.com/office/officeart/2005/8/layout/vList2"/>
    <dgm:cxn modelId="{26D2A2BD-38A5-443B-A90E-16216D76EA34}" type="presOf" srcId="{704A1B7A-E064-475C-B1B9-E2D00D32F31E}" destId="{F33FA644-1F06-461F-8C30-824646F80EA1}" srcOrd="0" destOrd="0" presId="urn:microsoft.com/office/officeart/2005/8/layout/vList2"/>
    <dgm:cxn modelId="{635D85E3-B6C7-42EC-A9A0-F82F472A22CD}" srcId="{94A81A70-70C1-4A25-82BC-98C74676BD8A}" destId="{704A1B7A-E064-475C-B1B9-E2D00D32F31E}" srcOrd="2" destOrd="0" parTransId="{FB690EBA-8628-42A4-8D41-5D65961A89F6}" sibTransId="{3033633E-E97E-4A1D-9943-E950CF959C11}"/>
    <dgm:cxn modelId="{B0ED6EE7-D628-44BE-84FF-F689E88B4B75}" type="presOf" srcId="{C9C5393D-8869-4EA8-9536-4FAF28E4C64F}" destId="{6FA22941-AE9C-4F79-A7EB-645732D74BC7}" srcOrd="0" destOrd="0" presId="urn:microsoft.com/office/officeart/2005/8/layout/vList2"/>
    <dgm:cxn modelId="{4240C8F0-218F-4117-9C50-61280D960926}" srcId="{94A81A70-70C1-4A25-82BC-98C74676BD8A}" destId="{C9C5393D-8869-4EA8-9536-4FAF28E4C64F}" srcOrd="0" destOrd="0" parTransId="{7985B106-A4F6-4DC7-A047-63C4D6135EDB}" sibTransId="{0B871B7C-BC39-498D-9C4B-1A7893974327}"/>
    <dgm:cxn modelId="{F36EB553-72E2-4A21-B186-C301CACCD544}" type="presParOf" srcId="{A063BE3F-7D10-40F1-9D9B-8219EC8611BE}" destId="{6FA22941-AE9C-4F79-A7EB-645732D74BC7}" srcOrd="0" destOrd="0" presId="urn:microsoft.com/office/officeart/2005/8/layout/vList2"/>
    <dgm:cxn modelId="{23CC1F81-E5F3-4DCF-B419-9B5E37361FCC}" type="presParOf" srcId="{A063BE3F-7D10-40F1-9D9B-8219EC8611BE}" destId="{AA75A6D1-1E3B-4F0F-B51B-B573979D0442}" srcOrd="1" destOrd="0" presId="urn:microsoft.com/office/officeart/2005/8/layout/vList2"/>
    <dgm:cxn modelId="{C3BCDEB4-5DE6-496B-A741-5229CE116713}" type="presParOf" srcId="{A063BE3F-7D10-40F1-9D9B-8219EC8611BE}" destId="{562E5D51-D006-40F8-AD81-0EF6BAFDCE24}" srcOrd="2" destOrd="0" presId="urn:microsoft.com/office/officeart/2005/8/layout/vList2"/>
    <dgm:cxn modelId="{EBC05234-D66F-4A04-BACD-E531CAFFFF1A}" type="presParOf" srcId="{A063BE3F-7D10-40F1-9D9B-8219EC8611BE}" destId="{3428EDA4-C58D-4166-B608-941103609C84}" srcOrd="3" destOrd="0" presId="urn:microsoft.com/office/officeart/2005/8/layout/vList2"/>
    <dgm:cxn modelId="{075E59C8-8D39-415B-BD37-B7BEAED16B75}" type="presParOf" srcId="{A063BE3F-7D10-40F1-9D9B-8219EC8611BE}" destId="{F33FA644-1F06-461F-8C30-824646F80EA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3A0BC1-B4AC-4C43-B30C-9ACC363AAC2F}"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F6AD5BBC-8058-4A0A-A2EF-6DEE9B12A080}">
      <dgm:prSet/>
      <dgm:spPr/>
      <dgm:t>
        <a:bodyPr/>
        <a:lstStyle/>
        <a:p>
          <a:r>
            <a:rPr lang="en-IN" dirty="0"/>
            <a:t>Each of these regions has neurons known as cells. These cells are arranged vertically forming a column such that it responds to one single specific input at a time. </a:t>
          </a:r>
          <a:endParaRPr lang="en-US" dirty="0"/>
        </a:p>
      </dgm:t>
    </dgm:pt>
    <dgm:pt modelId="{355E305B-E8EB-4CA0-BF42-DB01FD5422B3}" type="parTrans" cxnId="{62056F09-A2B4-42D8-B975-C283D5D429A9}">
      <dgm:prSet/>
      <dgm:spPr/>
      <dgm:t>
        <a:bodyPr/>
        <a:lstStyle/>
        <a:p>
          <a:endParaRPr lang="en-US"/>
        </a:p>
      </dgm:t>
    </dgm:pt>
    <dgm:pt modelId="{5F0DC0B3-3969-4187-986E-C7C362AD07AD}" type="sibTrans" cxnId="{62056F09-A2B4-42D8-B975-C283D5D429A9}">
      <dgm:prSet/>
      <dgm:spPr/>
      <dgm:t>
        <a:bodyPr/>
        <a:lstStyle/>
        <a:p>
          <a:endParaRPr lang="en-US"/>
        </a:p>
      </dgm:t>
    </dgm:pt>
    <dgm:pt modelId="{84F015F3-C8F3-4CE9-AAA9-FBBF443AF327}">
      <dgm:prSet/>
      <dgm:spPr/>
      <dgm:t>
        <a:bodyPr/>
        <a:lstStyle/>
        <a:p>
          <a:r>
            <a:rPr lang="en-IN"/>
            <a:t>These cells can be considered as major units of HTM. These cells also have dendrites, both distant and proximal allowing them to connect with input spaces and neighbouring cells in that particular area.</a:t>
          </a:r>
          <a:endParaRPr lang="en-US"/>
        </a:p>
      </dgm:t>
    </dgm:pt>
    <dgm:pt modelId="{924C9B6B-A9FC-428F-BA8A-5B19C44876ED}" type="parTrans" cxnId="{6540C6AF-47F6-423D-AAC4-0DDCBE080DF1}">
      <dgm:prSet/>
      <dgm:spPr/>
      <dgm:t>
        <a:bodyPr/>
        <a:lstStyle/>
        <a:p>
          <a:endParaRPr lang="en-US"/>
        </a:p>
      </dgm:t>
    </dgm:pt>
    <dgm:pt modelId="{57FA8760-49E2-42D2-8B99-28F2D98B3263}" type="sibTrans" cxnId="{6540C6AF-47F6-423D-AAC4-0DDCBE080DF1}">
      <dgm:prSet/>
      <dgm:spPr/>
      <dgm:t>
        <a:bodyPr/>
        <a:lstStyle/>
        <a:p>
          <a:endParaRPr lang="en-US"/>
        </a:p>
      </dgm:t>
    </dgm:pt>
    <dgm:pt modelId="{5C391E17-CEC5-4ECB-BF50-A832A0BD6C47}" type="pres">
      <dgm:prSet presAssocID="{C33A0BC1-B4AC-4C43-B30C-9ACC363AAC2F}" presName="vert0" presStyleCnt="0">
        <dgm:presLayoutVars>
          <dgm:dir/>
          <dgm:animOne val="branch"/>
          <dgm:animLvl val="lvl"/>
        </dgm:presLayoutVars>
      </dgm:prSet>
      <dgm:spPr/>
    </dgm:pt>
    <dgm:pt modelId="{3E9059AA-8678-4507-B495-FB6B63C998C7}" type="pres">
      <dgm:prSet presAssocID="{F6AD5BBC-8058-4A0A-A2EF-6DEE9B12A080}" presName="thickLine" presStyleLbl="alignNode1" presStyleIdx="0" presStyleCnt="2"/>
      <dgm:spPr/>
    </dgm:pt>
    <dgm:pt modelId="{7591B6F4-D4B7-4281-8BAF-832FE8344DD5}" type="pres">
      <dgm:prSet presAssocID="{F6AD5BBC-8058-4A0A-A2EF-6DEE9B12A080}" presName="horz1" presStyleCnt="0"/>
      <dgm:spPr/>
    </dgm:pt>
    <dgm:pt modelId="{6FC061DA-B865-4EE3-90AD-690F87D32A1E}" type="pres">
      <dgm:prSet presAssocID="{F6AD5BBC-8058-4A0A-A2EF-6DEE9B12A080}" presName="tx1" presStyleLbl="revTx" presStyleIdx="0" presStyleCnt="2"/>
      <dgm:spPr/>
    </dgm:pt>
    <dgm:pt modelId="{3DF16DC1-4E25-48F3-A077-147274D508FC}" type="pres">
      <dgm:prSet presAssocID="{F6AD5BBC-8058-4A0A-A2EF-6DEE9B12A080}" presName="vert1" presStyleCnt="0"/>
      <dgm:spPr/>
    </dgm:pt>
    <dgm:pt modelId="{39536019-26DF-4677-A7B6-A4495015917A}" type="pres">
      <dgm:prSet presAssocID="{84F015F3-C8F3-4CE9-AAA9-FBBF443AF327}" presName="thickLine" presStyleLbl="alignNode1" presStyleIdx="1" presStyleCnt="2"/>
      <dgm:spPr/>
    </dgm:pt>
    <dgm:pt modelId="{8CF7BF5F-306D-4B25-8E71-15A20C7DC73E}" type="pres">
      <dgm:prSet presAssocID="{84F015F3-C8F3-4CE9-AAA9-FBBF443AF327}" presName="horz1" presStyleCnt="0"/>
      <dgm:spPr/>
    </dgm:pt>
    <dgm:pt modelId="{0774415D-59B4-4A2D-A490-30E0C6D30535}" type="pres">
      <dgm:prSet presAssocID="{84F015F3-C8F3-4CE9-AAA9-FBBF443AF327}" presName="tx1" presStyleLbl="revTx" presStyleIdx="1" presStyleCnt="2"/>
      <dgm:spPr/>
    </dgm:pt>
    <dgm:pt modelId="{EE5C39CA-71EB-4947-A64D-CA74F438EAEC}" type="pres">
      <dgm:prSet presAssocID="{84F015F3-C8F3-4CE9-AAA9-FBBF443AF327}" presName="vert1" presStyleCnt="0"/>
      <dgm:spPr/>
    </dgm:pt>
  </dgm:ptLst>
  <dgm:cxnLst>
    <dgm:cxn modelId="{62056F09-A2B4-42D8-B975-C283D5D429A9}" srcId="{C33A0BC1-B4AC-4C43-B30C-9ACC363AAC2F}" destId="{F6AD5BBC-8058-4A0A-A2EF-6DEE9B12A080}" srcOrd="0" destOrd="0" parTransId="{355E305B-E8EB-4CA0-BF42-DB01FD5422B3}" sibTransId="{5F0DC0B3-3969-4187-986E-C7C362AD07AD}"/>
    <dgm:cxn modelId="{F18E6A86-472F-43C2-80BA-08C2D75BBE89}" type="presOf" srcId="{C33A0BC1-B4AC-4C43-B30C-9ACC363AAC2F}" destId="{5C391E17-CEC5-4ECB-BF50-A832A0BD6C47}" srcOrd="0" destOrd="0" presId="urn:microsoft.com/office/officeart/2008/layout/LinedList"/>
    <dgm:cxn modelId="{6540C6AF-47F6-423D-AAC4-0DDCBE080DF1}" srcId="{C33A0BC1-B4AC-4C43-B30C-9ACC363AAC2F}" destId="{84F015F3-C8F3-4CE9-AAA9-FBBF443AF327}" srcOrd="1" destOrd="0" parTransId="{924C9B6B-A9FC-428F-BA8A-5B19C44876ED}" sibTransId="{57FA8760-49E2-42D2-8B99-28F2D98B3263}"/>
    <dgm:cxn modelId="{2F5484D7-F26F-46C4-B9AA-F8B9CF9C777C}" type="presOf" srcId="{84F015F3-C8F3-4CE9-AAA9-FBBF443AF327}" destId="{0774415D-59B4-4A2D-A490-30E0C6D30535}" srcOrd="0" destOrd="0" presId="urn:microsoft.com/office/officeart/2008/layout/LinedList"/>
    <dgm:cxn modelId="{C2F70BD8-71BE-4923-B0AD-AEC1C6B96050}" type="presOf" srcId="{F6AD5BBC-8058-4A0A-A2EF-6DEE9B12A080}" destId="{6FC061DA-B865-4EE3-90AD-690F87D32A1E}" srcOrd="0" destOrd="0" presId="urn:microsoft.com/office/officeart/2008/layout/LinedList"/>
    <dgm:cxn modelId="{0D740244-E577-4584-B057-815BDBE8DC3D}" type="presParOf" srcId="{5C391E17-CEC5-4ECB-BF50-A832A0BD6C47}" destId="{3E9059AA-8678-4507-B495-FB6B63C998C7}" srcOrd="0" destOrd="0" presId="urn:microsoft.com/office/officeart/2008/layout/LinedList"/>
    <dgm:cxn modelId="{1A928C3A-38D7-4DA1-BF10-C26A1D1E44F6}" type="presParOf" srcId="{5C391E17-CEC5-4ECB-BF50-A832A0BD6C47}" destId="{7591B6F4-D4B7-4281-8BAF-832FE8344DD5}" srcOrd="1" destOrd="0" presId="urn:microsoft.com/office/officeart/2008/layout/LinedList"/>
    <dgm:cxn modelId="{141B9C2D-8D58-476E-AAE0-EDC3E58749BC}" type="presParOf" srcId="{7591B6F4-D4B7-4281-8BAF-832FE8344DD5}" destId="{6FC061DA-B865-4EE3-90AD-690F87D32A1E}" srcOrd="0" destOrd="0" presId="urn:microsoft.com/office/officeart/2008/layout/LinedList"/>
    <dgm:cxn modelId="{98795142-DB6C-4E20-87C1-E72BE1B6B7AE}" type="presParOf" srcId="{7591B6F4-D4B7-4281-8BAF-832FE8344DD5}" destId="{3DF16DC1-4E25-48F3-A077-147274D508FC}" srcOrd="1" destOrd="0" presId="urn:microsoft.com/office/officeart/2008/layout/LinedList"/>
    <dgm:cxn modelId="{37DC5E1E-2761-4F0F-8147-665F4987F13C}" type="presParOf" srcId="{5C391E17-CEC5-4ECB-BF50-A832A0BD6C47}" destId="{39536019-26DF-4677-A7B6-A4495015917A}" srcOrd="2" destOrd="0" presId="urn:microsoft.com/office/officeart/2008/layout/LinedList"/>
    <dgm:cxn modelId="{21AA7959-61F8-466B-8680-48A14DF39BAD}" type="presParOf" srcId="{5C391E17-CEC5-4ECB-BF50-A832A0BD6C47}" destId="{8CF7BF5F-306D-4B25-8E71-15A20C7DC73E}" srcOrd="3" destOrd="0" presId="urn:microsoft.com/office/officeart/2008/layout/LinedList"/>
    <dgm:cxn modelId="{6129A326-7361-483A-9362-E2B39565B958}" type="presParOf" srcId="{8CF7BF5F-306D-4B25-8E71-15A20C7DC73E}" destId="{0774415D-59B4-4A2D-A490-30E0C6D30535}" srcOrd="0" destOrd="0" presId="urn:microsoft.com/office/officeart/2008/layout/LinedList"/>
    <dgm:cxn modelId="{C90DABBC-94E3-475F-8DA4-AC570E8C065F}" type="presParOf" srcId="{8CF7BF5F-306D-4B25-8E71-15A20C7DC73E}" destId="{EE5C39CA-71EB-4947-A64D-CA74F438EA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BB72EC-06B3-47A4-930A-877341C5DB1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50170313-8356-41DF-B561-9108D54BE582}">
      <dgm:prSet/>
      <dgm:spPr/>
      <dgm:t>
        <a:bodyPr/>
        <a:lstStyle/>
        <a:p>
          <a:r>
            <a:rPr lang="en-US" dirty="0"/>
            <a:t>The spatial pooling operations are as follows:</a:t>
          </a:r>
        </a:p>
      </dgm:t>
    </dgm:pt>
    <dgm:pt modelId="{D69DA2D9-E858-4DB5-B687-30AFD34036FF}" type="parTrans" cxnId="{CD98FA61-4F16-45B9-8AAC-5227E8715E5C}">
      <dgm:prSet/>
      <dgm:spPr/>
      <dgm:t>
        <a:bodyPr/>
        <a:lstStyle/>
        <a:p>
          <a:endParaRPr lang="en-US"/>
        </a:p>
      </dgm:t>
    </dgm:pt>
    <dgm:pt modelId="{21477EDE-B131-4E84-B38E-A2706928B6FA}" type="sibTrans" cxnId="{CD98FA61-4F16-45B9-8AAC-5227E8715E5C}">
      <dgm:prSet/>
      <dgm:spPr/>
      <dgm:t>
        <a:bodyPr/>
        <a:lstStyle/>
        <a:p>
          <a:endParaRPr lang="en-US"/>
        </a:p>
      </dgm:t>
    </dgm:pt>
    <dgm:pt modelId="{0D2DD81E-0061-4107-9758-2E6F1DC9DD94}">
      <dgm:prSet/>
      <dgm:spPr/>
      <dgm:t>
        <a:bodyPr/>
        <a:lstStyle/>
        <a:p>
          <a:r>
            <a:rPr lang="en-US" dirty="0"/>
            <a:t>Phase 0 (corresponding to initialization): Each column is randomly assigned a random set of inputs (50 percent of the input vector), which is referred to as the </a:t>
          </a:r>
          <a:r>
            <a:rPr lang="en-US" i="1" dirty="0"/>
            <a:t>potential pool</a:t>
          </a:r>
          <a:r>
            <a:rPr lang="en-US" dirty="0"/>
            <a:t> of the column. Each input within this pool is represented by a potential synapse and assigned a random permanence value.</a:t>
          </a:r>
        </a:p>
      </dgm:t>
    </dgm:pt>
    <dgm:pt modelId="{E39EEFF2-F847-43A8-A771-92A31154C188}" type="parTrans" cxnId="{A4BAA263-9739-45B7-AADA-50D841967590}">
      <dgm:prSet/>
      <dgm:spPr/>
      <dgm:t>
        <a:bodyPr/>
        <a:lstStyle/>
        <a:p>
          <a:endParaRPr lang="en-US"/>
        </a:p>
      </dgm:t>
    </dgm:pt>
    <dgm:pt modelId="{504AE24B-A257-408B-80CF-CE8773F62EF7}" type="sibTrans" cxnId="{A4BAA263-9739-45B7-AADA-50D841967590}">
      <dgm:prSet/>
      <dgm:spPr/>
      <dgm:t>
        <a:bodyPr/>
        <a:lstStyle/>
        <a:p>
          <a:endParaRPr lang="en-US"/>
        </a:p>
      </dgm:t>
    </dgm:pt>
    <dgm:pt modelId="{8CB299DF-9EE3-4801-AC20-C7E4699E3AAE}">
      <dgm:prSet/>
      <dgm:spPr/>
      <dgm:t>
        <a:bodyPr/>
        <a:lstStyle/>
        <a:p>
          <a:r>
            <a:rPr lang="en-IN" i="1" dirty="0"/>
            <a:t>Phase 1 (corresponding to overlap)</a:t>
          </a:r>
          <a:r>
            <a:rPr lang="en-IN" dirty="0"/>
            <a:t>: The overlap for each column is computed as the number of connected synapses with active inputs multiplied by its boost. If this value is below a predefined threshold (“</a:t>
          </a:r>
          <a:r>
            <a:rPr lang="en-IN" dirty="0" err="1"/>
            <a:t>minOverlap</a:t>
          </a:r>
          <a:r>
            <a:rPr lang="en-IN" dirty="0"/>
            <a:t>”), the overlap score is set to 0.</a:t>
          </a:r>
          <a:endParaRPr lang="en-US" dirty="0"/>
        </a:p>
      </dgm:t>
    </dgm:pt>
    <dgm:pt modelId="{C43D6184-0F56-4537-A27C-1A90F6577D5D}" type="parTrans" cxnId="{A6405AEE-BC53-4E18-9BD7-1AF8739CE0BB}">
      <dgm:prSet/>
      <dgm:spPr/>
      <dgm:t>
        <a:bodyPr/>
        <a:lstStyle/>
        <a:p>
          <a:endParaRPr lang="en-US"/>
        </a:p>
      </dgm:t>
    </dgm:pt>
    <dgm:pt modelId="{4F888906-6BF0-495E-815C-82430AC87BAC}" type="sibTrans" cxnId="{A6405AEE-BC53-4E18-9BD7-1AF8739CE0BB}">
      <dgm:prSet/>
      <dgm:spPr/>
      <dgm:t>
        <a:bodyPr/>
        <a:lstStyle/>
        <a:p>
          <a:endParaRPr lang="en-US"/>
        </a:p>
      </dgm:t>
    </dgm:pt>
    <dgm:pt modelId="{330305B6-44C3-459A-994F-1A7E1EA76136}">
      <dgm:prSet/>
      <dgm:spPr/>
      <dgm:t>
        <a:bodyPr/>
        <a:lstStyle/>
        <a:p>
          <a:r>
            <a:rPr lang="en-IN" i="1"/>
            <a:t>Phase 2 (corresponding to inhibition)</a:t>
          </a:r>
          <a:r>
            <a:rPr lang="en-IN"/>
            <a:t>: The number of winning columns in a local area of inhibition (neighbourhood of a column) is set to a predefined value, </a:t>
          </a:r>
          <a:r>
            <a:rPr lang="en-IN" i="1"/>
            <a:t>N</a:t>
          </a:r>
          <a:r>
            <a:rPr lang="en-IN"/>
            <a:t>. A column is a winner if its overlap score is greater than the score of the </a:t>
          </a:r>
          <a:r>
            <a:rPr lang="en-IN" i="1"/>
            <a:t>N</a:t>
          </a:r>
          <a:r>
            <a:rPr lang="en-IN"/>
            <a:t>th highest column within its inhibition radius. </a:t>
          </a:r>
          <a:endParaRPr lang="en-US"/>
        </a:p>
      </dgm:t>
    </dgm:pt>
    <dgm:pt modelId="{5C801384-9E1E-4FB4-8D47-AB26F0C750C8}" type="parTrans" cxnId="{5F7D8569-82F9-42E0-98DD-BF341D901399}">
      <dgm:prSet/>
      <dgm:spPr/>
      <dgm:t>
        <a:bodyPr/>
        <a:lstStyle/>
        <a:p>
          <a:endParaRPr lang="en-US"/>
        </a:p>
      </dgm:t>
    </dgm:pt>
    <dgm:pt modelId="{B7A71F13-110A-4DED-A1E6-EF254FF55A09}" type="sibTrans" cxnId="{5F7D8569-82F9-42E0-98DD-BF341D901399}">
      <dgm:prSet/>
      <dgm:spPr/>
      <dgm:t>
        <a:bodyPr/>
        <a:lstStyle/>
        <a:p>
          <a:endParaRPr lang="en-US"/>
        </a:p>
      </dgm:t>
    </dgm:pt>
    <dgm:pt modelId="{BB0232E8-B987-4C70-B51F-D55BCD8D370F}">
      <dgm:prSet/>
      <dgm:spPr/>
      <dgm:t>
        <a:bodyPr/>
        <a:lstStyle/>
        <a:p>
          <a:r>
            <a:rPr lang="en-IN" i="1"/>
            <a:t>Phase 3 (corresponding to learning)</a:t>
          </a:r>
          <a:r>
            <a:rPr lang="en-IN"/>
            <a:t>: During this phase, For winning columns, if a synapse is active, its permanence value is incremented; if inactive, it is decremented. There are two separate boosting mechanisms in place to help a column learn connections. </a:t>
          </a:r>
          <a:endParaRPr lang="en-US"/>
        </a:p>
      </dgm:t>
    </dgm:pt>
    <dgm:pt modelId="{4C5C7176-4B01-4506-B02B-C864127AD808}" type="parTrans" cxnId="{D7A01986-6CD3-47FF-B523-2BB1601F98AA}">
      <dgm:prSet/>
      <dgm:spPr/>
      <dgm:t>
        <a:bodyPr/>
        <a:lstStyle/>
        <a:p>
          <a:endParaRPr lang="en-US"/>
        </a:p>
      </dgm:t>
    </dgm:pt>
    <dgm:pt modelId="{A65FB1E4-0AD2-4759-9C4A-68F9049D339C}" type="sibTrans" cxnId="{D7A01986-6CD3-47FF-B523-2BB1601F98AA}">
      <dgm:prSet/>
      <dgm:spPr/>
      <dgm:t>
        <a:bodyPr/>
        <a:lstStyle/>
        <a:p>
          <a:endParaRPr lang="en-US"/>
        </a:p>
      </dgm:t>
    </dgm:pt>
    <dgm:pt modelId="{D1FCBA7E-6C36-4AA0-9306-D75A947BFA7D}" type="pres">
      <dgm:prSet presAssocID="{CBBB72EC-06B3-47A4-930A-877341C5DB1D}" presName="vert0" presStyleCnt="0">
        <dgm:presLayoutVars>
          <dgm:dir/>
          <dgm:animOne val="branch"/>
          <dgm:animLvl val="lvl"/>
        </dgm:presLayoutVars>
      </dgm:prSet>
      <dgm:spPr/>
    </dgm:pt>
    <dgm:pt modelId="{35477A8B-4F1C-419F-956E-4EEAD440F515}" type="pres">
      <dgm:prSet presAssocID="{50170313-8356-41DF-B561-9108D54BE582}" presName="thickLine" presStyleLbl="alignNode1" presStyleIdx="0" presStyleCnt="5"/>
      <dgm:spPr/>
    </dgm:pt>
    <dgm:pt modelId="{CCC35A6B-A7AD-4139-BF08-C697E69DD3A7}" type="pres">
      <dgm:prSet presAssocID="{50170313-8356-41DF-B561-9108D54BE582}" presName="horz1" presStyleCnt="0"/>
      <dgm:spPr/>
    </dgm:pt>
    <dgm:pt modelId="{4D5EF4BD-07B2-4C83-B08D-2FFFC5B84FEF}" type="pres">
      <dgm:prSet presAssocID="{50170313-8356-41DF-B561-9108D54BE582}" presName="tx1" presStyleLbl="revTx" presStyleIdx="0" presStyleCnt="5"/>
      <dgm:spPr/>
    </dgm:pt>
    <dgm:pt modelId="{0082CBA7-0F38-4FEE-A886-D4DF5BCD535A}" type="pres">
      <dgm:prSet presAssocID="{50170313-8356-41DF-B561-9108D54BE582}" presName="vert1" presStyleCnt="0"/>
      <dgm:spPr/>
    </dgm:pt>
    <dgm:pt modelId="{3DA6260F-420A-479C-9785-A4B583B77398}" type="pres">
      <dgm:prSet presAssocID="{0D2DD81E-0061-4107-9758-2E6F1DC9DD94}" presName="thickLine" presStyleLbl="alignNode1" presStyleIdx="1" presStyleCnt="5"/>
      <dgm:spPr/>
    </dgm:pt>
    <dgm:pt modelId="{6DCC0B9C-A00E-4365-8EFE-11C4939DB13C}" type="pres">
      <dgm:prSet presAssocID="{0D2DD81E-0061-4107-9758-2E6F1DC9DD94}" presName="horz1" presStyleCnt="0"/>
      <dgm:spPr/>
    </dgm:pt>
    <dgm:pt modelId="{D3574DF5-FC83-4A7E-B605-467DBF3F89F8}" type="pres">
      <dgm:prSet presAssocID="{0D2DD81E-0061-4107-9758-2E6F1DC9DD94}" presName="tx1" presStyleLbl="revTx" presStyleIdx="1" presStyleCnt="5"/>
      <dgm:spPr/>
    </dgm:pt>
    <dgm:pt modelId="{635463D4-1B99-4613-946C-E21AD15EEA88}" type="pres">
      <dgm:prSet presAssocID="{0D2DD81E-0061-4107-9758-2E6F1DC9DD94}" presName="vert1" presStyleCnt="0"/>
      <dgm:spPr/>
    </dgm:pt>
    <dgm:pt modelId="{9A008031-C2A9-4CB8-8A2D-8D294328FA8C}" type="pres">
      <dgm:prSet presAssocID="{8CB299DF-9EE3-4801-AC20-C7E4699E3AAE}" presName="thickLine" presStyleLbl="alignNode1" presStyleIdx="2" presStyleCnt="5"/>
      <dgm:spPr/>
    </dgm:pt>
    <dgm:pt modelId="{3D6155CF-3538-46C8-BCC2-72CDCF1F240E}" type="pres">
      <dgm:prSet presAssocID="{8CB299DF-9EE3-4801-AC20-C7E4699E3AAE}" presName="horz1" presStyleCnt="0"/>
      <dgm:spPr/>
    </dgm:pt>
    <dgm:pt modelId="{4EE54695-0EF1-46F0-A433-A0F80472DFB4}" type="pres">
      <dgm:prSet presAssocID="{8CB299DF-9EE3-4801-AC20-C7E4699E3AAE}" presName="tx1" presStyleLbl="revTx" presStyleIdx="2" presStyleCnt="5"/>
      <dgm:spPr/>
    </dgm:pt>
    <dgm:pt modelId="{558376BA-F286-42CA-83BE-2C1CAEB5D7B5}" type="pres">
      <dgm:prSet presAssocID="{8CB299DF-9EE3-4801-AC20-C7E4699E3AAE}" presName="vert1" presStyleCnt="0"/>
      <dgm:spPr/>
    </dgm:pt>
    <dgm:pt modelId="{65E38EBD-6458-48D5-AEEF-3252600A4540}" type="pres">
      <dgm:prSet presAssocID="{330305B6-44C3-459A-994F-1A7E1EA76136}" presName="thickLine" presStyleLbl="alignNode1" presStyleIdx="3" presStyleCnt="5"/>
      <dgm:spPr/>
    </dgm:pt>
    <dgm:pt modelId="{9758985C-D6E9-4FC2-99C1-080A76E92C12}" type="pres">
      <dgm:prSet presAssocID="{330305B6-44C3-459A-994F-1A7E1EA76136}" presName="horz1" presStyleCnt="0"/>
      <dgm:spPr/>
    </dgm:pt>
    <dgm:pt modelId="{4748C307-2D51-459D-A69D-F1A8BCF4F9E6}" type="pres">
      <dgm:prSet presAssocID="{330305B6-44C3-459A-994F-1A7E1EA76136}" presName="tx1" presStyleLbl="revTx" presStyleIdx="3" presStyleCnt="5"/>
      <dgm:spPr/>
    </dgm:pt>
    <dgm:pt modelId="{CFB831E5-5A70-4BBF-89D8-F304EC553FF0}" type="pres">
      <dgm:prSet presAssocID="{330305B6-44C3-459A-994F-1A7E1EA76136}" presName="vert1" presStyleCnt="0"/>
      <dgm:spPr/>
    </dgm:pt>
    <dgm:pt modelId="{FD680EFF-B086-4EC2-BE60-D306BAD5B4B1}" type="pres">
      <dgm:prSet presAssocID="{BB0232E8-B987-4C70-B51F-D55BCD8D370F}" presName="thickLine" presStyleLbl="alignNode1" presStyleIdx="4" presStyleCnt="5"/>
      <dgm:spPr/>
    </dgm:pt>
    <dgm:pt modelId="{0AD7BE66-126B-40DF-A42A-75E740C3AA33}" type="pres">
      <dgm:prSet presAssocID="{BB0232E8-B987-4C70-B51F-D55BCD8D370F}" presName="horz1" presStyleCnt="0"/>
      <dgm:spPr/>
    </dgm:pt>
    <dgm:pt modelId="{8718A7D0-30C2-44A4-8008-368081C00A13}" type="pres">
      <dgm:prSet presAssocID="{BB0232E8-B987-4C70-B51F-D55BCD8D370F}" presName="tx1" presStyleLbl="revTx" presStyleIdx="4" presStyleCnt="5"/>
      <dgm:spPr/>
    </dgm:pt>
    <dgm:pt modelId="{768D2BE8-48EB-47D2-A427-E1AEC10AABB7}" type="pres">
      <dgm:prSet presAssocID="{BB0232E8-B987-4C70-B51F-D55BCD8D370F}" presName="vert1" presStyleCnt="0"/>
      <dgm:spPr/>
    </dgm:pt>
  </dgm:ptLst>
  <dgm:cxnLst>
    <dgm:cxn modelId="{C4A24611-4E75-4620-8D26-6785AF7B5197}" type="presOf" srcId="{CBBB72EC-06B3-47A4-930A-877341C5DB1D}" destId="{D1FCBA7E-6C36-4AA0-9306-D75A947BFA7D}" srcOrd="0" destOrd="0" presId="urn:microsoft.com/office/officeart/2008/layout/LinedList"/>
    <dgm:cxn modelId="{88D3D11F-C9F4-4390-9BAB-8926BB4B7C7F}" type="presOf" srcId="{0D2DD81E-0061-4107-9758-2E6F1DC9DD94}" destId="{D3574DF5-FC83-4A7E-B605-467DBF3F89F8}" srcOrd="0" destOrd="0" presId="urn:microsoft.com/office/officeart/2008/layout/LinedList"/>
    <dgm:cxn modelId="{D9444D30-DBD2-4A1B-851D-FDB2D3B58961}" type="presOf" srcId="{BB0232E8-B987-4C70-B51F-D55BCD8D370F}" destId="{8718A7D0-30C2-44A4-8008-368081C00A13}" srcOrd="0" destOrd="0" presId="urn:microsoft.com/office/officeart/2008/layout/LinedList"/>
    <dgm:cxn modelId="{2354E438-8BE2-4CC2-8D8E-762F8FA2DEE4}" type="presOf" srcId="{50170313-8356-41DF-B561-9108D54BE582}" destId="{4D5EF4BD-07B2-4C83-B08D-2FFFC5B84FEF}" srcOrd="0" destOrd="0" presId="urn:microsoft.com/office/officeart/2008/layout/LinedList"/>
    <dgm:cxn modelId="{CD98FA61-4F16-45B9-8AAC-5227E8715E5C}" srcId="{CBBB72EC-06B3-47A4-930A-877341C5DB1D}" destId="{50170313-8356-41DF-B561-9108D54BE582}" srcOrd="0" destOrd="0" parTransId="{D69DA2D9-E858-4DB5-B687-30AFD34036FF}" sibTransId="{21477EDE-B131-4E84-B38E-A2706928B6FA}"/>
    <dgm:cxn modelId="{A4BAA263-9739-45B7-AADA-50D841967590}" srcId="{CBBB72EC-06B3-47A4-930A-877341C5DB1D}" destId="{0D2DD81E-0061-4107-9758-2E6F1DC9DD94}" srcOrd="1" destOrd="0" parTransId="{E39EEFF2-F847-43A8-A771-92A31154C188}" sibTransId="{504AE24B-A257-408B-80CF-CE8773F62EF7}"/>
    <dgm:cxn modelId="{5F7D8569-82F9-42E0-98DD-BF341D901399}" srcId="{CBBB72EC-06B3-47A4-930A-877341C5DB1D}" destId="{330305B6-44C3-459A-994F-1A7E1EA76136}" srcOrd="3" destOrd="0" parTransId="{5C801384-9E1E-4FB4-8D47-AB26F0C750C8}" sibTransId="{B7A71F13-110A-4DED-A1E6-EF254FF55A09}"/>
    <dgm:cxn modelId="{D7A01986-6CD3-47FF-B523-2BB1601F98AA}" srcId="{CBBB72EC-06B3-47A4-930A-877341C5DB1D}" destId="{BB0232E8-B987-4C70-B51F-D55BCD8D370F}" srcOrd="4" destOrd="0" parTransId="{4C5C7176-4B01-4506-B02B-C864127AD808}" sibTransId="{A65FB1E4-0AD2-4759-9C4A-68F9049D339C}"/>
    <dgm:cxn modelId="{8B7648BF-0599-4F73-B630-882F87022B2F}" type="presOf" srcId="{8CB299DF-9EE3-4801-AC20-C7E4699E3AAE}" destId="{4EE54695-0EF1-46F0-A433-A0F80472DFB4}" srcOrd="0" destOrd="0" presId="urn:microsoft.com/office/officeart/2008/layout/LinedList"/>
    <dgm:cxn modelId="{6D55CED1-71AF-4757-B91F-4C2AC4318804}" type="presOf" srcId="{330305B6-44C3-459A-994F-1A7E1EA76136}" destId="{4748C307-2D51-459D-A69D-F1A8BCF4F9E6}" srcOrd="0" destOrd="0" presId="urn:microsoft.com/office/officeart/2008/layout/LinedList"/>
    <dgm:cxn modelId="{A6405AEE-BC53-4E18-9BD7-1AF8739CE0BB}" srcId="{CBBB72EC-06B3-47A4-930A-877341C5DB1D}" destId="{8CB299DF-9EE3-4801-AC20-C7E4699E3AAE}" srcOrd="2" destOrd="0" parTransId="{C43D6184-0F56-4537-A27C-1A90F6577D5D}" sibTransId="{4F888906-6BF0-495E-815C-82430AC87BAC}"/>
    <dgm:cxn modelId="{81117D50-91E1-4A7A-9606-D0FC1B87E605}" type="presParOf" srcId="{D1FCBA7E-6C36-4AA0-9306-D75A947BFA7D}" destId="{35477A8B-4F1C-419F-956E-4EEAD440F515}" srcOrd="0" destOrd="0" presId="urn:microsoft.com/office/officeart/2008/layout/LinedList"/>
    <dgm:cxn modelId="{3284EB8D-6B56-46F6-A481-7A4508958732}" type="presParOf" srcId="{D1FCBA7E-6C36-4AA0-9306-D75A947BFA7D}" destId="{CCC35A6B-A7AD-4139-BF08-C697E69DD3A7}" srcOrd="1" destOrd="0" presId="urn:microsoft.com/office/officeart/2008/layout/LinedList"/>
    <dgm:cxn modelId="{1FB88194-5FEA-4FA9-95AC-16581E008CE2}" type="presParOf" srcId="{CCC35A6B-A7AD-4139-BF08-C697E69DD3A7}" destId="{4D5EF4BD-07B2-4C83-B08D-2FFFC5B84FEF}" srcOrd="0" destOrd="0" presId="urn:microsoft.com/office/officeart/2008/layout/LinedList"/>
    <dgm:cxn modelId="{637D64EA-C81B-4A31-AC59-3EBF922D83B2}" type="presParOf" srcId="{CCC35A6B-A7AD-4139-BF08-C697E69DD3A7}" destId="{0082CBA7-0F38-4FEE-A886-D4DF5BCD535A}" srcOrd="1" destOrd="0" presId="urn:microsoft.com/office/officeart/2008/layout/LinedList"/>
    <dgm:cxn modelId="{FA5923B2-1654-4882-B062-E2789CECFCFC}" type="presParOf" srcId="{D1FCBA7E-6C36-4AA0-9306-D75A947BFA7D}" destId="{3DA6260F-420A-479C-9785-A4B583B77398}" srcOrd="2" destOrd="0" presId="urn:microsoft.com/office/officeart/2008/layout/LinedList"/>
    <dgm:cxn modelId="{3E8504D0-EE4D-49EB-8F60-2D4863FFCB9E}" type="presParOf" srcId="{D1FCBA7E-6C36-4AA0-9306-D75A947BFA7D}" destId="{6DCC0B9C-A00E-4365-8EFE-11C4939DB13C}" srcOrd="3" destOrd="0" presId="urn:microsoft.com/office/officeart/2008/layout/LinedList"/>
    <dgm:cxn modelId="{79744E43-75D3-40D6-A19A-F1568BEAE135}" type="presParOf" srcId="{6DCC0B9C-A00E-4365-8EFE-11C4939DB13C}" destId="{D3574DF5-FC83-4A7E-B605-467DBF3F89F8}" srcOrd="0" destOrd="0" presId="urn:microsoft.com/office/officeart/2008/layout/LinedList"/>
    <dgm:cxn modelId="{77A8E672-4B0F-4CD0-88B3-8A1B95DFF55A}" type="presParOf" srcId="{6DCC0B9C-A00E-4365-8EFE-11C4939DB13C}" destId="{635463D4-1B99-4613-946C-E21AD15EEA88}" srcOrd="1" destOrd="0" presId="urn:microsoft.com/office/officeart/2008/layout/LinedList"/>
    <dgm:cxn modelId="{F220032C-51A7-457D-9CD9-CD7ABDFD8A2D}" type="presParOf" srcId="{D1FCBA7E-6C36-4AA0-9306-D75A947BFA7D}" destId="{9A008031-C2A9-4CB8-8A2D-8D294328FA8C}" srcOrd="4" destOrd="0" presId="urn:microsoft.com/office/officeart/2008/layout/LinedList"/>
    <dgm:cxn modelId="{896CC60C-9F3E-4FAE-A560-E6195A6D7586}" type="presParOf" srcId="{D1FCBA7E-6C36-4AA0-9306-D75A947BFA7D}" destId="{3D6155CF-3538-46C8-BCC2-72CDCF1F240E}" srcOrd="5" destOrd="0" presId="urn:microsoft.com/office/officeart/2008/layout/LinedList"/>
    <dgm:cxn modelId="{34D970B1-7D75-4349-8B7B-34BF3A616CB6}" type="presParOf" srcId="{3D6155CF-3538-46C8-BCC2-72CDCF1F240E}" destId="{4EE54695-0EF1-46F0-A433-A0F80472DFB4}" srcOrd="0" destOrd="0" presId="urn:microsoft.com/office/officeart/2008/layout/LinedList"/>
    <dgm:cxn modelId="{6558B097-50FE-42E7-9D44-6A33290E1E86}" type="presParOf" srcId="{3D6155CF-3538-46C8-BCC2-72CDCF1F240E}" destId="{558376BA-F286-42CA-83BE-2C1CAEB5D7B5}" srcOrd="1" destOrd="0" presId="urn:microsoft.com/office/officeart/2008/layout/LinedList"/>
    <dgm:cxn modelId="{E1672702-AF8A-45DD-9888-82A827AE354D}" type="presParOf" srcId="{D1FCBA7E-6C36-4AA0-9306-D75A947BFA7D}" destId="{65E38EBD-6458-48D5-AEEF-3252600A4540}" srcOrd="6" destOrd="0" presId="urn:microsoft.com/office/officeart/2008/layout/LinedList"/>
    <dgm:cxn modelId="{F4FD7FE6-CD4B-461D-A1C3-5767386A6A38}" type="presParOf" srcId="{D1FCBA7E-6C36-4AA0-9306-D75A947BFA7D}" destId="{9758985C-D6E9-4FC2-99C1-080A76E92C12}" srcOrd="7" destOrd="0" presId="urn:microsoft.com/office/officeart/2008/layout/LinedList"/>
    <dgm:cxn modelId="{460C6B73-762C-423C-B74C-517AA3943425}" type="presParOf" srcId="{9758985C-D6E9-4FC2-99C1-080A76E92C12}" destId="{4748C307-2D51-459D-A69D-F1A8BCF4F9E6}" srcOrd="0" destOrd="0" presId="urn:microsoft.com/office/officeart/2008/layout/LinedList"/>
    <dgm:cxn modelId="{B0E4C158-8B08-4C20-B831-CC701CD5975A}" type="presParOf" srcId="{9758985C-D6E9-4FC2-99C1-080A76E92C12}" destId="{CFB831E5-5A70-4BBF-89D8-F304EC553FF0}" srcOrd="1" destOrd="0" presId="urn:microsoft.com/office/officeart/2008/layout/LinedList"/>
    <dgm:cxn modelId="{E4F2BD45-ABA4-4627-AA42-AA867F4AB973}" type="presParOf" srcId="{D1FCBA7E-6C36-4AA0-9306-D75A947BFA7D}" destId="{FD680EFF-B086-4EC2-BE60-D306BAD5B4B1}" srcOrd="8" destOrd="0" presId="urn:microsoft.com/office/officeart/2008/layout/LinedList"/>
    <dgm:cxn modelId="{96A68777-D4BD-43C2-9675-D1368CD9D73D}" type="presParOf" srcId="{D1FCBA7E-6C36-4AA0-9306-D75A947BFA7D}" destId="{0AD7BE66-126B-40DF-A42A-75E740C3AA33}" srcOrd="9" destOrd="0" presId="urn:microsoft.com/office/officeart/2008/layout/LinedList"/>
    <dgm:cxn modelId="{4BFE956E-15DA-4885-A451-6010A02A71F7}" type="presParOf" srcId="{0AD7BE66-126B-40DF-A42A-75E740C3AA33}" destId="{8718A7D0-30C2-44A4-8008-368081C00A13}" srcOrd="0" destOrd="0" presId="urn:microsoft.com/office/officeart/2008/layout/LinedList"/>
    <dgm:cxn modelId="{0C784422-AB9E-4A08-BE19-D51F8B507F88}" type="presParOf" srcId="{0AD7BE66-126B-40DF-A42A-75E740C3AA33}" destId="{768D2BE8-48EB-47D2-A427-E1AEC10AABB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2B7959-4D98-46D3-9E70-2FD82138055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9D43BA49-9F4F-4018-8B3D-AAAC510BB79E}">
      <dgm:prSet custT="1"/>
      <dgm:spPr/>
      <dgm:t>
        <a:bodyPr/>
        <a:lstStyle/>
        <a:p>
          <a:r>
            <a:rPr lang="en-US" sz="2000" b="1" dirty="0"/>
            <a:t>Boosting</a:t>
          </a:r>
        </a:p>
      </dgm:t>
    </dgm:pt>
    <dgm:pt modelId="{99D94B80-B06B-4F29-8CB1-1280DAD36F68}" type="parTrans" cxnId="{6502B54C-906D-4650-B7E2-0E14D27A5A0D}">
      <dgm:prSet/>
      <dgm:spPr/>
      <dgm:t>
        <a:bodyPr/>
        <a:lstStyle/>
        <a:p>
          <a:endParaRPr lang="en-US"/>
        </a:p>
      </dgm:t>
    </dgm:pt>
    <dgm:pt modelId="{0C1E2E89-B793-4AC4-B11A-1D09E0F49D7E}" type="sibTrans" cxnId="{6502B54C-906D-4650-B7E2-0E14D27A5A0D}">
      <dgm:prSet/>
      <dgm:spPr/>
      <dgm:t>
        <a:bodyPr/>
        <a:lstStyle/>
        <a:p>
          <a:endParaRPr lang="en-US"/>
        </a:p>
      </dgm:t>
    </dgm:pt>
    <dgm:pt modelId="{1F295072-9122-4DDC-A938-B5D6E987E7C8}">
      <dgm:prSet custT="1"/>
      <dgm:spPr/>
      <dgm:t>
        <a:bodyPr/>
        <a:lstStyle/>
        <a:p>
          <a:r>
            <a:rPr lang="en-US" sz="1800" dirty="0"/>
            <a:t>The main idea behind boosting is the SDRs of symbols will use a wider range of cells by making the most active cells less active and the least active cells more active.</a:t>
          </a:r>
        </a:p>
      </dgm:t>
    </dgm:pt>
    <dgm:pt modelId="{37C7D5C6-71C3-4F51-AD57-ACEB68CF7743}" type="parTrans" cxnId="{60FE8449-7122-49EF-9BC3-F558EC0AD38C}">
      <dgm:prSet/>
      <dgm:spPr/>
      <dgm:t>
        <a:bodyPr/>
        <a:lstStyle/>
        <a:p>
          <a:endParaRPr lang="en-US"/>
        </a:p>
      </dgm:t>
    </dgm:pt>
    <dgm:pt modelId="{3CA873B1-E325-477D-BF00-7C6732E299CF}" type="sibTrans" cxnId="{60FE8449-7122-49EF-9BC3-F558EC0AD38C}">
      <dgm:prSet/>
      <dgm:spPr/>
      <dgm:t>
        <a:bodyPr/>
        <a:lstStyle/>
        <a:p>
          <a:endParaRPr lang="en-US"/>
        </a:p>
      </dgm:t>
    </dgm:pt>
    <dgm:pt modelId="{195934D5-7CB8-4D36-A779-781FC079704A}">
      <dgm:prSet custT="1"/>
      <dgm:spPr/>
      <dgm:t>
        <a:bodyPr/>
        <a:lstStyle/>
        <a:p>
          <a:r>
            <a:rPr lang="en-US" sz="1800" dirty="0"/>
            <a:t>Boosting helps to improve the overlap score inhibition occurs, providing fewer active columns a greater chance expresses themselves and reducing hyperactive columns. Boosting on better allows for the learning of input data, which enhances efficiency. </a:t>
          </a:r>
        </a:p>
      </dgm:t>
    </dgm:pt>
    <dgm:pt modelId="{25BDA1DC-64C1-43A7-9A4A-CB8D22DA0850}" type="parTrans" cxnId="{5B204D52-4AE8-48F5-9870-A9F37D2B9BDB}">
      <dgm:prSet/>
      <dgm:spPr/>
      <dgm:t>
        <a:bodyPr/>
        <a:lstStyle/>
        <a:p>
          <a:endParaRPr lang="en-US"/>
        </a:p>
      </dgm:t>
    </dgm:pt>
    <dgm:pt modelId="{48D52DA5-6D43-47CC-A3B2-E6BD54117E45}" type="sibTrans" cxnId="{5B204D52-4AE8-48F5-9870-A9F37D2B9BDB}">
      <dgm:prSet/>
      <dgm:spPr/>
      <dgm:t>
        <a:bodyPr/>
        <a:lstStyle/>
        <a:p>
          <a:endParaRPr lang="en-US"/>
        </a:p>
      </dgm:t>
    </dgm:pt>
    <dgm:pt modelId="{29E08549-DFFF-437A-A486-5625B7874B2B}" type="pres">
      <dgm:prSet presAssocID="{372B7959-4D98-46D3-9E70-2FD82138055C}" presName="vert0" presStyleCnt="0">
        <dgm:presLayoutVars>
          <dgm:dir/>
          <dgm:animOne val="branch"/>
          <dgm:animLvl val="lvl"/>
        </dgm:presLayoutVars>
      </dgm:prSet>
      <dgm:spPr/>
    </dgm:pt>
    <dgm:pt modelId="{48963FE0-4F71-41C9-A221-347CC69A1F5B}" type="pres">
      <dgm:prSet presAssocID="{9D43BA49-9F4F-4018-8B3D-AAAC510BB79E}" presName="thickLine" presStyleLbl="alignNode1" presStyleIdx="0" presStyleCnt="3"/>
      <dgm:spPr/>
    </dgm:pt>
    <dgm:pt modelId="{205D4E57-D3B8-422F-BD22-9DA8E3962634}" type="pres">
      <dgm:prSet presAssocID="{9D43BA49-9F4F-4018-8B3D-AAAC510BB79E}" presName="horz1" presStyleCnt="0"/>
      <dgm:spPr/>
    </dgm:pt>
    <dgm:pt modelId="{E07AD320-2B87-4FD9-B313-B108CAA3507E}" type="pres">
      <dgm:prSet presAssocID="{9D43BA49-9F4F-4018-8B3D-AAAC510BB79E}" presName="tx1" presStyleLbl="revTx" presStyleIdx="0" presStyleCnt="3" custScaleY="48096"/>
      <dgm:spPr/>
    </dgm:pt>
    <dgm:pt modelId="{1A60BE9E-3637-4B3A-87D8-BC7ECE1F1857}" type="pres">
      <dgm:prSet presAssocID="{9D43BA49-9F4F-4018-8B3D-AAAC510BB79E}" presName="vert1" presStyleCnt="0"/>
      <dgm:spPr/>
    </dgm:pt>
    <dgm:pt modelId="{83274B9B-F0C8-4FB2-9C03-651453A9681E}" type="pres">
      <dgm:prSet presAssocID="{1F295072-9122-4DDC-A938-B5D6E987E7C8}" presName="thickLine" presStyleLbl="alignNode1" presStyleIdx="1" presStyleCnt="3"/>
      <dgm:spPr/>
    </dgm:pt>
    <dgm:pt modelId="{74C56DFA-F410-4583-A228-E9E3BCBC139E}" type="pres">
      <dgm:prSet presAssocID="{1F295072-9122-4DDC-A938-B5D6E987E7C8}" presName="horz1" presStyleCnt="0"/>
      <dgm:spPr/>
    </dgm:pt>
    <dgm:pt modelId="{ED77726B-C441-4590-988A-616A65FDA56A}" type="pres">
      <dgm:prSet presAssocID="{1F295072-9122-4DDC-A938-B5D6E987E7C8}" presName="tx1" presStyleLbl="revTx" presStyleIdx="1" presStyleCnt="3" custScaleY="84117"/>
      <dgm:spPr/>
    </dgm:pt>
    <dgm:pt modelId="{9D6E67F6-94FC-40D1-BA06-8046F8DC6982}" type="pres">
      <dgm:prSet presAssocID="{1F295072-9122-4DDC-A938-B5D6E987E7C8}" presName="vert1" presStyleCnt="0"/>
      <dgm:spPr/>
    </dgm:pt>
    <dgm:pt modelId="{5416B53C-96FD-4E6B-8C0A-F1186C0AC92D}" type="pres">
      <dgm:prSet presAssocID="{195934D5-7CB8-4D36-A779-781FC079704A}" presName="thickLine" presStyleLbl="alignNode1" presStyleIdx="2" presStyleCnt="3"/>
      <dgm:spPr/>
    </dgm:pt>
    <dgm:pt modelId="{9227146D-D9EC-411C-BE57-AA285208DF25}" type="pres">
      <dgm:prSet presAssocID="{195934D5-7CB8-4D36-A779-781FC079704A}" presName="horz1" presStyleCnt="0"/>
      <dgm:spPr/>
    </dgm:pt>
    <dgm:pt modelId="{0FD84D42-8A93-46AC-92DD-8DBE53E309C1}" type="pres">
      <dgm:prSet presAssocID="{195934D5-7CB8-4D36-A779-781FC079704A}" presName="tx1" presStyleLbl="revTx" presStyleIdx="2" presStyleCnt="3"/>
      <dgm:spPr/>
    </dgm:pt>
    <dgm:pt modelId="{A25C7C12-9EC6-4F6E-A75F-3EBE65C62436}" type="pres">
      <dgm:prSet presAssocID="{195934D5-7CB8-4D36-A779-781FC079704A}" presName="vert1" presStyleCnt="0"/>
      <dgm:spPr/>
    </dgm:pt>
  </dgm:ptLst>
  <dgm:cxnLst>
    <dgm:cxn modelId="{5941403E-B38C-4ABE-A14E-E702C73DB6CB}" type="presOf" srcId="{372B7959-4D98-46D3-9E70-2FD82138055C}" destId="{29E08549-DFFF-437A-A486-5625B7874B2B}" srcOrd="0" destOrd="0" presId="urn:microsoft.com/office/officeart/2008/layout/LinedList"/>
    <dgm:cxn modelId="{60FE8449-7122-49EF-9BC3-F558EC0AD38C}" srcId="{372B7959-4D98-46D3-9E70-2FD82138055C}" destId="{1F295072-9122-4DDC-A938-B5D6E987E7C8}" srcOrd="1" destOrd="0" parTransId="{37C7D5C6-71C3-4F51-AD57-ACEB68CF7743}" sibTransId="{3CA873B1-E325-477D-BF00-7C6732E299CF}"/>
    <dgm:cxn modelId="{6502B54C-906D-4650-B7E2-0E14D27A5A0D}" srcId="{372B7959-4D98-46D3-9E70-2FD82138055C}" destId="{9D43BA49-9F4F-4018-8B3D-AAAC510BB79E}" srcOrd="0" destOrd="0" parTransId="{99D94B80-B06B-4F29-8CB1-1280DAD36F68}" sibTransId="{0C1E2E89-B793-4AC4-B11A-1D09E0F49D7E}"/>
    <dgm:cxn modelId="{5B204D52-4AE8-48F5-9870-A9F37D2B9BDB}" srcId="{372B7959-4D98-46D3-9E70-2FD82138055C}" destId="{195934D5-7CB8-4D36-A779-781FC079704A}" srcOrd="2" destOrd="0" parTransId="{25BDA1DC-64C1-43A7-9A4A-CB8D22DA0850}" sibTransId="{48D52DA5-6D43-47CC-A3B2-E6BD54117E45}"/>
    <dgm:cxn modelId="{4E0F2E8E-CB20-4A4C-B9F9-5DDBB2842201}" type="presOf" srcId="{195934D5-7CB8-4D36-A779-781FC079704A}" destId="{0FD84D42-8A93-46AC-92DD-8DBE53E309C1}" srcOrd="0" destOrd="0" presId="urn:microsoft.com/office/officeart/2008/layout/LinedList"/>
    <dgm:cxn modelId="{5D9B64D4-4932-4DA0-ABC7-669B06ED391B}" type="presOf" srcId="{9D43BA49-9F4F-4018-8B3D-AAAC510BB79E}" destId="{E07AD320-2B87-4FD9-B313-B108CAA3507E}" srcOrd="0" destOrd="0" presId="urn:microsoft.com/office/officeart/2008/layout/LinedList"/>
    <dgm:cxn modelId="{1B5337F4-9412-4A2F-B519-8945293342E0}" type="presOf" srcId="{1F295072-9122-4DDC-A938-B5D6E987E7C8}" destId="{ED77726B-C441-4590-988A-616A65FDA56A}" srcOrd="0" destOrd="0" presId="urn:microsoft.com/office/officeart/2008/layout/LinedList"/>
    <dgm:cxn modelId="{42B5DEDE-3B6C-450F-B6C8-D197D823DE67}" type="presParOf" srcId="{29E08549-DFFF-437A-A486-5625B7874B2B}" destId="{48963FE0-4F71-41C9-A221-347CC69A1F5B}" srcOrd="0" destOrd="0" presId="urn:microsoft.com/office/officeart/2008/layout/LinedList"/>
    <dgm:cxn modelId="{12A77344-BF58-49D3-BECB-49BB922A08ED}" type="presParOf" srcId="{29E08549-DFFF-437A-A486-5625B7874B2B}" destId="{205D4E57-D3B8-422F-BD22-9DA8E3962634}" srcOrd="1" destOrd="0" presId="urn:microsoft.com/office/officeart/2008/layout/LinedList"/>
    <dgm:cxn modelId="{D1599B2C-0880-41A4-BF84-4EA41CC68D4F}" type="presParOf" srcId="{205D4E57-D3B8-422F-BD22-9DA8E3962634}" destId="{E07AD320-2B87-4FD9-B313-B108CAA3507E}" srcOrd="0" destOrd="0" presId="urn:microsoft.com/office/officeart/2008/layout/LinedList"/>
    <dgm:cxn modelId="{EDAC94E7-C7E2-497F-A31C-78389DAE720F}" type="presParOf" srcId="{205D4E57-D3B8-422F-BD22-9DA8E3962634}" destId="{1A60BE9E-3637-4B3A-87D8-BC7ECE1F1857}" srcOrd="1" destOrd="0" presId="urn:microsoft.com/office/officeart/2008/layout/LinedList"/>
    <dgm:cxn modelId="{17C09DE2-15FB-4F49-9264-42513C322C7C}" type="presParOf" srcId="{29E08549-DFFF-437A-A486-5625B7874B2B}" destId="{83274B9B-F0C8-4FB2-9C03-651453A9681E}" srcOrd="2" destOrd="0" presId="urn:microsoft.com/office/officeart/2008/layout/LinedList"/>
    <dgm:cxn modelId="{18AF68E0-F323-47F5-B7A8-13C3F8AFF78C}" type="presParOf" srcId="{29E08549-DFFF-437A-A486-5625B7874B2B}" destId="{74C56DFA-F410-4583-A228-E9E3BCBC139E}" srcOrd="3" destOrd="0" presId="urn:microsoft.com/office/officeart/2008/layout/LinedList"/>
    <dgm:cxn modelId="{458FED5D-21E4-4FC8-B3F1-FAF4031F6B8E}" type="presParOf" srcId="{74C56DFA-F410-4583-A228-E9E3BCBC139E}" destId="{ED77726B-C441-4590-988A-616A65FDA56A}" srcOrd="0" destOrd="0" presId="urn:microsoft.com/office/officeart/2008/layout/LinedList"/>
    <dgm:cxn modelId="{63EE486B-23FB-470A-8E5A-0521291C9528}" type="presParOf" srcId="{74C56DFA-F410-4583-A228-E9E3BCBC139E}" destId="{9D6E67F6-94FC-40D1-BA06-8046F8DC6982}" srcOrd="1" destOrd="0" presId="urn:microsoft.com/office/officeart/2008/layout/LinedList"/>
    <dgm:cxn modelId="{BF4F995C-9A9F-4E4E-ABDA-289D057AE9B5}" type="presParOf" srcId="{29E08549-DFFF-437A-A486-5625B7874B2B}" destId="{5416B53C-96FD-4E6B-8C0A-F1186C0AC92D}" srcOrd="4" destOrd="0" presId="urn:microsoft.com/office/officeart/2008/layout/LinedList"/>
    <dgm:cxn modelId="{4C5F82AB-45F8-4714-834D-0F190C7A8434}" type="presParOf" srcId="{29E08549-DFFF-437A-A486-5625B7874B2B}" destId="{9227146D-D9EC-411C-BE57-AA285208DF25}" srcOrd="5" destOrd="0" presId="urn:microsoft.com/office/officeart/2008/layout/LinedList"/>
    <dgm:cxn modelId="{423C924F-26EA-4260-97EA-28C6EF6374A1}" type="presParOf" srcId="{9227146D-D9EC-411C-BE57-AA285208DF25}" destId="{0FD84D42-8A93-46AC-92DD-8DBE53E309C1}" srcOrd="0" destOrd="0" presId="urn:microsoft.com/office/officeart/2008/layout/LinedList"/>
    <dgm:cxn modelId="{47E53EE9-2B08-4CAD-B455-FD327C685533}" type="presParOf" srcId="{9227146D-D9EC-411C-BE57-AA285208DF25}" destId="{A25C7C12-9EC6-4F6E-A75F-3EBE65C6243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28CA1C-32FE-462F-8426-ED660E84EF88}"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CBCD9D5-AACC-4249-99E2-5A86153FC809}">
      <dgm:prSet custT="1"/>
      <dgm:spPr/>
      <dgm:t>
        <a:bodyPr/>
        <a:lstStyle/>
        <a:p>
          <a:r>
            <a:rPr lang="en-IN" sz="1800" dirty="0"/>
            <a:t>There are two types of boosting used in the spatial pooler  algorithm: </a:t>
          </a:r>
          <a:endParaRPr lang="en-US" sz="1800" dirty="0"/>
        </a:p>
      </dgm:t>
    </dgm:pt>
    <dgm:pt modelId="{D530E05A-9F79-4CE5-A861-B031000ECE00}" type="parTrans" cxnId="{D3CB5692-C8AD-4D6B-B856-87E795992020}">
      <dgm:prSet/>
      <dgm:spPr/>
      <dgm:t>
        <a:bodyPr/>
        <a:lstStyle/>
        <a:p>
          <a:endParaRPr lang="en-US"/>
        </a:p>
      </dgm:t>
    </dgm:pt>
    <dgm:pt modelId="{92F68085-8F77-4474-800D-9736336F18DB}" type="sibTrans" cxnId="{D3CB5692-C8AD-4D6B-B856-87E795992020}">
      <dgm:prSet/>
      <dgm:spPr/>
      <dgm:t>
        <a:bodyPr/>
        <a:lstStyle/>
        <a:p>
          <a:endParaRPr lang="en-US"/>
        </a:p>
      </dgm:t>
    </dgm:pt>
    <dgm:pt modelId="{39A804CF-7544-44C6-A417-48AE12630703}">
      <dgm:prSet custT="1"/>
      <dgm:spPr/>
      <dgm:t>
        <a:bodyPr/>
        <a:lstStyle/>
        <a:p>
          <a:r>
            <a:rPr lang="en-IN" sz="1600" i="1" dirty="0"/>
            <a:t>Synaptic Boost of inactive mini columns: </a:t>
          </a:r>
          <a:r>
            <a:rPr lang="en-IN" sz="1600" dirty="0"/>
            <a:t>A mini column is defined as inactive if the number of its connected synapses at the proximal dendrite segment is not sufficient in a learning cycle. If the number of connected synapses of a mini column in the cycle to the current input is less than the stimulus threshold, then permeance values of all potential synapses of a mini column will be slightly incremented by parameter ‘stimulus increment’.</a:t>
          </a:r>
        </a:p>
        <a:p>
          <a:r>
            <a:rPr lang="en-IN" sz="1600" i="1" dirty="0"/>
            <a:t>Uniform Activation of mini columns: </a:t>
          </a:r>
          <a:r>
            <a:rPr lang="en-IN" sz="1600" dirty="0"/>
            <a:t>This implement makes sure that all mini columns in the HTM area become uniformly activated. The absence of this kind of plasticity leads to very different sparsity in the HTM area, which leads to incorrect prediction and inaccurate learning. To ensure the uniform participation of mini columns in the learning, the overall column overlap, and activation are considered.</a:t>
          </a:r>
          <a:endParaRPr lang="en-US" sz="1600" dirty="0"/>
        </a:p>
      </dgm:t>
    </dgm:pt>
    <dgm:pt modelId="{F66A4C10-7DEE-4620-A9E4-C7F367B53EB3}" type="parTrans" cxnId="{69025239-C0B6-4D3D-9D9A-666AFBF87BEA}">
      <dgm:prSet/>
      <dgm:spPr/>
      <dgm:t>
        <a:bodyPr/>
        <a:lstStyle/>
        <a:p>
          <a:endParaRPr lang="en-US"/>
        </a:p>
      </dgm:t>
    </dgm:pt>
    <dgm:pt modelId="{231C0E4F-7CE2-4F24-8C11-DE1EA79DBF6A}" type="sibTrans" cxnId="{69025239-C0B6-4D3D-9D9A-666AFBF87BEA}">
      <dgm:prSet/>
      <dgm:spPr/>
      <dgm:t>
        <a:bodyPr/>
        <a:lstStyle/>
        <a:p>
          <a:endParaRPr lang="en-US"/>
        </a:p>
      </dgm:t>
    </dgm:pt>
    <dgm:pt modelId="{3912F989-497C-41A3-A757-39E41F96F067}" type="pres">
      <dgm:prSet presAssocID="{5128CA1C-32FE-462F-8426-ED660E84EF88}" presName="vert0" presStyleCnt="0">
        <dgm:presLayoutVars>
          <dgm:dir/>
          <dgm:animOne val="branch"/>
          <dgm:animLvl val="lvl"/>
        </dgm:presLayoutVars>
      </dgm:prSet>
      <dgm:spPr/>
    </dgm:pt>
    <dgm:pt modelId="{43064A20-A6BD-4F67-91F1-31D727171B00}" type="pres">
      <dgm:prSet presAssocID="{ACBCD9D5-AACC-4249-99E2-5A86153FC809}" presName="thickLine" presStyleLbl="alignNode1" presStyleIdx="0" presStyleCnt="2"/>
      <dgm:spPr/>
    </dgm:pt>
    <dgm:pt modelId="{05F31C40-E813-4F45-8E7B-012334DF6B98}" type="pres">
      <dgm:prSet presAssocID="{ACBCD9D5-AACC-4249-99E2-5A86153FC809}" presName="horz1" presStyleCnt="0"/>
      <dgm:spPr/>
    </dgm:pt>
    <dgm:pt modelId="{F1296DB2-627B-4F61-BD71-0D447C23E2EB}" type="pres">
      <dgm:prSet presAssocID="{ACBCD9D5-AACC-4249-99E2-5A86153FC809}" presName="tx1" presStyleLbl="revTx" presStyleIdx="0" presStyleCnt="2" custScaleY="14772"/>
      <dgm:spPr/>
    </dgm:pt>
    <dgm:pt modelId="{F62940AC-F51E-4E2D-A980-D64580990DCF}" type="pres">
      <dgm:prSet presAssocID="{ACBCD9D5-AACC-4249-99E2-5A86153FC809}" presName="vert1" presStyleCnt="0"/>
      <dgm:spPr/>
    </dgm:pt>
    <dgm:pt modelId="{58FF9E42-5266-4DBA-9711-6D57650F6B16}" type="pres">
      <dgm:prSet presAssocID="{39A804CF-7544-44C6-A417-48AE12630703}" presName="thickLine" presStyleLbl="alignNode1" presStyleIdx="1" presStyleCnt="2"/>
      <dgm:spPr/>
    </dgm:pt>
    <dgm:pt modelId="{1BC112AA-CDF2-45BE-B806-80BC50DE3284}" type="pres">
      <dgm:prSet presAssocID="{39A804CF-7544-44C6-A417-48AE12630703}" presName="horz1" presStyleCnt="0"/>
      <dgm:spPr/>
    </dgm:pt>
    <dgm:pt modelId="{E240F098-5F7A-4C4C-8F30-5A1394200D23}" type="pres">
      <dgm:prSet presAssocID="{39A804CF-7544-44C6-A417-48AE12630703}" presName="tx1" presStyleLbl="revTx" presStyleIdx="1" presStyleCnt="2"/>
      <dgm:spPr/>
    </dgm:pt>
    <dgm:pt modelId="{095750CD-51E0-4BE0-B2B4-E3F0B82A1ED6}" type="pres">
      <dgm:prSet presAssocID="{39A804CF-7544-44C6-A417-48AE12630703}" presName="vert1" presStyleCnt="0"/>
      <dgm:spPr/>
    </dgm:pt>
  </dgm:ptLst>
  <dgm:cxnLst>
    <dgm:cxn modelId="{69025239-C0B6-4D3D-9D9A-666AFBF87BEA}" srcId="{5128CA1C-32FE-462F-8426-ED660E84EF88}" destId="{39A804CF-7544-44C6-A417-48AE12630703}" srcOrd="1" destOrd="0" parTransId="{F66A4C10-7DEE-4620-A9E4-C7F367B53EB3}" sibTransId="{231C0E4F-7CE2-4F24-8C11-DE1EA79DBF6A}"/>
    <dgm:cxn modelId="{1DBF6A69-3A26-424F-9D56-87B206544B4A}" type="presOf" srcId="{39A804CF-7544-44C6-A417-48AE12630703}" destId="{E240F098-5F7A-4C4C-8F30-5A1394200D23}" srcOrd="0" destOrd="0" presId="urn:microsoft.com/office/officeart/2008/layout/LinedList"/>
    <dgm:cxn modelId="{B1926A52-1C4D-4084-8C75-30805B9C6F59}" type="presOf" srcId="{5128CA1C-32FE-462F-8426-ED660E84EF88}" destId="{3912F989-497C-41A3-A757-39E41F96F067}" srcOrd="0" destOrd="0" presId="urn:microsoft.com/office/officeart/2008/layout/LinedList"/>
    <dgm:cxn modelId="{D3CB5692-C8AD-4D6B-B856-87E795992020}" srcId="{5128CA1C-32FE-462F-8426-ED660E84EF88}" destId="{ACBCD9D5-AACC-4249-99E2-5A86153FC809}" srcOrd="0" destOrd="0" parTransId="{D530E05A-9F79-4CE5-A861-B031000ECE00}" sibTransId="{92F68085-8F77-4474-800D-9736336F18DB}"/>
    <dgm:cxn modelId="{A038A8DD-2FBA-4CEB-8CC1-498C0D3D5E36}" type="presOf" srcId="{ACBCD9D5-AACC-4249-99E2-5A86153FC809}" destId="{F1296DB2-627B-4F61-BD71-0D447C23E2EB}" srcOrd="0" destOrd="0" presId="urn:microsoft.com/office/officeart/2008/layout/LinedList"/>
    <dgm:cxn modelId="{41CF7763-43AF-492A-8C62-757CEE82078C}" type="presParOf" srcId="{3912F989-497C-41A3-A757-39E41F96F067}" destId="{43064A20-A6BD-4F67-91F1-31D727171B00}" srcOrd="0" destOrd="0" presId="urn:microsoft.com/office/officeart/2008/layout/LinedList"/>
    <dgm:cxn modelId="{DAE07F70-2ADC-42A3-912F-51256CC64198}" type="presParOf" srcId="{3912F989-497C-41A3-A757-39E41F96F067}" destId="{05F31C40-E813-4F45-8E7B-012334DF6B98}" srcOrd="1" destOrd="0" presId="urn:microsoft.com/office/officeart/2008/layout/LinedList"/>
    <dgm:cxn modelId="{34FFE24D-5D40-4A0C-929E-BE73A23531C5}" type="presParOf" srcId="{05F31C40-E813-4F45-8E7B-012334DF6B98}" destId="{F1296DB2-627B-4F61-BD71-0D447C23E2EB}" srcOrd="0" destOrd="0" presId="urn:microsoft.com/office/officeart/2008/layout/LinedList"/>
    <dgm:cxn modelId="{E953366A-3A6E-491F-B29A-CD31EC372CB4}" type="presParOf" srcId="{05F31C40-E813-4F45-8E7B-012334DF6B98}" destId="{F62940AC-F51E-4E2D-A980-D64580990DCF}" srcOrd="1" destOrd="0" presId="urn:microsoft.com/office/officeart/2008/layout/LinedList"/>
    <dgm:cxn modelId="{3621D47C-232B-4A2D-8804-AB377344F718}" type="presParOf" srcId="{3912F989-497C-41A3-A757-39E41F96F067}" destId="{58FF9E42-5266-4DBA-9711-6D57650F6B16}" srcOrd="2" destOrd="0" presId="urn:microsoft.com/office/officeart/2008/layout/LinedList"/>
    <dgm:cxn modelId="{25B73820-A2D9-40B3-8D5D-149192816C3C}" type="presParOf" srcId="{3912F989-497C-41A3-A757-39E41F96F067}" destId="{1BC112AA-CDF2-45BE-B806-80BC50DE3284}" srcOrd="3" destOrd="0" presId="urn:microsoft.com/office/officeart/2008/layout/LinedList"/>
    <dgm:cxn modelId="{2484A4D4-4BA1-4E65-8DED-5E67CCB97504}" type="presParOf" srcId="{1BC112AA-CDF2-45BE-B806-80BC50DE3284}" destId="{E240F098-5F7A-4C4C-8F30-5A1394200D23}" srcOrd="0" destOrd="0" presId="urn:microsoft.com/office/officeart/2008/layout/LinedList"/>
    <dgm:cxn modelId="{A7F81A46-ADF1-4AF9-9FEB-0F8FD550FA55}" type="presParOf" srcId="{1BC112AA-CDF2-45BE-B806-80BC50DE3284}" destId="{095750CD-51E0-4BE0-B2B4-E3F0B82A1ED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23A6F97-113E-4635-8F53-749000F39B0B}"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98731A68-8F1C-4B82-9DC3-0BFBD37AB4FE}">
      <dgm:prSet custT="1"/>
      <dgm:spPr/>
      <dgm:t>
        <a:bodyPr/>
        <a:lstStyle/>
        <a:p>
          <a:r>
            <a:rPr lang="en-IN" sz="1800" dirty="0"/>
            <a:t>Bump Up Weak Columns: This method ensures that each column has enough connections to input bits to allow it to become active. </a:t>
          </a:r>
          <a:endParaRPr lang="en-US" sz="1800" dirty="0"/>
        </a:p>
      </dgm:t>
    </dgm:pt>
    <dgm:pt modelId="{83DDCCF7-11FD-4811-A2B4-8CADFF4F1922}" type="parTrans" cxnId="{736EF5A7-B3C4-4659-95E2-372AB445B5E8}">
      <dgm:prSet/>
      <dgm:spPr/>
      <dgm:t>
        <a:bodyPr/>
        <a:lstStyle/>
        <a:p>
          <a:endParaRPr lang="en-US"/>
        </a:p>
      </dgm:t>
    </dgm:pt>
    <dgm:pt modelId="{4F0C6004-FFC8-4949-AD66-3807B96F834E}" type="sibTrans" cxnId="{736EF5A7-B3C4-4659-95E2-372AB445B5E8}">
      <dgm:prSet/>
      <dgm:spPr/>
      <dgm:t>
        <a:bodyPr/>
        <a:lstStyle/>
        <a:p>
          <a:endParaRPr lang="en-US"/>
        </a:p>
      </dgm:t>
    </dgm:pt>
    <dgm:pt modelId="{39293CEF-E29F-4A03-9C09-19462A94606C}">
      <dgm:prSet custT="1"/>
      <dgm:spPr/>
      <dgm:t>
        <a:bodyPr/>
        <a:lstStyle/>
        <a:p>
          <a:r>
            <a:rPr lang="en-IN" sz="1800" dirty="0"/>
            <a:t>Update Boost Factors: The boost factors are used to increase the overlap of active columns to improve their chances of becoming active, and hence encourage participation of more columns in the learning process</a:t>
          </a:r>
          <a:endParaRPr lang="en-US" sz="1800" dirty="0"/>
        </a:p>
      </dgm:t>
    </dgm:pt>
    <dgm:pt modelId="{CD5CB2B8-D4AF-4FDA-8464-E572E7BCDDC0}" type="parTrans" cxnId="{9062D4F1-A59E-4F8A-8029-4F6B25329BF5}">
      <dgm:prSet/>
      <dgm:spPr/>
      <dgm:t>
        <a:bodyPr/>
        <a:lstStyle/>
        <a:p>
          <a:endParaRPr lang="en-US"/>
        </a:p>
      </dgm:t>
    </dgm:pt>
    <dgm:pt modelId="{88C090C7-D14A-4C6C-B636-355920DA2E61}" type="sibTrans" cxnId="{9062D4F1-A59E-4F8A-8029-4F6B25329BF5}">
      <dgm:prSet/>
      <dgm:spPr/>
      <dgm:t>
        <a:bodyPr/>
        <a:lstStyle/>
        <a:p>
          <a:endParaRPr lang="en-US"/>
        </a:p>
      </dgm:t>
    </dgm:pt>
    <dgm:pt modelId="{9C8BB966-3D9D-4F75-9E5B-4BA5909B13D0}">
      <dgm:prSet custT="1"/>
      <dgm:spPr/>
      <dgm:t>
        <a:bodyPr/>
        <a:lstStyle/>
        <a:p>
          <a:r>
            <a:rPr lang="en-IN" sz="1800" dirty="0"/>
            <a:t>Update Duty Cycles: This is a helper function that is used to update several duty cycle variables in the column class such as overlap duty cycle, active-duty cycle, min Pct duty cycle and returns the updated duty cycle.</a:t>
          </a:r>
          <a:endParaRPr lang="en-US" sz="1800" dirty="0"/>
        </a:p>
      </dgm:t>
    </dgm:pt>
    <dgm:pt modelId="{664ABF95-F518-4261-91D7-1A23D6A32412}" type="parTrans" cxnId="{6CAAF1B1-6A97-43A1-81B7-F9BA39D83281}">
      <dgm:prSet/>
      <dgm:spPr/>
      <dgm:t>
        <a:bodyPr/>
        <a:lstStyle/>
        <a:p>
          <a:endParaRPr lang="en-US"/>
        </a:p>
      </dgm:t>
    </dgm:pt>
    <dgm:pt modelId="{AA18338B-B9E2-4EF4-B37F-F6E57D2A0C9F}" type="sibTrans" cxnId="{6CAAF1B1-6A97-43A1-81B7-F9BA39D83281}">
      <dgm:prSet/>
      <dgm:spPr/>
      <dgm:t>
        <a:bodyPr/>
        <a:lstStyle/>
        <a:p>
          <a:endParaRPr lang="en-US"/>
        </a:p>
      </dgm:t>
    </dgm:pt>
    <dgm:pt modelId="{7FCFB778-FC5C-4A4B-B139-48DE880041FC}" type="pres">
      <dgm:prSet presAssocID="{B23A6F97-113E-4635-8F53-749000F39B0B}" presName="vert0" presStyleCnt="0">
        <dgm:presLayoutVars>
          <dgm:dir/>
          <dgm:animOne val="branch"/>
          <dgm:animLvl val="lvl"/>
        </dgm:presLayoutVars>
      </dgm:prSet>
      <dgm:spPr/>
    </dgm:pt>
    <dgm:pt modelId="{33C99A3C-9DD5-4007-82CA-2BAF0F852135}" type="pres">
      <dgm:prSet presAssocID="{98731A68-8F1C-4B82-9DC3-0BFBD37AB4FE}" presName="thickLine" presStyleLbl="alignNode1" presStyleIdx="0" presStyleCnt="3"/>
      <dgm:spPr/>
    </dgm:pt>
    <dgm:pt modelId="{2F8CAF79-C88E-412D-BCC7-6CDC56FBA37D}" type="pres">
      <dgm:prSet presAssocID="{98731A68-8F1C-4B82-9DC3-0BFBD37AB4FE}" presName="horz1" presStyleCnt="0"/>
      <dgm:spPr/>
    </dgm:pt>
    <dgm:pt modelId="{08323A9E-46C3-49E8-9EEE-40D34E23EC69}" type="pres">
      <dgm:prSet presAssocID="{98731A68-8F1C-4B82-9DC3-0BFBD37AB4FE}" presName="tx1" presStyleLbl="revTx" presStyleIdx="0" presStyleCnt="3"/>
      <dgm:spPr/>
    </dgm:pt>
    <dgm:pt modelId="{6519E0B1-8C12-48A0-93FC-2DE2F016F5D1}" type="pres">
      <dgm:prSet presAssocID="{98731A68-8F1C-4B82-9DC3-0BFBD37AB4FE}" presName="vert1" presStyleCnt="0"/>
      <dgm:spPr/>
    </dgm:pt>
    <dgm:pt modelId="{E98DFA0B-7F59-498F-B433-FEA90F2BBC69}" type="pres">
      <dgm:prSet presAssocID="{39293CEF-E29F-4A03-9C09-19462A94606C}" presName="thickLine" presStyleLbl="alignNode1" presStyleIdx="1" presStyleCnt="3"/>
      <dgm:spPr/>
    </dgm:pt>
    <dgm:pt modelId="{B3623A39-6557-4EBF-8AF9-1DA63E0515E8}" type="pres">
      <dgm:prSet presAssocID="{39293CEF-E29F-4A03-9C09-19462A94606C}" presName="horz1" presStyleCnt="0"/>
      <dgm:spPr/>
    </dgm:pt>
    <dgm:pt modelId="{C857FD22-BB93-4582-B7CD-08BE07FC8A5D}" type="pres">
      <dgm:prSet presAssocID="{39293CEF-E29F-4A03-9C09-19462A94606C}" presName="tx1" presStyleLbl="revTx" presStyleIdx="1" presStyleCnt="3"/>
      <dgm:spPr/>
    </dgm:pt>
    <dgm:pt modelId="{7171DA93-ECFE-4706-8B45-3C1D7EFE7E63}" type="pres">
      <dgm:prSet presAssocID="{39293CEF-E29F-4A03-9C09-19462A94606C}" presName="vert1" presStyleCnt="0"/>
      <dgm:spPr/>
    </dgm:pt>
    <dgm:pt modelId="{0A1CFA60-956D-45E3-87CA-365412467753}" type="pres">
      <dgm:prSet presAssocID="{9C8BB966-3D9D-4F75-9E5B-4BA5909B13D0}" presName="thickLine" presStyleLbl="alignNode1" presStyleIdx="2" presStyleCnt="3"/>
      <dgm:spPr/>
    </dgm:pt>
    <dgm:pt modelId="{1F838286-7ED4-4569-89BB-75837DA5F7E4}" type="pres">
      <dgm:prSet presAssocID="{9C8BB966-3D9D-4F75-9E5B-4BA5909B13D0}" presName="horz1" presStyleCnt="0"/>
      <dgm:spPr/>
    </dgm:pt>
    <dgm:pt modelId="{F589A81D-E10B-4F5F-BD29-35ACF1C80D6A}" type="pres">
      <dgm:prSet presAssocID="{9C8BB966-3D9D-4F75-9E5B-4BA5909B13D0}" presName="tx1" presStyleLbl="revTx" presStyleIdx="2" presStyleCnt="3"/>
      <dgm:spPr/>
    </dgm:pt>
    <dgm:pt modelId="{959CDF09-7AF6-4C9F-A526-47A1BE32BF27}" type="pres">
      <dgm:prSet presAssocID="{9C8BB966-3D9D-4F75-9E5B-4BA5909B13D0}" presName="vert1" presStyleCnt="0"/>
      <dgm:spPr/>
    </dgm:pt>
  </dgm:ptLst>
  <dgm:cxnLst>
    <dgm:cxn modelId="{247CE711-17F8-4270-87EB-779A3406C547}" type="presOf" srcId="{98731A68-8F1C-4B82-9DC3-0BFBD37AB4FE}" destId="{08323A9E-46C3-49E8-9EEE-40D34E23EC69}" srcOrd="0" destOrd="0" presId="urn:microsoft.com/office/officeart/2008/layout/LinedList"/>
    <dgm:cxn modelId="{E9FC792A-50C9-4D65-BEE8-FC80C1F9A1B5}" type="presOf" srcId="{B23A6F97-113E-4635-8F53-749000F39B0B}" destId="{7FCFB778-FC5C-4A4B-B139-48DE880041FC}" srcOrd="0" destOrd="0" presId="urn:microsoft.com/office/officeart/2008/layout/LinedList"/>
    <dgm:cxn modelId="{9EC76565-369B-4217-8426-794FB02D6D0C}" type="presOf" srcId="{39293CEF-E29F-4A03-9C09-19462A94606C}" destId="{C857FD22-BB93-4582-B7CD-08BE07FC8A5D}" srcOrd="0" destOrd="0" presId="urn:microsoft.com/office/officeart/2008/layout/LinedList"/>
    <dgm:cxn modelId="{D0A92D70-9E6C-4BA1-B702-C35E7A40A126}" type="presOf" srcId="{9C8BB966-3D9D-4F75-9E5B-4BA5909B13D0}" destId="{F589A81D-E10B-4F5F-BD29-35ACF1C80D6A}" srcOrd="0" destOrd="0" presId="urn:microsoft.com/office/officeart/2008/layout/LinedList"/>
    <dgm:cxn modelId="{736EF5A7-B3C4-4659-95E2-372AB445B5E8}" srcId="{B23A6F97-113E-4635-8F53-749000F39B0B}" destId="{98731A68-8F1C-4B82-9DC3-0BFBD37AB4FE}" srcOrd="0" destOrd="0" parTransId="{83DDCCF7-11FD-4811-A2B4-8CADFF4F1922}" sibTransId="{4F0C6004-FFC8-4949-AD66-3807B96F834E}"/>
    <dgm:cxn modelId="{6CAAF1B1-6A97-43A1-81B7-F9BA39D83281}" srcId="{B23A6F97-113E-4635-8F53-749000F39B0B}" destId="{9C8BB966-3D9D-4F75-9E5B-4BA5909B13D0}" srcOrd="2" destOrd="0" parTransId="{664ABF95-F518-4261-91D7-1A23D6A32412}" sibTransId="{AA18338B-B9E2-4EF4-B37F-F6E57D2A0C9F}"/>
    <dgm:cxn modelId="{9062D4F1-A59E-4F8A-8029-4F6B25329BF5}" srcId="{B23A6F97-113E-4635-8F53-749000F39B0B}" destId="{39293CEF-E29F-4A03-9C09-19462A94606C}" srcOrd="1" destOrd="0" parTransId="{CD5CB2B8-D4AF-4FDA-8464-E572E7BCDDC0}" sibTransId="{88C090C7-D14A-4C6C-B636-355920DA2E61}"/>
    <dgm:cxn modelId="{D00EC8F1-8232-47F7-A163-21B98A892D47}" type="presParOf" srcId="{7FCFB778-FC5C-4A4B-B139-48DE880041FC}" destId="{33C99A3C-9DD5-4007-82CA-2BAF0F852135}" srcOrd="0" destOrd="0" presId="urn:microsoft.com/office/officeart/2008/layout/LinedList"/>
    <dgm:cxn modelId="{D8082F2F-B6A4-461B-A42D-D848647964A1}" type="presParOf" srcId="{7FCFB778-FC5C-4A4B-B139-48DE880041FC}" destId="{2F8CAF79-C88E-412D-BCC7-6CDC56FBA37D}" srcOrd="1" destOrd="0" presId="urn:microsoft.com/office/officeart/2008/layout/LinedList"/>
    <dgm:cxn modelId="{DB84F52D-5BBB-4486-A6DA-1D2D8F888C22}" type="presParOf" srcId="{2F8CAF79-C88E-412D-BCC7-6CDC56FBA37D}" destId="{08323A9E-46C3-49E8-9EEE-40D34E23EC69}" srcOrd="0" destOrd="0" presId="urn:microsoft.com/office/officeart/2008/layout/LinedList"/>
    <dgm:cxn modelId="{14311A6F-89E9-4564-BAD6-CC4C279FFB98}" type="presParOf" srcId="{2F8CAF79-C88E-412D-BCC7-6CDC56FBA37D}" destId="{6519E0B1-8C12-48A0-93FC-2DE2F016F5D1}" srcOrd="1" destOrd="0" presId="urn:microsoft.com/office/officeart/2008/layout/LinedList"/>
    <dgm:cxn modelId="{1CCD31E4-B4E0-4DB0-BCCB-74900E45C54F}" type="presParOf" srcId="{7FCFB778-FC5C-4A4B-B139-48DE880041FC}" destId="{E98DFA0B-7F59-498F-B433-FEA90F2BBC69}" srcOrd="2" destOrd="0" presId="urn:microsoft.com/office/officeart/2008/layout/LinedList"/>
    <dgm:cxn modelId="{B77CFD47-5C66-4039-8D3E-26A80B56A39D}" type="presParOf" srcId="{7FCFB778-FC5C-4A4B-B139-48DE880041FC}" destId="{B3623A39-6557-4EBF-8AF9-1DA63E0515E8}" srcOrd="3" destOrd="0" presId="urn:microsoft.com/office/officeart/2008/layout/LinedList"/>
    <dgm:cxn modelId="{CB161F29-D165-49C6-9DB8-7456398EC175}" type="presParOf" srcId="{B3623A39-6557-4EBF-8AF9-1DA63E0515E8}" destId="{C857FD22-BB93-4582-B7CD-08BE07FC8A5D}" srcOrd="0" destOrd="0" presId="urn:microsoft.com/office/officeart/2008/layout/LinedList"/>
    <dgm:cxn modelId="{57EF8A0C-AA10-4E59-A706-46AD51C36FBB}" type="presParOf" srcId="{B3623A39-6557-4EBF-8AF9-1DA63E0515E8}" destId="{7171DA93-ECFE-4706-8B45-3C1D7EFE7E63}" srcOrd="1" destOrd="0" presId="urn:microsoft.com/office/officeart/2008/layout/LinedList"/>
    <dgm:cxn modelId="{0183CA4E-C19F-4CC6-98ED-3E0BFBDEB7DC}" type="presParOf" srcId="{7FCFB778-FC5C-4A4B-B139-48DE880041FC}" destId="{0A1CFA60-956D-45E3-87CA-365412467753}" srcOrd="4" destOrd="0" presId="urn:microsoft.com/office/officeart/2008/layout/LinedList"/>
    <dgm:cxn modelId="{79851FA3-8243-4278-B0CB-88C88AEF246C}" type="presParOf" srcId="{7FCFB778-FC5C-4A4B-B139-48DE880041FC}" destId="{1F838286-7ED4-4569-89BB-75837DA5F7E4}" srcOrd="5" destOrd="0" presId="urn:microsoft.com/office/officeart/2008/layout/LinedList"/>
    <dgm:cxn modelId="{C85BB5C0-554E-480A-A48E-1B0CBD9620DC}" type="presParOf" srcId="{1F838286-7ED4-4569-89BB-75837DA5F7E4}" destId="{F589A81D-E10B-4F5F-BD29-35ACF1C80D6A}" srcOrd="0" destOrd="0" presId="urn:microsoft.com/office/officeart/2008/layout/LinedList"/>
    <dgm:cxn modelId="{8C474AB3-782D-4E7A-8AA2-D4856B967D72}" type="presParOf" srcId="{1F838286-7ED4-4569-89BB-75837DA5F7E4}" destId="{959CDF09-7AF6-4C9F-A526-47A1BE32BF2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BE7BD-F92F-4F39-B81B-8E0D6FBE98B2}">
      <dsp:nvSpPr>
        <dsp:cNvPr id="0" name=""/>
        <dsp:cNvSpPr/>
      </dsp:nvSpPr>
      <dsp:spPr>
        <a:xfrm>
          <a:off x="0" y="94952"/>
          <a:ext cx="6692748" cy="3650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Abstract</a:t>
          </a:r>
          <a:endParaRPr lang="en-US" sz="1600" kern="1200"/>
        </a:p>
      </dsp:txBody>
      <dsp:txXfrm>
        <a:off x="17820" y="112772"/>
        <a:ext cx="6657108" cy="329399"/>
      </dsp:txXfrm>
    </dsp:sp>
    <dsp:sp modelId="{7226DB35-3179-4DFE-A5F1-8291158EDC6A}">
      <dsp:nvSpPr>
        <dsp:cNvPr id="0" name=""/>
        <dsp:cNvSpPr/>
      </dsp:nvSpPr>
      <dsp:spPr>
        <a:xfrm>
          <a:off x="0" y="506072"/>
          <a:ext cx="6692748" cy="365039"/>
        </a:xfrm>
        <a:prstGeom prst="roundRect">
          <a:avLst/>
        </a:prstGeom>
        <a:gradFill rotWithShape="0">
          <a:gsLst>
            <a:gs pos="0">
              <a:schemeClr val="accent5">
                <a:hueOff val="0"/>
                <a:satOff val="0"/>
                <a:lumOff val="-785"/>
                <a:alphaOff val="0"/>
                <a:tint val="94000"/>
                <a:satMod val="105000"/>
                <a:lumMod val="102000"/>
              </a:schemeClr>
            </a:gs>
            <a:gs pos="100000">
              <a:schemeClr val="accent5">
                <a:hueOff val="0"/>
                <a:satOff val="0"/>
                <a:lumOff val="-78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Introduction</a:t>
          </a:r>
          <a:endParaRPr lang="en-US" sz="1600" kern="1200"/>
        </a:p>
      </dsp:txBody>
      <dsp:txXfrm>
        <a:off x="17820" y="523892"/>
        <a:ext cx="6657108" cy="329399"/>
      </dsp:txXfrm>
    </dsp:sp>
    <dsp:sp modelId="{17FFDD55-2DBB-4D16-8C05-EB6E043673FC}">
      <dsp:nvSpPr>
        <dsp:cNvPr id="0" name=""/>
        <dsp:cNvSpPr/>
      </dsp:nvSpPr>
      <dsp:spPr>
        <a:xfrm>
          <a:off x="0" y="917192"/>
          <a:ext cx="6692748" cy="365039"/>
        </a:xfrm>
        <a:prstGeom prst="roundRect">
          <a:avLst/>
        </a:prstGeom>
        <a:gradFill rotWithShape="0">
          <a:gsLst>
            <a:gs pos="0">
              <a:schemeClr val="accent5">
                <a:hueOff val="0"/>
                <a:satOff val="0"/>
                <a:lumOff val="-1569"/>
                <a:alphaOff val="0"/>
                <a:tint val="94000"/>
                <a:satMod val="105000"/>
                <a:lumMod val="102000"/>
              </a:schemeClr>
            </a:gs>
            <a:gs pos="100000">
              <a:schemeClr val="accent5">
                <a:hueOff val="0"/>
                <a:satOff val="0"/>
                <a:lumOff val="-156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HTM Overview</a:t>
          </a:r>
          <a:endParaRPr lang="en-US" sz="1600" kern="1200"/>
        </a:p>
      </dsp:txBody>
      <dsp:txXfrm>
        <a:off x="17820" y="935012"/>
        <a:ext cx="6657108" cy="329399"/>
      </dsp:txXfrm>
    </dsp:sp>
    <dsp:sp modelId="{36F618E5-C5D4-468D-BBDB-CFF65431EE5A}">
      <dsp:nvSpPr>
        <dsp:cNvPr id="0" name=""/>
        <dsp:cNvSpPr/>
      </dsp:nvSpPr>
      <dsp:spPr>
        <a:xfrm>
          <a:off x="0" y="1328312"/>
          <a:ext cx="6692748" cy="365039"/>
        </a:xfrm>
        <a:prstGeom prst="roundRect">
          <a:avLst/>
        </a:prstGeom>
        <a:gradFill rotWithShape="0">
          <a:gsLst>
            <a:gs pos="0">
              <a:schemeClr val="accent5">
                <a:hueOff val="0"/>
                <a:satOff val="0"/>
                <a:lumOff val="-2354"/>
                <a:alphaOff val="0"/>
                <a:tint val="94000"/>
                <a:satMod val="105000"/>
                <a:lumMod val="102000"/>
              </a:schemeClr>
            </a:gs>
            <a:gs pos="100000">
              <a:schemeClr val="accent5">
                <a:hueOff val="0"/>
                <a:satOff val="0"/>
                <a:lumOff val="-235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Methodology</a:t>
          </a:r>
          <a:endParaRPr lang="en-US" sz="1600" kern="1200"/>
        </a:p>
      </dsp:txBody>
      <dsp:txXfrm>
        <a:off x="17820" y="1346132"/>
        <a:ext cx="6657108" cy="329399"/>
      </dsp:txXfrm>
    </dsp:sp>
    <dsp:sp modelId="{24FBFE9C-31BA-4B85-999F-4946BEE73D0D}">
      <dsp:nvSpPr>
        <dsp:cNvPr id="0" name=""/>
        <dsp:cNvSpPr/>
      </dsp:nvSpPr>
      <dsp:spPr>
        <a:xfrm>
          <a:off x="0" y="1739432"/>
          <a:ext cx="6692748" cy="365039"/>
        </a:xfrm>
        <a:prstGeom prst="roundRect">
          <a:avLst/>
        </a:prstGeom>
        <a:gradFill rotWithShape="0">
          <a:gsLst>
            <a:gs pos="0">
              <a:schemeClr val="accent5">
                <a:hueOff val="0"/>
                <a:satOff val="0"/>
                <a:lumOff val="-3138"/>
                <a:alphaOff val="0"/>
                <a:tint val="94000"/>
                <a:satMod val="105000"/>
                <a:lumMod val="102000"/>
              </a:schemeClr>
            </a:gs>
            <a:gs pos="100000">
              <a:schemeClr val="accent5">
                <a:hueOff val="0"/>
                <a:satOff val="0"/>
                <a:lumOff val="-313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Cases</a:t>
          </a:r>
          <a:endParaRPr lang="en-US" sz="1600" kern="1200"/>
        </a:p>
      </dsp:txBody>
      <dsp:txXfrm>
        <a:off x="17820" y="1757252"/>
        <a:ext cx="6657108" cy="329399"/>
      </dsp:txXfrm>
    </dsp:sp>
    <dsp:sp modelId="{3D55D952-E725-456D-8E86-017C96335CA8}">
      <dsp:nvSpPr>
        <dsp:cNvPr id="0" name=""/>
        <dsp:cNvSpPr/>
      </dsp:nvSpPr>
      <dsp:spPr>
        <a:xfrm>
          <a:off x="0" y="2150552"/>
          <a:ext cx="6692748" cy="365039"/>
        </a:xfrm>
        <a:prstGeom prst="roundRect">
          <a:avLst/>
        </a:prstGeom>
        <a:gradFill rotWithShape="0">
          <a:gsLst>
            <a:gs pos="0">
              <a:schemeClr val="accent5">
                <a:hueOff val="0"/>
                <a:satOff val="0"/>
                <a:lumOff val="-3923"/>
                <a:alphaOff val="0"/>
                <a:tint val="94000"/>
                <a:satMod val="105000"/>
                <a:lumMod val="102000"/>
              </a:schemeClr>
            </a:gs>
            <a:gs pos="100000">
              <a:schemeClr val="accent5">
                <a:hueOff val="0"/>
                <a:satOff val="0"/>
                <a:lumOff val="-392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Code</a:t>
          </a:r>
          <a:endParaRPr lang="en-US" sz="1600" kern="1200"/>
        </a:p>
      </dsp:txBody>
      <dsp:txXfrm>
        <a:off x="17820" y="2168372"/>
        <a:ext cx="6657108" cy="329399"/>
      </dsp:txXfrm>
    </dsp:sp>
    <dsp:sp modelId="{CB3CE6AC-11A7-4162-99E6-DD5411FB6ABF}">
      <dsp:nvSpPr>
        <dsp:cNvPr id="0" name=""/>
        <dsp:cNvSpPr/>
      </dsp:nvSpPr>
      <dsp:spPr>
        <a:xfrm>
          <a:off x="0" y="2561671"/>
          <a:ext cx="6692748" cy="365039"/>
        </a:xfrm>
        <a:prstGeom prst="roundRect">
          <a:avLst/>
        </a:prstGeom>
        <a:gradFill rotWithShape="0">
          <a:gsLst>
            <a:gs pos="0">
              <a:schemeClr val="accent5">
                <a:hueOff val="0"/>
                <a:satOff val="0"/>
                <a:lumOff val="-4707"/>
                <a:alphaOff val="0"/>
                <a:tint val="94000"/>
                <a:satMod val="105000"/>
                <a:lumMod val="102000"/>
              </a:schemeClr>
            </a:gs>
            <a:gs pos="100000">
              <a:schemeClr val="accent5">
                <a:hueOff val="0"/>
                <a:satOff val="0"/>
                <a:lumOff val="-470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Unit Tests</a:t>
          </a:r>
          <a:endParaRPr lang="en-US" sz="1600" kern="1200"/>
        </a:p>
      </dsp:txBody>
      <dsp:txXfrm>
        <a:off x="17820" y="2579491"/>
        <a:ext cx="6657108" cy="329399"/>
      </dsp:txXfrm>
    </dsp:sp>
    <dsp:sp modelId="{9CF2D3FD-E359-4FB8-9048-9C012B476C5C}">
      <dsp:nvSpPr>
        <dsp:cNvPr id="0" name=""/>
        <dsp:cNvSpPr/>
      </dsp:nvSpPr>
      <dsp:spPr>
        <a:xfrm>
          <a:off x="0" y="2972792"/>
          <a:ext cx="6692748" cy="365039"/>
        </a:xfrm>
        <a:prstGeom prst="roundRect">
          <a:avLst/>
        </a:prstGeom>
        <a:gradFill rotWithShape="0">
          <a:gsLst>
            <a:gs pos="0">
              <a:schemeClr val="accent5">
                <a:hueOff val="0"/>
                <a:satOff val="0"/>
                <a:lumOff val="-5492"/>
                <a:alphaOff val="0"/>
                <a:tint val="94000"/>
                <a:satMod val="105000"/>
                <a:lumMod val="102000"/>
              </a:schemeClr>
            </a:gs>
            <a:gs pos="100000">
              <a:schemeClr val="accent5">
                <a:hueOff val="0"/>
                <a:satOff val="0"/>
                <a:lumOff val="-549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Results</a:t>
          </a:r>
          <a:endParaRPr lang="en-US" sz="1600" kern="1200"/>
        </a:p>
      </dsp:txBody>
      <dsp:txXfrm>
        <a:off x="17820" y="2990612"/>
        <a:ext cx="6657108" cy="329399"/>
      </dsp:txXfrm>
    </dsp:sp>
    <dsp:sp modelId="{7CF04593-387A-49B1-A2D3-8447A40D9D38}">
      <dsp:nvSpPr>
        <dsp:cNvPr id="0" name=""/>
        <dsp:cNvSpPr/>
      </dsp:nvSpPr>
      <dsp:spPr>
        <a:xfrm>
          <a:off x="0" y="3383912"/>
          <a:ext cx="6692748" cy="365039"/>
        </a:xfrm>
        <a:prstGeom prst="roundRect">
          <a:avLst/>
        </a:prstGeom>
        <a:gradFill rotWithShape="0">
          <a:gsLst>
            <a:gs pos="0">
              <a:schemeClr val="accent5">
                <a:hueOff val="0"/>
                <a:satOff val="0"/>
                <a:lumOff val="-6276"/>
                <a:alphaOff val="0"/>
                <a:tint val="94000"/>
                <a:satMod val="105000"/>
                <a:lumMod val="102000"/>
              </a:schemeClr>
            </a:gs>
            <a:gs pos="100000">
              <a:schemeClr val="accent5">
                <a:hueOff val="0"/>
                <a:satOff val="0"/>
                <a:lumOff val="-627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Conclusion</a:t>
          </a:r>
          <a:endParaRPr lang="en-US" sz="1600" kern="1200"/>
        </a:p>
      </dsp:txBody>
      <dsp:txXfrm>
        <a:off x="17820" y="3401732"/>
        <a:ext cx="6657108" cy="329399"/>
      </dsp:txXfrm>
    </dsp:sp>
    <dsp:sp modelId="{F3CD20B2-916C-4176-A8B9-ECCF27B2ECD9}">
      <dsp:nvSpPr>
        <dsp:cNvPr id="0" name=""/>
        <dsp:cNvSpPr/>
      </dsp:nvSpPr>
      <dsp:spPr>
        <a:xfrm>
          <a:off x="0" y="3795032"/>
          <a:ext cx="6692748" cy="365039"/>
        </a:xfrm>
        <a:prstGeom prst="roundRect">
          <a:avLst/>
        </a:prstGeom>
        <a:gradFill rotWithShape="0">
          <a:gsLst>
            <a:gs pos="0">
              <a:schemeClr val="accent5">
                <a:hueOff val="0"/>
                <a:satOff val="0"/>
                <a:lumOff val="-7061"/>
                <a:alphaOff val="0"/>
                <a:tint val="94000"/>
                <a:satMod val="105000"/>
                <a:lumMod val="102000"/>
              </a:schemeClr>
            </a:gs>
            <a:gs pos="100000">
              <a:schemeClr val="accent5">
                <a:hueOff val="0"/>
                <a:satOff val="0"/>
                <a:lumOff val="-70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References</a:t>
          </a:r>
          <a:endParaRPr lang="en-US" sz="1600" kern="1200"/>
        </a:p>
      </dsp:txBody>
      <dsp:txXfrm>
        <a:off x="17820" y="3812852"/>
        <a:ext cx="6657108" cy="3293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A1968-BD55-4FFB-A67B-909CFD32E4AC}">
      <dsp:nvSpPr>
        <dsp:cNvPr id="0" name=""/>
        <dsp:cNvSpPr/>
      </dsp:nvSpPr>
      <dsp:spPr>
        <a:xfrm>
          <a:off x="0" y="1421"/>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5B7CF80-4C83-4F33-A559-38372AA6EFA2}">
      <dsp:nvSpPr>
        <dsp:cNvPr id="0" name=""/>
        <dsp:cNvSpPr/>
      </dsp:nvSpPr>
      <dsp:spPr>
        <a:xfrm>
          <a:off x="0" y="1421"/>
          <a:ext cx="6692748" cy="156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Update Min Duty Cycles: It updates the minimum duty cycles for SP which uses global inhibition and sets the minimum duty cycles for the overlap and activation of all columns to be a percent of the maximum in the region, specified by Min Overlap Duty Cycles and min Pct Active-Duty Cycle respectively.</a:t>
          </a:r>
        </a:p>
      </dsp:txBody>
      <dsp:txXfrm>
        <a:off x="0" y="1421"/>
        <a:ext cx="6692748" cy="1568624"/>
      </dsp:txXfrm>
    </dsp:sp>
    <dsp:sp modelId="{C7AE7F29-7D78-444D-B400-CD74E2AFA3B0}">
      <dsp:nvSpPr>
        <dsp:cNvPr id="0" name=""/>
        <dsp:cNvSpPr/>
      </dsp:nvSpPr>
      <dsp:spPr>
        <a:xfrm>
          <a:off x="0" y="1570046"/>
          <a:ext cx="6692748" cy="0"/>
        </a:xfrm>
        <a:prstGeom prst="line">
          <a:avLst/>
        </a:prstGeom>
        <a:gradFill rotWithShape="0">
          <a:gsLst>
            <a:gs pos="0">
              <a:schemeClr val="accent2">
                <a:hueOff val="0"/>
                <a:satOff val="0"/>
                <a:lumOff val="-5490"/>
                <a:alphaOff val="0"/>
                <a:tint val="94000"/>
                <a:satMod val="105000"/>
                <a:lumMod val="102000"/>
              </a:schemeClr>
            </a:gs>
            <a:gs pos="100000">
              <a:schemeClr val="accent2">
                <a:hueOff val="0"/>
                <a:satOff val="0"/>
                <a:lumOff val="-5490"/>
                <a:alphaOff val="0"/>
                <a:shade val="74000"/>
                <a:satMod val="128000"/>
                <a:lumMod val="100000"/>
              </a:schemeClr>
            </a:gs>
          </a:gsLst>
          <a:lin ang="5400000" scaled="0"/>
        </a:gradFill>
        <a:ln w="9525" cap="flat" cmpd="sng" algn="ctr">
          <a:solidFill>
            <a:schemeClr val="accent2">
              <a:hueOff val="0"/>
              <a:satOff val="0"/>
              <a:lumOff val="-549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4B66CBA-DB22-4A4C-B723-CD5399E87A83}">
      <dsp:nvSpPr>
        <dsp:cNvPr id="0" name=""/>
        <dsp:cNvSpPr/>
      </dsp:nvSpPr>
      <dsp:spPr>
        <a:xfrm>
          <a:off x="0" y="1570046"/>
          <a:ext cx="6692748" cy="111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Max Boost: The Maximum overlap boost factor, each columns overlap gets multiplied by a boost factor before it considered for inhibition. The actual boost factor for a column is between 1.0 and the </a:t>
          </a:r>
          <a:r>
            <a:rPr lang="en-US" sz="1800" kern="1200" dirty="0" err="1"/>
            <a:t>maxboost</a:t>
          </a:r>
          <a:r>
            <a:rPr lang="en-US" sz="1800" kern="1200" dirty="0"/>
            <a:t>.</a:t>
          </a:r>
        </a:p>
      </dsp:txBody>
      <dsp:txXfrm>
        <a:off x="0" y="1570046"/>
        <a:ext cx="6692748" cy="1114931"/>
      </dsp:txXfrm>
    </dsp:sp>
    <dsp:sp modelId="{4892EACD-EED8-4530-B9F0-B4F05BF725F9}">
      <dsp:nvSpPr>
        <dsp:cNvPr id="0" name=""/>
        <dsp:cNvSpPr/>
      </dsp:nvSpPr>
      <dsp:spPr>
        <a:xfrm>
          <a:off x="0" y="2684977"/>
          <a:ext cx="6692748" cy="0"/>
        </a:xfrm>
        <a:prstGeom prst="line">
          <a:avLst/>
        </a:prstGeom>
        <a:gradFill rotWithShape="0">
          <a:gsLst>
            <a:gs pos="0">
              <a:schemeClr val="accent2">
                <a:hueOff val="0"/>
                <a:satOff val="0"/>
                <a:lumOff val="-10980"/>
                <a:alphaOff val="0"/>
                <a:tint val="94000"/>
                <a:satMod val="105000"/>
                <a:lumMod val="102000"/>
              </a:schemeClr>
            </a:gs>
            <a:gs pos="100000">
              <a:schemeClr val="accent2">
                <a:hueOff val="0"/>
                <a:satOff val="0"/>
                <a:lumOff val="-10980"/>
                <a:alphaOff val="0"/>
                <a:shade val="74000"/>
                <a:satMod val="128000"/>
                <a:lumMod val="100000"/>
              </a:schemeClr>
            </a:gs>
          </a:gsLst>
          <a:lin ang="5400000" scaled="0"/>
        </a:gradFill>
        <a:ln w="9525" cap="flat" cmpd="sng" algn="ctr">
          <a:solidFill>
            <a:schemeClr val="accent2">
              <a:hueOff val="0"/>
              <a:satOff val="0"/>
              <a:lumOff val="-1098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AE67343-9674-40C4-B054-EFEBC1951D5E}">
      <dsp:nvSpPr>
        <dsp:cNvPr id="0" name=""/>
        <dsp:cNvSpPr/>
      </dsp:nvSpPr>
      <dsp:spPr>
        <a:xfrm>
          <a:off x="0" y="2684977"/>
          <a:ext cx="6692748" cy="156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Duty Cycle:  A time duration cycle which notices that which column is active for which time after inhibition. This is also called Active duty cycle which call as a function. In the code we are setting </a:t>
          </a:r>
          <a:r>
            <a:rPr lang="en-US" sz="1800" kern="1200" dirty="0" err="1"/>
            <a:t>Duty_Cycle_Period</a:t>
          </a:r>
          <a:r>
            <a:rPr lang="en-US" sz="1800" kern="1200" dirty="0"/>
            <a:t> to vary this parameter. </a:t>
          </a:r>
        </a:p>
      </dsp:txBody>
      <dsp:txXfrm>
        <a:off x="0" y="2684977"/>
        <a:ext cx="6692748" cy="15686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A42F5-FF21-4BE8-B342-0148E38198A9}">
      <dsp:nvSpPr>
        <dsp:cNvPr id="0" name=""/>
        <dsp:cNvSpPr/>
      </dsp:nvSpPr>
      <dsp:spPr>
        <a:xfrm>
          <a:off x="0" y="196"/>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B4FE921-A6B0-4006-8B26-FEF0630795D3}">
      <dsp:nvSpPr>
        <dsp:cNvPr id="0" name=""/>
        <dsp:cNvSpPr/>
      </dsp:nvSpPr>
      <dsp:spPr>
        <a:xfrm>
          <a:off x="0" y="196"/>
          <a:ext cx="6692748" cy="1095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latin typeface="+mn-lt"/>
            </a:rPr>
            <a:t>Stimulus Increment: Synapses of weak mini columns will be stimulated by the boosting mechanism, This stimulation is done by adding this increment value to the current permanence value of the synapse.</a:t>
          </a:r>
          <a:endParaRPr lang="en-US" sz="1800" kern="1200" dirty="0">
            <a:latin typeface="+mn-lt"/>
          </a:endParaRPr>
        </a:p>
      </dsp:txBody>
      <dsp:txXfrm>
        <a:off x="0" y="196"/>
        <a:ext cx="6692748" cy="1095055"/>
      </dsp:txXfrm>
    </dsp:sp>
    <dsp:sp modelId="{0BCA32D2-638D-4CE9-9889-4B8B141B8182}">
      <dsp:nvSpPr>
        <dsp:cNvPr id="0" name=""/>
        <dsp:cNvSpPr/>
      </dsp:nvSpPr>
      <dsp:spPr>
        <a:xfrm>
          <a:off x="0" y="1095251"/>
          <a:ext cx="6692748" cy="0"/>
        </a:xfrm>
        <a:prstGeom prst="line">
          <a:avLst/>
        </a:prstGeom>
        <a:gradFill rotWithShape="0">
          <a:gsLst>
            <a:gs pos="0">
              <a:schemeClr val="accent2">
                <a:hueOff val="0"/>
                <a:satOff val="0"/>
                <a:lumOff val="-10980"/>
                <a:alphaOff val="0"/>
                <a:tint val="94000"/>
                <a:satMod val="105000"/>
                <a:lumMod val="102000"/>
              </a:schemeClr>
            </a:gs>
            <a:gs pos="100000">
              <a:schemeClr val="accent2">
                <a:hueOff val="0"/>
                <a:satOff val="0"/>
                <a:lumOff val="-10980"/>
                <a:alphaOff val="0"/>
                <a:shade val="74000"/>
                <a:satMod val="128000"/>
                <a:lumMod val="100000"/>
              </a:schemeClr>
            </a:gs>
          </a:gsLst>
          <a:lin ang="5400000" scaled="0"/>
        </a:gradFill>
        <a:ln w="9525" cap="flat" cmpd="sng" algn="ctr">
          <a:solidFill>
            <a:schemeClr val="accent2">
              <a:hueOff val="0"/>
              <a:satOff val="0"/>
              <a:lumOff val="-1098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125DCCB-DDBF-4E68-8839-CE811C7FF7C6}">
      <dsp:nvSpPr>
        <dsp:cNvPr id="0" name=""/>
        <dsp:cNvSpPr/>
      </dsp:nvSpPr>
      <dsp:spPr>
        <a:xfrm>
          <a:off x="0" y="1095251"/>
          <a:ext cx="6692748" cy="2420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prstClr val="white">
                  <a:hueOff val="0"/>
                  <a:satOff val="0"/>
                  <a:lumOff val="0"/>
                  <a:alphaOff val="0"/>
                </a:prstClr>
              </a:solidFill>
              <a:latin typeface="+mn-lt"/>
              <a:ea typeface="+mn-ea"/>
              <a:cs typeface="+mn-cs"/>
            </a:rPr>
            <a:t>Stimulus Threshold: This value is used by SP. When some permanence is under this value, it is set to zero. In this case the synapse remains the potential one and still can participate in learning. </a:t>
          </a:r>
          <a:endParaRPr lang="en-US" sz="1800" kern="1200" dirty="0">
            <a:solidFill>
              <a:prstClr val="white">
                <a:hueOff val="0"/>
                <a:satOff val="0"/>
                <a:lumOff val="0"/>
                <a:alphaOff val="0"/>
              </a:prstClr>
            </a:solidFill>
            <a:latin typeface="+mn-lt"/>
            <a:ea typeface="+mn-ea"/>
            <a:cs typeface="+mn-cs"/>
          </a:endParaRPr>
        </a:p>
      </dsp:txBody>
      <dsp:txXfrm>
        <a:off x="0" y="1095251"/>
        <a:ext cx="6692748" cy="242097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AF425-B8C6-4347-ABB5-5248F1D409EF}">
      <dsp:nvSpPr>
        <dsp:cNvPr id="0" name=""/>
        <dsp:cNvSpPr/>
      </dsp:nvSpPr>
      <dsp:spPr>
        <a:xfrm>
          <a:off x="0" y="2163646"/>
          <a:ext cx="9905999" cy="1419586"/>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rPr>
            <a:t>The following methods are added in Spatial Pooler</a:t>
          </a:r>
          <a:endParaRPr lang="en-US" sz="1800" kern="1200" dirty="0">
            <a:solidFill>
              <a:schemeClr val="tx1"/>
            </a:solidFill>
          </a:endParaRPr>
        </a:p>
      </dsp:txBody>
      <dsp:txXfrm>
        <a:off x="0" y="2163646"/>
        <a:ext cx="9905999" cy="766576"/>
      </dsp:txXfrm>
    </dsp:sp>
    <dsp:sp modelId="{A490E076-CEA0-469E-B3E7-C40CCD4A78CF}">
      <dsp:nvSpPr>
        <dsp:cNvPr id="0" name=""/>
        <dsp:cNvSpPr/>
      </dsp:nvSpPr>
      <dsp:spPr>
        <a:xfrm>
          <a:off x="4836" y="2901831"/>
          <a:ext cx="3298775" cy="65300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IN" sz="1400" kern="1200" dirty="0"/>
            <a:t>Generate CSV for Update Boost Factors</a:t>
          </a:r>
          <a:endParaRPr lang="en-US" sz="1400" kern="1200" dirty="0"/>
        </a:p>
      </dsp:txBody>
      <dsp:txXfrm>
        <a:off x="4836" y="2901831"/>
        <a:ext cx="3298775" cy="653009"/>
      </dsp:txXfrm>
    </dsp:sp>
    <dsp:sp modelId="{70CB5885-65B0-4425-AEDA-B6A3DC2A61C0}">
      <dsp:nvSpPr>
        <dsp:cNvPr id="0" name=""/>
        <dsp:cNvSpPr/>
      </dsp:nvSpPr>
      <dsp:spPr>
        <a:xfrm>
          <a:off x="3303611" y="2901831"/>
          <a:ext cx="3298775" cy="653009"/>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IN" sz="1400" kern="1200" dirty="0"/>
            <a:t>Generate CSV for Update Duty Cycles</a:t>
          </a:r>
          <a:endParaRPr lang="en-US" sz="1400" kern="1200" dirty="0"/>
        </a:p>
      </dsp:txBody>
      <dsp:txXfrm>
        <a:off x="3303611" y="2901831"/>
        <a:ext cx="3298775" cy="653009"/>
      </dsp:txXfrm>
    </dsp:sp>
    <dsp:sp modelId="{ADDAD2EF-F80A-4511-B0D4-40D06A88D965}">
      <dsp:nvSpPr>
        <dsp:cNvPr id="0" name=""/>
        <dsp:cNvSpPr/>
      </dsp:nvSpPr>
      <dsp:spPr>
        <a:xfrm>
          <a:off x="6602387" y="2901831"/>
          <a:ext cx="3298775" cy="653009"/>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IN" sz="1400" kern="1200" dirty="0"/>
            <a:t>Generate CSV for Update Min Duty Cycles</a:t>
          </a:r>
          <a:endParaRPr lang="en-US" sz="1400" kern="1200" dirty="0"/>
        </a:p>
      </dsp:txBody>
      <dsp:txXfrm>
        <a:off x="6602387" y="2901831"/>
        <a:ext cx="3298775" cy="653009"/>
      </dsp:txXfrm>
    </dsp:sp>
    <dsp:sp modelId="{512A56DA-63A2-4C11-B523-DAA48E5F6522}">
      <dsp:nvSpPr>
        <dsp:cNvPr id="0" name=""/>
        <dsp:cNvSpPr/>
      </dsp:nvSpPr>
      <dsp:spPr>
        <a:xfrm rot="10800000">
          <a:off x="0" y="1616"/>
          <a:ext cx="9905999" cy="2183324"/>
        </a:xfrm>
        <a:prstGeom prst="upArrowCallou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We Updated the Spatial Pattern and Spatial Pooler code to generate the CSV files of all the 4 methods used for boosting in </a:t>
          </a:r>
          <a:r>
            <a:rPr lang="en-IN" sz="1600" kern="1200" dirty="0" err="1">
              <a:solidFill>
                <a:schemeClr val="tx1"/>
              </a:solidFill>
            </a:rPr>
            <a:t>HTMconfig</a:t>
          </a:r>
          <a:r>
            <a:rPr lang="en-IN" sz="1300" kern="1200" dirty="0"/>
            <a:t>. </a:t>
          </a:r>
          <a:endParaRPr lang="en-US" sz="1300" kern="1200" dirty="0"/>
        </a:p>
      </dsp:txBody>
      <dsp:txXfrm rot="10800000">
        <a:off x="0" y="1616"/>
        <a:ext cx="9905999" cy="14186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C0445-6C44-495C-AB59-29D67E42E32F}">
      <dsp:nvSpPr>
        <dsp:cNvPr id="0" name=""/>
        <dsp:cNvSpPr/>
      </dsp:nvSpPr>
      <dsp:spPr>
        <a:xfrm>
          <a:off x="2866447" y="881016"/>
          <a:ext cx="626239" cy="91440"/>
        </a:xfrm>
        <a:custGeom>
          <a:avLst/>
          <a:gdLst/>
          <a:ahLst/>
          <a:cxnLst/>
          <a:rect l="0" t="0" r="0" b="0"/>
          <a:pathLst>
            <a:path>
              <a:moveTo>
                <a:pt x="0" y="45720"/>
              </a:moveTo>
              <a:lnTo>
                <a:pt x="62623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3146" y="923449"/>
        <a:ext cx="32841" cy="6574"/>
      </dsp:txXfrm>
    </dsp:sp>
    <dsp:sp modelId="{72A95E0A-BC84-4FE4-80F6-0FBC84D0EB68}">
      <dsp:nvSpPr>
        <dsp:cNvPr id="0" name=""/>
        <dsp:cNvSpPr/>
      </dsp:nvSpPr>
      <dsp:spPr>
        <a:xfrm>
          <a:off x="12423" y="69989"/>
          <a:ext cx="2855824" cy="171349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938" tIns="146889" rIns="139938" bIns="146889"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bg1"/>
              </a:solidFill>
            </a:rPr>
            <a:t>1. </a:t>
          </a:r>
          <a:r>
            <a:rPr lang="en-US" sz="1400" b="1" i="0" kern="1200" dirty="0" err="1">
              <a:solidFill>
                <a:schemeClr val="bg1"/>
              </a:solidFill>
            </a:rPr>
            <a:t>BumpUpWeakColoumns</a:t>
          </a:r>
          <a:r>
            <a:rPr lang="en-US" sz="1400" b="1" i="0" kern="1200" dirty="0">
              <a:solidFill>
                <a:schemeClr val="bg1"/>
              </a:solidFill>
            </a:rPr>
            <a:t>.</a:t>
          </a:r>
          <a:endParaRPr lang="en-US" sz="1400" kern="1200" dirty="0">
            <a:solidFill>
              <a:schemeClr val="bg1"/>
            </a:solidFill>
          </a:endParaRPr>
        </a:p>
      </dsp:txBody>
      <dsp:txXfrm>
        <a:off x="12423" y="69989"/>
        <a:ext cx="2855824" cy="1713494"/>
      </dsp:txXfrm>
    </dsp:sp>
    <dsp:sp modelId="{85B7D1F2-3677-4DA7-AFEA-982EB1C77348}">
      <dsp:nvSpPr>
        <dsp:cNvPr id="0" name=""/>
        <dsp:cNvSpPr/>
      </dsp:nvSpPr>
      <dsp:spPr>
        <a:xfrm>
          <a:off x="6379111" y="881016"/>
          <a:ext cx="626239" cy="91440"/>
        </a:xfrm>
        <a:custGeom>
          <a:avLst/>
          <a:gdLst/>
          <a:ahLst/>
          <a:cxnLst/>
          <a:rect l="0" t="0" r="0" b="0"/>
          <a:pathLst>
            <a:path>
              <a:moveTo>
                <a:pt x="0" y="45720"/>
              </a:moveTo>
              <a:lnTo>
                <a:pt x="626239" y="45720"/>
              </a:lnTo>
            </a:path>
          </a:pathLst>
        </a:custGeom>
        <a:noFill/>
        <a:ln w="9525" cap="flat" cmpd="sng" algn="ctr">
          <a:solidFill>
            <a:schemeClr val="accent2">
              <a:hueOff val="0"/>
              <a:satOff val="0"/>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75810" y="923449"/>
        <a:ext cx="32841" cy="6574"/>
      </dsp:txXfrm>
    </dsp:sp>
    <dsp:sp modelId="{CEA8E64B-3FD8-4DD6-B0B1-52D0E4DA2B50}">
      <dsp:nvSpPr>
        <dsp:cNvPr id="0" name=""/>
        <dsp:cNvSpPr/>
      </dsp:nvSpPr>
      <dsp:spPr>
        <a:xfrm>
          <a:off x="3525087" y="69989"/>
          <a:ext cx="2855824" cy="1713494"/>
        </a:xfrm>
        <a:prstGeom prst="rect">
          <a:avLst/>
        </a:prstGeom>
        <a:gradFill rotWithShape="0">
          <a:gsLst>
            <a:gs pos="0">
              <a:schemeClr val="accent2">
                <a:hueOff val="0"/>
                <a:satOff val="0"/>
                <a:lumOff val="-2196"/>
                <a:alphaOff val="0"/>
                <a:tint val="94000"/>
                <a:satMod val="105000"/>
                <a:lumMod val="102000"/>
              </a:schemeClr>
            </a:gs>
            <a:gs pos="100000">
              <a:schemeClr val="accent2">
                <a:hueOff val="0"/>
                <a:satOff val="0"/>
                <a:lumOff val="-2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938" tIns="146889" rIns="139938" bIns="146889"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rPr>
            <a:t>This method increases the permanence values of synapses of columns whose overlap level is too low. Such columns are identified by having an overlap duty cycle (activation frequency) that drops too much below those of their peers. The permanence values for such columns are increased.</a:t>
          </a:r>
          <a:endParaRPr lang="en-US" sz="1400" kern="1200" dirty="0">
            <a:solidFill>
              <a:schemeClr val="bg1"/>
            </a:solidFill>
          </a:endParaRPr>
        </a:p>
      </dsp:txBody>
      <dsp:txXfrm>
        <a:off x="3525087" y="69989"/>
        <a:ext cx="2855824" cy="1713494"/>
      </dsp:txXfrm>
    </dsp:sp>
    <dsp:sp modelId="{91BEBD37-B204-4532-9C2E-E15D015139B1}">
      <dsp:nvSpPr>
        <dsp:cNvPr id="0" name=""/>
        <dsp:cNvSpPr/>
      </dsp:nvSpPr>
      <dsp:spPr>
        <a:xfrm>
          <a:off x="1440335" y="1781684"/>
          <a:ext cx="7025327" cy="626239"/>
        </a:xfrm>
        <a:custGeom>
          <a:avLst/>
          <a:gdLst/>
          <a:ahLst/>
          <a:cxnLst/>
          <a:rect l="0" t="0" r="0" b="0"/>
          <a:pathLst>
            <a:path>
              <a:moveTo>
                <a:pt x="7025327" y="0"/>
              </a:moveTo>
              <a:lnTo>
                <a:pt x="7025327" y="330219"/>
              </a:lnTo>
              <a:lnTo>
                <a:pt x="0" y="330219"/>
              </a:lnTo>
              <a:lnTo>
                <a:pt x="0" y="626239"/>
              </a:lnTo>
            </a:path>
          </a:pathLst>
        </a:custGeom>
        <a:noFill/>
        <a:ln w="9525" cap="flat" cmpd="sng" algn="ctr">
          <a:solidFill>
            <a:schemeClr val="accent2">
              <a:hueOff val="0"/>
              <a:satOff val="0"/>
              <a:lumOff val="-54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6600" y="2091516"/>
        <a:ext cx="352798" cy="6574"/>
      </dsp:txXfrm>
    </dsp:sp>
    <dsp:sp modelId="{43F8E663-500A-4686-A380-6F655297B3AE}">
      <dsp:nvSpPr>
        <dsp:cNvPr id="0" name=""/>
        <dsp:cNvSpPr/>
      </dsp:nvSpPr>
      <dsp:spPr>
        <a:xfrm>
          <a:off x="7037751" y="69989"/>
          <a:ext cx="2855824" cy="1713494"/>
        </a:xfrm>
        <a:prstGeom prst="rect">
          <a:avLst/>
        </a:prstGeom>
        <a:gradFill rotWithShape="0">
          <a:gsLst>
            <a:gs pos="0">
              <a:schemeClr val="accent2">
                <a:hueOff val="0"/>
                <a:satOff val="0"/>
                <a:lumOff val="-4392"/>
                <a:alphaOff val="0"/>
                <a:tint val="94000"/>
                <a:satMod val="105000"/>
                <a:lumMod val="102000"/>
              </a:schemeClr>
            </a:gs>
            <a:gs pos="100000">
              <a:schemeClr val="accent2">
                <a:hueOff val="0"/>
                <a:satOff val="0"/>
                <a:lumOff val="-439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938" tIns="146889" rIns="139938" bIns="146889" numCol="1" spcCol="1270" anchor="ctr" anchorCtr="0">
          <a:noAutofit/>
        </a:bodyPr>
        <a:lstStyle/>
        <a:p>
          <a:pPr marL="0" lvl="0" indent="0" algn="ctr" defTabSz="622300">
            <a:lnSpc>
              <a:spcPct val="90000"/>
            </a:lnSpc>
            <a:spcBef>
              <a:spcPct val="0"/>
            </a:spcBef>
            <a:spcAft>
              <a:spcPct val="35000"/>
            </a:spcAft>
            <a:buNone/>
          </a:pPr>
          <a:r>
            <a:rPr lang="en-US" sz="1400" b="1" i="0" kern="1200">
              <a:solidFill>
                <a:schemeClr val="bg1"/>
              </a:solidFill>
            </a:rPr>
            <a:t>Description:</a:t>
          </a:r>
          <a:endParaRPr lang="en-US" sz="1400" kern="1200">
            <a:solidFill>
              <a:schemeClr val="bg1"/>
            </a:solidFill>
          </a:endParaRPr>
        </a:p>
      </dsp:txBody>
      <dsp:txXfrm>
        <a:off x="7037751" y="69989"/>
        <a:ext cx="2855824" cy="1713494"/>
      </dsp:txXfrm>
    </dsp:sp>
    <dsp:sp modelId="{05F5D675-A075-4269-99DB-D9C003270D87}">
      <dsp:nvSpPr>
        <dsp:cNvPr id="0" name=""/>
        <dsp:cNvSpPr/>
      </dsp:nvSpPr>
      <dsp:spPr>
        <a:xfrm>
          <a:off x="2866447" y="3251351"/>
          <a:ext cx="626239" cy="91440"/>
        </a:xfrm>
        <a:custGeom>
          <a:avLst/>
          <a:gdLst/>
          <a:ahLst/>
          <a:cxnLst/>
          <a:rect l="0" t="0" r="0" b="0"/>
          <a:pathLst>
            <a:path>
              <a:moveTo>
                <a:pt x="0" y="45720"/>
              </a:moveTo>
              <a:lnTo>
                <a:pt x="626239" y="45720"/>
              </a:lnTo>
            </a:path>
          </a:pathLst>
        </a:custGeom>
        <a:noFill/>
        <a:ln w="9525" cap="flat" cmpd="sng" algn="ctr">
          <a:solidFill>
            <a:schemeClr val="accent2">
              <a:hueOff val="0"/>
              <a:satOff val="0"/>
              <a:lumOff val="-82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3146" y="3293783"/>
        <a:ext cx="32841" cy="6574"/>
      </dsp:txXfrm>
    </dsp:sp>
    <dsp:sp modelId="{33BB30FA-E47D-4335-95D1-5B5F51E2A308}">
      <dsp:nvSpPr>
        <dsp:cNvPr id="0" name=""/>
        <dsp:cNvSpPr/>
      </dsp:nvSpPr>
      <dsp:spPr>
        <a:xfrm>
          <a:off x="12423" y="2440323"/>
          <a:ext cx="2855824" cy="1713494"/>
        </a:xfrm>
        <a:prstGeom prst="rect">
          <a:avLst/>
        </a:prstGeom>
        <a:gradFill rotWithShape="0">
          <a:gsLst>
            <a:gs pos="0">
              <a:schemeClr val="accent2">
                <a:hueOff val="0"/>
                <a:satOff val="0"/>
                <a:lumOff val="-6588"/>
                <a:alphaOff val="0"/>
                <a:tint val="94000"/>
                <a:satMod val="105000"/>
                <a:lumMod val="102000"/>
              </a:schemeClr>
            </a:gs>
            <a:gs pos="100000">
              <a:schemeClr val="accent2">
                <a:hueOff val="0"/>
                <a:satOff val="0"/>
                <a:lumOff val="-658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938" tIns="146889" rIns="139938" bIns="146889"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rPr>
            <a:t>First by using the parameters </a:t>
          </a:r>
          <a:r>
            <a:rPr lang="en-US" sz="1400" b="0" i="0" kern="1200" dirty="0" err="1">
              <a:solidFill>
                <a:schemeClr val="bg1"/>
              </a:solidFill>
            </a:rPr>
            <a:t>setInputDimensions</a:t>
          </a:r>
          <a:r>
            <a:rPr lang="en-US" sz="1400" b="0" i="0" kern="1200" dirty="0">
              <a:solidFill>
                <a:schemeClr val="bg1"/>
              </a:solidFill>
            </a:rPr>
            <a:t> and </a:t>
          </a:r>
          <a:r>
            <a:rPr lang="en-US" sz="1400" b="0" i="0" kern="1200" dirty="0" err="1">
              <a:solidFill>
                <a:schemeClr val="bg1"/>
              </a:solidFill>
            </a:rPr>
            <a:t>setColumnDimensions</a:t>
          </a:r>
          <a:r>
            <a:rPr lang="en-US" sz="1400" b="0" i="0" kern="1200" dirty="0">
              <a:solidFill>
                <a:schemeClr val="bg1"/>
              </a:solidFill>
            </a:rPr>
            <a:t> we set the test synapses of columns. In case1 we considered </a:t>
          </a:r>
          <a:r>
            <a:rPr lang="en-US" sz="1400" b="0" i="0" kern="1200" dirty="0" err="1">
              <a:solidFill>
                <a:schemeClr val="bg1"/>
              </a:solidFill>
            </a:rPr>
            <a:t>SynPermBelowStimulusInc</a:t>
          </a:r>
          <a:r>
            <a:rPr lang="en-US" sz="1400" b="0" i="0" kern="1200" dirty="0">
              <a:solidFill>
                <a:schemeClr val="bg1"/>
              </a:solidFill>
            </a:rPr>
            <a:t> = 0.01; and </a:t>
          </a:r>
          <a:r>
            <a:rPr lang="en-US" sz="1400" b="0" i="0" kern="1200" dirty="0" err="1">
              <a:solidFill>
                <a:schemeClr val="bg1"/>
              </a:solidFill>
            </a:rPr>
            <a:t>SynPermTrimThreshold</a:t>
          </a:r>
          <a:r>
            <a:rPr lang="en-US" sz="1400" b="0" i="0" kern="1200" dirty="0">
              <a:solidFill>
                <a:schemeClr val="bg1"/>
              </a:solidFill>
            </a:rPr>
            <a:t> = 0.05;</a:t>
          </a:r>
          <a:endParaRPr lang="en-US" sz="1400" kern="1200" dirty="0">
            <a:solidFill>
              <a:schemeClr val="bg1"/>
            </a:solidFill>
          </a:endParaRPr>
        </a:p>
      </dsp:txBody>
      <dsp:txXfrm>
        <a:off x="12423" y="2440323"/>
        <a:ext cx="2855824" cy="1713494"/>
      </dsp:txXfrm>
    </dsp:sp>
    <dsp:sp modelId="{16144421-B26A-495C-A8F5-F59251470B73}">
      <dsp:nvSpPr>
        <dsp:cNvPr id="0" name=""/>
        <dsp:cNvSpPr/>
      </dsp:nvSpPr>
      <dsp:spPr>
        <a:xfrm>
          <a:off x="6379111" y="3251351"/>
          <a:ext cx="626239" cy="91440"/>
        </a:xfrm>
        <a:custGeom>
          <a:avLst/>
          <a:gdLst/>
          <a:ahLst/>
          <a:cxnLst/>
          <a:rect l="0" t="0" r="0" b="0"/>
          <a:pathLst>
            <a:path>
              <a:moveTo>
                <a:pt x="0" y="45720"/>
              </a:moveTo>
              <a:lnTo>
                <a:pt x="626239" y="45720"/>
              </a:lnTo>
            </a:path>
          </a:pathLst>
        </a:custGeom>
        <a:noFill/>
        <a:ln w="9525" cap="flat" cmpd="sng" algn="ctr">
          <a:solidFill>
            <a:schemeClr val="accent2">
              <a:hueOff val="0"/>
              <a:satOff val="0"/>
              <a:lumOff val="-109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75810" y="3293783"/>
        <a:ext cx="32841" cy="6574"/>
      </dsp:txXfrm>
    </dsp:sp>
    <dsp:sp modelId="{953A8C51-A05B-4BCD-B378-2E3A26EAE5D0}">
      <dsp:nvSpPr>
        <dsp:cNvPr id="0" name=""/>
        <dsp:cNvSpPr/>
      </dsp:nvSpPr>
      <dsp:spPr>
        <a:xfrm>
          <a:off x="3525087" y="2440323"/>
          <a:ext cx="2855824" cy="1713494"/>
        </a:xfrm>
        <a:prstGeom prst="rect">
          <a:avLst/>
        </a:prstGeom>
        <a:gradFill rotWithShape="0">
          <a:gsLst>
            <a:gs pos="0">
              <a:schemeClr val="accent2">
                <a:hueOff val="0"/>
                <a:satOff val="0"/>
                <a:lumOff val="-8784"/>
                <a:alphaOff val="0"/>
                <a:tint val="94000"/>
                <a:satMod val="105000"/>
                <a:lumMod val="102000"/>
              </a:schemeClr>
            </a:gs>
            <a:gs pos="100000">
              <a:schemeClr val="accent2">
                <a:hueOff val="0"/>
                <a:satOff val="0"/>
                <a:lumOff val="-878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938" tIns="146889" rIns="139938" bIns="146889"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rPr>
            <a:t>Then the following condition is tested on a pool of test permanence values(</a:t>
          </a:r>
          <a:r>
            <a:rPr lang="en-US" sz="1400" b="0" i="0" kern="1200" dirty="0" err="1">
              <a:solidFill>
                <a:schemeClr val="bg1"/>
              </a:solidFill>
            </a:rPr>
            <a:t>testingpermanences</a:t>
          </a:r>
          <a:r>
            <a:rPr lang="en-US" sz="1400" b="0" i="0" kern="1200" dirty="0">
              <a:solidFill>
                <a:schemeClr val="bg1"/>
              </a:solidFill>
            </a:rPr>
            <a:t>):</a:t>
          </a:r>
          <a:endParaRPr lang="en-US" sz="1400" kern="1200" dirty="0">
            <a:solidFill>
              <a:schemeClr val="bg1"/>
            </a:solidFill>
          </a:endParaRPr>
        </a:p>
      </dsp:txBody>
      <dsp:txXfrm>
        <a:off x="3525087" y="2440323"/>
        <a:ext cx="2855824" cy="1713494"/>
      </dsp:txXfrm>
    </dsp:sp>
    <dsp:sp modelId="{CA59B424-098F-4189-92CD-AFC5EB8E89A3}">
      <dsp:nvSpPr>
        <dsp:cNvPr id="0" name=""/>
        <dsp:cNvSpPr/>
      </dsp:nvSpPr>
      <dsp:spPr>
        <a:xfrm>
          <a:off x="7037751" y="2440323"/>
          <a:ext cx="2855824" cy="1713494"/>
        </a:xfrm>
        <a:prstGeom prst="rect">
          <a:avLst/>
        </a:prstGeom>
        <a:gradFill rotWithShape="0">
          <a:gsLst>
            <a:gs pos="0">
              <a:schemeClr val="accent2">
                <a:hueOff val="0"/>
                <a:satOff val="0"/>
                <a:lumOff val="-10980"/>
                <a:alphaOff val="0"/>
                <a:tint val="94000"/>
                <a:satMod val="105000"/>
                <a:lumMod val="102000"/>
              </a:schemeClr>
            </a:gs>
            <a:gs pos="100000">
              <a:schemeClr val="accent2">
                <a:hueOff val="0"/>
                <a:satOff val="0"/>
                <a:lumOff val="-1098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938" tIns="146889" rIns="139938" bIns="146889"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bg1"/>
              </a:solidFill>
            </a:rPr>
            <a:t>Condition :</a:t>
          </a:r>
          <a:r>
            <a:rPr lang="en-US" sz="1400" b="0" i="0" kern="1200" dirty="0">
              <a:solidFill>
                <a:schemeClr val="bg1"/>
              </a:solidFill>
            </a:rPr>
            <a:t> If '</a:t>
          </a:r>
          <a:r>
            <a:rPr lang="en-US" sz="1400" b="0" i="0" kern="1200" dirty="0" err="1">
              <a:solidFill>
                <a:schemeClr val="bg1"/>
              </a:solidFill>
            </a:rPr>
            <a:t>OverlapDutyCycles</a:t>
          </a:r>
          <a:r>
            <a:rPr lang="en-US" sz="1400" b="0" i="0" kern="1200" dirty="0">
              <a:solidFill>
                <a:schemeClr val="bg1"/>
              </a:solidFill>
            </a:rPr>
            <a:t> &lt; </a:t>
          </a:r>
          <a:r>
            <a:rPr lang="en-US" sz="1400" b="0" i="0" kern="1200" dirty="0" err="1">
              <a:solidFill>
                <a:schemeClr val="bg1"/>
              </a:solidFill>
            </a:rPr>
            <a:t>MinOverlapDutyCycles</a:t>
          </a:r>
          <a:r>
            <a:rPr lang="en-US" sz="1400" b="0" i="0" kern="1200" dirty="0">
              <a:solidFill>
                <a:schemeClr val="bg1"/>
              </a:solidFill>
            </a:rPr>
            <a:t>' the column is considered as a weak column and hence the permanence values of synapses of columns are increased. Using this condition Expected </a:t>
          </a:r>
          <a:r>
            <a:rPr lang="en-US" sz="1400" b="0" i="0" kern="1200" dirty="0" err="1">
              <a:solidFill>
                <a:schemeClr val="bg1"/>
              </a:solidFill>
            </a:rPr>
            <a:t>permanences</a:t>
          </a:r>
          <a:r>
            <a:rPr lang="en-US" sz="1400" b="0" i="0" kern="1200" dirty="0">
              <a:solidFill>
                <a:schemeClr val="bg1"/>
              </a:solidFill>
            </a:rPr>
            <a:t> are calculated</a:t>
          </a:r>
          <a:r>
            <a:rPr lang="en-US" sz="1300" b="0" i="0" kern="1200" dirty="0">
              <a:solidFill>
                <a:schemeClr val="bg1"/>
              </a:solidFill>
            </a:rPr>
            <a:t>.</a:t>
          </a:r>
          <a:endParaRPr lang="en-US" sz="1300" kern="1200" dirty="0">
            <a:solidFill>
              <a:schemeClr val="bg1"/>
            </a:solidFill>
          </a:endParaRPr>
        </a:p>
      </dsp:txBody>
      <dsp:txXfrm>
        <a:off x="7037751" y="2440323"/>
        <a:ext cx="2855824" cy="171349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F47FC-AAEC-4FB9-9ADC-293E0FF397C3}">
      <dsp:nvSpPr>
        <dsp:cNvPr id="0" name=""/>
        <dsp:cNvSpPr/>
      </dsp:nvSpPr>
      <dsp:spPr>
        <a:xfrm>
          <a:off x="2985950" y="2651"/>
          <a:ext cx="4859613" cy="995471"/>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2. </a:t>
          </a:r>
          <a:r>
            <a:rPr lang="en-US" sz="1600" b="1" i="0" kern="1200" dirty="0" err="1">
              <a:solidFill>
                <a:schemeClr val="bg1"/>
              </a:solidFill>
            </a:rPr>
            <a:t>UpdateBoostFactor</a:t>
          </a:r>
          <a:endParaRPr lang="en-US" sz="1600" kern="1200" dirty="0"/>
        </a:p>
      </dsp:txBody>
      <dsp:txXfrm>
        <a:off x="3015106" y="31807"/>
        <a:ext cx="4801301" cy="937159"/>
      </dsp:txXfrm>
    </dsp:sp>
    <dsp:sp modelId="{6E821D79-1DC9-42C4-BF68-700FA41B7034}">
      <dsp:nvSpPr>
        <dsp:cNvPr id="0" name=""/>
        <dsp:cNvSpPr/>
      </dsp:nvSpPr>
      <dsp:spPr>
        <a:xfrm rot="5400000">
          <a:off x="5229106" y="1023009"/>
          <a:ext cx="373301" cy="447962"/>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5281368" y="1060339"/>
        <a:ext cx="268778" cy="261311"/>
      </dsp:txXfrm>
    </dsp:sp>
    <dsp:sp modelId="{8B155C16-F6E7-4F84-80E3-4CB3A9658737}">
      <dsp:nvSpPr>
        <dsp:cNvPr id="0" name=""/>
        <dsp:cNvSpPr/>
      </dsp:nvSpPr>
      <dsp:spPr>
        <a:xfrm>
          <a:off x="2967474" y="1495858"/>
          <a:ext cx="4896565" cy="2329582"/>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rPr>
            <a:t>The boost factors are used to increase the overlap of active columns to improve their chances of becoming active and hence encourage participation of more columns in the learning process. This means that columns that have been active enough have a boost factor of 1, meaning their overlap is not boosted. Columns whose active-duty cycle drops too much below that of their </a:t>
          </a:r>
          <a:r>
            <a:rPr lang="en-US" sz="1600" b="0" i="0" kern="1200" dirty="0" err="1">
              <a:solidFill>
                <a:schemeClr val="bg1"/>
              </a:solidFill>
            </a:rPr>
            <a:t>neighbours</a:t>
          </a:r>
          <a:r>
            <a:rPr lang="en-US" sz="1600" b="0" i="0" kern="1200" dirty="0">
              <a:solidFill>
                <a:schemeClr val="bg1"/>
              </a:solidFill>
            </a:rPr>
            <a:t> are boosted depending on how infrequently they have been active. The more infrequent, the more they are boosted.</a:t>
          </a:r>
          <a:endParaRPr lang="en-US" sz="1600" kern="1200" dirty="0"/>
        </a:p>
      </dsp:txBody>
      <dsp:txXfrm>
        <a:off x="3035705" y="1564089"/>
        <a:ext cx="4760103" cy="2193120"/>
      </dsp:txXfrm>
    </dsp:sp>
    <dsp:sp modelId="{0646CE31-FEA8-4788-9AB4-6970A3D6286D}">
      <dsp:nvSpPr>
        <dsp:cNvPr id="0" name=""/>
        <dsp:cNvSpPr/>
      </dsp:nvSpPr>
      <dsp:spPr>
        <a:xfrm rot="5400000">
          <a:off x="5229106" y="3850328"/>
          <a:ext cx="373301" cy="447962"/>
        </a:xfrm>
        <a:prstGeom prst="rightArrow">
          <a:avLst>
            <a:gd name="adj1" fmla="val 60000"/>
            <a:gd name="adj2" fmla="val 5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5281368" y="3887658"/>
        <a:ext cx="268778" cy="261311"/>
      </dsp:txXfrm>
    </dsp:sp>
    <dsp:sp modelId="{2C7E7A04-C7FB-44D1-989E-9E00547EEFCB}">
      <dsp:nvSpPr>
        <dsp:cNvPr id="0" name=""/>
        <dsp:cNvSpPr/>
      </dsp:nvSpPr>
      <dsp:spPr>
        <a:xfrm>
          <a:off x="2985950" y="4323177"/>
          <a:ext cx="4859613" cy="995471"/>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Formula :</a:t>
          </a:r>
          <a:r>
            <a:rPr lang="en-US" sz="1600" b="0" i="0" kern="1200" dirty="0">
              <a:solidFill>
                <a:schemeClr val="bg1"/>
              </a:solidFill>
            </a:rPr>
            <a:t> ' boost =(1-maxBoost)/</a:t>
          </a:r>
          <a:r>
            <a:rPr lang="en-US" sz="1600" b="0" i="0" kern="1200" dirty="0" err="1">
              <a:solidFill>
                <a:schemeClr val="bg1"/>
              </a:solidFill>
            </a:rPr>
            <a:t>minDuty</a:t>
          </a:r>
          <a:r>
            <a:rPr lang="en-US" sz="1600" b="0" i="0" kern="1200" dirty="0">
              <a:solidFill>
                <a:schemeClr val="bg1"/>
              </a:solidFill>
            </a:rPr>
            <a:t>*</a:t>
          </a:r>
          <a:r>
            <a:rPr lang="en-US" sz="1600" b="0" i="0" kern="1200" dirty="0" err="1">
              <a:solidFill>
                <a:schemeClr val="bg1"/>
              </a:solidFill>
            </a:rPr>
            <a:t>activeDutyCycle</a:t>
          </a:r>
          <a:r>
            <a:rPr lang="en-US" sz="1600" b="0" i="0" kern="1200" dirty="0">
              <a:solidFill>
                <a:schemeClr val="bg1"/>
              </a:solidFill>
            </a:rPr>
            <a:t> + </a:t>
          </a:r>
          <a:r>
            <a:rPr lang="en-US" sz="1600" b="0" i="0" kern="1200" dirty="0" err="1">
              <a:solidFill>
                <a:schemeClr val="bg1"/>
              </a:solidFill>
            </a:rPr>
            <a:t>maxBoost</a:t>
          </a:r>
          <a:r>
            <a:rPr lang="en-US" sz="1600" b="0" i="0" kern="1200" dirty="0">
              <a:solidFill>
                <a:schemeClr val="bg1"/>
              </a:solidFill>
            </a:rPr>
            <a:t> '</a:t>
          </a:r>
          <a:endParaRPr lang="en-US" sz="1600" kern="1200" dirty="0"/>
        </a:p>
      </dsp:txBody>
      <dsp:txXfrm>
        <a:off x="3015106" y="4352333"/>
        <a:ext cx="4801301" cy="93715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F47FC-AAEC-4FB9-9ADC-293E0FF397C3}">
      <dsp:nvSpPr>
        <dsp:cNvPr id="0" name=""/>
        <dsp:cNvSpPr/>
      </dsp:nvSpPr>
      <dsp:spPr>
        <a:xfrm>
          <a:off x="2757705" y="2598"/>
          <a:ext cx="5316103" cy="132902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3. </a:t>
          </a:r>
          <a:r>
            <a:rPr lang="en-US" sz="1600" b="1" i="0" kern="1200" dirty="0" err="1">
              <a:solidFill>
                <a:schemeClr val="bg1"/>
              </a:solidFill>
            </a:rPr>
            <a:t>CalcEventFrequency</a:t>
          </a:r>
          <a:r>
            <a:rPr lang="en-US" sz="1600" b="1" i="0" kern="1200" dirty="0">
              <a:solidFill>
                <a:schemeClr val="bg1"/>
              </a:solidFill>
            </a:rPr>
            <a:t>.</a:t>
          </a:r>
          <a:endParaRPr lang="en-US" sz="1600" kern="1200" dirty="0">
            <a:solidFill>
              <a:schemeClr val="bg1"/>
            </a:solidFill>
          </a:endParaRPr>
        </a:p>
      </dsp:txBody>
      <dsp:txXfrm>
        <a:off x="2796631" y="41524"/>
        <a:ext cx="5238251" cy="1251173"/>
      </dsp:txXfrm>
    </dsp:sp>
    <dsp:sp modelId="{6E821D79-1DC9-42C4-BF68-700FA41B7034}">
      <dsp:nvSpPr>
        <dsp:cNvPr id="0" name=""/>
        <dsp:cNvSpPr/>
      </dsp:nvSpPr>
      <dsp:spPr>
        <a:xfrm rot="5400000">
          <a:off x="5166564" y="1364849"/>
          <a:ext cx="498384" cy="598061"/>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rot="-5400000">
        <a:off x="5236338" y="1414688"/>
        <a:ext cx="358837" cy="348869"/>
      </dsp:txXfrm>
    </dsp:sp>
    <dsp:sp modelId="{8B155C16-F6E7-4F84-80E3-4CB3A9658737}">
      <dsp:nvSpPr>
        <dsp:cNvPr id="0" name=""/>
        <dsp:cNvSpPr/>
      </dsp:nvSpPr>
      <dsp:spPr>
        <a:xfrm>
          <a:off x="2757705" y="1996137"/>
          <a:ext cx="5316103" cy="1329025"/>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rPr>
            <a:t>Calculates the </a:t>
          </a:r>
          <a:r>
            <a:rPr lang="en-US" sz="1600" b="0" i="0" kern="1200" dirty="0" err="1">
              <a:solidFill>
                <a:schemeClr val="bg1"/>
              </a:solidFill>
            </a:rPr>
            <a:t>normalised</a:t>
          </a:r>
          <a:r>
            <a:rPr lang="en-US" sz="1600" b="0" i="0" kern="1200" dirty="0">
              <a:solidFill>
                <a:schemeClr val="bg1"/>
              </a:solidFill>
            </a:rPr>
            <a:t> counter value of the frequency of an event. Event can be overlap or the activation of the column. Updates a duty cycle estimate with a new value. This is a helper function that is used to update several duty cycle variables in the Column class, such as: </a:t>
          </a:r>
          <a:r>
            <a:rPr lang="en-US" sz="1600" b="0" i="0" kern="1200" dirty="0" err="1">
              <a:solidFill>
                <a:schemeClr val="bg1"/>
              </a:solidFill>
            </a:rPr>
            <a:t>overlapDutyCucle</a:t>
          </a:r>
          <a:r>
            <a:rPr lang="en-US" sz="1600" b="0" i="0" kern="1200" dirty="0">
              <a:solidFill>
                <a:schemeClr val="bg1"/>
              </a:solidFill>
            </a:rPr>
            <a:t>, </a:t>
          </a:r>
          <a:r>
            <a:rPr lang="en-US" sz="1600" b="0" i="0" kern="1200" dirty="0" err="1">
              <a:solidFill>
                <a:schemeClr val="bg1"/>
              </a:solidFill>
            </a:rPr>
            <a:t>activeDutyCycle</a:t>
          </a:r>
          <a:r>
            <a:rPr lang="en-US" sz="1600" b="0" i="0" kern="1200" dirty="0">
              <a:solidFill>
                <a:schemeClr val="bg1"/>
              </a:solidFill>
            </a:rPr>
            <a:t>, </a:t>
          </a:r>
          <a:r>
            <a:rPr lang="en-US" sz="1600" b="0" i="0" kern="1200" dirty="0" err="1">
              <a:solidFill>
                <a:schemeClr val="bg1"/>
              </a:solidFill>
            </a:rPr>
            <a:t>minPctDutyCycleBeforeInh</a:t>
          </a:r>
          <a:r>
            <a:rPr lang="en-US" sz="1600" b="0" i="0" kern="1200" dirty="0">
              <a:solidFill>
                <a:schemeClr val="bg1"/>
              </a:solidFill>
            </a:rPr>
            <a:t>, </a:t>
          </a:r>
          <a:r>
            <a:rPr lang="en-US" sz="1600" b="0" i="0" kern="1200" dirty="0" err="1">
              <a:solidFill>
                <a:schemeClr val="bg1"/>
              </a:solidFill>
            </a:rPr>
            <a:t>minPctDutyCycleAfterInh</a:t>
          </a:r>
          <a:r>
            <a:rPr lang="en-US" sz="1600" b="0" i="0" kern="1200" dirty="0">
              <a:solidFill>
                <a:schemeClr val="bg1"/>
              </a:solidFill>
            </a:rPr>
            <a:t>, etc. returns the updated duty cycle.</a:t>
          </a:r>
          <a:endParaRPr lang="en-US" sz="1600" kern="1200" dirty="0">
            <a:solidFill>
              <a:schemeClr val="bg1"/>
            </a:solidFill>
          </a:endParaRPr>
        </a:p>
      </dsp:txBody>
      <dsp:txXfrm>
        <a:off x="2796631" y="2035063"/>
        <a:ext cx="5238251" cy="1251173"/>
      </dsp:txXfrm>
    </dsp:sp>
    <dsp:sp modelId="{0646CE31-FEA8-4788-9AB4-6970A3D6286D}">
      <dsp:nvSpPr>
        <dsp:cNvPr id="0" name=""/>
        <dsp:cNvSpPr/>
      </dsp:nvSpPr>
      <dsp:spPr>
        <a:xfrm rot="5400000">
          <a:off x="5166564" y="3358388"/>
          <a:ext cx="498384" cy="598061"/>
        </a:xfrm>
        <a:prstGeom prst="rightArrow">
          <a:avLst>
            <a:gd name="adj1" fmla="val 60000"/>
            <a:gd name="adj2" fmla="val 5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rot="-5400000">
        <a:off x="5236338" y="3408227"/>
        <a:ext cx="358837" cy="348869"/>
      </dsp:txXfrm>
    </dsp:sp>
    <dsp:sp modelId="{2C7E7A04-C7FB-44D1-989E-9E00547EEFCB}">
      <dsp:nvSpPr>
        <dsp:cNvPr id="0" name=""/>
        <dsp:cNvSpPr/>
      </dsp:nvSpPr>
      <dsp:spPr>
        <a:xfrm>
          <a:off x="2757705" y="3989675"/>
          <a:ext cx="5316103" cy="1329025"/>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Formula :</a:t>
          </a:r>
          <a:r>
            <a:rPr lang="en-US" sz="1600" b="0" i="0" kern="1200" dirty="0">
              <a:solidFill>
                <a:schemeClr val="bg1"/>
              </a:solidFill>
            </a:rPr>
            <a:t>' </a:t>
          </a:r>
          <a:r>
            <a:rPr lang="en-US" sz="1600" b="0" i="0" kern="1200" dirty="0" err="1">
              <a:solidFill>
                <a:schemeClr val="bg1"/>
              </a:solidFill>
            </a:rPr>
            <a:t>dutyCycle</a:t>
          </a:r>
          <a:r>
            <a:rPr lang="en-US" sz="1600" b="0" i="0" kern="1200" dirty="0">
              <a:solidFill>
                <a:schemeClr val="bg1"/>
              </a:solidFill>
            </a:rPr>
            <a:t> = (period - 1)*</a:t>
          </a:r>
          <a:r>
            <a:rPr lang="en-US" sz="1600" b="0" i="0" kern="1200" dirty="0" err="1">
              <a:solidFill>
                <a:schemeClr val="bg1"/>
              </a:solidFill>
            </a:rPr>
            <a:t>dutyCycle</a:t>
          </a:r>
          <a:r>
            <a:rPr lang="en-US" sz="1600" b="0" i="0" kern="1200" dirty="0">
              <a:solidFill>
                <a:schemeClr val="bg1"/>
              </a:solidFill>
            </a:rPr>
            <a:t> + </a:t>
          </a:r>
          <a:r>
            <a:rPr lang="en-US" sz="1600" b="0" i="0" kern="1200" dirty="0" err="1">
              <a:solidFill>
                <a:schemeClr val="bg1"/>
              </a:solidFill>
            </a:rPr>
            <a:t>newValue</a:t>
          </a:r>
          <a:r>
            <a:rPr lang="en-US" sz="1600" b="0" i="0" kern="1200" dirty="0">
              <a:solidFill>
                <a:schemeClr val="bg1"/>
              </a:solidFill>
            </a:rPr>
            <a:t> / period</a:t>
          </a:r>
          <a:r>
            <a:rPr lang="en-US" sz="1600" b="0" i="0" kern="1200" dirty="0"/>
            <a:t> '</a:t>
          </a:r>
          <a:endParaRPr lang="en-US" sz="1600" kern="1200" dirty="0"/>
        </a:p>
      </dsp:txBody>
      <dsp:txXfrm>
        <a:off x="2796631" y="4028601"/>
        <a:ext cx="5238251" cy="125117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5E13F-1D64-45FF-85B4-FE29B880E425}">
      <dsp:nvSpPr>
        <dsp:cNvPr id="0" name=""/>
        <dsp:cNvSpPr/>
      </dsp:nvSpPr>
      <dsp:spPr>
        <a:xfrm>
          <a:off x="3225438" y="2428398"/>
          <a:ext cx="708449" cy="91440"/>
        </a:xfrm>
        <a:custGeom>
          <a:avLst/>
          <a:gdLst/>
          <a:ahLst/>
          <a:cxnLst/>
          <a:rect l="0" t="0" r="0" b="0"/>
          <a:pathLst>
            <a:path>
              <a:moveTo>
                <a:pt x="0" y="45720"/>
              </a:moveTo>
              <a:lnTo>
                <a:pt x="708449"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1186" y="2470419"/>
        <a:ext cx="36952" cy="7397"/>
      </dsp:txXfrm>
    </dsp:sp>
    <dsp:sp modelId="{A9E9C07E-96FC-453B-B9F5-407DC1949143}">
      <dsp:nvSpPr>
        <dsp:cNvPr id="0" name=""/>
        <dsp:cNvSpPr/>
      </dsp:nvSpPr>
      <dsp:spPr>
        <a:xfrm>
          <a:off x="13978" y="1510140"/>
          <a:ext cx="3213259" cy="1927955"/>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7452" tIns="165274" rIns="157452" bIns="165274"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4. </a:t>
          </a:r>
          <a:r>
            <a:rPr lang="en-US" sz="1600" b="1" i="0" kern="1200" dirty="0" err="1">
              <a:solidFill>
                <a:schemeClr val="bg1"/>
              </a:solidFill>
            </a:rPr>
            <a:t>UpdateMinDutyCycles</a:t>
          </a:r>
          <a:r>
            <a:rPr lang="en-US" sz="1600" b="1" i="0" kern="1200" dirty="0">
              <a:solidFill>
                <a:schemeClr val="bg1"/>
              </a:solidFill>
            </a:rPr>
            <a:t>.</a:t>
          </a:r>
          <a:endParaRPr lang="en-US" sz="1600" kern="1200" dirty="0">
            <a:solidFill>
              <a:schemeClr val="bg1"/>
            </a:solidFill>
          </a:endParaRPr>
        </a:p>
      </dsp:txBody>
      <dsp:txXfrm>
        <a:off x="13978" y="1510140"/>
        <a:ext cx="3213259" cy="1927955"/>
      </dsp:txXfrm>
    </dsp:sp>
    <dsp:sp modelId="{B52198D6-236F-4521-BD60-5D5C7393560F}">
      <dsp:nvSpPr>
        <dsp:cNvPr id="0" name=""/>
        <dsp:cNvSpPr/>
      </dsp:nvSpPr>
      <dsp:spPr>
        <a:xfrm>
          <a:off x="7177747" y="2428398"/>
          <a:ext cx="708449" cy="91440"/>
        </a:xfrm>
        <a:custGeom>
          <a:avLst/>
          <a:gdLst/>
          <a:ahLst/>
          <a:cxnLst/>
          <a:rect l="0" t="0" r="0" b="0"/>
          <a:pathLst>
            <a:path>
              <a:moveTo>
                <a:pt x="0" y="45720"/>
              </a:moveTo>
              <a:lnTo>
                <a:pt x="708449"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13496" y="2470419"/>
        <a:ext cx="36952" cy="7397"/>
      </dsp:txXfrm>
    </dsp:sp>
    <dsp:sp modelId="{E3774A0E-3323-4E86-827D-1CB38AAAB1A5}">
      <dsp:nvSpPr>
        <dsp:cNvPr id="0" name=""/>
        <dsp:cNvSpPr/>
      </dsp:nvSpPr>
      <dsp:spPr>
        <a:xfrm>
          <a:off x="3966288" y="1510140"/>
          <a:ext cx="3213259" cy="1927955"/>
        </a:xfrm>
        <a:prstGeom prst="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7452" tIns="165274" rIns="157452" bIns="165274"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rPr>
            <a:t>It updates the minimum duty cycles for SP that uses global inhibition and sets the minimum duty cycles for the overlap and activation of all columns to be a percent of the maximum in the region, specified by Min Overlap Duty Cycles and min Pct Active-Duty Cycle respectively.</a:t>
          </a:r>
          <a:endParaRPr lang="en-US" sz="1600" kern="1200" dirty="0">
            <a:solidFill>
              <a:schemeClr val="bg1"/>
            </a:solidFill>
          </a:endParaRPr>
        </a:p>
      </dsp:txBody>
      <dsp:txXfrm>
        <a:off x="3966288" y="1510140"/>
        <a:ext cx="3213259" cy="1927955"/>
      </dsp:txXfrm>
    </dsp:sp>
    <dsp:sp modelId="{701C01E5-A570-4844-8A35-830B985DF22A}">
      <dsp:nvSpPr>
        <dsp:cNvPr id="0" name=""/>
        <dsp:cNvSpPr/>
      </dsp:nvSpPr>
      <dsp:spPr>
        <a:xfrm>
          <a:off x="7918597" y="1068927"/>
          <a:ext cx="3213259" cy="2810381"/>
        </a:xfrm>
        <a:prstGeom prst="rect">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7452" tIns="165274" rIns="157452" bIns="165274"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rPr>
            <a:t>Whenever the </a:t>
          </a:r>
          <a:r>
            <a:rPr lang="en-US" sz="1600" b="0" i="0" kern="1200" dirty="0" err="1">
              <a:solidFill>
                <a:schemeClr val="bg1"/>
              </a:solidFill>
            </a:rPr>
            <a:t>UpdateMinDutyCycles</a:t>
          </a:r>
          <a:r>
            <a:rPr lang="en-US" sz="1600" b="0" i="0" kern="1200" dirty="0">
              <a:solidFill>
                <a:schemeClr val="bg1"/>
              </a:solidFill>
            </a:rPr>
            <a:t> method is called in the SP its either Local or Global Inhibition. Through inhibition radius we get the size of the local neighborhood, Then the Maximum value the neighborhood of </a:t>
          </a:r>
          <a:r>
            <a:rPr lang="en-US" sz="1600" b="0" i="0" kern="1200" dirty="0" err="1">
              <a:solidFill>
                <a:schemeClr val="bg1"/>
              </a:solidFill>
            </a:rPr>
            <a:t>maxActiveDuty</a:t>
          </a:r>
          <a:r>
            <a:rPr lang="en-US" sz="1600" b="0" i="0" kern="1200" dirty="0">
              <a:solidFill>
                <a:schemeClr val="bg1"/>
              </a:solidFill>
            </a:rPr>
            <a:t> and </a:t>
          </a:r>
          <a:r>
            <a:rPr lang="en-US" sz="1600" b="0" i="0" kern="1200" dirty="0" err="1">
              <a:solidFill>
                <a:schemeClr val="bg1"/>
              </a:solidFill>
            </a:rPr>
            <a:t>maxOverlapDuty</a:t>
          </a:r>
          <a:r>
            <a:rPr lang="en-US" sz="1600" b="0" i="0" kern="1200" dirty="0">
              <a:solidFill>
                <a:schemeClr val="bg1"/>
              </a:solidFill>
            </a:rPr>
            <a:t> is multiplied with </a:t>
          </a:r>
          <a:r>
            <a:rPr lang="en-US" sz="1600" b="0" i="0" kern="1200" dirty="0" err="1">
              <a:solidFill>
                <a:schemeClr val="bg1"/>
              </a:solidFill>
            </a:rPr>
            <a:t>MinPctActiveDutyCycles</a:t>
          </a:r>
          <a:r>
            <a:rPr lang="en-US" sz="1600" b="0" i="0" kern="1200" dirty="0">
              <a:solidFill>
                <a:schemeClr val="bg1"/>
              </a:solidFill>
            </a:rPr>
            <a:t> and </a:t>
          </a:r>
          <a:r>
            <a:rPr lang="en-US" sz="1600" b="0" i="0" kern="1200" dirty="0" err="1">
              <a:solidFill>
                <a:schemeClr val="bg1"/>
              </a:solidFill>
            </a:rPr>
            <a:t>MinPctOverlapDutyCycles</a:t>
          </a:r>
          <a:r>
            <a:rPr lang="en-US" sz="1600" b="0" i="0" kern="1200" dirty="0">
              <a:solidFill>
                <a:schemeClr val="bg1"/>
              </a:solidFill>
            </a:rPr>
            <a:t> Respectively to be a percent of the maximum in the region</a:t>
          </a:r>
          <a:r>
            <a:rPr lang="en-US" sz="1400" b="0" i="0" kern="1200" dirty="0">
              <a:solidFill>
                <a:schemeClr val="bg1"/>
              </a:solidFill>
            </a:rPr>
            <a:t>.</a:t>
          </a:r>
          <a:endParaRPr lang="en-US" sz="1400" kern="1200" dirty="0">
            <a:solidFill>
              <a:schemeClr val="bg1"/>
            </a:solidFill>
          </a:endParaRPr>
        </a:p>
      </dsp:txBody>
      <dsp:txXfrm>
        <a:off x="7918597" y="1068927"/>
        <a:ext cx="3213259" cy="281038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E5F22-2403-4F0D-ABB9-3CD5B4D7ED0B}">
      <dsp:nvSpPr>
        <dsp:cNvPr id="0" name=""/>
        <dsp:cNvSpPr/>
      </dsp:nvSpPr>
      <dsp:spPr>
        <a:xfrm>
          <a:off x="0" y="2770"/>
          <a:ext cx="7549848" cy="2380950"/>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x-none" sz="1600" kern="1200" dirty="0"/>
            <a:t>These graphical representations are the representation o</a:t>
          </a:r>
          <a:r>
            <a:rPr lang="en-IN" sz="1600" kern="1200" dirty="0"/>
            <a:t>f data which is fetched from Spatial Pooler experiment. We ran this program many times by setting up the different values of </a:t>
          </a:r>
          <a:r>
            <a:rPr lang="en-IN" sz="1600" kern="1200" dirty="0" err="1"/>
            <a:t>maxBoost</a:t>
          </a:r>
          <a:r>
            <a:rPr lang="en-IN" sz="1600" kern="1200" dirty="0"/>
            <a:t>, Duty Cycles, </a:t>
          </a:r>
          <a:r>
            <a:rPr lang="en-IN" sz="1600" kern="1200" dirty="0" err="1"/>
            <a:t>Syn</a:t>
          </a:r>
          <a:r>
            <a:rPr lang="en-IN" sz="1600" kern="1200" dirty="0"/>
            <a:t> Perm Below Stimulus Inc, </a:t>
          </a:r>
          <a:r>
            <a:rPr lang="en-IN" sz="1600" kern="1200" dirty="0" err="1"/>
            <a:t>Syn</a:t>
          </a:r>
          <a:r>
            <a:rPr lang="en-IN" sz="1600" kern="1200" dirty="0"/>
            <a:t> Perm Trim Threshold, </a:t>
          </a:r>
          <a:r>
            <a:rPr lang="en-IN" sz="1600" kern="1200" dirty="0" err="1"/>
            <a:t>num</a:t>
          </a:r>
          <a:r>
            <a:rPr lang="en-IN" sz="1600" kern="1200" dirty="0"/>
            <a:t> of columns, input bits and double max.</a:t>
          </a:r>
          <a:endParaRPr lang="en-US" sz="1600" kern="1200" dirty="0"/>
        </a:p>
      </dsp:txBody>
      <dsp:txXfrm>
        <a:off x="116228" y="118998"/>
        <a:ext cx="7317392" cy="2148494"/>
      </dsp:txXfrm>
    </dsp:sp>
    <dsp:sp modelId="{EB49A339-EFBD-4E2F-95F6-E0FCB0A4C616}">
      <dsp:nvSpPr>
        <dsp:cNvPr id="0" name=""/>
        <dsp:cNvSpPr/>
      </dsp:nvSpPr>
      <dsp:spPr>
        <a:xfrm>
          <a:off x="0" y="2418171"/>
          <a:ext cx="7549848" cy="2380950"/>
        </a:xfrm>
        <a:prstGeom prst="roundRect">
          <a:avLst/>
        </a:prstGeom>
        <a:gradFill rotWithShape="0">
          <a:gsLst>
            <a:gs pos="0">
              <a:schemeClr val="accent5">
                <a:hueOff val="0"/>
                <a:satOff val="0"/>
                <a:lumOff val="-7061"/>
                <a:alphaOff val="0"/>
                <a:tint val="94000"/>
                <a:satMod val="105000"/>
                <a:lumMod val="102000"/>
              </a:schemeClr>
            </a:gs>
            <a:gs pos="100000">
              <a:schemeClr val="accent5">
                <a:hueOff val="0"/>
                <a:satOff val="0"/>
                <a:lumOff val="-70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By setting up the different values of </a:t>
          </a:r>
          <a:r>
            <a:rPr lang="en-IN" sz="1600" kern="1200" dirty="0" err="1"/>
            <a:t>maxBoost</a:t>
          </a:r>
          <a:r>
            <a:rPr lang="en-IN" sz="1600" kern="1200" dirty="0"/>
            <a:t> from 1 to 10 and Duty Cycles from 10000 to 150000 we concluded that there is an inverse relation of Max Boost and Duty Cycle. The higher value of boost the lower the stability is but in fact if we reduce boost but increasing Duty Cycle while the remaining parameters are same, so the stability also increase not 100% but approximately 90 to 95%. </a:t>
          </a:r>
          <a:r>
            <a:rPr lang="x-none" sz="1600" kern="1200" dirty="0"/>
            <a:t>Moreover, there is one more parameter which play a vital role for making it stable is “BUMPUP”. It disables all the weak columns (Columns in which average or all the cells are not active). As this unit test takes more than 102 minutes to execute for all input series from 0 to 10 but, if we reduced no of columns from 2048 to 1024, it reduces the time of execution however, the stability still at 100%.</a:t>
          </a:r>
          <a:endParaRPr lang="en-US" sz="1600" kern="1200" dirty="0"/>
        </a:p>
      </dsp:txBody>
      <dsp:txXfrm>
        <a:off x="116228" y="2534399"/>
        <a:ext cx="7317392" cy="214849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34A23-997B-4217-B283-0AB2836CACCD}">
      <dsp:nvSpPr>
        <dsp:cNvPr id="0" name=""/>
        <dsp:cNvSpPr/>
      </dsp:nvSpPr>
      <dsp:spPr>
        <a:xfrm>
          <a:off x="1209" y="220821"/>
          <a:ext cx="4244391" cy="269518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FB636-736F-4491-AD34-EA45DB3BE78C}">
      <dsp:nvSpPr>
        <dsp:cNvPr id="0" name=""/>
        <dsp:cNvSpPr/>
      </dsp:nvSpPr>
      <dsp:spPr>
        <a:xfrm>
          <a:off x="472808" y="668840"/>
          <a:ext cx="4244391" cy="26951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Based on the above experiments, it can be said that various parameters of Spatial Pooler and Boosting have effects on stability. We have observed how the parameters like max Boost, Duty Cycle period, input bits (N), num of columns, double max in the Spatial Pooler effect the stability by changing the values of these parameters and comparing them with the minimum number of cycles required to get the stability. We have tested these parameters and documented the results above.</a:t>
          </a:r>
          <a:endParaRPr lang="en-US" sz="1600" kern="1200"/>
        </a:p>
      </dsp:txBody>
      <dsp:txXfrm>
        <a:off x="551747" y="747779"/>
        <a:ext cx="4086513" cy="2537310"/>
      </dsp:txXfrm>
    </dsp:sp>
    <dsp:sp modelId="{63A7CE49-A849-4E9A-963D-88C773E7650C}">
      <dsp:nvSpPr>
        <dsp:cNvPr id="0" name=""/>
        <dsp:cNvSpPr/>
      </dsp:nvSpPr>
      <dsp:spPr>
        <a:xfrm>
          <a:off x="5188799" y="220821"/>
          <a:ext cx="4244391" cy="269518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6ED97E6-430D-4253-BA84-0BFB93ACC79D}">
      <dsp:nvSpPr>
        <dsp:cNvPr id="0" name=""/>
        <dsp:cNvSpPr/>
      </dsp:nvSpPr>
      <dsp:spPr>
        <a:xfrm>
          <a:off x="5660398" y="668840"/>
          <a:ext cx="4244391" cy="26951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Through these experiments we understood various methods contributing to boosting in the HTM config and wrote unit-tests on them. Also, understood how boosting will help the output SDR to utilize more of input spaces and provide more information.</a:t>
          </a:r>
          <a:endParaRPr lang="en-US" sz="1600" kern="1200"/>
        </a:p>
      </dsp:txBody>
      <dsp:txXfrm>
        <a:off x="5739337" y="747779"/>
        <a:ext cx="4086513" cy="2537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0BE50-20A8-4EED-AAE3-34E2F74F4829}">
      <dsp:nvSpPr>
        <dsp:cNvPr id="0" name=""/>
        <dsp:cNvSpPr/>
      </dsp:nvSpPr>
      <dsp:spPr>
        <a:xfrm>
          <a:off x="0" y="46262"/>
          <a:ext cx="6692748" cy="997425"/>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Our objective of this project is to Analyze the boosting algorithm and describe how it works.</a:t>
          </a:r>
        </a:p>
      </dsp:txBody>
      <dsp:txXfrm>
        <a:off x="48690" y="94952"/>
        <a:ext cx="6595368" cy="900045"/>
      </dsp:txXfrm>
    </dsp:sp>
    <dsp:sp modelId="{FA3D2FC1-32C5-4EEE-9C5D-4045F7A3B008}">
      <dsp:nvSpPr>
        <dsp:cNvPr id="0" name=""/>
        <dsp:cNvSpPr/>
      </dsp:nvSpPr>
      <dsp:spPr>
        <a:xfrm>
          <a:off x="0" y="1101287"/>
          <a:ext cx="6692748" cy="997425"/>
        </a:xfrm>
        <a:prstGeom prst="roundRect">
          <a:avLst/>
        </a:prstGeom>
        <a:gradFill rotWithShape="0">
          <a:gsLst>
            <a:gs pos="0">
              <a:schemeClr val="accent5">
                <a:hueOff val="0"/>
                <a:satOff val="0"/>
                <a:lumOff val="-2354"/>
                <a:alphaOff val="0"/>
                <a:tint val="94000"/>
                <a:satMod val="105000"/>
                <a:lumMod val="102000"/>
              </a:schemeClr>
            </a:gs>
            <a:gs pos="100000">
              <a:schemeClr val="accent5">
                <a:hueOff val="0"/>
                <a:satOff val="0"/>
                <a:lumOff val="-235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Identify which parameters of the HtmConfig class are used by the boosting algorithm</a:t>
          </a:r>
        </a:p>
      </dsp:txBody>
      <dsp:txXfrm>
        <a:off x="48690" y="1149977"/>
        <a:ext cx="6595368" cy="900045"/>
      </dsp:txXfrm>
    </dsp:sp>
    <dsp:sp modelId="{2D7BB7E7-1F11-4A6D-B90A-23F6238A225E}">
      <dsp:nvSpPr>
        <dsp:cNvPr id="0" name=""/>
        <dsp:cNvSpPr/>
      </dsp:nvSpPr>
      <dsp:spPr>
        <a:xfrm>
          <a:off x="0" y="2156312"/>
          <a:ext cx="6692748" cy="997425"/>
        </a:xfrm>
        <a:prstGeom prst="roundRect">
          <a:avLst/>
        </a:prstGeom>
        <a:gradFill rotWithShape="0">
          <a:gsLst>
            <a:gs pos="0">
              <a:schemeClr val="accent5">
                <a:hueOff val="0"/>
                <a:satOff val="0"/>
                <a:lumOff val="-4707"/>
                <a:alphaOff val="0"/>
                <a:tint val="94000"/>
                <a:satMod val="105000"/>
                <a:lumMod val="102000"/>
              </a:schemeClr>
            </a:gs>
            <a:gs pos="100000">
              <a:schemeClr val="accent5">
                <a:hueOff val="0"/>
                <a:satOff val="0"/>
                <a:lumOff val="-470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Execute Spatial Learning experiment and document what changes when changing boosting parameters </a:t>
          </a:r>
        </a:p>
      </dsp:txBody>
      <dsp:txXfrm>
        <a:off x="48690" y="2205002"/>
        <a:ext cx="6595368" cy="900045"/>
      </dsp:txXfrm>
    </dsp:sp>
    <dsp:sp modelId="{5CED9D92-47BE-4DC3-B02E-83D4A37E54E0}">
      <dsp:nvSpPr>
        <dsp:cNvPr id="0" name=""/>
        <dsp:cNvSpPr/>
      </dsp:nvSpPr>
      <dsp:spPr>
        <a:xfrm>
          <a:off x="0" y="3211337"/>
          <a:ext cx="6692748" cy="997425"/>
        </a:xfrm>
        <a:prstGeom prst="roundRect">
          <a:avLst/>
        </a:prstGeom>
        <a:gradFill rotWithShape="0">
          <a:gsLst>
            <a:gs pos="0">
              <a:schemeClr val="accent5">
                <a:hueOff val="0"/>
                <a:satOff val="0"/>
                <a:lumOff val="-7061"/>
                <a:alphaOff val="0"/>
                <a:tint val="94000"/>
                <a:satMod val="105000"/>
                <a:lumMod val="102000"/>
              </a:schemeClr>
            </a:gs>
            <a:gs pos="100000">
              <a:schemeClr val="accent5">
                <a:hueOff val="0"/>
                <a:satOff val="0"/>
                <a:lumOff val="-70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various parameters of algorithm should be find and documented and their influence should be approved by writing various Unit Tests.</a:t>
          </a:r>
        </a:p>
      </dsp:txBody>
      <dsp:txXfrm>
        <a:off x="48690" y="3260027"/>
        <a:ext cx="6595368" cy="900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B13B8-279A-4B4F-94DA-AD6104C51C2B}">
      <dsp:nvSpPr>
        <dsp:cNvPr id="0" name=""/>
        <dsp:cNvSpPr/>
      </dsp:nvSpPr>
      <dsp:spPr>
        <a:xfrm>
          <a:off x="0" y="437627"/>
          <a:ext cx="6692748" cy="109394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baseline="0"/>
            <a:t>Hierarchical temporal memory (HTM) is a neuromorphic machine learning algorithm which resembles neocortex functions in the human brain. The HTM architecture comprises a spatial pooler (SP) and temporal memory (TM) with the sparsely, modular and hierarchically characteristical components.</a:t>
          </a:r>
          <a:endParaRPr lang="en-US" sz="1700" kern="1200"/>
        </a:p>
      </dsp:txBody>
      <dsp:txXfrm>
        <a:off x="53402" y="491029"/>
        <a:ext cx="6585944" cy="987145"/>
      </dsp:txXfrm>
    </dsp:sp>
    <dsp:sp modelId="{3653DB25-19F2-4253-BFB8-3A775126E689}">
      <dsp:nvSpPr>
        <dsp:cNvPr id="0" name=""/>
        <dsp:cNvSpPr/>
      </dsp:nvSpPr>
      <dsp:spPr>
        <a:xfrm>
          <a:off x="0" y="1580537"/>
          <a:ext cx="6692748" cy="1093949"/>
        </a:xfrm>
        <a:prstGeom prst="roundRect">
          <a:avLst/>
        </a:prstGeom>
        <a:gradFill rotWithShape="0">
          <a:gsLst>
            <a:gs pos="0">
              <a:schemeClr val="accent5">
                <a:hueOff val="0"/>
                <a:satOff val="0"/>
                <a:lumOff val="-3530"/>
                <a:alphaOff val="0"/>
                <a:tint val="94000"/>
                <a:satMod val="105000"/>
                <a:lumMod val="102000"/>
              </a:schemeClr>
            </a:gs>
            <a:gs pos="100000">
              <a:schemeClr val="accent5">
                <a:hueOff val="0"/>
                <a:satOff val="0"/>
                <a:lumOff val="-353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baseline="0" dirty="0"/>
            <a:t>The spatial pooler takes the input data and translates the incoming data into active columns. </a:t>
          </a:r>
          <a:endParaRPr lang="en-US" sz="1700" kern="1200" dirty="0"/>
        </a:p>
      </dsp:txBody>
      <dsp:txXfrm>
        <a:off x="53402" y="1633939"/>
        <a:ext cx="6585944" cy="987145"/>
      </dsp:txXfrm>
    </dsp:sp>
    <dsp:sp modelId="{0A855A65-7F7C-4F30-8E3E-23E6A27391F7}">
      <dsp:nvSpPr>
        <dsp:cNvPr id="0" name=""/>
        <dsp:cNvSpPr/>
      </dsp:nvSpPr>
      <dsp:spPr>
        <a:xfrm>
          <a:off x="0" y="2723447"/>
          <a:ext cx="6692748" cy="1093949"/>
        </a:xfrm>
        <a:prstGeom prst="roundRect">
          <a:avLst/>
        </a:prstGeom>
        <a:gradFill rotWithShape="0">
          <a:gsLst>
            <a:gs pos="0">
              <a:schemeClr val="accent5">
                <a:hueOff val="0"/>
                <a:satOff val="0"/>
                <a:lumOff val="-7061"/>
                <a:alphaOff val="0"/>
                <a:tint val="94000"/>
                <a:satMod val="105000"/>
                <a:lumMod val="102000"/>
              </a:schemeClr>
            </a:gs>
            <a:gs pos="100000">
              <a:schemeClr val="accent5">
                <a:hueOff val="0"/>
                <a:satOff val="0"/>
                <a:lumOff val="-70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baseline="0"/>
            <a:t>In order for a column in a Spatial pooler to exist it should be a winning column i.e the overlap score should be above some threshold value while non-winning columns are inhibited from learning. Only the winner columns can update their permanence values.  </a:t>
          </a:r>
          <a:endParaRPr lang="en-US" sz="1700" kern="1200"/>
        </a:p>
      </dsp:txBody>
      <dsp:txXfrm>
        <a:off x="53402" y="2776849"/>
        <a:ext cx="6585944" cy="987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2941-AE9C-4F79-A7EB-645732D74BC7}">
      <dsp:nvSpPr>
        <dsp:cNvPr id="0" name=""/>
        <dsp:cNvSpPr/>
      </dsp:nvSpPr>
      <dsp:spPr>
        <a:xfrm>
          <a:off x="0" y="40007"/>
          <a:ext cx="6692748" cy="1351350"/>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baseline="0"/>
            <a:t>Boosting helps to change the overlap score before the inhibition occurs giving less active columns a better chance to express themselves and diminishing columns that seem overactive . </a:t>
          </a:r>
          <a:endParaRPr lang="en-US" sz="2100" kern="1200"/>
        </a:p>
      </dsp:txBody>
      <dsp:txXfrm>
        <a:off x="65967" y="105974"/>
        <a:ext cx="6560814" cy="1219416"/>
      </dsp:txXfrm>
    </dsp:sp>
    <dsp:sp modelId="{562E5D51-D006-40F8-AD81-0EF6BAFDCE24}">
      <dsp:nvSpPr>
        <dsp:cNvPr id="0" name=""/>
        <dsp:cNvSpPr/>
      </dsp:nvSpPr>
      <dsp:spPr>
        <a:xfrm>
          <a:off x="0" y="1451837"/>
          <a:ext cx="6692748" cy="1351350"/>
        </a:xfrm>
        <a:prstGeom prst="roundRect">
          <a:avLst/>
        </a:prstGeom>
        <a:gradFill rotWithShape="0">
          <a:gsLst>
            <a:gs pos="0">
              <a:schemeClr val="accent5">
                <a:hueOff val="0"/>
                <a:satOff val="0"/>
                <a:lumOff val="-3530"/>
                <a:alphaOff val="0"/>
                <a:tint val="94000"/>
                <a:satMod val="105000"/>
                <a:lumMod val="102000"/>
              </a:schemeClr>
            </a:gs>
            <a:gs pos="100000">
              <a:schemeClr val="accent5">
                <a:hueOff val="0"/>
                <a:satOff val="0"/>
                <a:lumOff val="-353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baseline="0"/>
            <a:t>Boosting on better enables the learning of input data i.e it improves the efficiency.</a:t>
          </a:r>
          <a:endParaRPr lang="en-US" sz="2100" kern="1200"/>
        </a:p>
      </dsp:txBody>
      <dsp:txXfrm>
        <a:off x="65967" y="1517804"/>
        <a:ext cx="6560814" cy="1219416"/>
      </dsp:txXfrm>
    </dsp:sp>
    <dsp:sp modelId="{F33FA644-1F06-461F-8C30-824646F80EA1}">
      <dsp:nvSpPr>
        <dsp:cNvPr id="0" name=""/>
        <dsp:cNvSpPr/>
      </dsp:nvSpPr>
      <dsp:spPr>
        <a:xfrm>
          <a:off x="0" y="2863667"/>
          <a:ext cx="6692748" cy="1351350"/>
        </a:xfrm>
        <a:prstGeom prst="roundRect">
          <a:avLst/>
        </a:prstGeom>
        <a:gradFill rotWithShape="0">
          <a:gsLst>
            <a:gs pos="0">
              <a:schemeClr val="accent5">
                <a:hueOff val="0"/>
                <a:satOff val="0"/>
                <a:lumOff val="-7061"/>
                <a:alphaOff val="0"/>
                <a:tint val="94000"/>
                <a:satMod val="105000"/>
                <a:lumMod val="102000"/>
              </a:schemeClr>
            </a:gs>
            <a:gs pos="100000">
              <a:schemeClr val="accent5">
                <a:hueOff val="0"/>
                <a:satOff val="0"/>
                <a:lumOff val="-70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baseline="0" dirty="0"/>
            <a:t>In other words we can say that the columns that have low overlap score are boosted so that they can better express themselves and all the columns with higher overlap score are inhibited because they are expressing themselves too much.</a:t>
          </a:r>
          <a:endParaRPr lang="en-US" sz="2100" kern="1200" dirty="0"/>
        </a:p>
      </dsp:txBody>
      <dsp:txXfrm>
        <a:off x="65967" y="2929634"/>
        <a:ext cx="6560814" cy="12194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059AA-8678-4507-B495-FB6B63C998C7}">
      <dsp:nvSpPr>
        <dsp:cNvPr id="0" name=""/>
        <dsp:cNvSpPr/>
      </dsp:nvSpPr>
      <dsp:spPr>
        <a:xfrm>
          <a:off x="0" y="0"/>
          <a:ext cx="6692748"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FC061DA-B865-4EE3-90AD-690F87D32A1E}">
      <dsp:nvSpPr>
        <dsp:cNvPr id="0" name=""/>
        <dsp:cNvSpPr/>
      </dsp:nvSpPr>
      <dsp:spPr>
        <a:xfrm>
          <a:off x="0" y="0"/>
          <a:ext cx="6692748" cy="105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Each of these regions has neurons known as cells. These cells are arranged vertically forming a column such that it responds to one single specific input at a time. </a:t>
          </a:r>
          <a:endParaRPr lang="en-US" sz="1900" kern="1200" dirty="0"/>
        </a:p>
      </dsp:txBody>
      <dsp:txXfrm>
        <a:off x="0" y="0"/>
        <a:ext cx="6692748" cy="1051909"/>
      </dsp:txXfrm>
    </dsp:sp>
    <dsp:sp modelId="{39536019-26DF-4677-A7B6-A4495015917A}">
      <dsp:nvSpPr>
        <dsp:cNvPr id="0" name=""/>
        <dsp:cNvSpPr/>
      </dsp:nvSpPr>
      <dsp:spPr>
        <a:xfrm>
          <a:off x="0" y="1051909"/>
          <a:ext cx="6692748"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774415D-59B4-4A2D-A490-30E0C6D30535}">
      <dsp:nvSpPr>
        <dsp:cNvPr id="0" name=""/>
        <dsp:cNvSpPr/>
      </dsp:nvSpPr>
      <dsp:spPr>
        <a:xfrm>
          <a:off x="0" y="1051909"/>
          <a:ext cx="6692748" cy="105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These cells can be considered as major units of HTM. These cells also have dendrites, both distant and proximal allowing them to connect with input spaces and neighbouring cells in that particular area.</a:t>
          </a:r>
          <a:endParaRPr lang="en-US" sz="1900" kern="1200"/>
        </a:p>
      </dsp:txBody>
      <dsp:txXfrm>
        <a:off x="0" y="1051909"/>
        <a:ext cx="6692748" cy="10519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77A8B-4F1C-419F-956E-4EEAD440F515}">
      <dsp:nvSpPr>
        <dsp:cNvPr id="0" name=""/>
        <dsp:cNvSpPr/>
      </dsp:nvSpPr>
      <dsp:spPr>
        <a:xfrm>
          <a:off x="0" y="620"/>
          <a:ext cx="7123411"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D5EF4BD-07B2-4C83-B08D-2FFFC5B84FEF}">
      <dsp:nvSpPr>
        <dsp:cNvPr id="0" name=""/>
        <dsp:cNvSpPr/>
      </dsp:nvSpPr>
      <dsp:spPr>
        <a:xfrm>
          <a:off x="0" y="620"/>
          <a:ext cx="7123411" cy="1017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spatial pooling operations are as follows:</a:t>
          </a:r>
        </a:p>
      </dsp:txBody>
      <dsp:txXfrm>
        <a:off x="0" y="620"/>
        <a:ext cx="7123411" cy="1017097"/>
      </dsp:txXfrm>
    </dsp:sp>
    <dsp:sp modelId="{3DA6260F-420A-479C-9785-A4B583B77398}">
      <dsp:nvSpPr>
        <dsp:cNvPr id="0" name=""/>
        <dsp:cNvSpPr/>
      </dsp:nvSpPr>
      <dsp:spPr>
        <a:xfrm>
          <a:off x="0" y="1017718"/>
          <a:ext cx="7123411" cy="0"/>
        </a:xfrm>
        <a:prstGeom prst="line">
          <a:avLst/>
        </a:prstGeom>
        <a:gradFill rotWithShape="0">
          <a:gsLst>
            <a:gs pos="0">
              <a:schemeClr val="accent2">
                <a:hueOff val="0"/>
                <a:satOff val="0"/>
                <a:lumOff val="-2745"/>
                <a:alphaOff val="0"/>
                <a:tint val="94000"/>
                <a:satMod val="105000"/>
                <a:lumMod val="102000"/>
              </a:schemeClr>
            </a:gs>
            <a:gs pos="100000">
              <a:schemeClr val="accent2">
                <a:hueOff val="0"/>
                <a:satOff val="0"/>
                <a:lumOff val="-2745"/>
                <a:alphaOff val="0"/>
                <a:shade val="74000"/>
                <a:satMod val="128000"/>
                <a:lumMod val="100000"/>
              </a:schemeClr>
            </a:gs>
          </a:gsLst>
          <a:lin ang="5400000" scaled="0"/>
        </a:gradFill>
        <a:ln w="9525" cap="flat" cmpd="sng" algn="ctr">
          <a:solidFill>
            <a:schemeClr val="accent2">
              <a:hueOff val="0"/>
              <a:satOff val="0"/>
              <a:lumOff val="-274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3574DF5-FC83-4A7E-B605-467DBF3F89F8}">
      <dsp:nvSpPr>
        <dsp:cNvPr id="0" name=""/>
        <dsp:cNvSpPr/>
      </dsp:nvSpPr>
      <dsp:spPr>
        <a:xfrm>
          <a:off x="0" y="1017718"/>
          <a:ext cx="7123411" cy="1017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Phase 0 (corresponding to initialization): Each column is randomly assigned a random set of inputs (50 percent of the input vector), which is referred to as the </a:t>
          </a:r>
          <a:r>
            <a:rPr lang="en-US" sz="1700" i="1" kern="1200" dirty="0"/>
            <a:t>potential pool</a:t>
          </a:r>
          <a:r>
            <a:rPr lang="en-US" sz="1700" kern="1200" dirty="0"/>
            <a:t> of the column. Each input within this pool is represented by a potential synapse and assigned a random permanence value.</a:t>
          </a:r>
        </a:p>
      </dsp:txBody>
      <dsp:txXfrm>
        <a:off x="0" y="1017718"/>
        <a:ext cx="7123411" cy="1017097"/>
      </dsp:txXfrm>
    </dsp:sp>
    <dsp:sp modelId="{9A008031-C2A9-4CB8-8A2D-8D294328FA8C}">
      <dsp:nvSpPr>
        <dsp:cNvPr id="0" name=""/>
        <dsp:cNvSpPr/>
      </dsp:nvSpPr>
      <dsp:spPr>
        <a:xfrm>
          <a:off x="0" y="2034816"/>
          <a:ext cx="7123411" cy="0"/>
        </a:xfrm>
        <a:prstGeom prst="line">
          <a:avLst/>
        </a:prstGeom>
        <a:gradFill rotWithShape="0">
          <a:gsLst>
            <a:gs pos="0">
              <a:schemeClr val="accent2">
                <a:hueOff val="0"/>
                <a:satOff val="0"/>
                <a:lumOff val="-5490"/>
                <a:alphaOff val="0"/>
                <a:tint val="94000"/>
                <a:satMod val="105000"/>
                <a:lumMod val="102000"/>
              </a:schemeClr>
            </a:gs>
            <a:gs pos="100000">
              <a:schemeClr val="accent2">
                <a:hueOff val="0"/>
                <a:satOff val="0"/>
                <a:lumOff val="-5490"/>
                <a:alphaOff val="0"/>
                <a:shade val="74000"/>
                <a:satMod val="128000"/>
                <a:lumMod val="100000"/>
              </a:schemeClr>
            </a:gs>
          </a:gsLst>
          <a:lin ang="5400000" scaled="0"/>
        </a:gradFill>
        <a:ln w="9525" cap="flat" cmpd="sng" algn="ctr">
          <a:solidFill>
            <a:schemeClr val="accent2">
              <a:hueOff val="0"/>
              <a:satOff val="0"/>
              <a:lumOff val="-549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EE54695-0EF1-46F0-A433-A0F80472DFB4}">
      <dsp:nvSpPr>
        <dsp:cNvPr id="0" name=""/>
        <dsp:cNvSpPr/>
      </dsp:nvSpPr>
      <dsp:spPr>
        <a:xfrm>
          <a:off x="0" y="2034816"/>
          <a:ext cx="7123411" cy="1017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i="1" kern="1200" dirty="0"/>
            <a:t>Phase 1 (corresponding to overlap)</a:t>
          </a:r>
          <a:r>
            <a:rPr lang="en-IN" sz="1700" kern="1200" dirty="0"/>
            <a:t>: The overlap for each column is computed as the number of connected synapses with active inputs multiplied by its boost. If this value is below a predefined threshold (“</a:t>
          </a:r>
          <a:r>
            <a:rPr lang="en-IN" sz="1700" kern="1200" dirty="0" err="1"/>
            <a:t>minOverlap</a:t>
          </a:r>
          <a:r>
            <a:rPr lang="en-IN" sz="1700" kern="1200" dirty="0"/>
            <a:t>”), the overlap score is set to 0.</a:t>
          </a:r>
          <a:endParaRPr lang="en-US" sz="1700" kern="1200" dirty="0"/>
        </a:p>
      </dsp:txBody>
      <dsp:txXfrm>
        <a:off x="0" y="2034816"/>
        <a:ext cx="7123411" cy="1017097"/>
      </dsp:txXfrm>
    </dsp:sp>
    <dsp:sp modelId="{65E38EBD-6458-48D5-AEEF-3252600A4540}">
      <dsp:nvSpPr>
        <dsp:cNvPr id="0" name=""/>
        <dsp:cNvSpPr/>
      </dsp:nvSpPr>
      <dsp:spPr>
        <a:xfrm>
          <a:off x="0" y="3051914"/>
          <a:ext cx="7123411" cy="0"/>
        </a:xfrm>
        <a:prstGeom prst="line">
          <a:avLst/>
        </a:prstGeom>
        <a:gradFill rotWithShape="0">
          <a:gsLst>
            <a:gs pos="0">
              <a:schemeClr val="accent2">
                <a:hueOff val="0"/>
                <a:satOff val="0"/>
                <a:lumOff val="-8235"/>
                <a:alphaOff val="0"/>
                <a:tint val="94000"/>
                <a:satMod val="105000"/>
                <a:lumMod val="102000"/>
              </a:schemeClr>
            </a:gs>
            <a:gs pos="100000">
              <a:schemeClr val="accent2">
                <a:hueOff val="0"/>
                <a:satOff val="0"/>
                <a:lumOff val="-8235"/>
                <a:alphaOff val="0"/>
                <a:shade val="74000"/>
                <a:satMod val="128000"/>
                <a:lumMod val="100000"/>
              </a:schemeClr>
            </a:gs>
          </a:gsLst>
          <a:lin ang="5400000" scaled="0"/>
        </a:gradFill>
        <a:ln w="9525" cap="flat" cmpd="sng" algn="ctr">
          <a:solidFill>
            <a:schemeClr val="accent2">
              <a:hueOff val="0"/>
              <a:satOff val="0"/>
              <a:lumOff val="-823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748C307-2D51-459D-A69D-F1A8BCF4F9E6}">
      <dsp:nvSpPr>
        <dsp:cNvPr id="0" name=""/>
        <dsp:cNvSpPr/>
      </dsp:nvSpPr>
      <dsp:spPr>
        <a:xfrm>
          <a:off x="0" y="3051914"/>
          <a:ext cx="7123411" cy="1017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i="1" kern="1200"/>
            <a:t>Phase 2 (corresponding to inhibition)</a:t>
          </a:r>
          <a:r>
            <a:rPr lang="en-IN" sz="1700" kern="1200"/>
            <a:t>: The number of winning columns in a local area of inhibition (neighbourhood of a column) is set to a predefined value, </a:t>
          </a:r>
          <a:r>
            <a:rPr lang="en-IN" sz="1700" i="1" kern="1200"/>
            <a:t>N</a:t>
          </a:r>
          <a:r>
            <a:rPr lang="en-IN" sz="1700" kern="1200"/>
            <a:t>. A column is a winner if its overlap score is greater than the score of the </a:t>
          </a:r>
          <a:r>
            <a:rPr lang="en-IN" sz="1700" i="1" kern="1200"/>
            <a:t>N</a:t>
          </a:r>
          <a:r>
            <a:rPr lang="en-IN" sz="1700" kern="1200"/>
            <a:t>th highest column within its inhibition radius. </a:t>
          </a:r>
          <a:endParaRPr lang="en-US" sz="1700" kern="1200"/>
        </a:p>
      </dsp:txBody>
      <dsp:txXfrm>
        <a:off x="0" y="3051914"/>
        <a:ext cx="7123411" cy="1017097"/>
      </dsp:txXfrm>
    </dsp:sp>
    <dsp:sp modelId="{FD680EFF-B086-4EC2-BE60-D306BAD5B4B1}">
      <dsp:nvSpPr>
        <dsp:cNvPr id="0" name=""/>
        <dsp:cNvSpPr/>
      </dsp:nvSpPr>
      <dsp:spPr>
        <a:xfrm>
          <a:off x="0" y="4069012"/>
          <a:ext cx="7123411" cy="0"/>
        </a:xfrm>
        <a:prstGeom prst="line">
          <a:avLst/>
        </a:prstGeom>
        <a:gradFill rotWithShape="0">
          <a:gsLst>
            <a:gs pos="0">
              <a:schemeClr val="accent2">
                <a:hueOff val="0"/>
                <a:satOff val="0"/>
                <a:lumOff val="-10980"/>
                <a:alphaOff val="0"/>
                <a:tint val="94000"/>
                <a:satMod val="105000"/>
                <a:lumMod val="102000"/>
              </a:schemeClr>
            </a:gs>
            <a:gs pos="100000">
              <a:schemeClr val="accent2">
                <a:hueOff val="0"/>
                <a:satOff val="0"/>
                <a:lumOff val="-10980"/>
                <a:alphaOff val="0"/>
                <a:shade val="74000"/>
                <a:satMod val="128000"/>
                <a:lumMod val="100000"/>
              </a:schemeClr>
            </a:gs>
          </a:gsLst>
          <a:lin ang="5400000" scaled="0"/>
        </a:gradFill>
        <a:ln w="9525" cap="flat" cmpd="sng" algn="ctr">
          <a:solidFill>
            <a:schemeClr val="accent2">
              <a:hueOff val="0"/>
              <a:satOff val="0"/>
              <a:lumOff val="-1098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718A7D0-30C2-44A4-8008-368081C00A13}">
      <dsp:nvSpPr>
        <dsp:cNvPr id="0" name=""/>
        <dsp:cNvSpPr/>
      </dsp:nvSpPr>
      <dsp:spPr>
        <a:xfrm>
          <a:off x="0" y="4069012"/>
          <a:ext cx="7123411" cy="1017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i="1" kern="1200"/>
            <a:t>Phase 3 (corresponding to learning)</a:t>
          </a:r>
          <a:r>
            <a:rPr lang="en-IN" sz="1700" kern="1200"/>
            <a:t>: During this phase, For winning columns, if a synapse is active, its permanence value is incremented; if inactive, it is decremented. There are two separate boosting mechanisms in place to help a column learn connections. </a:t>
          </a:r>
          <a:endParaRPr lang="en-US" sz="1700" kern="1200"/>
        </a:p>
      </dsp:txBody>
      <dsp:txXfrm>
        <a:off x="0" y="4069012"/>
        <a:ext cx="7123411" cy="10170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63FE0-4F71-41C9-A221-347CC69A1F5B}">
      <dsp:nvSpPr>
        <dsp:cNvPr id="0" name=""/>
        <dsp:cNvSpPr/>
      </dsp:nvSpPr>
      <dsp:spPr>
        <a:xfrm>
          <a:off x="0" y="2289"/>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07AD320-2B87-4FD9-B313-B108CAA3507E}">
      <dsp:nvSpPr>
        <dsp:cNvPr id="0" name=""/>
        <dsp:cNvSpPr/>
      </dsp:nvSpPr>
      <dsp:spPr>
        <a:xfrm>
          <a:off x="0" y="2289"/>
          <a:ext cx="6692748" cy="88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Boosting</a:t>
          </a:r>
        </a:p>
      </dsp:txBody>
      <dsp:txXfrm>
        <a:off x="0" y="2289"/>
        <a:ext cx="6692748" cy="880353"/>
      </dsp:txXfrm>
    </dsp:sp>
    <dsp:sp modelId="{83274B9B-F0C8-4FB2-9C03-651453A9681E}">
      <dsp:nvSpPr>
        <dsp:cNvPr id="0" name=""/>
        <dsp:cNvSpPr/>
      </dsp:nvSpPr>
      <dsp:spPr>
        <a:xfrm>
          <a:off x="0" y="882642"/>
          <a:ext cx="6692748" cy="0"/>
        </a:xfrm>
        <a:prstGeom prst="line">
          <a:avLst/>
        </a:prstGeom>
        <a:gradFill rotWithShape="0">
          <a:gsLst>
            <a:gs pos="0">
              <a:schemeClr val="accent2">
                <a:hueOff val="0"/>
                <a:satOff val="0"/>
                <a:lumOff val="-5490"/>
                <a:alphaOff val="0"/>
                <a:tint val="94000"/>
                <a:satMod val="105000"/>
                <a:lumMod val="102000"/>
              </a:schemeClr>
            </a:gs>
            <a:gs pos="100000">
              <a:schemeClr val="accent2">
                <a:hueOff val="0"/>
                <a:satOff val="0"/>
                <a:lumOff val="-5490"/>
                <a:alphaOff val="0"/>
                <a:shade val="74000"/>
                <a:satMod val="128000"/>
                <a:lumMod val="100000"/>
              </a:schemeClr>
            </a:gs>
          </a:gsLst>
          <a:lin ang="5400000" scaled="0"/>
        </a:gradFill>
        <a:ln w="9525" cap="flat" cmpd="sng" algn="ctr">
          <a:solidFill>
            <a:schemeClr val="accent2">
              <a:hueOff val="0"/>
              <a:satOff val="0"/>
              <a:lumOff val="-549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D77726B-C441-4590-988A-616A65FDA56A}">
      <dsp:nvSpPr>
        <dsp:cNvPr id="0" name=""/>
        <dsp:cNvSpPr/>
      </dsp:nvSpPr>
      <dsp:spPr>
        <a:xfrm>
          <a:off x="0" y="882642"/>
          <a:ext cx="6692748" cy="1539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main idea behind boosting is the SDRs of symbols will use a wider range of cells by making the most active cells less active and the least active cells more active.</a:t>
          </a:r>
        </a:p>
      </dsp:txBody>
      <dsp:txXfrm>
        <a:off x="0" y="882642"/>
        <a:ext cx="6692748" cy="1539684"/>
      </dsp:txXfrm>
    </dsp:sp>
    <dsp:sp modelId="{5416B53C-96FD-4E6B-8C0A-F1186C0AC92D}">
      <dsp:nvSpPr>
        <dsp:cNvPr id="0" name=""/>
        <dsp:cNvSpPr/>
      </dsp:nvSpPr>
      <dsp:spPr>
        <a:xfrm>
          <a:off x="0" y="2422326"/>
          <a:ext cx="6692748" cy="0"/>
        </a:xfrm>
        <a:prstGeom prst="line">
          <a:avLst/>
        </a:prstGeom>
        <a:gradFill rotWithShape="0">
          <a:gsLst>
            <a:gs pos="0">
              <a:schemeClr val="accent2">
                <a:hueOff val="0"/>
                <a:satOff val="0"/>
                <a:lumOff val="-10980"/>
                <a:alphaOff val="0"/>
                <a:tint val="94000"/>
                <a:satMod val="105000"/>
                <a:lumMod val="102000"/>
              </a:schemeClr>
            </a:gs>
            <a:gs pos="100000">
              <a:schemeClr val="accent2">
                <a:hueOff val="0"/>
                <a:satOff val="0"/>
                <a:lumOff val="-10980"/>
                <a:alphaOff val="0"/>
                <a:shade val="74000"/>
                <a:satMod val="128000"/>
                <a:lumMod val="100000"/>
              </a:schemeClr>
            </a:gs>
          </a:gsLst>
          <a:lin ang="5400000" scaled="0"/>
        </a:gradFill>
        <a:ln w="9525" cap="flat" cmpd="sng" algn="ctr">
          <a:solidFill>
            <a:schemeClr val="accent2">
              <a:hueOff val="0"/>
              <a:satOff val="0"/>
              <a:lumOff val="-1098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FD84D42-8A93-46AC-92DD-8DBE53E309C1}">
      <dsp:nvSpPr>
        <dsp:cNvPr id="0" name=""/>
        <dsp:cNvSpPr/>
      </dsp:nvSpPr>
      <dsp:spPr>
        <a:xfrm>
          <a:off x="0" y="2422326"/>
          <a:ext cx="6692748" cy="1830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Boosting helps to improve the overlap score inhibition occurs, providing fewer active columns a greater chance expresses themselves and reducing hyperactive columns. Boosting on better allows for the learning of input data, which enhances efficiency. </a:t>
          </a:r>
        </a:p>
      </dsp:txBody>
      <dsp:txXfrm>
        <a:off x="0" y="2422326"/>
        <a:ext cx="6692748" cy="18304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64A20-A6BD-4F67-91F1-31D727171B00}">
      <dsp:nvSpPr>
        <dsp:cNvPr id="0" name=""/>
        <dsp:cNvSpPr/>
      </dsp:nvSpPr>
      <dsp:spPr>
        <a:xfrm>
          <a:off x="0" y="485"/>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1296DB2-627B-4F61-BD71-0D447C23E2EB}">
      <dsp:nvSpPr>
        <dsp:cNvPr id="0" name=""/>
        <dsp:cNvSpPr/>
      </dsp:nvSpPr>
      <dsp:spPr>
        <a:xfrm>
          <a:off x="0" y="485"/>
          <a:ext cx="6692748" cy="54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There are two types of boosting used in the spatial pooler  algorithm: </a:t>
          </a:r>
          <a:endParaRPr lang="en-US" sz="1800" kern="1200" dirty="0"/>
        </a:p>
      </dsp:txBody>
      <dsp:txXfrm>
        <a:off x="0" y="485"/>
        <a:ext cx="6692748" cy="547527"/>
      </dsp:txXfrm>
    </dsp:sp>
    <dsp:sp modelId="{58FF9E42-5266-4DBA-9711-6D57650F6B16}">
      <dsp:nvSpPr>
        <dsp:cNvPr id="0" name=""/>
        <dsp:cNvSpPr/>
      </dsp:nvSpPr>
      <dsp:spPr>
        <a:xfrm>
          <a:off x="0" y="548013"/>
          <a:ext cx="6692748" cy="0"/>
        </a:xfrm>
        <a:prstGeom prst="line">
          <a:avLst/>
        </a:prstGeom>
        <a:gradFill rotWithShape="0">
          <a:gsLst>
            <a:gs pos="0">
              <a:schemeClr val="accent2">
                <a:hueOff val="0"/>
                <a:satOff val="0"/>
                <a:lumOff val="-10980"/>
                <a:alphaOff val="0"/>
                <a:tint val="94000"/>
                <a:satMod val="105000"/>
                <a:lumMod val="102000"/>
              </a:schemeClr>
            </a:gs>
            <a:gs pos="100000">
              <a:schemeClr val="accent2">
                <a:hueOff val="0"/>
                <a:satOff val="0"/>
                <a:lumOff val="-10980"/>
                <a:alphaOff val="0"/>
                <a:shade val="74000"/>
                <a:satMod val="128000"/>
                <a:lumMod val="100000"/>
              </a:schemeClr>
            </a:gs>
          </a:gsLst>
          <a:lin ang="5400000" scaled="0"/>
        </a:gradFill>
        <a:ln w="9525" cap="flat" cmpd="sng" algn="ctr">
          <a:solidFill>
            <a:schemeClr val="accent2">
              <a:hueOff val="0"/>
              <a:satOff val="0"/>
              <a:lumOff val="-1098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240F098-5F7A-4C4C-8F30-5A1394200D23}">
      <dsp:nvSpPr>
        <dsp:cNvPr id="0" name=""/>
        <dsp:cNvSpPr/>
      </dsp:nvSpPr>
      <dsp:spPr>
        <a:xfrm>
          <a:off x="0" y="548013"/>
          <a:ext cx="6692748" cy="370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i="1" kern="1200" dirty="0"/>
            <a:t>Synaptic Boost of inactive mini columns: </a:t>
          </a:r>
          <a:r>
            <a:rPr lang="en-IN" sz="1600" kern="1200" dirty="0"/>
            <a:t>A mini column is defined as inactive if the number of its connected synapses at the proximal dendrite segment is not sufficient in a learning cycle. If the number of connected synapses of a mini column in the cycle to the current input is less than the stimulus threshold, then permeance values of all potential synapses of a mini column will be slightly incremented by parameter ‘stimulus increment’.</a:t>
          </a:r>
        </a:p>
        <a:p>
          <a:pPr marL="0" lvl="0" indent="0" algn="l" defTabSz="711200">
            <a:lnSpc>
              <a:spcPct val="90000"/>
            </a:lnSpc>
            <a:spcBef>
              <a:spcPct val="0"/>
            </a:spcBef>
            <a:spcAft>
              <a:spcPct val="35000"/>
            </a:spcAft>
            <a:buNone/>
          </a:pPr>
          <a:r>
            <a:rPr lang="en-IN" sz="1600" i="1" kern="1200" dirty="0"/>
            <a:t>Uniform Activation of mini columns: </a:t>
          </a:r>
          <a:r>
            <a:rPr lang="en-IN" sz="1600" kern="1200" dirty="0"/>
            <a:t>This implement makes sure that all mini columns in the HTM area become uniformly activated. The absence of this kind of plasticity leads to very different sparsity in the HTM area, which leads to incorrect prediction and inaccurate learning. To ensure the uniform participation of mini columns in the learning, the overall column overlap, and activation are considered.</a:t>
          </a:r>
          <a:endParaRPr lang="en-US" sz="1600" kern="1200" dirty="0"/>
        </a:p>
      </dsp:txBody>
      <dsp:txXfrm>
        <a:off x="0" y="548013"/>
        <a:ext cx="6692748" cy="37065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99A3C-9DD5-4007-82CA-2BAF0F852135}">
      <dsp:nvSpPr>
        <dsp:cNvPr id="0" name=""/>
        <dsp:cNvSpPr/>
      </dsp:nvSpPr>
      <dsp:spPr>
        <a:xfrm>
          <a:off x="0" y="2077"/>
          <a:ext cx="6692748"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8323A9E-46C3-49E8-9EEE-40D34E23EC69}">
      <dsp:nvSpPr>
        <dsp:cNvPr id="0" name=""/>
        <dsp:cNvSpPr/>
      </dsp:nvSpPr>
      <dsp:spPr>
        <a:xfrm>
          <a:off x="0" y="2077"/>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Bump Up Weak Columns: This method ensures that each column has enough connections to input bits to allow it to become active. </a:t>
          </a:r>
          <a:endParaRPr lang="en-US" sz="1800" kern="1200" dirty="0"/>
        </a:p>
      </dsp:txBody>
      <dsp:txXfrm>
        <a:off x="0" y="2077"/>
        <a:ext cx="6692748" cy="1416956"/>
      </dsp:txXfrm>
    </dsp:sp>
    <dsp:sp modelId="{E98DFA0B-7F59-498F-B433-FEA90F2BBC69}">
      <dsp:nvSpPr>
        <dsp:cNvPr id="0" name=""/>
        <dsp:cNvSpPr/>
      </dsp:nvSpPr>
      <dsp:spPr>
        <a:xfrm>
          <a:off x="0" y="1419033"/>
          <a:ext cx="6692748"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857FD22-BB93-4582-B7CD-08BE07FC8A5D}">
      <dsp:nvSpPr>
        <dsp:cNvPr id="0" name=""/>
        <dsp:cNvSpPr/>
      </dsp:nvSpPr>
      <dsp:spPr>
        <a:xfrm>
          <a:off x="0" y="1419033"/>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Update Boost Factors: The boost factors are used to increase the overlap of active columns to improve their chances of becoming active, and hence encourage participation of more columns in the learning process</a:t>
          </a:r>
          <a:endParaRPr lang="en-US" sz="1800" kern="1200" dirty="0"/>
        </a:p>
      </dsp:txBody>
      <dsp:txXfrm>
        <a:off x="0" y="1419033"/>
        <a:ext cx="6692748" cy="1416956"/>
      </dsp:txXfrm>
    </dsp:sp>
    <dsp:sp modelId="{0A1CFA60-956D-45E3-87CA-365412467753}">
      <dsp:nvSpPr>
        <dsp:cNvPr id="0" name=""/>
        <dsp:cNvSpPr/>
      </dsp:nvSpPr>
      <dsp:spPr>
        <a:xfrm>
          <a:off x="0" y="2835990"/>
          <a:ext cx="6692748"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589A81D-E10B-4F5F-BD29-35ACF1C80D6A}">
      <dsp:nvSpPr>
        <dsp:cNvPr id="0" name=""/>
        <dsp:cNvSpPr/>
      </dsp:nvSpPr>
      <dsp:spPr>
        <a:xfrm>
          <a:off x="0" y="2835990"/>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Update Duty Cycles: This is a helper function that is used to update several duty cycle variables in the column class such as overlap duty cycle, active-duty cycle, min Pct duty cycle and returns the updated duty cycle.</a:t>
          </a:r>
          <a:endParaRPr lang="en-US" sz="1800" kern="1200" dirty="0"/>
        </a:p>
      </dsp:txBody>
      <dsp:txXfrm>
        <a:off x="0" y="2835990"/>
        <a:ext cx="6692748" cy="14169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4/12/2022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8186018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1996319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8562015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62760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361139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06977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22131869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09546230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05325688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2557221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0769226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9750088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9549051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0943763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42755578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06258097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4012186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775355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445794291"/>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668" r:id="rId19"/>
    <p:sldLayoutId id="2147483661" r:id="rId20"/>
    <p:sldLayoutId id="2147483651" r:id="rId21"/>
    <p:sldLayoutId id="2147483660" r:id="rId22"/>
    <p:sldLayoutId id="2147483677" r:id="rId23"/>
    <p:sldLayoutId id="2147483666" r:id="rId24"/>
    <p:sldLayoutId id="2147483679" r:id="rId25"/>
    <p:sldLayoutId id="2147483653" r:id="rId26"/>
    <p:sldLayoutId id="2147483678" r:id="rId27"/>
    <p:sldLayoutId id="2147483680" r:id="rId28"/>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FD3BFD04-77D1-4FB5-A159-35084E2C6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30B85FB2-B686-4546-B01D-17A122BA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 name="Group 19">
              <a:extLst>
                <a:ext uri="{FF2B5EF4-FFF2-40B4-BE49-F238E27FC236}">
                  <a16:creationId xmlns:a16="http://schemas.microsoft.com/office/drawing/2014/main" id="{45CCB97F-DB3B-4939-ABF0-CEDED72496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2" name="Rectangle 5">
                <a:extLst>
                  <a:ext uri="{FF2B5EF4-FFF2-40B4-BE49-F238E27FC236}">
                    <a16:creationId xmlns:a16="http://schemas.microsoft.com/office/drawing/2014/main" id="{9DEDF1F5-B144-4E61-A93B-DF131E62CEF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6">
                <a:extLst>
                  <a:ext uri="{FF2B5EF4-FFF2-40B4-BE49-F238E27FC236}">
                    <a16:creationId xmlns:a16="http://schemas.microsoft.com/office/drawing/2014/main" id="{AB937A00-7D28-489C-BF2D-85C9FE1330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7">
                <a:extLst>
                  <a:ext uri="{FF2B5EF4-FFF2-40B4-BE49-F238E27FC236}">
                    <a16:creationId xmlns:a16="http://schemas.microsoft.com/office/drawing/2014/main" id="{9B6FDA50-4B9D-47D9-8807-59651FD0D3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8">
                <a:extLst>
                  <a:ext uri="{FF2B5EF4-FFF2-40B4-BE49-F238E27FC236}">
                    <a16:creationId xmlns:a16="http://schemas.microsoft.com/office/drawing/2014/main" id="{BFBE3212-C518-48C0-A538-22E13450E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9">
                <a:extLst>
                  <a:ext uri="{FF2B5EF4-FFF2-40B4-BE49-F238E27FC236}">
                    <a16:creationId xmlns:a16="http://schemas.microsoft.com/office/drawing/2014/main" id="{DB66EBCA-80AB-4133-A201-9F8134577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0">
                <a:extLst>
                  <a:ext uri="{FF2B5EF4-FFF2-40B4-BE49-F238E27FC236}">
                    <a16:creationId xmlns:a16="http://schemas.microsoft.com/office/drawing/2014/main" id="{BE2107C9-8602-4900-B4B4-D13611B68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1">
                <a:extLst>
                  <a:ext uri="{FF2B5EF4-FFF2-40B4-BE49-F238E27FC236}">
                    <a16:creationId xmlns:a16="http://schemas.microsoft.com/office/drawing/2014/main" id="{24B5E7BF-E3D5-41ED-908A-569FA6DE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2">
                <a:extLst>
                  <a:ext uri="{FF2B5EF4-FFF2-40B4-BE49-F238E27FC236}">
                    <a16:creationId xmlns:a16="http://schemas.microsoft.com/office/drawing/2014/main" id="{D270C773-B463-4311-BB4C-DC4C44FDAA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3">
                <a:extLst>
                  <a:ext uri="{FF2B5EF4-FFF2-40B4-BE49-F238E27FC236}">
                    <a16:creationId xmlns:a16="http://schemas.microsoft.com/office/drawing/2014/main" id="{6BC18564-A239-4C4B-B7D5-4A3769CE3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4">
                <a:extLst>
                  <a:ext uri="{FF2B5EF4-FFF2-40B4-BE49-F238E27FC236}">
                    <a16:creationId xmlns:a16="http://schemas.microsoft.com/office/drawing/2014/main" id="{3D9A7A0F-04F5-4EF6-B884-50AE0610F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5">
                <a:extLst>
                  <a:ext uri="{FF2B5EF4-FFF2-40B4-BE49-F238E27FC236}">
                    <a16:creationId xmlns:a16="http://schemas.microsoft.com/office/drawing/2014/main" id="{7E0D4876-341D-4983-815A-4AEDD46F6F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Line 16">
                <a:extLst>
                  <a:ext uri="{FF2B5EF4-FFF2-40B4-BE49-F238E27FC236}">
                    <a16:creationId xmlns:a16="http://schemas.microsoft.com/office/drawing/2014/main" id="{5BEF60E7-344C-49D0-8748-3A3A37BD3F4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4" name="Freeform 17">
                <a:extLst>
                  <a:ext uri="{FF2B5EF4-FFF2-40B4-BE49-F238E27FC236}">
                    <a16:creationId xmlns:a16="http://schemas.microsoft.com/office/drawing/2014/main" id="{FB606D79-EB93-49B4-9387-4302CC9F3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8">
                <a:extLst>
                  <a:ext uri="{FF2B5EF4-FFF2-40B4-BE49-F238E27FC236}">
                    <a16:creationId xmlns:a16="http://schemas.microsoft.com/office/drawing/2014/main" id="{BF49C646-5DA1-4717-B05F-99AB8E04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19">
                <a:extLst>
                  <a:ext uri="{FF2B5EF4-FFF2-40B4-BE49-F238E27FC236}">
                    <a16:creationId xmlns:a16="http://schemas.microsoft.com/office/drawing/2014/main" id="{ADE02A67-7AE8-4FC3-B101-230871F1D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0">
                <a:extLst>
                  <a:ext uri="{FF2B5EF4-FFF2-40B4-BE49-F238E27FC236}">
                    <a16:creationId xmlns:a16="http://schemas.microsoft.com/office/drawing/2014/main" id="{72BAD5DE-952F-4D28-96DE-61ECA1FFE2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Rectangle 21">
                <a:extLst>
                  <a:ext uri="{FF2B5EF4-FFF2-40B4-BE49-F238E27FC236}">
                    <a16:creationId xmlns:a16="http://schemas.microsoft.com/office/drawing/2014/main" id="{51BB8E4C-85FF-4480-A425-F9C672FCD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9" name="Freeform 22">
                <a:extLst>
                  <a:ext uri="{FF2B5EF4-FFF2-40B4-BE49-F238E27FC236}">
                    <a16:creationId xmlns:a16="http://schemas.microsoft.com/office/drawing/2014/main" id="{3E649AA8-8534-4C24-BA83-9C0F4D9C0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3">
                <a:extLst>
                  <a:ext uri="{FF2B5EF4-FFF2-40B4-BE49-F238E27FC236}">
                    <a16:creationId xmlns:a16="http://schemas.microsoft.com/office/drawing/2014/main" id="{3A3C2D0A-7FF6-4F97-99B9-973E5E838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4">
                <a:extLst>
                  <a:ext uri="{FF2B5EF4-FFF2-40B4-BE49-F238E27FC236}">
                    <a16:creationId xmlns:a16="http://schemas.microsoft.com/office/drawing/2014/main" id="{1D33A404-96DB-40D1-A361-5C09D2FF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5">
                <a:extLst>
                  <a:ext uri="{FF2B5EF4-FFF2-40B4-BE49-F238E27FC236}">
                    <a16:creationId xmlns:a16="http://schemas.microsoft.com/office/drawing/2014/main" id="{B67A8029-EDD8-46B3-A24F-3484B84AD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6">
                <a:extLst>
                  <a:ext uri="{FF2B5EF4-FFF2-40B4-BE49-F238E27FC236}">
                    <a16:creationId xmlns:a16="http://schemas.microsoft.com/office/drawing/2014/main" id="{2C111128-EAC0-4125-BEAF-48D4861BE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7">
                <a:extLst>
                  <a:ext uri="{FF2B5EF4-FFF2-40B4-BE49-F238E27FC236}">
                    <a16:creationId xmlns:a16="http://schemas.microsoft.com/office/drawing/2014/main" id="{90EF503E-0E60-484F-8786-498B5244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8">
                <a:extLst>
                  <a:ext uri="{FF2B5EF4-FFF2-40B4-BE49-F238E27FC236}">
                    <a16:creationId xmlns:a16="http://schemas.microsoft.com/office/drawing/2014/main" id="{BAEB64C1-8AA2-4861-8AFD-01864EF23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29">
                <a:extLst>
                  <a:ext uri="{FF2B5EF4-FFF2-40B4-BE49-F238E27FC236}">
                    <a16:creationId xmlns:a16="http://schemas.microsoft.com/office/drawing/2014/main" id="{7B868A5A-03B3-474C-AB72-31AB04835E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0">
                <a:extLst>
                  <a:ext uri="{FF2B5EF4-FFF2-40B4-BE49-F238E27FC236}">
                    <a16:creationId xmlns:a16="http://schemas.microsoft.com/office/drawing/2014/main" id="{C09ACD48-1E0F-4BCB-9028-0B79C43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1">
                <a:extLst>
                  <a:ext uri="{FF2B5EF4-FFF2-40B4-BE49-F238E27FC236}">
                    <a16:creationId xmlns:a16="http://schemas.microsoft.com/office/drawing/2014/main" id="{B5D4FF3D-341E-4DFE-B4CD-9916246F59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 name="Group 20">
              <a:extLst>
                <a:ext uri="{FF2B5EF4-FFF2-40B4-BE49-F238E27FC236}">
                  <a16:creationId xmlns:a16="http://schemas.microsoft.com/office/drawing/2014/main" id="{3E7B0719-8F32-457D-83EB-E0A00622B4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2" name="Freeform 32">
                <a:extLst>
                  <a:ext uri="{FF2B5EF4-FFF2-40B4-BE49-F238E27FC236}">
                    <a16:creationId xmlns:a16="http://schemas.microsoft.com/office/drawing/2014/main" id="{E056FF60-EFE3-4685-95A1-AEDB7F56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3">
                <a:extLst>
                  <a:ext uri="{FF2B5EF4-FFF2-40B4-BE49-F238E27FC236}">
                    <a16:creationId xmlns:a16="http://schemas.microsoft.com/office/drawing/2014/main" id="{5E9EA8FB-5CA0-4030-853C-54B4993049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4">
                <a:extLst>
                  <a:ext uri="{FF2B5EF4-FFF2-40B4-BE49-F238E27FC236}">
                    <a16:creationId xmlns:a16="http://schemas.microsoft.com/office/drawing/2014/main" id="{387B387A-44A6-42A0-BACA-71AC19FCA0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5">
                <a:extLst>
                  <a:ext uri="{FF2B5EF4-FFF2-40B4-BE49-F238E27FC236}">
                    <a16:creationId xmlns:a16="http://schemas.microsoft.com/office/drawing/2014/main" id="{4424F11E-20C0-4CFE-BE79-CDE4469FE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6">
                <a:extLst>
                  <a:ext uri="{FF2B5EF4-FFF2-40B4-BE49-F238E27FC236}">
                    <a16:creationId xmlns:a16="http://schemas.microsoft.com/office/drawing/2014/main" id="{7BEDF974-EB25-4769-BDD6-F16430FF2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7">
                <a:extLst>
                  <a:ext uri="{FF2B5EF4-FFF2-40B4-BE49-F238E27FC236}">
                    <a16:creationId xmlns:a16="http://schemas.microsoft.com/office/drawing/2014/main" id="{7AD36026-D842-4FF4-905B-CEA8481F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8">
                <a:extLst>
                  <a:ext uri="{FF2B5EF4-FFF2-40B4-BE49-F238E27FC236}">
                    <a16:creationId xmlns:a16="http://schemas.microsoft.com/office/drawing/2014/main" id="{5EBAAB58-B39B-410E-97BA-4D33B0A9C0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39">
                <a:extLst>
                  <a:ext uri="{FF2B5EF4-FFF2-40B4-BE49-F238E27FC236}">
                    <a16:creationId xmlns:a16="http://schemas.microsoft.com/office/drawing/2014/main" id="{57F900A9-A201-4C4D-9229-14F784AEC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40">
                <a:extLst>
                  <a:ext uri="{FF2B5EF4-FFF2-40B4-BE49-F238E27FC236}">
                    <a16:creationId xmlns:a16="http://schemas.microsoft.com/office/drawing/2014/main" id="{EFF4B280-5D63-4917-8757-8088E70BA2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41">
                <a:extLst>
                  <a:ext uri="{FF2B5EF4-FFF2-40B4-BE49-F238E27FC236}">
                    <a16:creationId xmlns:a16="http://schemas.microsoft.com/office/drawing/2014/main" id="{9CD67EA3-2BB1-4AE4-AFF9-BE18B6161B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6569957" y="618518"/>
            <a:ext cx="4747088" cy="1478570"/>
          </a:xfrm>
        </p:spPr>
        <p:txBody>
          <a:bodyPr vert="horz" lIns="91440" tIns="45720" rIns="91440" bIns="45720" rtlCol="0" anchor="ctr">
            <a:normAutofit/>
          </a:bodyPr>
          <a:lstStyle/>
          <a:p>
            <a:pPr>
              <a:lnSpc>
                <a:spcPct val="90000"/>
              </a:lnSpc>
              <a:spcBef>
                <a:spcPct val="0"/>
              </a:spcBef>
            </a:pPr>
            <a:r>
              <a:rPr lang="en-US" sz="3300" i="1" spc="100" dirty="0"/>
              <a:t>Analyze and Describe Boosting Algorithm</a:t>
            </a:r>
            <a:r>
              <a:rPr lang="en-US" sz="3300" dirty="0"/>
              <a:t>.</a:t>
            </a:r>
          </a:p>
        </p:txBody>
      </p:sp>
      <p:sp>
        <p:nvSpPr>
          <p:cNvPr id="60"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tretch/>
        </p:blipFill>
        <p:spPr>
          <a:xfrm>
            <a:off x="1479811" y="1147146"/>
            <a:ext cx="3913937" cy="2201590"/>
          </a:xfrm>
          <a:prstGeom prst="rect">
            <a:avLst/>
          </a:prstGeom>
        </p:spPr>
      </p:pic>
      <p:pic>
        <p:nvPicPr>
          <p:cNvPr id="12" name="Picture 11" descr="Chart&#10;&#10;Description automatically generated">
            <a:extLst>
              <a:ext uri="{FF2B5EF4-FFF2-40B4-BE49-F238E27FC236}">
                <a16:creationId xmlns:a16="http://schemas.microsoft.com/office/drawing/2014/main" id="{23175155-C231-4986-8307-D2F6FE427BF7}"/>
              </a:ext>
            </a:extLst>
          </p:cNvPr>
          <p:cNvPicPr>
            <a:picLocks noChangeAspect="1"/>
          </p:cNvPicPr>
          <p:nvPr/>
        </p:nvPicPr>
        <p:blipFill rotWithShape="1">
          <a:blip r:embed="rId5"/>
          <a:srcRect l="6710"/>
          <a:stretch/>
        </p:blipFill>
        <p:spPr>
          <a:xfrm>
            <a:off x="1118988" y="3588999"/>
            <a:ext cx="4635583" cy="2050247"/>
          </a:xfrm>
          <a:prstGeom prst="rect">
            <a:avLst/>
          </a:prstGeom>
        </p:spPr>
      </p:pic>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6569957" y="2249487"/>
            <a:ext cx="4747087" cy="3541714"/>
          </a:xfrm>
        </p:spPr>
        <p:txBody>
          <a:bodyPr vert="horz" lIns="91440" tIns="45720" rIns="91440" bIns="45720" rtlCol="0">
            <a:normAutofit/>
          </a:bodyPr>
          <a:lstStyle/>
          <a:p>
            <a:pPr marL="182880" indent="-228600" algn="l">
              <a:buFont typeface="Arial" panose="020B0604020202020204" pitchFamily="34" charset="0"/>
              <a:buChar char="•"/>
            </a:pPr>
            <a:r>
              <a:rPr lang="en-US" dirty="0">
                <a:solidFill>
                  <a:schemeClr val="bg1"/>
                </a:solidFill>
              </a:rPr>
              <a:t>Team Name : </a:t>
            </a:r>
            <a:r>
              <a:rPr lang="en-US" dirty="0" err="1">
                <a:solidFill>
                  <a:schemeClr val="bg1"/>
                </a:solidFill>
              </a:rPr>
              <a:t>Devil_Coders</a:t>
            </a:r>
            <a:endParaRPr lang="en-US" dirty="0">
              <a:solidFill>
                <a:schemeClr val="bg1"/>
              </a:solidFill>
            </a:endParaRPr>
          </a:p>
          <a:p>
            <a:pPr marL="182880" indent="-228600" algn="l">
              <a:buFont typeface="Arial" panose="020B0604020202020204" pitchFamily="34" charset="0"/>
              <a:buChar char="•"/>
            </a:pPr>
            <a:r>
              <a:rPr lang="en-US" dirty="0">
                <a:solidFill>
                  <a:schemeClr val="bg1"/>
                </a:solidFill>
              </a:rPr>
              <a:t>Team Members:</a:t>
            </a:r>
          </a:p>
          <a:p>
            <a:pPr marL="182880" indent="-228600" algn="l">
              <a:buFont typeface="Arial" panose="020B0604020202020204" pitchFamily="34" charset="0"/>
              <a:buChar char="•"/>
            </a:pPr>
            <a:r>
              <a:rPr lang="en-US" dirty="0">
                <a:solidFill>
                  <a:schemeClr val="bg1"/>
                </a:solidFill>
              </a:rPr>
              <a:t>Chinmaya Nithin Dimmiti(Matriculation Number: 1386312)</a:t>
            </a:r>
          </a:p>
          <a:p>
            <a:pPr marL="182880" indent="-228600" algn="l">
              <a:buFont typeface="Arial" panose="020B0604020202020204" pitchFamily="34" charset="0"/>
              <a:buChar char="•"/>
            </a:pPr>
            <a:r>
              <a:rPr lang="en-US" dirty="0" err="1">
                <a:solidFill>
                  <a:schemeClr val="bg1"/>
                </a:solidFill>
              </a:rPr>
              <a:t>KiranKumar</a:t>
            </a:r>
            <a:r>
              <a:rPr lang="en-US" dirty="0">
                <a:solidFill>
                  <a:schemeClr val="bg1"/>
                </a:solidFill>
              </a:rPr>
              <a:t> </a:t>
            </a:r>
            <a:r>
              <a:rPr lang="en-US" dirty="0" err="1">
                <a:solidFill>
                  <a:schemeClr val="bg1"/>
                </a:solidFill>
              </a:rPr>
              <a:t>Athirala</a:t>
            </a:r>
            <a:r>
              <a:rPr lang="en-US" dirty="0">
                <a:solidFill>
                  <a:schemeClr val="bg1"/>
                </a:solidFill>
              </a:rPr>
              <a:t>(Matriculation Number: 1384194)</a:t>
            </a:r>
          </a:p>
          <a:p>
            <a:pPr marL="182880" indent="-228600" algn="l">
              <a:buFont typeface="Arial" panose="020B0604020202020204" pitchFamily="34" charset="0"/>
              <a:buChar char="•"/>
            </a:pPr>
            <a:r>
              <a:rPr lang="en-US" dirty="0">
                <a:solidFill>
                  <a:schemeClr val="bg1"/>
                </a:solidFill>
              </a:rPr>
              <a:t>Sandhya </a:t>
            </a:r>
            <a:r>
              <a:rPr lang="en-US" dirty="0" err="1">
                <a:solidFill>
                  <a:schemeClr val="bg1"/>
                </a:solidFill>
              </a:rPr>
              <a:t>Bagadi</a:t>
            </a:r>
            <a:r>
              <a:rPr lang="en-US" dirty="0">
                <a:solidFill>
                  <a:schemeClr val="bg1"/>
                </a:solidFill>
              </a:rPr>
              <a:t>(Matriculation Number: 1392908)</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41" name="Group 24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242" name="Group 24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243" name="Group 24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4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282" name="Rectangle 28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28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8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1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315" name="Rectangle 31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17" name="Group 31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1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4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0C1EEE6-E23B-46D6-B8F3-8E953836B4EF}"/>
              </a:ext>
            </a:extLst>
          </p:cNvPr>
          <p:cNvSpPr>
            <a:spLocks noGrp="1"/>
          </p:cNvSpPr>
          <p:nvPr>
            <p:ph type="title"/>
          </p:nvPr>
        </p:nvSpPr>
        <p:spPr>
          <a:xfrm>
            <a:off x="446339" y="1134681"/>
            <a:ext cx="3609282" cy="4255025"/>
          </a:xfrm>
        </p:spPr>
        <p:txBody>
          <a:bodyPr vert="horz" lIns="91440" tIns="45720" rIns="91440" bIns="45720" rtlCol="0" anchor="ctr">
            <a:normAutofit/>
          </a:bodyPr>
          <a:lstStyle/>
          <a:p>
            <a:pPr>
              <a:lnSpc>
                <a:spcPct val="90000"/>
              </a:lnSpc>
              <a:spcBef>
                <a:spcPct val="0"/>
              </a:spcBef>
            </a:pPr>
            <a:r>
              <a:rPr lang="en-US" sz="3300" dirty="0">
                <a:solidFill>
                  <a:srgbClr val="FFFFFF"/>
                </a:solidFill>
              </a:rPr>
              <a:t>methodology</a:t>
            </a:r>
          </a:p>
        </p:txBody>
      </p:sp>
      <p:graphicFrame>
        <p:nvGraphicFramePr>
          <p:cNvPr id="123" name="Text Placeholder 2">
            <a:extLst>
              <a:ext uri="{FF2B5EF4-FFF2-40B4-BE49-F238E27FC236}">
                <a16:creationId xmlns:a16="http://schemas.microsoft.com/office/drawing/2014/main" id="{211B0547-9430-7ACB-C4FC-BFEACC8997A4}"/>
              </a:ext>
            </a:extLst>
          </p:cNvPr>
          <p:cNvGraphicFramePr/>
          <p:nvPr>
            <p:extLst>
              <p:ext uri="{D42A27DB-BD31-4B8C-83A1-F6EECF244321}">
                <p14:modId xmlns:p14="http://schemas.microsoft.com/office/powerpoint/2010/main" val="34672518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55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5" name="Group 134">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6" name="Group 135">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8"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0"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5"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4"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37" name="Group 136">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8"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76" name="Rectangle 17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9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0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09" name="Rectangle 20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1" name="Group 21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1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2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4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692843BF-CF05-4254-93A7-8F9612F1CC7C}"/>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300">
                <a:solidFill>
                  <a:srgbClr val="FFFFFF"/>
                </a:solidFill>
              </a:rPr>
              <a:t>continued</a:t>
            </a:r>
          </a:p>
        </p:txBody>
      </p:sp>
      <p:graphicFrame>
        <p:nvGraphicFramePr>
          <p:cNvPr id="128" name="Text Placeholder 2">
            <a:extLst>
              <a:ext uri="{FF2B5EF4-FFF2-40B4-BE49-F238E27FC236}">
                <a16:creationId xmlns:a16="http://schemas.microsoft.com/office/drawing/2014/main" id="{6D3C8BB2-623D-07E4-0182-3ED62FDC1C70}"/>
              </a:ext>
            </a:extLst>
          </p:cNvPr>
          <p:cNvGraphicFramePr/>
          <p:nvPr>
            <p:extLst>
              <p:ext uri="{D42A27DB-BD31-4B8C-83A1-F6EECF244321}">
                <p14:modId xmlns:p14="http://schemas.microsoft.com/office/powerpoint/2010/main" val="296594690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295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 name="Group 13">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5"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0"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3"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2"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07"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8"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3021FC50-B61B-484D-B9C1-03D8E4452F8F}"/>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300">
                <a:solidFill>
                  <a:srgbClr val="FFFFFF"/>
                </a:solidFill>
              </a:rPr>
              <a:t>continued</a:t>
            </a:r>
          </a:p>
        </p:txBody>
      </p:sp>
      <p:graphicFrame>
        <p:nvGraphicFramePr>
          <p:cNvPr id="7" name="Text Placeholder 2">
            <a:extLst>
              <a:ext uri="{FF2B5EF4-FFF2-40B4-BE49-F238E27FC236}">
                <a16:creationId xmlns:a16="http://schemas.microsoft.com/office/drawing/2014/main" id="{F0CB28CB-10A9-3D8D-38AA-908695F6C745}"/>
              </a:ext>
            </a:extLst>
          </p:cNvPr>
          <p:cNvGraphicFramePr/>
          <p:nvPr>
            <p:extLst>
              <p:ext uri="{D42A27DB-BD31-4B8C-83A1-F6EECF244321}">
                <p14:modId xmlns:p14="http://schemas.microsoft.com/office/powerpoint/2010/main" val="949181640"/>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870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4" name="Group 10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05" name="Group 10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06" name="Group 10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45" name="Rectangle 144">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8"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0"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1"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2"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3"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4"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5"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6"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0"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1"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2"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3"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4"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5"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6"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7"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8"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9"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0"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1"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2"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3"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76"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78" name="Rectangle 177">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1"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2"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4"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9"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3"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98"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9"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0"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1"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2"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3"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4"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5"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6"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7"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09"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2B14F99-8F7A-4C9C-A381-0A9D32C2696E}"/>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300">
                <a:solidFill>
                  <a:srgbClr val="FFFFFF"/>
                </a:solidFill>
              </a:rPr>
              <a:t>continued</a:t>
            </a:r>
          </a:p>
        </p:txBody>
      </p:sp>
      <p:graphicFrame>
        <p:nvGraphicFramePr>
          <p:cNvPr id="98" name="Text Placeholder 2">
            <a:extLst>
              <a:ext uri="{FF2B5EF4-FFF2-40B4-BE49-F238E27FC236}">
                <a16:creationId xmlns:a16="http://schemas.microsoft.com/office/drawing/2014/main" id="{99B8DFAA-A167-4F4D-40B4-5965D0005C0C}"/>
              </a:ext>
            </a:extLst>
          </p:cNvPr>
          <p:cNvGraphicFramePr/>
          <p:nvPr>
            <p:extLst>
              <p:ext uri="{D42A27DB-BD31-4B8C-83A1-F6EECF244321}">
                <p14:modId xmlns:p14="http://schemas.microsoft.com/office/powerpoint/2010/main" val="342979379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116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 name="Group 13">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5"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0"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3"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2"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07"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8"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4694707-0247-450A-9F42-C7F0DDFCDA21}"/>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300">
                <a:solidFill>
                  <a:srgbClr val="FFFFFF"/>
                </a:solidFill>
              </a:rPr>
              <a:t>continued</a:t>
            </a:r>
          </a:p>
        </p:txBody>
      </p:sp>
      <p:graphicFrame>
        <p:nvGraphicFramePr>
          <p:cNvPr id="7" name="Text Placeholder 2">
            <a:extLst>
              <a:ext uri="{FF2B5EF4-FFF2-40B4-BE49-F238E27FC236}">
                <a16:creationId xmlns:a16="http://schemas.microsoft.com/office/drawing/2014/main" id="{76F8594D-8416-30E5-6B62-0333288CCA40}"/>
              </a:ext>
            </a:extLst>
          </p:cNvPr>
          <p:cNvGraphicFramePr/>
          <p:nvPr>
            <p:extLst>
              <p:ext uri="{D42A27DB-BD31-4B8C-83A1-F6EECF244321}">
                <p14:modId xmlns:p14="http://schemas.microsoft.com/office/powerpoint/2010/main" val="3010661355"/>
              </p:ext>
            </p:extLst>
          </p:nvPr>
        </p:nvGraphicFramePr>
        <p:xfrm>
          <a:off x="4662189" y="1134682"/>
          <a:ext cx="6692748" cy="35164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067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2" name="Group 9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3" name="Group 9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94" name="Group 9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133" name="Rectangle 13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48AF5B62-E703-47AB-921A-A934682D22D4}"/>
              </a:ext>
            </a:extLst>
          </p:cNvPr>
          <p:cNvSpPr>
            <a:spLocks noGrp="1"/>
          </p:cNvSpPr>
          <p:nvPr>
            <p:ph type="title"/>
          </p:nvPr>
        </p:nvSpPr>
        <p:spPr>
          <a:xfrm>
            <a:off x="1141413" y="618518"/>
            <a:ext cx="4459286" cy="1478570"/>
          </a:xfrm>
        </p:spPr>
        <p:txBody>
          <a:bodyPr vert="horz" lIns="91440" tIns="45720" rIns="91440" bIns="45720" rtlCol="0" anchor="ctr">
            <a:normAutofit/>
          </a:bodyPr>
          <a:lstStyle/>
          <a:p>
            <a:pPr>
              <a:lnSpc>
                <a:spcPct val="90000"/>
              </a:lnSpc>
              <a:spcBef>
                <a:spcPct val="0"/>
              </a:spcBef>
            </a:pPr>
            <a:r>
              <a:rPr lang="en-US" sz="3200" dirty="0"/>
              <a:t>cases</a:t>
            </a:r>
          </a:p>
        </p:txBody>
      </p:sp>
      <p:sp>
        <p:nvSpPr>
          <p:cNvPr id="3" name="Text Placeholder 2">
            <a:extLst>
              <a:ext uri="{FF2B5EF4-FFF2-40B4-BE49-F238E27FC236}">
                <a16:creationId xmlns:a16="http://schemas.microsoft.com/office/drawing/2014/main" id="{79C078FB-0A4F-4BAF-B6BB-6923EE64E8AE}"/>
              </a:ext>
            </a:extLst>
          </p:cNvPr>
          <p:cNvSpPr>
            <a:spLocks noGrp="1"/>
          </p:cNvSpPr>
          <p:nvPr>
            <p:ph type="body" sz="quarter" idx="12"/>
          </p:nvPr>
        </p:nvSpPr>
        <p:spPr>
          <a:xfrm>
            <a:off x="1141412" y="2249487"/>
            <a:ext cx="4459287" cy="3965046"/>
          </a:xfrm>
        </p:spPr>
        <p:txBody>
          <a:bodyPr vert="horz" lIns="91440" tIns="45720" rIns="91440" bIns="45720" rtlCol="0">
            <a:normAutofit/>
          </a:bodyPr>
          <a:lstStyle/>
          <a:p>
            <a:pPr indent="-228600" algn="l">
              <a:lnSpc>
                <a:spcPct val="110000"/>
              </a:lnSpc>
              <a:buFont typeface="Arial" panose="020B0604020202020204" pitchFamily="34" charset="0"/>
              <a:buChar char="•"/>
            </a:pPr>
            <a:r>
              <a:rPr lang="en-US" i="1" dirty="0">
                <a:effectLst/>
              </a:rPr>
              <a:t>Case</a:t>
            </a:r>
            <a:r>
              <a:rPr lang="en-US" dirty="0">
                <a:effectLst/>
              </a:rPr>
              <a:t> 1. Effect of Duty Cycle Period and max Boost (50000 &amp; 1.0) on Spatial pattern learning. </a:t>
            </a:r>
          </a:p>
          <a:p>
            <a:pPr indent="-228600" algn="l">
              <a:lnSpc>
                <a:spcPct val="110000"/>
              </a:lnSpc>
              <a:buFont typeface="Arial" panose="020B0604020202020204" pitchFamily="34" charset="0"/>
              <a:buChar char="•"/>
            </a:pPr>
            <a:r>
              <a:rPr lang="en-US" i="1" dirty="0">
                <a:effectLst/>
              </a:rPr>
              <a:t>Case</a:t>
            </a:r>
            <a:r>
              <a:rPr lang="en-US" dirty="0">
                <a:effectLst/>
              </a:rPr>
              <a:t> 2. Effect of Duty Cycle Period and max Boost (100000 &amp; 5.0) on Spatial pattern learning.</a:t>
            </a:r>
          </a:p>
          <a:p>
            <a:pPr indent="-228600" algn="l">
              <a:lnSpc>
                <a:spcPct val="110000"/>
              </a:lnSpc>
              <a:buFont typeface="Arial" panose="020B0604020202020204" pitchFamily="34" charset="0"/>
              <a:buChar char="•"/>
            </a:pPr>
            <a:r>
              <a:rPr lang="en-US" i="1" dirty="0">
                <a:effectLst/>
              </a:rPr>
              <a:t>Case</a:t>
            </a:r>
            <a:r>
              <a:rPr lang="en-US" dirty="0">
                <a:effectLst/>
              </a:rPr>
              <a:t> 3. Effect of Duty Cycle Period and max Boost (150000 &amp; 10.0) on Spatial pattern learning.</a:t>
            </a:r>
          </a:p>
        </p:txBody>
      </p:sp>
      <p:grpSp>
        <p:nvGrpSpPr>
          <p:cNvPr id="137" name="Group 13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6" name="Table 5">
            <a:extLst>
              <a:ext uri="{FF2B5EF4-FFF2-40B4-BE49-F238E27FC236}">
                <a16:creationId xmlns:a16="http://schemas.microsoft.com/office/drawing/2014/main" id="{DE4686A5-911E-4B31-9925-A3CE3B60723B}"/>
              </a:ext>
            </a:extLst>
          </p:cNvPr>
          <p:cNvGraphicFramePr>
            <a:graphicFrameLocks noGrp="1"/>
          </p:cNvGraphicFramePr>
          <p:nvPr>
            <p:extLst>
              <p:ext uri="{D42A27DB-BD31-4B8C-83A1-F6EECF244321}">
                <p14:modId xmlns:p14="http://schemas.microsoft.com/office/powerpoint/2010/main" val="1560239772"/>
              </p:ext>
            </p:extLst>
          </p:nvPr>
        </p:nvGraphicFramePr>
        <p:xfrm>
          <a:off x="6096000" y="972563"/>
          <a:ext cx="5456280" cy="4887928"/>
        </p:xfrm>
        <a:graphic>
          <a:graphicData uri="http://schemas.openxmlformats.org/drawingml/2006/table">
            <a:tbl>
              <a:tblPr firstRow="1" firstCol="1" bandRow="1">
                <a:tableStyleId>{5C22544A-7EE6-4342-B048-85BDC9FD1C3A}</a:tableStyleId>
              </a:tblPr>
              <a:tblGrid>
                <a:gridCol w="2745877">
                  <a:extLst>
                    <a:ext uri="{9D8B030D-6E8A-4147-A177-3AD203B41FA5}">
                      <a16:colId xmlns:a16="http://schemas.microsoft.com/office/drawing/2014/main" val="2932660700"/>
                    </a:ext>
                  </a:extLst>
                </a:gridCol>
                <a:gridCol w="2710403">
                  <a:extLst>
                    <a:ext uri="{9D8B030D-6E8A-4147-A177-3AD203B41FA5}">
                      <a16:colId xmlns:a16="http://schemas.microsoft.com/office/drawing/2014/main" val="1683814453"/>
                    </a:ext>
                  </a:extLst>
                </a:gridCol>
              </a:tblGrid>
              <a:tr h="262257">
                <a:tc>
                  <a:txBody>
                    <a:bodyPr/>
                    <a:lstStyle/>
                    <a:p>
                      <a:pPr algn="just"/>
                      <a:r>
                        <a:rPr lang="en-IN" sz="1500" dirty="0">
                          <a:solidFill>
                            <a:schemeClr val="bg1"/>
                          </a:solidFill>
                          <a:effectLst/>
                        </a:rPr>
                        <a:t>double </a:t>
                      </a:r>
                      <a:r>
                        <a:rPr lang="en-IN" sz="1500" dirty="0" err="1">
                          <a:solidFill>
                            <a:schemeClr val="bg1"/>
                          </a:solidFill>
                          <a:effectLst/>
                        </a:rPr>
                        <a:t>minOctOverlapCycles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1.0</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511684770"/>
                  </a:ext>
                </a:extLst>
              </a:tr>
              <a:tr h="262257">
                <a:tc>
                  <a:txBody>
                    <a:bodyPr/>
                    <a:lstStyle/>
                    <a:p>
                      <a:pPr algn="just"/>
                      <a:r>
                        <a:rPr lang="en-IN" sz="1500" dirty="0">
                          <a:solidFill>
                            <a:schemeClr val="bg1"/>
                          </a:solidFill>
                          <a:effectLst/>
                        </a:rPr>
                        <a:t>double </a:t>
                      </a:r>
                      <a:r>
                        <a:rPr lang="en-IN" sz="1500" dirty="0" err="1">
                          <a:solidFill>
                            <a:schemeClr val="bg1"/>
                          </a:solidFill>
                          <a:effectLst/>
                        </a:rPr>
                        <a:t>maxBoost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10</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4102615965"/>
                  </a:ext>
                </a:extLst>
              </a:tr>
              <a:tr h="262257">
                <a:tc>
                  <a:txBody>
                    <a:bodyPr/>
                    <a:lstStyle/>
                    <a:p>
                      <a:pPr algn="just"/>
                      <a:r>
                        <a:rPr lang="en-IN" sz="1500" dirty="0">
                          <a:solidFill>
                            <a:schemeClr val="bg1"/>
                          </a:solidFill>
                          <a:effectLst/>
                        </a:rPr>
                        <a:t>int </a:t>
                      </a:r>
                      <a:r>
                        <a:rPr lang="en-IN" sz="1500" dirty="0" err="1">
                          <a:solidFill>
                            <a:schemeClr val="bg1"/>
                          </a:solidFill>
                          <a:effectLst/>
                        </a:rPr>
                        <a:t>countval</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0</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2630632051"/>
                  </a:ext>
                </a:extLst>
              </a:tr>
              <a:tr h="262257">
                <a:tc>
                  <a:txBody>
                    <a:bodyPr/>
                    <a:lstStyle/>
                    <a:p>
                      <a:pPr algn="just"/>
                      <a:r>
                        <a:rPr lang="en-IN" sz="1500" dirty="0">
                          <a:solidFill>
                            <a:schemeClr val="bg1"/>
                          </a:solidFill>
                          <a:effectLst/>
                        </a:rPr>
                        <a:t>int </a:t>
                      </a:r>
                      <a:r>
                        <a:rPr lang="en-IN" sz="1500" dirty="0" err="1">
                          <a:solidFill>
                            <a:schemeClr val="bg1"/>
                          </a:solidFill>
                          <a:effectLst/>
                        </a:rPr>
                        <a:t>inputBits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200</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154178079"/>
                  </a:ext>
                </a:extLst>
              </a:tr>
              <a:tr h="262257">
                <a:tc>
                  <a:txBody>
                    <a:bodyPr/>
                    <a:lstStyle/>
                    <a:p>
                      <a:pPr algn="just"/>
                      <a:r>
                        <a:rPr lang="en-IN" sz="1500">
                          <a:solidFill>
                            <a:schemeClr val="bg1"/>
                          </a:solidFill>
                          <a:effectLst/>
                        </a:rPr>
                        <a:t>int numColumns</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2048</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2161037754"/>
                  </a:ext>
                </a:extLst>
              </a:tr>
              <a:tr h="262257">
                <a:tc>
                  <a:txBody>
                    <a:bodyPr/>
                    <a:lstStyle/>
                    <a:p>
                      <a:pPr algn="just"/>
                      <a:r>
                        <a:rPr lang="en-IN" sz="1500" dirty="0" err="1">
                          <a:solidFill>
                            <a:schemeClr val="bg1"/>
                          </a:solidFill>
                          <a:effectLst/>
                        </a:rPr>
                        <a:t>CellsPerColumn</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10</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68113936"/>
                  </a:ext>
                </a:extLst>
              </a:tr>
              <a:tr h="262257">
                <a:tc>
                  <a:txBody>
                    <a:bodyPr/>
                    <a:lstStyle/>
                    <a:p>
                      <a:pPr algn="just"/>
                      <a:r>
                        <a:rPr lang="en-IN" sz="1500">
                          <a:solidFill>
                            <a:schemeClr val="bg1"/>
                          </a:solidFill>
                          <a:effectLst/>
                        </a:rPr>
                        <a:t>MaxBoost</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dirty="0" err="1">
                          <a:solidFill>
                            <a:schemeClr val="bg1"/>
                          </a:solidFill>
                          <a:effectLst/>
                        </a:rPr>
                        <a:t>maxBoost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3559862297"/>
                  </a:ext>
                </a:extLst>
              </a:tr>
              <a:tr h="262257">
                <a:tc>
                  <a:txBody>
                    <a:bodyPr/>
                    <a:lstStyle/>
                    <a:p>
                      <a:pPr algn="just"/>
                      <a:r>
                        <a:rPr lang="en-IN" sz="1500">
                          <a:solidFill>
                            <a:schemeClr val="bg1"/>
                          </a:solidFill>
                          <a:effectLst/>
                        </a:rPr>
                        <a:t>count</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countval</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4157251951"/>
                  </a:ext>
                </a:extLst>
              </a:tr>
              <a:tr h="262257">
                <a:tc>
                  <a:txBody>
                    <a:bodyPr/>
                    <a:lstStyle/>
                    <a:p>
                      <a:pPr algn="just"/>
                      <a:r>
                        <a:rPr lang="en-IN" sz="1500">
                          <a:solidFill>
                            <a:schemeClr val="bg1"/>
                          </a:solidFill>
                          <a:effectLst/>
                        </a:rPr>
                        <a:t>DutyCyclePeriod</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dirty="0">
                          <a:solidFill>
                            <a:schemeClr val="bg1"/>
                          </a:solidFill>
                          <a:effectLst/>
                        </a:rPr>
                        <a:t>50000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1401297557"/>
                  </a:ext>
                </a:extLst>
              </a:tr>
              <a:tr h="262257">
                <a:tc>
                  <a:txBody>
                    <a:bodyPr/>
                    <a:lstStyle/>
                    <a:p>
                      <a:pPr algn="just"/>
                      <a:r>
                        <a:rPr lang="en-IN" sz="1500">
                          <a:solidFill>
                            <a:schemeClr val="bg1"/>
                          </a:solidFill>
                          <a:effectLst/>
                        </a:rPr>
                        <a:t>GlobalInhibition</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true</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1436793134"/>
                  </a:ext>
                </a:extLst>
              </a:tr>
              <a:tr h="488341">
                <a:tc>
                  <a:txBody>
                    <a:bodyPr/>
                    <a:lstStyle/>
                    <a:p>
                      <a:pPr algn="just"/>
                      <a:r>
                        <a:rPr lang="en-IN" sz="1500">
                          <a:solidFill>
                            <a:schemeClr val="bg1"/>
                          </a:solidFill>
                          <a:effectLst/>
                        </a:rPr>
                        <a:t>NumActiveColumnsPerInhArea</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dirty="0">
                          <a:solidFill>
                            <a:schemeClr val="bg1"/>
                          </a:solidFill>
                          <a:effectLst/>
                        </a:rPr>
                        <a:t>0.02 *</a:t>
                      </a:r>
                      <a:r>
                        <a:rPr lang="en-IN" sz="1500" dirty="0" err="1">
                          <a:solidFill>
                            <a:schemeClr val="bg1"/>
                          </a:solidFill>
                          <a:effectLst/>
                        </a:rPr>
                        <a:t>numColumns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21919822"/>
                  </a:ext>
                </a:extLst>
              </a:tr>
              <a:tr h="262257">
                <a:tc>
                  <a:txBody>
                    <a:bodyPr/>
                    <a:lstStyle/>
                    <a:p>
                      <a:pPr algn="just"/>
                      <a:r>
                        <a:rPr lang="en-IN" sz="1500">
                          <a:solidFill>
                            <a:schemeClr val="bg1"/>
                          </a:solidFill>
                          <a:effectLst/>
                        </a:rPr>
                        <a:t>PotentialRadius</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(int) (0.15 * inputBits)</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2008071357"/>
                  </a:ext>
                </a:extLst>
              </a:tr>
              <a:tr h="262257">
                <a:tc>
                  <a:txBody>
                    <a:bodyPr/>
                    <a:lstStyle/>
                    <a:p>
                      <a:pPr algn="just"/>
                      <a:r>
                        <a:rPr lang="en-IN" sz="1500">
                          <a:solidFill>
                            <a:schemeClr val="bg1"/>
                          </a:solidFill>
                          <a:effectLst/>
                        </a:rPr>
                        <a:t>LocalAreaDensity</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dirty="0">
                          <a:solidFill>
                            <a:schemeClr val="bg1"/>
                          </a:solidFill>
                          <a:effectLst/>
                        </a:rPr>
                        <a:t>-1</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1909889314"/>
                  </a:ext>
                </a:extLst>
              </a:tr>
              <a:tr h="262257">
                <a:tc>
                  <a:txBody>
                    <a:bodyPr/>
                    <a:lstStyle/>
                    <a:p>
                      <a:pPr algn="just"/>
                      <a:r>
                        <a:rPr lang="en-IN" sz="1500">
                          <a:solidFill>
                            <a:schemeClr val="bg1"/>
                          </a:solidFill>
                          <a:effectLst/>
                        </a:rPr>
                        <a:t>MaxSynapsesPerSegment</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a:solidFill>
                            <a:schemeClr val="bg1"/>
                          </a:solidFill>
                          <a:effectLst/>
                        </a:rPr>
                        <a:t>(int) (0.01* numColumns)</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59839125"/>
                  </a:ext>
                </a:extLst>
              </a:tr>
              <a:tr h="465732">
                <a:tc>
                  <a:txBody>
                    <a:bodyPr/>
                    <a:lstStyle/>
                    <a:p>
                      <a:pPr algn="just"/>
                      <a:r>
                        <a:rPr lang="en-IN" sz="1500">
                          <a:solidFill>
                            <a:schemeClr val="bg1"/>
                          </a:solidFill>
                          <a:effectLst/>
                        </a:rPr>
                        <a:t>Random</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indent="182880" algn="just">
                        <a:lnSpc>
                          <a:spcPct val="95000"/>
                        </a:lnSpc>
                        <a:spcAft>
                          <a:spcPts val="600"/>
                        </a:spcAft>
                        <a:tabLst>
                          <a:tab pos="182880" algn="l"/>
                        </a:tabLst>
                      </a:pPr>
                      <a:r>
                        <a:rPr lang="en-IN" sz="1500" spc="-5" dirty="0">
                          <a:solidFill>
                            <a:schemeClr val="bg1"/>
                          </a:solidFill>
                          <a:effectLst/>
                        </a:rPr>
                        <a:t>new </a:t>
                      </a:r>
                      <a:r>
                        <a:rPr lang="en-IN" sz="1500" spc="-5" dirty="0" err="1">
                          <a:solidFill>
                            <a:schemeClr val="bg1"/>
                          </a:solidFill>
                          <a:effectLst/>
                        </a:rPr>
                        <a:t>ThreadSafeRandom</a:t>
                      </a:r>
                      <a:r>
                        <a:rPr lang="en-IN" sz="1500" spc="-5" dirty="0">
                          <a:solidFill>
                            <a:schemeClr val="bg1"/>
                          </a:solidFill>
                          <a:effectLst/>
                        </a:rPr>
                        <a:t> (42)</a:t>
                      </a:r>
                      <a:endParaRPr lang="en-IN" sz="1900" spc="-5"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2432091649"/>
                  </a:ext>
                </a:extLst>
              </a:tr>
              <a:tr h="262257">
                <a:tc>
                  <a:txBody>
                    <a:bodyPr/>
                    <a:lstStyle/>
                    <a:p>
                      <a:pPr algn="just"/>
                      <a:r>
                        <a:rPr lang="en-IN" sz="1500">
                          <a:solidFill>
                            <a:schemeClr val="bg1"/>
                          </a:solidFill>
                          <a:effectLst/>
                        </a:rPr>
                        <a:t>StimulusThreshold</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dirty="0">
                          <a:solidFill>
                            <a:schemeClr val="bg1"/>
                          </a:solidFill>
                          <a:effectLst/>
                        </a:rPr>
                        <a:t>10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1049812901"/>
                  </a:ext>
                </a:extLst>
              </a:tr>
              <a:tr h="262257">
                <a:tc>
                  <a:txBody>
                    <a:bodyPr/>
                    <a:lstStyle/>
                    <a:p>
                      <a:pPr algn="just"/>
                      <a:r>
                        <a:rPr lang="en-IN" sz="1500">
                          <a:solidFill>
                            <a:schemeClr val="bg1"/>
                          </a:solidFill>
                          <a:effectLst/>
                        </a:rPr>
                        <a:t>double max</a:t>
                      </a:r>
                      <a:endParaRPr lang="en-IN" sz="1900">
                        <a:solidFill>
                          <a:schemeClr val="bg1"/>
                        </a:solidFill>
                        <a:effectLst/>
                        <a:latin typeface="Times New Roman" panose="02020603050405020304" pitchFamily="18" charset="0"/>
                        <a:ea typeface="Times New Roman" panose="02020603050405020304" pitchFamily="18" charset="0"/>
                      </a:endParaRPr>
                    </a:p>
                  </a:txBody>
                  <a:tcPr marL="98361" marR="98361" marT="0" marB="0"/>
                </a:tc>
                <a:tc>
                  <a:txBody>
                    <a:bodyPr/>
                    <a:lstStyle/>
                    <a:p>
                      <a:pPr algn="just"/>
                      <a:r>
                        <a:rPr lang="en-IN" sz="1500" dirty="0">
                          <a:solidFill>
                            <a:schemeClr val="bg1"/>
                          </a:solidFill>
                          <a:effectLst/>
                        </a:rPr>
                        <a:t>100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8361" marR="98361" marT="0" marB="0"/>
                </a:tc>
                <a:extLst>
                  <a:ext uri="{0D108BD9-81ED-4DB2-BD59-A6C34878D82A}">
                    <a16:rowId xmlns:a16="http://schemas.microsoft.com/office/drawing/2014/main" val="2405192100"/>
                  </a:ext>
                </a:extLst>
              </a:tr>
            </a:tbl>
          </a:graphicData>
        </a:graphic>
      </p:graphicFrame>
    </p:spTree>
    <p:extLst>
      <p:ext uri="{BB962C8B-B14F-4D97-AF65-F5344CB8AC3E}">
        <p14:creationId xmlns:p14="http://schemas.microsoft.com/office/powerpoint/2010/main" val="3748514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22" name="Group 22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23" name="Group 22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24" name="Group 22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2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63" name="Rectangle 26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6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A48A6E63-7232-4232-896C-EC82F22EC1B5}"/>
              </a:ext>
            </a:extLst>
          </p:cNvPr>
          <p:cNvSpPr>
            <a:spLocks noGrp="1"/>
          </p:cNvSpPr>
          <p:nvPr>
            <p:ph type="title"/>
          </p:nvPr>
        </p:nvSpPr>
        <p:spPr>
          <a:xfrm>
            <a:off x="1141413" y="618518"/>
            <a:ext cx="4459286" cy="1478570"/>
          </a:xfrm>
        </p:spPr>
        <p:txBody>
          <a:bodyPr vert="horz" lIns="91440" tIns="45720" rIns="91440" bIns="45720" rtlCol="0" anchor="ctr">
            <a:normAutofit/>
          </a:bodyPr>
          <a:lstStyle/>
          <a:p>
            <a:pPr>
              <a:lnSpc>
                <a:spcPct val="90000"/>
              </a:lnSpc>
              <a:spcBef>
                <a:spcPct val="0"/>
              </a:spcBef>
            </a:pPr>
            <a:r>
              <a:rPr lang="en-US" sz="3200" dirty="0"/>
              <a:t>continued</a:t>
            </a:r>
          </a:p>
        </p:txBody>
      </p:sp>
      <p:sp>
        <p:nvSpPr>
          <p:cNvPr id="122" name="Text Placeholder 2">
            <a:extLst>
              <a:ext uri="{FF2B5EF4-FFF2-40B4-BE49-F238E27FC236}">
                <a16:creationId xmlns:a16="http://schemas.microsoft.com/office/drawing/2014/main" id="{673D0208-2D95-4A0F-93E4-D94B99FC0012}"/>
              </a:ext>
            </a:extLst>
          </p:cNvPr>
          <p:cNvSpPr>
            <a:spLocks noGrp="1"/>
          </p:cNvSpPr>
          <p:nvPr>
            <p:ph type="body" sz="quarter" idx="12"/>
          </p:nvPr>
        </p:nvSpPr>
        <p:spPr>
          <a:xfrm>
            <a:off x="1141412" y="1957388"/>
            <a:ext cx="4459287" cy="4257145"/>
          </a:xfrm>
        </p:spPr>
        <p:txBody>
          <a:bodyPr vert="horz" lIns="91440" tIns="45720" rIns="91440" bIns="45720" rtlCol="0">
            <a:normAutofit fontScale="92500" lnSpcReduction="20000"/>
          </a:bodyPr>
          <a:lstStyle/>
          <a:p>
            <a:pPr indent="-228600" algn="l">
              <a:lnSpc>
                <a:spcPct val="110000"/>
              </a:lnSpc>
              <a:buFont typeface="Arial" panose="020B0604020202020204" pitchFamily="34" charset="0"/>
              <a:buChar char="•"/>
            </a:pPr>
            <a:r>
              <a:rPr lang="en-US" sz="1900" i="1" dirty="0">
                <a:effectLst/>
              </a:rPr>
              <a:t>Case</a:t>
            </a:r>
            <a:r>
              <a:rPr lang="en-US" sz="1900" dirty="0">
                <a:effectLst/>
              </a:rPr>
              <a:t> 4. Effect of Duty Cycle Period, max Boost and </a:t>
            </a:r>
            <a:r>
              <a:rPr lang="en-US" sz="1900" dirty="0" err="1">
                <a:effectLst/>
              </a:rPr>
              <a:t>IsBumpUpWeakColumns</a:t>
            </a:r>
            <a:r>
              <a:rPr lang="en-US" sz="1900" dirty="0">
                <a:effectLst/>
              </a:rPr>
              <a:t> (true) on Spatial pattern learning.</a:t>
            </a:r>
          </a:p>
          <a:p>
            <a:pPr indent="-228600" algn="l">
              <a:lnSpc>
                <a:spcPct val="110000"/>
              </a:lnSpc>
              <a:buFont typeface="Arial" panose="020B0604020202020204" pitchFamily="34" charset="0"/>
              <a:buChar char="•"/>
            </a:pPr>
            <a:r>
              <a:rPr lang="en-US" sz="1900" i="1" dirty="0">
                <a:effectLst/>
              </a:rPr>
              <a:t>Case </a:t>
            </a:r>
            <a:r>
              <a:rPr lang="en-US" sz="1900" dirty="0">
                <a:effectLst/>
              </a:rPr>
              <a:t>5</a:t>
            </a:r>
            <a:r>
              <a:rPr lang="en-US" sz="1900" i="1" dirty="0">
                <a:effectLst/>
              </a:rPr>
              <a:t>. </a:t>
            </a:r>
            <a:r>
              <a:rPr lang="en-US" sz="1900" dirty="0">
                <a:effectLst/>
              </a:rPr>
              <a:t>Effect on Spatial pattern learning while Duty Cycle Period, max Boost, </a:t>
            </a:r>
            <a:r>
              <a:rPr lang="en-US" sz="1900" dirty="0" err="1">
                <a:effectLst/>
              </a:rPr>
              <a:t>inputBits</a:t>
            </a:r>
            <a:r>
              <a:rPr lang="en-US" sz="1900" dirty="0">
                <a:effectLst/>
              </a:rPr>
              <a:t>, </a:t>
            </a:r>
            <a:r>
              <a:rPr lang="en-US" sz="1900" dirty="0" err="1">
                <a:effectLst/>
              </a:rPr>
              <a:t>numColumns</a:t>
            </a:r>
            <a:r>
              <a:rPr lang="en-US" sz="1900" dirty="0">
                <a:effectLst/>
              </a:rPr>
              <a:t>,  and double max are changed.</a:t>
            </a:r>
          </a:p>
          <a:p>
            <a:pPr indent="-228600" algn="l">
              <a:lnSpc>
                <a:spcPct val="110000"/>
              </a:lnSpc>
              <a:buFont typeface="Arial" panose="020B0604020202020204" pitchFamily="34" charset="0"/>
              <a:buChar char="•"/>
            </a:pPr>
            <a:r>
              <a:rPr lang="en-US" sz="1900" dirty="0">
                <a:effectLst/>
              </a:rPr>
              <a:t> This experiment is performed by changing the values of duty cycle period, max boost, </a:t>
            </a:r>
            <a:r>
              <a:rPr lang="en-US" sz="1900" dirty="0" err="1">
                <a:effectLst/>
              </a:rPr>
              <a:t>inputBits</a:t>
            </a:r>
            <a:r>
              <a:rPr lang="en-US" sz="1900" dirty="0">
                <a:effectLst/>
              </a:rPr>
              <a:t>, </a:t>
            </a:r>
            <a:r>
              <a:rPr lang="en-US" sz="1900" dirty="0" err="1">
                <a:effectLst/>
              </a:rPr>
              <a:t>numColumns</a:t>
            </a:r>
            <a:r>
              <a:rPr lang="en-US" sz="1900" dirty="0">
                <a:effectLst/>
              </a:rPr>
              <a:t>, double max while keeping all other values constant. </a:t>
            </a:r>
          </a:p>
          <a:p>
            <a:pPr indent="-228600" algn="l">
              <a:lnSpc>
                <a:spcPct val="110000"/>
              </a:lnSpc>
              <a:buFont typeface="Arial" panose="020B0604020202020204" pitchFamily="34" charset="0"/>
              <a:buChar char="•"/>
            </a:pPr>
            <a:endParaRPr lang="en-US" dirty="0"/>
          </a:p>
        </p:txBody>
      </p:sp>
      <p:grpSp>
        <p:nvGrpSpPr>
          <p:cNvPr id="267" name="Group 26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6" name="Table 5">
            <a:extLst>
              <a:ext uri="{FF2B5EF4-FFF2-40B4-BE49-F238E27FC236}">
                <a16:creationId xmlns:a16="http://schemas.microsoft.com/office/drawing/2014/main" id="{8ED4D9FA-FF8A-4810-A8E3-48B00985C175}"/>
              </a:ext>
            </a:extLst>
          </p:cNvPr>
          <p:cNvGraphicFramePr>
            <a:graphicFrameLocks noGrp="1"/>
          </p:cNvGraphicFramePr>
          <p:nvPr>
            <p:extLst>
              <p:ext uri="{D42A27DB-BD31-4B8C-83A1-F6EECF244321}">
                <p14:modId xmlns:p14="http://schemas.microsoft.com/office/powerpoint/2010/main" val="564229159"/>
              </p:ext>
            </p:extLst>
          </p:nvPr>
        </p:nvGraphicFramePr>
        <p:xfrm>
          <a:off x="6096000" y="877077"/>
          <a:ext cx="5456280" cy="5078911"/>
        </p:xfrm>
        <a:graphic>
          <a:graphicData uri="http://schemas.openxmlformats.org/drawingml/2006/table">
            <a:tbl>
              <a:tblPr firstRow="1" firstCol="1" bandRow="1">
                <a:tableStyleId>{5C22544A-7EE6-4342-B048-85BDC9FD1C3A}</a:tableStyleId>
              </a:tblPr>
              <a:tblGrid>
                <a:gridCol w="2715708">
                  <a:extLst>
                    <a:ext uri="{9D8B030D-6E8A-4147-A177-3AD203B41FA5}">
                      <a16:colId xmlns:a16="http://schemas.microsoft.com/office/drawing/2014/main" val="2191872925"/>
                    </a:ext>
                  </a:extLst>
                </a:gridCol>
                <a:gridCol w="2740572">
                  <a:extLst>
                    <a:ext uri="{9D8B030D-6E8A-4147-A177-3AD203B41FA5}">
                      <a16:colId xmlns:a16="http://schemas.microsoft.com/office/drawing/2014/main" val="27021226"/>
                    </a:ext>
                  </a:extLst>
                </a:gridCol>
              </a:tblGrid>
              <a:tr h="274058">
                <a:tc>
                  <a:txBody>
                    <a:bodyPr/>
                    <a:lstStyle/>
                    <a:p>
                      <a:pPr algn="just"/>
                      <a:r>
                        <a:rPr lang="en-IN" sz="1500" dirty="0">
                          <a:solidFill>
                            <a:schemeClr val="bg1"/>
                          </a:solidFill>
                          <a:effectLst/>
                        </a:rPr>
                        <a:t>double </a:t>
                      </a:r>
                      <a:r>
                        <a:rPr lang="en-IN" sz="1500" dirty="0" err="1">
                          <a:solidFill>
                            <a:schemeClr val="bg1"/>
                          </a:solidFill>
                          <a:effectLst/>
                        </a:rPr>
                        <a:t>minOctOverlapCycles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1.0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202218552"/>
                  </a:ext>
                </a:extLst>
              </a:tr>
              <a:tr h="274058">
                <a:tc>
                  <a:txBody>
                    <a:bodyPr/>
                    <a:lstStyle/>
                    <a:p>
                      <a:pPr algn="just"/>
                      <a:r>
                        <a:rPr lang="en-IN" sz="1500" dirty="0">
                          <a:solidFill>
                            <a:schemeClr val="bg1"/>
                          </a:solidFill>
                          <a:effectLst/>
                        </a:rPr>
                        <a:t>double </a:t>
                      </a:r>
                      <a:r>
                        <a:rPr lang="en-IN" sz="1500" dirty="0" err="1">
                          <a:solidFill>
                            <a:schemeClr val="bg1"/>
                          </a:solidFill>
                          <a:effectLst/>
                        </a:rPr>
                        <a:t>maxBoost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5</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4279816268"/>
                  </a:ext>
                </a:extLst>
              </a:tr>
              <a:tr h="274058">
                <a:tc>
                  <a:txBody>
                    <a:bodyPr/>
                    <a:lstStyle/>
                    <a:p>
                      <a:pPr algn="just"/>
                      <a:r>
                        <a:rPr lang="en-IN" sz="1500" dirty="0">
                          <a:solidFill>
                            <a:schemeClr val="bg1"/>
                          </a:solidFill>
                          <a:effectLst/>
                        </a:rPr>
                        <a:t>int </a:t>
                      </a:r>
                      <a:r>
                        <a:rPr lang="en-IN" sz="1500" dirty="0" err="1">
                          <a:solidFill>
                            <a:schemeClr val="bg1"/>
                          </a:solidFill>
                          <a:effectLst/>
                        </a:rPr>
                        <a:t>countval</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433639422"/>
                  </a:ext>
                </a:extLst>
              </a:tr>
              <a:tr h="274058">
                <a:tc>
                  <a:txBody>
                    <a:bodyPr/>
                    <a:lstStyle/>
                    <a:p>
                      <a:pPr algn="just"/>
                      <a:r>
                        <a:rPr lang="en-IN" sz="1500">
                          <a:solidFill>
                            <a:schemeClr val="bg1"/>
                          </a:solidFill>
                          <a:effectLst/>
                        </a:rPr>
                        <a:t>int inputBits</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100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2902841497"/>
                  </a:ext>
                </a:extLst>
              </a:tr>
              <a:tr h="274058">
                <a:tc>
                  <a:txBody>
                    <a:bodyPr/>
                    <a:lstStyle/>
                    <a:p>
                      <a:pPr algn="just"/>
                      <a:r>
                        <a:rPr lang="en-IN" sz="1500" dirty="0">
                          <a:solidFill>
                            <a:schemeClr val="bg1"/>
                          </a:solidFill>
                          <a:effectLst/>
                        </a:rPr>
                        <a:t>int </a:t>
                      </a:r>
                      <a:r>
                        <a:rPr lang="en-IN" sz="1500" dirty="0" err="1">
                          <a:solidFill>
                            <a:schemeClr val="bg1"/>
                          </a:solidFill>
                          <a:effectLst/>
                        </a:rPr>
                        <a:t>numColumns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1024</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272971955"/>
                  </a:ext>
                </a:extLst>
              </a:tr>
              <a:tr h="274058">
                <a:tc>
                  <a:txBody>
                    <a:bodyPr/>
                    <a:lstStyle/>
                    <a:p>
                      <a:pPr algn="just"/>
                      <a:r>
                        <a:rPr lang="en-IN" sz="1500">
                          <a:solidFill>
                            <a:schemeClr val="bg1"/>
                          </a:solidFill>
                          <a:effectLst/>
                        </a:rPr>
                        <a:t>CellsPerColumn</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10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471737926"/>
                  </a:ext>
                </a:extLst>
              </a:tr>
              <a:tr h="274058">
                <a:tc>
                  <a:txBody>
                    <a:bodyPr/>
                    <a:lstStyle/>
                    <a:p>
                      <a:pPr algn="just"/>
                      <a:r>
                        <a:rPr lang="en-IN" sz="1500" dirty="0" err="1">
                          <a:solidFill>
                            <a:schemeClr val="bg1"/>
                          </a:solidFill>
                          <a:effectLst/>
                        </a:rPr>
                        <a:t>MaxBoost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maxBoost</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2185715858"/>
                  </a:ext>
                </a:extLst>
              </a:tr>
              <a:tr h="274058">
                <a:tc>
                  <a:txBody>
                    <a:bodyPr/>
                    <a:lstStyle/>
                    <a:p>
                      <a:pPr algn="just"/>
                      <a:r>
                        <a:rPr lang="en-IN" sz="1500" dirty="0">
                          <a:solidFill>
                            <a:schemeClr val="bg1"/>
                          </a:solidFill>
                          <a:effectLst/>
                        </a:rPr>
                        <a:t>count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countval</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57329197"/>
                  </a:ext>
                </a:extLst>
              </a:tr>
              <a:tr h="274058">
                <a:tc>
                  <a:txBody>
                    <a:bodyPr/>
                    <a:lstStyle/>
                    <a:p>
                      <a:pPr algn="just"/>
                      <a:r>
                        <a:rPr lang="en-IN" sz="1500" dirty="0" err="1">
                          <a:solidFill>
                            <a:schemeClr val="bg1"/>
                          </a:solidFill>
                          <a:effectLst/>
                        </a:rPr>
                        <a:t>DutyCyclePeriod</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10000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4049549573"/>
                  </a:ext>
                </a:extLst>
              </a:tr>
              <a:tr h="274058">
                <a:tc>
                  <a:txBody>
                    <a:bodyPr/>
                    <a:lstStyle/>
                    <a:p>
                      <a:pPr algn="just"/>
                      <a:r>
                        <a:rPr lang="en-IN" sz="1500">
                          <a:solidFill>
                            <a:schemeClr val="bg1"/>
                          </a:solidFill>
                          <a:effectLst/>
                        </a:rPr>
                        <a:t>GlobalInhibition</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true</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778062967"/>
                  </a:ext>
                </a:extLst>
              </a:tr>
              <a:tr h="495071">
                <a:tc>
                  <a:txBody>
                    <a:bodyPr/>
                    <a:lstStyle/>
                    <a:p>
                      <a:pPr algn="just"/>
                      <a:r>
                        <a:rPr lang="en-IN" sz="1500">
                          <a:solidFill>
                            <a:schemeClr val="bg1"/>
                          </a:solidFill>
                          <a:effectLst/>
                        </a:rPr>
                        <a:t>NumActiveColumnsPerInhArea</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dirty="0">
                          <a:solidFill>
                            <a:schemeClr val="bg1"/>
                          </a:solidFill>
                          <a:effectLst/>
                        </a:rPr>
                        <a:t>0.02 *</a:t>
                      </a:r>
                      <a:r>
                        <a:rPr lang="en-IN" sz="1500" dirty="0" err="1">
                          <a:solidFill>
                            <a:schemeClr val="bg1"/>
                          </a:solidFill>
                          <a:effectLst/>
                        </a:rPr>
                        <a:t>numColumns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787576360"/>
                  </a:ext>
                </a:extLst>
              </a:tr>
              <a:tr h="274058">
                <a:tc>
                  <a:txBody>
                    <a:bodyPr/>
                    <a:lstStyle/>
                    <a:p>
                      <a:pPr algn="just"/>
                      <a:r>
                        <a:rPr lang="en-IN" sz="1500">
                          <a:solidFill>
                            <a:schemeClr val="bg1"/>
                          </a:solidFill>
                          <a:effectLst/>
                        </a:rPr>
                        <a:t>PotentialRadius</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(int) (0.15 * inputBits)</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208663424"/>
                  </a:ext>
                </a:extLst>
              </a:tr>
              <a:tr h="274058">
                <a:tc>
                  <a:txBody>
                    <a:bodyPr/>
                    <a:lstStyle/>
                    <a:p>
                      <a:pPr algn="just"/>
                      <a:r>
                        <a:rPr lang="en-IN" sz="1500">
                          <a:solidFill>
                            <a:schemeClr val="bg1"/>
                          </a:solidFill>
                          <a:effectLst/>
                        </a:rPr>
                        <a:t>LocalAreaDensity</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a:solidFill>
                            <a:schemeClr val="bg1"/>
                          </a:solidFill>
                          <a:effectLst/>
                        </a:rPr>
                        <a:t>-1</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814030009"/>
                  </a:ext>
                </a:extLst>
              </a:tr>
              <a:tr h="274058">
                <a:tc>
                  <a:txBody>
                    <a:bodyPr/>
                    <a:lstStyle/>
                    <a:p>
                      <a:pPr algn="just"/>
                      <a:r>
                        <a:rPr lang="en-IN" sz="1500">
                          <a:solidFill>
                            <a:schemeClr val="bg1"/>
                          </a:solidFill>
                          <a:effectLst/>
                        </a:rPr>
                        <a:t>MaxSynapsesPerSegment</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dirty="0">
                          <a:solidFill>
                            <a:schemeClr val="bg1"/>
                          </a:solidFill>
                          <a:effectLst/>
                        </a:rPr>
                        <a:t>(int) (0.01* </a:t>
                      </a:r>
                      <a:r>
                        <a:rPr lang="en-IN" sz="1500" dirty="0" err="1">
                          <a:solidFill>
                            <a:schemeClr val="bg1"/>
                          </a:solidFill>
                          <a:effectLst/>
                        </a:rPr>
                        <a:t>numColumns</a:t>
                      </a:r>
                      <a:r>
                        <a:rPr lang="en-IN" sz="1500" dirty="0">
                          <a:solidFill>
                            <a:schemeClr val="bg1"/>
                          </a:solidFill>
                          <a:effectLst/>
                        </a:rPr>
                        <a: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834293032"/>
                  </a:ext>
                </a:extLst>
              </a:tr>
              <a:tr h="472970">
                <a:tc>
                  <a:txBody>
                    <a:bodyPr/>
                    <a:lstStyle/>
                    <a:p>
                      <a:pPr algn="just"/>
                      <a:r>
                        <a:rPr lang="en-IN" sz="1500">
                          <a:solidFill>
                            <a:schemeClr val="bg1"/>
                          </a:solidFill>
                          <a:effectLst/>
                        </a:rPr>
                        <a:t>Random</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indent="182880" algn="just">
                        <a:lnSpc>
                          <a:spcPct val="95000"/>
                        </a:lnSpc>
                        <a:spcAft>
                          <a:spcPts val="600"/>
                        </a:spcAft>
                        <a:tabLst>
                          <a:tab pos="182880" algn="l"/>
                        </a:tabLst>
                      </a:pPr>
                      <a:r>
                        <a:rPr lang="en-IN" sz="1500" spc="-5" dirty="0">
                          <a:solidFill>
                            <a:schemeClr val="bg1"/>
                          </a:solidFill>
                          <a:effectLst/>
                        </a:rPr>
                        <a:t>new </a:t>
                      </a:r>
                      <a:r>
                        <a:rPr lang="en-IN" sz="1500" spc="-5" dirty="0" err="1">
                          <a:solidFill>
                            <a:schemeClr val="bg1"/>
                          </a:solidFill>
                          <a:effectLst/>
                        </a:rPr>
                        <a:t>ThreadSafeRandom</a:t>
                      </a:r>
                      <a:r>
                        <a:rPr lang="en-IN" sz="1500" spc="-5" dirty="0">
                          <a:solidFill>
                            <a:schemeClr val="bg1"/>
                          </a:solidFill>
                          <a:effectLst/>
                        </a:rPr>
                        <a:t> (42)</a:t>
                      </a:r>
                      <a:endParaRPr lang="en-IN" sz="1900" spc="-5"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2851219123"/>
                  </a:ext>
                </a:extLst>
              </a:tr>
              <a:tr h="274058">
                <a:tc>
                  <a:txBody>
                    <a:bodyPr/>
                    <a:lstStyle/>
                    <a:p>
                      <a:pPr algn="just"/>
                      <a:r>
                        <a:rPr lang="en-IN" sz="1500">
                          <a:solidFill>
                            <a:schemeClr val="bg1"/>
                          </a:solidFill>
                          <a:effectLst/>
                        </a:rPr>
                        <a:t>StimulusThreshold</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dirty="0">
                          <a:solidFill>
                            <a:schemeClr val="bg1"/>
                          </a:solidFill>
                          <a:effectLst/>
                        </a:rPr>
                        <a:t>10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2544546490"/>
                  </a:ext>
                </a:extLst>
              </a:tr>
              <a:tr h="274058">
                <a:tc>
                  <a:txBody>
                    <a:bodyPr/>
                    <a:lstStyle/>
                    <a:p>
                      <a:pPr algn="just"/>
                      <a:r>
                        <a:rPr lang="en-IN" sz="1500">
                          <a:solidFill>
                            <a:schemeClr val="bg1"/>
                          </a:solidFill>
                          <a:effectLst/>
                        </a:rPr>
                        <a:t>double max</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500" dirty="0">
                          <a:solidFill>
                            <a:schemeClr val="bg1"/>
                          </a:solidFill>
                          <a:effectLst/>
                        </a:rPr>
                        <a:t>50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61699452"/>
                  </a:ext>
                </a:extLst>
              </a:tr>
            </a:tbl>
          </a:graphicData>
        </a:graphic>
      </p:graphicFrame>
    </p:spTree>
    <p:extLst>
      <p:ext uri="{BB962C8B-B14F-4D97-AF65-F5344CB8AC3E}">
        <p14:creationId xmlns:p14="http://schemas.microsoft.com/office/powerpoint/2010/main" val="14084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56" name="Group 25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57" name="Group 25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58" name="Group 25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97" name="Rectangle 296">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9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 name="Title 4">
            <a:extLst>
              <a:ext uri="{FF2B5EF4-FFF2-40B4-BE49-F238E27FC236}">
                <a16:creationId xmlns:a16="http://schemas.microsoft.com/office/drawing/2014/main" id="{1107583B-D682-4C11-A93A-F1E8015D5059}"/>
              </a:ext>
            </a:extLst>
          </p:cNvPr>
          <p:cNvSpPr>
            <a:spLocks noGrp="1"/>
          </p:cNvSpPr>
          <p:nvPr>
            <p:ph type="title"/>
          </p:nvPr>
        </p:nvSpPr>
        <p:spPr>
          <a:xfrm>
            <a:off x="1141413" y="618518"/>
            <a:ext cx="4459286" cy="1478570"/>
          </a:xfrm>
        </p:spPr>
        <p:txBody>
          <a:bodyPr vert="horz" lIns="91440" tIns="45720" rIns="91440" bIns="45720" rtlCol="0" anchor="ctr">
            <a:normAutofit/>
          </a:bodyPr>
          <a:lstStyle/>
          <a:p>
            <a:pPr>
              <a:lnSpc>
                <a:spcPct val="90000"/>
              </a:lnSpc>
              <a:spcBef>
                <a:spcPct val="0"/>
              </a:spcBef>
            </a:pPr>
            <a:r>
              <a:rPr lang="en-US" sz="3200" dirty="0"/>
              <a:t>continued</a:t>
            </a:r>
          </a:p>
        </p:txBody>
      </p:sp>
      <p:sp>
        <p:nvSpPr>
          <p:cNvPr id="3" name="Text Placeholder 2">
            <a:extLst>
              <a:ext uri="{FF2B5EF4-FFF2-40B4-BE49-F238E27FC236}">
                <a16:creationId xmlns:a16="http://schemas.microsoft.com/office/drawing/2014/main" id="{59648DFB-7113-4402-B442-D9031DB550E0}"/>
              </a:ext>
            </a:extLst>
          </p:cNvPr>
          <p:cNvSpPr>
            <a:spLocks noGrp="1"/>
          </p:cNvSpPr>
          <p:nvPr>
            <p:ph type="body" sz="quarter" idx="12"/>
          </p:nvPr>
        </p:nvSpPr>
        <p:spPr>
          <a:xfrm>
            <a:off x="1141412" y="2249487"/>
            <a:ext cx="4459287" cy="3965046"/>
          </a:xfrm>
        </p:spPr>
        <p:txBody>
          <a:bodyPr vert="horz" lIns="91440" tIns="45720" rIns="91440" bIns="45720" rtlCol="0">
            <a:normAutofit/>
          </a:bodyPr>
          <a:lstStyle/>
          <a:p>
            <a:pPr indent="-228600" algn="l">
              <a:lnSpc>
                <a:spcPct val="110000"/>
              </a:lnSpc>
              <a:spcAft>
                <a:spcPts val="600"/>
              </a:spcAft>
              <a:buFont typeface="Arial" panose="020B0604020202020204" pitchFamily="34" charset="0"/>
              <a:buChar char="•"/>
              <a:tabLst>
                <a:tab pos="182880" algn="l"/>
              </a:tabLst>
            </a:pPr>
            <a:r>
              <a:rPr lang="en-US" i="1" spc="-5" dirty="0">
                <a:effectLst/>
              </a:rPr>
              <a:t>Case </a:t>
            </a:r>
            <a:r>
              <a:rPr lang="en-US" spc="-5" dirty="0">
                <a:effectLst/>
              </a:rPr>
              <a:t>6. Changed Syn Perm Below Stimulus Inc, Syn Perm Trim Threshold (0.1 &amp; 0.08), </a:t>
            </a:r>
            <a:r>
              <a:rPr lang="en-US" spc="-5" dirty="0" err="1">
                <a:effectLst/>
              </a:rPr>
              <a:t>inputBits</a:t>
            </a:r>
            <a:r>
              <a:rPr lang="en-US" spc="-5" dirty="0">
                <a:effectLst/>
              </a:rPr>
              <a:t>, </a:t>
            </a:r>
            <a:r>
              <a:rPr lang="en-US" spc="-5" dirty="0" err="1">
                <a:effectLst/>
              </a:rPr>
              <a:t>numColumns</a:t>
            </a:r>
            <a:r>
              <a:rPr lang="en-US" spc="-5" dirty="0">
                <a:effectLst/>
              </a:rPr>
              <a:t>, double max.</a:t>
            </a:r>
          </a:p>
          <a:p>
            <a:pPr indent="-228600" algn="l">
              <a:lnSpc>
                <a:spcPct val="110000"/>
              </a:lnSpc>
              <a:buFont typeface="Arial" panose="020B0604020202020204" pitchFamily="34" charset="0"/>
              <a:buChar char="•"/>
            </a:pPr>
            <a:r>
              <a:rPr lang="en-US" dirty="0">
                <a:effectLst/>
              </a:rPr>
              <a:t>This experiment is performed by changing value of Syn Perm Below Stimulus Inc, Syn Perm Trim Threshold, </a:t>
            </a:r>
            <a:r>
              <a:rPr lang="en-US" dirty="0" err="1">
                <a:effectLst/>
              </a:rPr>
              <a:t>inputBits</a:t>
            </a:r>
            <a:r>
              <a:rPr lang="en-US" dirty="0">
                <a:effectLst/>
              </a:rPr>
              <a:t>, </a:t>
            </a:r>
            <a:r>
              <a:rPr lang="en-US" dirty="0" err="1">
                <a:effectLst/>
              </a:rPr>
              <a:t>numColumns</a:t>
            </a:r>
            <a:r>
              <a:rPr lang="en-US" dirty="0">
                <a:effectLst/>
              </a:rPr>
              <a:t>, double max and keeping all other values constant</a:t>
            </a:r>
            <a:endParaRPr lang="en-US" dirty="0"/>
          </a:p>
        </p:txBody>
      </p:sp>
      <p:grpSp>
        <p:nvGrpSpPr>
          <p:cNvPr id="301" name="Group 300">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2"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3"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4"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5"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6"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7"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4"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9"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0"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1"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2"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6" name="Table 5">
            <a:extLst>
              <a:ext uri="{FF2B5EF4-FFF2-40B4-BE49-F238E27FC236}">
                <a16:creationId xmlns:a16="http://schemas.microsoft.com/office/drawing/2014/main" id="{F0AF85B3-9162-4280-8167-D34F5C8A251A}"/>
              </a:ext>
            </a:extLst>
          </p:cNvPr>
          <p:cNvGraphicFramePr>
            <a:graphicFrameLocks noGrp="1"/>
          </p:cNvGraphicFramePr>
          <p:nvPr>
            <p:extLst>
              <p:ext uri="{D42A27DB-BD31-4B8C-83A1-F6EECF244321}">
                <p14:modId xmlns:p14="http://schemas.microsoft.com/office/powerpoint/2010/main" val="2746592640"/>
              </p:ext>
            </p:extLst>
          </p:nvPr>
        </p:nvGraphicFramePr>
        <p:xfrm>
          <a:off x="6095999" y="1004033"/>
          <a:ext cx="5676897" cy="5210502"/>
        </p:xfrm>
        <a:graphic>
          <a:graphicData uri="http://schemas.openxmlformats.org/drawingml/2006/table">
            <a:tbl>
              <a:tblPr firstRow="1" firstCol="1" bandRow="1">
                <a:tableStyleId>{5C22544A-7EE6-4342-B048-85BDC9FD1C3A}</a:tableStyleId>
              </a:tblPr>
              <a:tblGrid>
                <a:gridCol w="2825514">
                  <a:extLst>
                    <a:ext uri="{9D8B030D-6E8A-4147-A177-3AD203B41FA5}">
                      <a16:colId xmlns:a16="http://schemas.microsoft.com/office/drawing/2014/main" val="3034803523"/>
                    </a:ext>
                  </a:extLst>
                </a:gridCol>
                <a:gridCol w="2851383">
                  <a:extLst>
                    <a:ext uri="{9D8B030D-6E8A-4147-A177-3AD203B41FA5}">
                      <a16:colId xmlns:a16="http://schemas.microsoft.com/office/drawing/2014/main" val="2229303018"/>
                    </a:ext>
                  </a:extLst>
                </a:gridCol>
              </a:tblGrid>
              <a:tr h="269906">
                <a:tc>
                  <a:txBody>
                    <a:bodyPr/>
                    <a:lstStyle/>
                    <a:p>
                      <a:pPr algn="just"/>
                      <a:r>
                        <a:rPr lang="en-IN" sz="1400" baseline="0" dirty="0">
                          <a:solidFill>
                            <a:schemeClr val="bg1"/>
                          </a:solidFill>
                          <a:effectLst/>
                        </a:rPr>
                        <a:t>double </a:t>
                      </a:r>
                      <a:r>
                        <a:rPr lang="en-IN" sz="1400" baseline="0" dirty="0" err="1">
                          <a:solidFill>
                            <a:schemeClr val="bg1"/>
                          </a:solidFill>
                          <a:effectLst/>
                        </a:rPr>
                        <a:t>minOctOverlapCycles</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1.0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216754310"/>
                  </a:ext>
                </a:extLst>
              </a:tr>
              <a:tr h="352194">
                <a:tc>
                  <a:txBody>
                    <a:bodyPr/>
                    <a:lstStyle/>
                    <a:p>
                      <a:pPr algn="just"/>
                      <a:r>
                        <a:rPr lang="en-IN" sz="1400" baseline="0" dirty="0">
                          <a:solidFill>
                            <a:schemeClr val="bg1"/>
                          </a:solidFill>
                          <a:effectLst/>
                        </a:rPr>
                        <a:t>double </a:t>
                      </a:r>
                      <a:r>
                        <a:rPr lang="en-IN" sz="1400" baseline="0" dirty="0" err="1">
                          <a:solidFill>
                            <a:schemeClr val="bg1"/>
                          </a:solidFill>
                          <a:effectLst/>
                        </a:rPr>
                        <a:t>maxBoost</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900">
                          <a:solidFill>
                            <a:schemeClr val="bg1"/>
                          </a:solidFill>
                          <a:effectLst/>
                        </a:rPr>
                        <a:t>5</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25761845"/>
                  </a:ext>
                </a:extLst>
              </a:tr>
              <a:tr h="269906">
                <a:tc>
                  <a:txBody>
                    <a:bodyPr/>
                    <a:lstStyle/>
                    <a:p>
                      <a:pPr algn="just"/>
                      <a:r>
                        <a:rPr lang="en-IN" sz="1400" baseline="0" dirty="0">
                          <a:solidFill>
                            <a:schemeClr val="bg1"/>
                          </a:solidFill>
                          <a:effectLst/>
                        </a:rPr>
                        <a:t>int </a:t>
                      </a:r>
                      <a:r>
                        <a:rPr lang="en-IN" sz="1400" baseline="0" dirty="0" err="1">
                          <a:solidFill>
                            <a:schemeClr val="bg1"/>
                          </a:solidFill>
                          <a:effectLst/>
                        </a:rPr>
                        <a:t>countval</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316610451"/>
                  </a:ext>
                </a:extLst>
              </a:tr>
              <a:tr h="269906">
                <a:tc>
                  <a:txBody>
                    <a:bodyPr/>
                    <a:lstStyle/>
                    <a:p>
                      <a:pPr algn="just"/>
                      <a:r>
                        <a:rPr lang="en-IN" sz="1400" baseline="0" dirty="0">
                          <a:solidFill>
                            <a:schemeClr val="bg1"/>
                          </a:solidFill>
                          <a:effectLst/>
                        </a:rPr>
                        <a:t>int </a:t>
                      </a:r>
                      <a:r>
                        <a:rPr lang="en-IN" sz="1400" baseline="0" dirty="0" err="1">
                          <a:solidFill>
                            <a:schemeClr val="bg1"/>
                          </a:solidFill>
                          <a:effectLst/>
                        </a:rPr>
                        <a:t>inputBits</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100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579216168"/>
                  </a:ext>
                </a:extLst>
              </a:tr>
              <a:tr h="269906">
                <a:tc>
                  <a:txBody>
                    <a:bodyPr/>
                    <a:lstStyle/>
                    <a:p>
                      <a:pPr algn="just"/>
                      <a:r>
                        <a:rPr lang="en-IN" sz="1400" baseline="0" dirty="0">
                          <a:solidFill>
                            <a:schemeClr val="bg1"/>
                          </a:solidFill>
                          <a:effectLst/>
                        </a:rPr>
                        <a:t>int </a:t>
                      </a:r>
                      <a:r>
                        <a:rPr lang="en-IN" sz="1400" baseline="0" dirty="0" err="1">
                          <a:solidFill>
                            <a:schemeClr val="bg1"/>
                          </a:solidFill>
                          <a:effectLst/>
                        </a:rPr>
                        <a:t>numColumns</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1024</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073082327"/>
                  </a:ext>
                </a:extLst>
              </a:tr>
              <a:tr h="269906">
                <a:tc>
                  <a:txBody>
                    <a:bodyPr/>
                    <a:lstStyle/>
                    <a:p>
                      <a:pPr algn="just"/>
                      <a:r>
                        <a:rPr lang="en-IN" sz="1400" baseline="0" dirty="0" err="1">
                          <a:solidFill>
                            <a:schemeClr val="bg1"/>
                          </a:solidFill>
                          <a:effectLst/>
                        </a:rPr>
                        <a:t>CellsPerColumn</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955268984"/>
                  </a:ext>
                </a:extLst>
              </a:tr>
              <a:tr h="269906">
                <a:tc>
                  <a:txBody>
                    <a:bodyPr/>
                    <a:lstStyle/>
                    <a:p>
                      <a:pPr algn="just"/>
                      <a:r>
                        <a:rPr lang="en-IN" sz="1400" baseline="0" dirty="0" err="1">
                          <a:solidFill>
                            <a:schemeClr val="bg1"/>
                          </a:solidFill>
                          <a:effectLst/>
                        </a:rPr>
                        <a:t>MaxBoost</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err="1">
                          <a:solidFill>
                            <a:schemeClr val="bg1"/>
                          </a:solidFill>
                          <a:effectLst/>
                        </a:rPr>
                        <a:t>maxBoost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97874452"/>
                  </a:ext>
                </a:extLst>
              </a:tr>
              <a:tr h="269906">
                <a:tc>
                  <a:txBody>
                    <a:bodyPr/>
                    <a:lstStyle/>
                    <a:p>
                      <a:pPr algn="just"/>
                      <a:r>
                        <a:rPr lang="en-IN" sz="1400" baseline="0">
                          <a:solidFill>
                            <a:schemeClr val="bg1"/>
                          </a:solidFill>
                          <a:effectLst/>
                        </a:rPr>
                        <a:t>count</a:t>
                      </a:r>
                      <a:endParaRPr lang="en-IN" sz="1900" baseline="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countval</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13748178"/>
                  </a:ext>
                </a:extLst>
              </a:tr>
              <a:tr h="269906">
                <a:tc>
                  <a:txBody>
                    <a:bodyPr/>
                    <a:lstStyle/>
                    <a:p>
                      <a:pPr algn="just"/>
                      <a:r>
                        <a:rPr lang="en-IN" sz="1400" baseline="0" dirty="0" err="1">
                          <a:solidFill>
                            <a:schemeClr val="bg1"/>
                          </a:solidFill>
                          <a:effectLst/>
                        </a:rPr>
                        <a:t>DutyCyclePeriod</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10000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056816911"/>
                  </a:ext>
                </a:extLst>
              </a:tr>
              <a:tr h="269906">
                <a:tc>
                  <a:txBody>
                    <a:bodyPr/>
                    <a:lstStyle/>
                    <a:p>
                      <a:pPr algn="just"/>
                      <a:r>
                        <a:rPr lang="en-IN" sz="1400" baseline="0">
                          <a:solidFill>
                            <a:schemeClr val="bg1"/>
                          </a:solidFill>
                          <a:effectLst/>
                        </a:rPr>
                        <a:t>GlobalInhibition</a:t>
                      </a:r>
                      <a:endParaRPr lang="en-IN" sz="1900" baseline="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true</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647494242"/>
                  </a:ext>
                </a:extLst>
              </a:tr>
              <a:tr h="269906">
                <a:tc>
                  <a:txBody>
                    <a:bodyPr/>
                    <a:lstStyle/>
                    <a:p>
                      <a:pPr algn="just"/>
                      <a:r>
                        <a:rPr lang="en-IN" sz="1400" baseline="0">
                          <a:solidFill>
                            <a:schemeClr val="bg1"/>
                          </a:solidFill>
                          <a:effectLst/>
                        </a:rPr>
                        <a:t>NumActiveColumnsPerInhArea</a:t>
                      </a:r>
                      <a:endParaRPr lang="en-IN" sz="1900" baseline="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0.02 *numColumns</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246606307"/>
                  </a:ext>
                </a:extLst>
              </a:tr>
              <a:tr h="269906">
                <a:tc>
                  <a:txBody>
                    <a:bodyPr/>
                    <a:lstStyle/>
                    <a:p>
                      <a:pPr algn="just"/>
                      <a:r>
                        <a:rPr lang="en-IN" sz="1400" baseline="0">
                          <a:solidFill>
                            <a:schemeClr val="bg1"/>
                          </a:solidFill>
                          <a:effectLst/>
                        </a:rPr>
                        <a:t>PotentialRadius</a:t>
                      </a:r>
                      <a:endParaRPr lang="en-IN" sz="1900" baseline="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(int) (0.15 * inputBits)</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557679406"/>
                  </a:ext>
                </a:extLst>
              </a:tr>
              <a:tr h="269906">
                <a:tc>
                  <a:txBody>
                    <a:bodyPr/>
                    <a:lstStyle/>
                    <a:p>
                      <a:pPr algn="just"/>
                      <a:r>
                        <a:rPr lang="en-IN" sz="1400" baseline="0" dirty="0" err="1">
                          <a:solidFill>
                            <a:schemeClr val="bg1"/>
                          </a:solidFill>
                          <a:effectLst/>
                        </a:rPr>
                        <a:t>LocalAreaDensity</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08236446"/>
                  </a:ext>
                </a:extLst>
              </a:tr>
              <a:tr h="269906">
                <a:tc>
                  <a:txBody>
                    <a:bodyPr/>
                    <a:lstStyle/>
                    <a:p>
                      <a:pPr algn="just"/>
                      <a:r>
                        <a:rPr lang="en-IN" sz="1400" baseline="0" dirty="0" err="1">
                          <a:solidFill>
                            <a:schemeClr val="bg1"/>
                          </a:solidFill>
                          <a:effectLst/>
                        </a:rPr>
                        <a:t>MaxSynapsesPerSegment</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(int) (0.01* </a:t>
                      </a:r>
                      <a:r>
                        <a:rPr lang="en-IN" sz="1400" dirty="0" err="1">
                          <a:solidFill>
                            <a:schemeClr val="bg1"/>
                          </a:solidFill>
                          <a:effectLst/>
                        </a:rPr>
                        <a:t>numColumns</a:t>
                      </a:r>
                      <a:r>
                        <a:rPr lang="en-IN" sz="1400" dirty="0">
                          <a:solidFill>
                            <a:schemeClr val="bg1"/>
                          </a:solidFill>
                          <a:effectLst/>
                        </a:rPr>
                        <a: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46141317"/>
                  </a:ext>
                </a:extLst>
              </a:tr>
              <a:tr h="269906">
                <a:tc>
                  <a:txBody>
                    <a:bodyPr/>
                    <a:lstStyle/>
                    <a:p>
                      <a:pPr algn="just"/>
                      <a:r>
                        <a:rPr lang="en-IN" sz="1400" baseline="0" dirty="0">
                          <a:solidFill>
                            <a:schemeClr val="bg1"/>
                          </a:solidFill>
                          <a:effectLst/>
                        </a:rPr>
                        <a:t>Random</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indent="182880" algn="just">
                        <a:lnSpc>
                          <a:spcPct val="95000"/>
                        </a:lnSpc>
                        <a:spcAft>
                          <a:spcPts val="600"/>
                        </a:spcAft>
                        <a:tabLst>
                          <a:tab pos="182880" algn="l"/>
                        </a:tabLst>
                      </a:pPr>
                      <a:r>
                        <a:rPr lang="en-IN" sz="1400" spc="-5">
                          <a:solidFill>
                            <a:schemeClr val="bg1"/>
                          </a:solidFill>
                          <a:effectLst/>
                        </a:rPr>
                        <a:t>new ThreadSafeRandom (42)</a:t>
                      </a:r>
                      <a:endParaRPr lang="en-IN" sz="1900" spc="-5">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721975803"/>
                  </a:ext>
                </a:extLst>
              </a:tr>
              <a:tr h="269906">
                <a:tc>
                  <a:txBody>
                    <a:bodyPr/>
                    <a:lstStyle/>
                    <a:p>
                      <a:pPr algn="just"/>
                      <a:r>
                        <a:rPr lang="en-IN" sz="1400" baseline="0" dirty="0" err="1">
                          <a:solidFill>
                            <a:schemeClr val="bg1"/>
                          </a:solidFill>
                          <a:effectLst/>
                        </a:rPr>
                        <a:t>StimulusThreshold</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10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080624067"/>
                  </a:ext>
                </a:extLst>
              </a:tr>
              <a:tr h="269906">
                <a:tc>
                  <a:txBody>
                    <a:bodyPr/>
                    <a:lstStyle/>
                    <a:p>
                      <a:pPr algn="just"/>
                      <a:r>
                        <a:rPr lang="en-IN" sz="1400" baseline="0" dirty="0">
                          <a:solidFill>
                            <a:schemeClr val="bg1"/>
                          </a:solidFill>
                          <a:effectLst/>
                        </a:rPr>
                        <a:t>double max</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50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4086119122"/>
                  </a:ext>
                </a:extLst>
              </a:tr>
              <a:tr h="269906">
                <a:tc>
                  <a:txBody>
                    <a:bodyPr/>
                    <a:lstStyle/>
                    <a:p>
                      <a:pPr algn="just"/>
                      <a:r>
                        <a:rPr lang="en-IN" sz="1400" baseline="0" dirty="0" err="1">
                          <a:solidFill>
                            <a:schemeClr val="bg1"/>
                          </a:solidFill>
                          <a:effectLst/>
                        </a:rPr>
                        <a:t>SynPermBelowStimulusInc</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0.1</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947887401"/>
                  </a:ext>
                </a:extLst>
              </a:tr>
              <a:tr h="269906">
                <a:tc>
                  <a:txBody>
                    <a:bodyPr/>
                    <a:lstStyle/>
                    <a:p>
                      <a:pPr algn="just"/>
                      <a:r>
                        <a:rPr lang="en-IN" sz="1400" baseline="0" dirty="0" err="1">
                          <a:solidFill>
                            <a:schemeClr val="bg1"/>
                          </a:solidFill>
                          <a:effectLst/>
                        </a:rPr>
                        <a:t>SynPermTrimThreshold</a:t>
                      </a:r>
                      <a:endParaRPr lang="en-IN" sz="1900" baseline="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0.08</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321447986"/>
                  </a:ext>
                </a:extLst>
              </a:tr>
            </a:tbl>
          </a:graphicData>
        </a:graphic>
      </p:graphicFrame>
    </p:spTree>
    <p:extLst>
      <p:ext uri="{BB962C8B-B14F-4D97-AF65-F5344CB8AC3E}">
        <p14:creationId xmlns:p14="http://schemas.microsoft.com/office/powerpoint/2010/main" val="2004663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 name="Title 4">
            <a:extLst>
              <a:ext uri="{FF2B5EF4-FFF2-40B4-BE49-F238E27FC236}">
                <a16:creationId xmlns:a16="http://schemas.microsoft.com/office/drawing/2014/main" id="{5A62F479-2E0B-471C-B7D7-5D35DF1CB8B6}"/>
              </a:ext>
            </a:extLst>
          </p:cNvPr>
          <p:cNvSpPr>
            <a:spLocks noGrp="1"/>
          </p:cNvSpPr>
          <p:nvPr>
            <p:ph type="title"/>
          </p:nvPr>
        </p:nvSpPr>
        <p:spPr>
          <a:xfrm>
            <a:off x="1141413" y="618518"/>
            <a:ext cx="4459286" cy="1478570"/>
          </a:xfrm>
        </p:spPr>
        <p:txBody>
          <a:bodyPr vert="horz" lIns="91440" tIns="45720" rIns="91440" bIns="45720" rtlCol="0" anchor="ctr">
            <a:normAutofit/>
          </a:bodyPr>
          <a:lstStyle/>
          <a:p>
            <a:pPr>
              <a:lnSpc>
                <a:spcPct val="90000"/>
              </a:lnSpc>
              <a:spcBef>
                <a:spcPct val="0"/>
              </a:spcBef>
            </a:pPr>
            <a:r>
              <a:rPr lang="en-US" sz="3200"/>
              <a:t>continued</a:t>
            </a:r>
          </a:p>
        </p:txBody>
      </p:sp>
      <p:sp>
        <p:nvSpPr>
          <p:cNvPr id="3" name="Text Placeholder 2">
            <a:extLst>
              <a:ext uri="{FF2B5EF4-FFF2-40B4-BE49-F238E27FC236}">
                <a16:creationId xmlns:a16="http://schemas.microsoft.com/office/drawing/2014/main" id="{48113FC0-3F6C-4EC1-8FCD-4BFC4FFADFA1}"/>
              </a:ext>
            </a:extLst>
          </p:cNvPr>
          <p:cNvSpPr>
            <a:spLocks noGrp="1"/>
          </p:cNvSpPr>
          <p:nvPr>
            <p:ph type="body" sz="quarter" idx="12"/>
          </p:nvPr>
        </p:nvSpPr>
        <p:spPr>
          <a:xfrm>
            <a:off x="1141412" y="2249487"/>
            <a:ext cx="4459287" cy="3965046"/>
          </a:xfrm>
        </p:spPr>
        <p:txBody>
          <a:bodyPr vert="horz" lIns="91440" tIns="45720" rIns="91440" bIns="45720" rtlCol="0">
            <a:normAutofit/>
          </a:bodyPr>
          <a:lstStyle/>
          <a:p>
            <a:pPr indent="-228600" algn="l">
              <a:spcAft>
                <a:spcPts val="600"/>
              </a:spcAft>
              <a:buFont typeface="Arial" panose="020B0604020202020204" pitchFamily="34" charset="0"/>
              <a:buChar char="•"/>
              <a:tabLst>
                <a:tab pos="182880" algn="l"/>
              </a:tabLst>
            </a:pPr>
            <a:r>
              <a:rPr lang="en-US" i="1" spc="-5" dirty="0">
                <a:effectLst/>
              </a:rPr>
              <a:t>Case </a:t>
            </a:r>
            <a:r>
              <a:rPr lang="en-US" spc="-5" dirty="0">
                <a:effectLst/>
              </a:rPr>
              <a:t>7. Changed Syn Perm Below Stimulus Inc and Syn Perm Trim Threshold (0.5 &amp; 0.09)</a:t>
            </a:r>
          </a:p>
          <a:p>
            <a:pPr indent="-228600" algn="l">
              <a:buFont typeface="Arial" panose="020B0604020202020204" pitchFamily="34" charset="0"/>
              <a:buChar char="•"/>
            </a:pPr>
            <a:r>
              <a:rPr lang="en-US" dirty="0">
                <a:effectLst/>
              </a:rPr>
              <a:t>This experiment is performed by changing value of Syn Perm Below Stimulus Inc and Syn Perm Trim Threshold and keeping all other values constant</a:t>
            </a:r>
            <a:endParaRPr lang="en-US" dirty="0"/>
          </a:p>
          <a:p>
            <a:pPr indent="-228600" algn="l">
              <a:buFont typeface="Arial" panose="020B0604020202020204" pitchFamily="34" charset="0"/>
              <a:buChar char="•"/>
            </a:pPr>
            <a:endParaRPr lang="en-US" sz="1300" dirty="0"/>
          </a:p>
        </p:txBody>
      </p:sp>
      <p:grpSp>
        <p:nvGrpSpPr>
          <p:cNvPr id="58" name="Group 5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6" name="Table 5">
            <a:extLst>
              <a:ext uri="{FF2B5EF4-FFF2-40B4-BE49-F238E27FC236}">
                <a16:creationId xmlns:a16="http://schemas.microsoft.com/office/drawing/2014/main" id="{F37A3998-2C0D-4CBF-B538-9701A5579DE0}"/>
              </a:ext>
            </a:extLst>
          </p:cNvPr>
          <p:cNvGraphicFramePr>
            <a:graphicFrameLocks noGrp="1"/>
          </p:cNvGraphicFramePr>
          <p:nvPr>
            <p:extLst>
              <p:ext uri="{D42A27DB-BD31-4B8C-83A1-F6EECF244321}">
                <p14:modId xmlns:p14="http://schemas.microsoft.com/office/powerpoint/2010/main" val="3751608211"/>
              </p:ext>
            </p:extLst>
          </p:nvPr>
        </p:nvGraphicFramePr>
        <p:xfrm>
          <a:off x="6105236" y="1004034"/>
          <a:ext cx="5447044" cy="4824984"/>
        </p:xfrm>
        <a:graphic>
          <a:graphicData uri="http://schemas.openxmlformats.org/drawingml/2006/table">
            <a:tbl>
              <a:tblPr firstRow="1" firstCol="1" bandRow="1">
                <a:tableStyleId>{5C22544A-7EE6-4342-B048-85BDC9FD1C3A}</a:tableStyleId>
              </a:tblPr>
              <a:tblGrid>
                <a:gridCol w="2706472">
                  <a:extLst>
                    <a:ext uri="{9D8B030D-6E8A-4147-A177-3AD203B41FA5}">
                      <a16:colId xmlns:a16="http://schemas.microsoft.com/office/drawing/2014/main" val="3034803523"/>
                    </a:ext>
                  </a:extLst>
                </a:gridCol>
                <a:gridCol w="2740572">
                  <a:extLst>
                    <a:ext uri="{9D8B030D-6E8A-4147-A177-3AD203B41FA5}">
                      <a16:colId xmlns:a16="http://schemas.microsoft.com/office/drawing/2014/main" val="2229303018"/>
                    </a:ext>
                  </a:extLst>
                </a:gridCol>
              </a:tblGrid>
              <a:tr h="249936">
                <a:tc>
                  <a:txBody>
                    <a:bodyPr/>
                    <a:lstStyle/>
                    <a:p>
                      <a:pPr algn="just"/>
                      <a:r>
                        <a:rPr lang="en-IN" sz="1400" dirty="0">
                          <a:solidFill>
                            <a:schemeClr val="bg1"/>
                          </a:solidFill>
                          <a:effectLst/>
                        </a:rPr>
                        <a:t>double </a:t>
                      </a:r>
                      <a:r>
                        <a:rPr lang="en-IN" sz="1400" dirty="0" err="1">
                          <a:solidFill>
                            <a:schemeClr val="bg1"/>
                          </a:solidFill>
                          <a:effectLst/>
                        </a:rPr>
                        <a:t>minOctOverlapCycles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216754310"/>
                  </a:ext>
                </a:extLst>
              </a:tr>
              <a:tr h="326136">
                <a:tc>
                  <a:txBody>
                    <a:bodyPr/>
                    <a:lstStyle/>
                    <a:p>
                      <a:pPr algn="just"/>
                      <a:r>
                        <a:rPr lang="en-IN" sz="1400" dirty="0">
                          <a:solidFill>
                            <a:schemeClr val="bg1"/>
                          </a:solidFill>
                          <a:effectLst/>
                        </a:rPr>
                        <a:t>double </a:t>
                      </a:r>
                      <a:r>
                        <a:rPr lang="en-IN" sz="1400" dirty="0" err="1">
                          <a:solidFill>
                            <a:schemeClr val="bg1"/>
                          </a:solidFill>
                          <a:effectLst/>
                        </a:rPr>
                        <a:t>maxBoost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900">
                          <a:solidFill>
                            <a:schemeClr val="bg1"/>
                          </a:solidFill>
                          <a:effectLst/>
                        </a:rPr>
                        <a:t>5</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25761845"/>
                  </a:ext>
                </a:extLst>
              </a:tr>
              <a:tr h="249936">
                <a:tc>
                  <a:txBody>
                    <a:bodyPr/>
                    <a:lstStyle/>
                    <a:p>
                      <a:pPr algn="just"/>
                      <a:r>
                        <a:rPr lang="en-IN" sz="1400" dirty="0">
                          <a:solidFill>
                            <a:schemeClr val="bg1"/>
                          </a:solidFill>
                          <a:effectLst/>
                        </a:rPr>
                        <a:t>int </a:t>
                      </a:r>
                      <a:r>
                        <a:rPr lang="en-IN" sz="1400" dirty="0" err="1">
                          <a:solidFill>
                            <a:schemeClr val="bg1"/>
                          </a:solidFill>
                          <a:effectLst/>
                        </a:rPr>
                        <a:t>countval</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316610451"/>
                  </a:ext>
                </a:extLst>
              </a:tr>
              <a:tr h="249936">
                <a:tc>
                  <a:txBody>
                    <a:bodyPr/>
                    <a:lstStyle/>
                    <a:p>
                      <a:pPr algn="just"/>
                      <a:r>
                        <a:rPr lang="en-IN" sz="1400">
                          <a:solidFill>
                            <a:schemeClr val="bg1"/>
                          </a:solidFill>
                          <a:effectLst/>
                        </a:rPr>
                        <a:t>int inputBits</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100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579216168"/>
                  </a:ext>
                </a:extLst>
              </a:tr>
              <a:tr h="249936">
                <a:tc>
                  <a:txBody>
                    <a:bodyPr/>
                    <a:lstStyle/>
                    <a:p>
                      <a:pPr algn="just"/>
                      <a:r>
                        <a:rPr lang="en-IN" sz="1400" dirty="0">
                          <a:solidFill>
                            <a:schemeClr val="bg1"/>
                          </a:solidFill>
                          <a:effectLst/>
                        </a:rPr>
                        <a:t>int </a:t>
                      </a:r>
                      <a:r>
                        <a:rPr lang="en-IN" sz="1400" dirty="0" err="1">
                          <a:solidFill>
                            <a:schemeClr val="bg1"/>
                          </a:solidFill>
                          <a:effectLst/>
                        </a:rPr>
                        <a:t>numColumns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1024</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073082327"/>
                  </a:ext>
                </a:extLst>
              </a:tr>
              <a:tr h="249936">
                <a:tc>
                  <a:txBody>
                    <a:bodyPr/>
                    <a:lstStyle/>
                    <a:p>
                      <a:pPr algn="just"/>
                      <a:r>
                        <a:rPr lang="en-IN" sz="1400" dirty="0" err="1">
                          <a:solidFill>
                            <a:schemeClr val="bg1"/>
                          </a:solidFill>
                          <a:effectLst/>
                        </a:rPr>
                        <a:t>CellsPerColumn</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10</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955268984"/>
                  </a:ext>
                </a:extLst>
              </a:tr>
              <a:tr h="249936">
                <a:tc>
                  <a:txBody>
                    <a:bodyPr/>
                    <a:lstStyle/>
                    <a:p>
                      <a:pPr algn="just"/>
                      <a:r>
                        <a:rPr lang="en-IN" sz="1400">
                          <a:solidFill>
                            <a:schemeClr val="bg1"/>
                          </a:solidFill>
                          <a:effectLst/>
                        </a:rPr>
                        <a:t>MaxBoost</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err="1">
                          <a:solidFill>
                            <a:schemeClr val="bg1"/>
                          </a:solidFill>
                          <a:effectLst/>
                        </a:rPr>
                        <a:t>maxBoost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97874452"/>
                  </a:ext>
                </a:extLst>
              </a:tr>
              <a:tr h="249936">
                <a:tc>
                  <a:txBody>
                    <a:bodyPr/>
                    <a:lstStyle/>
                    <a:p>
                      <a:pPr algn="just"/>
                      <a:r>
                        <a:rPr lang="en-IN" sz="1400" dirty="0">
                          <a:solidFill>
                            <a:schemeClr val="bg1"/>
                          </a:solidFill>
                          <a:effectLst/>
                        </a:rPr>
                        <a:t>count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a:solidFill>
                            <a:schemeClr val="bg1"/>
                          </a:solidFill>
                          <a:effectLst/>
                        </a:rPr>
                        <a:t>countval</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13748178"/>
                  </a:ext>
                </a:extLst>
              </a:tr>
              <a:tr h="249936">
                <a:tc>
                  <a:txBody>
                    <a:bodyPr/>
                    <a:lstStyle/>
                    <a:p>
                      <a:pPr algn="just"/>
                      <a:r>
                        <a:rPr lang="en-IN" sz="1400">
                          <a:solidFill>
                            <a:schemeClr val="bg1"/>
                          </a:solidFill>
                          <a:effectLst/>
                        </a:rPr>
                        <a:t>DutyCyclePeriod</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10000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056816911"/>
                  </a:ext>
                </a:extLst>
              </a:tr>
              <a:tr h="249936">
                <a:tc>
                  <a:txBody>
                    <a:bodyPr/>
                    <a:lstStyle/>
                    <a:p>
                      <a:pPr algn="just"/>
                      <a:r>
                        <a:rPr lang="en-IN" sz="1400">
                          <a:solidFill>
                            <a:schemeClr val="bg1"/>
                          </a:solidFill>
                          <a:effectLst/>
                        </a:rPr>
                        <a:t>GlobalInhibition</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true</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647494242"/>
                  </a:ext>
                </a:extLst>
              </a:tr>
              <a:tr h="249936">
                <a:tc>
                  <a:txBody>
                    <a:bodyPr/>
                    <a:lstStyle/>
                    <a:p>
                      <a:pPr algn="just"/>
                      <a:r>
                        <a:rPr lang="en-IN" sz="1400">
                          <a:solidFill>
                            <a:schemeClr val="bg1"/>
                          </a:solidFill>
                          <a:effectLst/>
                        </a:rPr>
                        <a:t>NumActiveColumnsPerInhArea</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0.02 *</a:t>
                      </a:r>
                      <a:r>
                        <a:rPr lang="en-IN" sz="1400" dirty="0" err="1">
                          <a:solidFill>
                            <a:schemeClr val="bg1"/>
                          </a:solidFill>
                          <a:effectLst/>
                        </a:rPr>
                        <a:t>numColumns</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246606307"/>
                  </a:ext>
                </a:extLst>
              </a:tr>
              <a:tr h="249936">
                <a:tc>
                  <a:txBody>
                    <a:bodyPr/>
                    <a:lstStyle/>
                    <a:p>
                      <a:pPr algn="just"/>
                      <a:r>
                        <a:rPr lang="en-IN" sz="1400">
                          <a:solidFill>
                            <a:schemeClr val="bg1"/>
                          </a:solidFill>
                          <a:effectLst/>
                        </a:rPr>
                        <a:t>PotentialRadius</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(int) (0.15 * </a:t>
                      </a:r>
                      <a:r>
                        <a:rPr lang="en-IN" sz="1400" dirty="0" err="1">
                          <a:solidFill>
                            <a:schemeClr val="bg1"/>
                          </a:solidFill>
                          <a:effectLst/>
                        </a:rPr>
                        <a:t>inputBits</a:t>
                      </a:r>
                      <a:r>
                        <a:rPr lang="en-IN" sz="1400" dirty="0">
                          <a:solidFill>
                            <a:schemeClr val="bg1"/>
                          </a:solidFill>
                          <a:effectLst/>
                        </a:rPr>
                        <a: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557679406"/>
                  </a:ext>
                </a:extLst>
              </a:tr>
              <a:tr h="249936">
                <a:tc>
                  <a:txBody>
                    <a:bodyPr/>
                    <a:lstStyle/>
                    <a:p>
                      <a:pPr algn="just"/>
                      <a:r>
                        <a:rPr lang="en-IN" sz="1400">
                          <a:solidFill>
                            <a:schemeClr val="bg1"/>
                          </a:solidFill>
                          <a:effectLst/>
                        </a:rPr>
                        <a:t>LocalAreaDensity</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-1</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08236446"/>
                  </a:ext>
                </a:extLst>
              </a:tr>
              <a:tr h="249936">
                <a:tc>
                  <a:txBody>
                    <a:bodyPr/>
                    <a:lstStyle/>
                    <a:p>
                      <a:pPr algn="just"/>
                      <a:r>
                        <a:rPr lang="en-IN" sz="1400">
                          <a:solidFill>
                            <a:schemeClr val="bg1"/>
                          </a:solidFill>
                          <a:effectLst/>
                        </a:rPr>
                        <a:t>MaxSynapsesPerSegment</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(int) (0.01* </a:t>
                      </a:r>
                      <a:r>
                        <a:rPr lang="en-IN" sz="1400" dirty="0" err="1">
                          <a:solidFill>
                            <a:schemeClr val="bg1"/>
                          </a:solidFill>
                          <a:effectLst/>
                        </a:rPr>
                        <a:t>numColumns</a:t>
                      </a:r>
                      <a:r>
                        <a:rPr lang="en-IN" sz="1400" dirty="0">
                          <a:solidFill>
                            <a:schemeClr val="bg1"/>
                          </a:solidFill>
                          <a:effectLst/>
                        </a:rPr>
                        <a:t>)</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46141317"/>
                  </a:ext>
                </a:extLst>
              </a:tr>
              <a:tr h="249936">
                <a:tc>
                  <a:txBody>
                    <a:bodyPr/>
                    <a:lstStyle/>
                    <a:p>
                      <a:pPr algn="just"/>
                      <a:r>
                        <a:rPr lang="en-IN" sz="1400">
                          <a:solidFill>
                            <a:schemeClr val="bg1"/>
                          </a:solidFill>
                          <a:effectLst/>
                        </a:rPr>
                        <a:t>Random</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indent="182880" algn="just">
                        <a:lnSpc>
                          <a:spcPct val="95000"/>
                        </a:lnSpc>
                        <a:spcAft>
                          <a:spcPts val="600"/>
                        </a:spcAft>
                        <a:tabLst>
                          <a:tab pos="182880" algn="l"/>
                        </a:tabLst>
                      </a:pPr>
                      <a:r>
                        <a:rPr lang="en-IN" sz="1400" spc="-5" dirty="0">
                          <a:solidFill>
                            <a:schemeClr val="bg1"/>
                          </a:solidFill>
                          <a:effectLst/>
                        </a:rPr>
                        <a:t>new </a:t>
                      </a:r>
                      <a:r>
                        <a:rPr lang="en-IN" sz="1400" spc="-5" dirty="0" err="1">
                          <a:solidFill>
                            <a:schemeClr val="bg1"/>
                          </a:solidFill>
                          <a:effectLst/>
                        </a:rPr>
                        <a:t>ThreadSafeRandom</a:t>
                      </a:r>
                      <a:r>
                        <a:rPr lang="en-IN" sz="1400" spc="-5" dirty="0">
                          <a:solidFill>
                            <a:schemeClr val="bg1"/>
                          </a:solidFill>
                          <a:effectLst/>
                        </a:rPr>
                        <a:t> (42)</a:t>
                      </a:r>
                      <a:endParaRPr lang="en-IN" sz="1900" spc="-5"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3721975803"/>
                  </a:ext>
                </a:extLst>
              </a:tr>
              <a:tr h="249936">
                <a:tc>
                  <a:txBody>
                    <a:bodyPr/>
                    <a:lstStyle/>
                    <a:p>
                      <a:pPr algn="just"/>
                      <a:r>
                        <a:rPr lang="en-IN" sz="1400">
                          <a:solidFill>
                            <a:schemeClr val="bg1"/>
                          </a:solidFill>
                          <a:effectLst/>
                        </a:rPr>
                        <a:t>StimulusThreshold</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10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080624067"/>
                  </a:ext>
                </a:extLst>
              </a:tr>
              <a:tr h="249936">
                <a:tc>
                  <a:txBody>
                    <a:bodyPr/>
                    <a:lstStyle/>
                    <a:p>
                      <a:pPr algn="just"/>
                      <a:r>
                        <a:rPr lang="en-IN" sz="1400">
                          <a:solidFill>
                            <a:schemeClr val="bg1"/>
                          </a:solidFill>
                          <a:effectLst/>
                        </a:rPr>
                        <a:t>double max</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50</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4086119122"/>
                  </a:ext>
                </a:extLst>
              </a:tr>
              <a:tr h="249936">
                <a:tc>
                  <a:txBody>
                    <a:bodyPr/>
                    <a:lstStyle/>
                    <a:p>
                      <a:pPr algn="just"/>
                      <a:r>
                        <a:rPr lang="en-IN" sz="1400">
                          <a:solidFill>
                            <a:schemeClr val="bg1"/>
                          </a:solidFill>
                          <a:effectLst/>
                        </a:rPr>
                        <a:t>SynPermBelowStimulusInc</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0.1</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947887401"/>
                  </a:ext>
                </a:extLst>
              </a:tr>
              <a:tr h="249936">
                <a:tc>
                  <a:txBody>
                    <a:bodyPr/>
                    <a:lstStyle/>
                    <a:p>
                      <a:pPr algn="just"/>
                      <a:r>
                        <a:rPr lang="en-IN" sz="1400">
                          <a:solidFill>
                            <a:schemeClr val="bg1"/>
                          </a:solidFill>
                          <a:effectLst/>
                        </a:rPr>
                        <a:t>SynPermTrimThreshold</a:t>
                      </a:r>
                      <a:endParaRPr lang="en-IN" sz="1900">
                        <a:solidFill>
                          <a:schemeClr val="bg1"/>
                        </a:solidFill>
                        <a:effectLst/>
                        <a:latin typeface="Times New Roman" panose="02020603050405020304" pitchFamily="18" charset="0"/>
                        <a:ea typeface="Times New Roman" panose="02020603050405020304" pitchFamily="18" charset="0"/>
                      </a:endParaRPr>
                    </a:p>
                  </a:txBody>
                  <a:tcPr marL="99456" marR="99456" marT="0" marB="0"/>
                </a:tc>
                <a:tc>
                  <a:txBody>
                    <a:bodyPr/>
                    <a:lstStyle/>
                    <a:p>
                      <a:pPr algn="just"/>
                      <a:r>
                        <a:rPr lang="en-IN" sz="1400" dirty="0">
                          <a:solidFill>
                            <a:schemeClr val="bg1"/>
                          </a:solidFill>
                          <a:effectLst/>
                        </a:rPr>
                        <a:t>0.08</a:t>
                      </a:r>
                      <a:endParaRPr lang="en-IN" sz="1900" dirty="0">
                        <a:solidFill>
                          <a:schemeClr val="bg1"/>
                        </a:solidFill>
                        <a:effectLst/>
                        <a:latin typeface="Times New Roman" panose="02020603050405020304" pitchFamily="18" charset="0"/>
                        <a:ea typeface="Times New Roman" panose="02020603050405020304" pitchFamily="18" charset="0"/>
                      </a:endParaRPr>
                    </a:p>
                  </a:txBody>
                  <a:tcPr marL="99456" marR="99456" marT="0" marB="0"/>
                </a:tc>
                <a:extLst>
                  <a:ext uri="{0D108BD9-81ED-4DB2-BD59-A6C34878D82A}">
                    <a16:rowId xmlns:a16="http://schemas.microsoft.com/office/drawing/2014/main" val="1321447986"/>
                  </a:ext>
                </a:extLst>
              </a:tr>
            </a:tbl>
          </a:graphicData>
        </a:graphic>
      </p:graphicFrame>
    </p:spTree>
    <p:extLst>
      <p:ext uri="{BB962C8B-B14F-4D97-AF65-F5344CB8AC3E}">
        <p14:creationId xmlns:p14="http://schemas.microsoft.com/office/powerpoint/2010/main" val="359007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 name="Group 13">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EDE3408-E97C-4924-8D40-BA63D86C82C6}"/>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nSpc>
                <a:spcPct val="90000"/>
              </a:lnSpc>
              <a:spcBef>
                <a:spcPct val="0"/>
              </a:spcBef>
            </a:pPr>
            <a:r>
              <a:rPr lang="en-US" sz="3600"/>
              <a:t>Code </a:t>
            </a:r>
          </a:p>
        </p:txBody>
      </p:sp>
      <p:graphicFrame>
        <p:nvGraphicFramePr>
          <p:cNvPr id="7" name="Text Placeholder 2">
            <a:extLst>
              <a:ext uri="{FF2B5EF4-FFF2-40B4-BE49-F238E27FC236}">
                <a16:creationId xmlns:a16="http://schemas.microsoft.com/office/drawing/2014/main" id="{A92506AD-6F9E-97AE-AF3C-DB7742C124E4}"/>
              </a:ext>
            </a:extLst>
          </p:cNvPr>
          <p:cNvGraphicFramePr/>
          <p:nvPr>
            <p:extLst>
              <p:ext uri="{D42A27DB-BD31-4B8C-83A1-F6EECF244321}">
                <p14:modId xmlns:p14="http://schemas.microsoft.com/office/powerpoint/2010/main" val="3424084203"/>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1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4" name="Group 10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05" name="Group 10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06" name="Group 10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45" name="Rectangle 144">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8"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0"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1"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2"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3"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4"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5"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6"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0"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1"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2"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3"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4"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5"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6"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7"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8"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9"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0"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1"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2"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3"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76"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78" name="Rectangle 177">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1"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2"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4"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9"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3"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98"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9"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0"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1"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2"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3"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4"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5"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6"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7"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09"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11650E9-83AE-4D00-A637-86E5FCCB04CA}"/>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600">
                <a:solidFill>
                  <a:srgbClr val="FFFFFF"/>
                </a:solidFill>
              </a:rPr>
              <a:t>Table of contents</a:t>
            </a:r>
          </a:p>
        </p:txBody>
      </p:sp>
      <p:graphicFrame>
        <p:nvGraphicFramePr>
          <p:cNvPr id="98" name="Text Placeholder 2">
            <a:extLst>
              <a:ext uri="{FF2B5EF4-FFF2-40B4-BE49-F238E27FC236}">
                <a16:creationId xmlns:a16="http://schemas.microsoft.com/office/drawing/2014/main" id="{066DAF87-5BE8-E035-30DF-E4F60C1C6025}"/>
              </a:ext>
            </a:extLst>
          </p:cNvPr>
          <p:cNvGraphicFramePr/>
          <p:nvPr>
            <p:extLst>
              <p:ext uri="{D42A27DB-BD31-4B8C-83A1-F6EECF244321}">
                <p14:modId xmlns:p14="http://schemas.microsoft.com/office/powerpoint/2010/main" val="54428626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118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 name="Group 13">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3477A97-773C-434E-89EF-FE383BFCE9CF}"/>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nSpc>
                <a:spcPct val="90000"/>
              </a:lnSpc>
              <a:spcBef>
                <a:spcPct val="0"/>
              </a:spcBef>
            </a:pPr>
            <a:r>
              <a:rPr lang="en-US" sz="3600"/>
              <a:t>Unit tests</a:t>
            </a:r>
          </a:p>
        </p:txBody>
      </p:sp>
      <p:graphicFrame>
        <p:nvGraphicFramePr>
          <p:cNvPr id="7" name="Text Placeholder 2">
            <a:extLst>
              <a:ext uri="{FF2B5EF4-FFF2-40B4-BE49-F238E27FC236}">
                <a16:creationId xmlns:a16="http://schemas.microsoft.com/office/drawing/2014/main" id="{3C55B579-9877-6EC6-30D1-CDA8EF29C51D}"/>
              </a:ext>
            </a:extLst>
          </p:cNvPr>
          <p:cNvGraphicFramePr/>
          <p:nvPr>
            <p:extLst>
              <p:ext uri="{D42A27DB-BD31-4B8C-83A1-F6EECF244321}">
                <p14:modId xmlns:p14="http://schemas.microsoft.com/office/powerpoint/2010/main" val="3944035233"/>
              </p:ext>
            </p:extLst>
          </p:nvPr>
        </p:nvGraphicFramePr>
        <p:xfrm>
          <a:off x="1141411" y="1801814"/>
          <a:ext cx="9905999" cy="4223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05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96225C-ED0F-4F00-9939-EE09284ECD1A}"/>
              </a:ext>
            </a:extLst>
          </p:cNvPr>
          <p:cNvSpPr>
            <a:spLocks noGrp="1"/>
          </p:cNvSpPr>
          <p:nvPr>
            <p:ph type="title"/>
          </p:nvPr>
        </p:nvSpPr>
        <p:spPr>
          <a:xfrm>
            <a:off x="1150147" y="17288"/>
            <a:ext cx="9905998" cy="1478570"/>
          </a:xfrm>
        </p:spPr>
        <p:txBody>
          <a:bodyPr vert="horz" lIns="91440" tIns="45720" rIns="91440" bIns="45720" rtlCol="0" anchor="ctr">
            <a:normAutofit/>
          </a:bodyPr>
          <a:lstStyle/>
          <a:p>
            <a:pPr>
              <a:lnSpc>
                <a:spcPct val="90000"/>
              </a:lnSpc>
              <a:spcBef>
                <a:spcPct val="0"/>
              </a:spcBef>
            </a:pPr>
            <a:r>
              <a:rPr lang="en-US" sz="3600" dirty="0"/>
              <a:t>continued</a:t>
            </a:r>
          </a:p>
        </p:txBody>
      </p:sp>
      <p:graphicFrame>
        <p:nvGraphicFramePr>
          <p:cNvPr id="7" name="Text Placeholder 2">
            <a:extLst>
              <a:ext uri="{FF2B5EF4-FFF2-40B4-BE49-F238E27FC236}">
                <a16:creationId xmlns:a16="http://schemas.microsoft.com/office/drawing/2014/main" id="{44802551-33AF-6CA2-89CC-9146AFE2E2DE}"/>
              </a:ext>
            </a:extLst>
          </p:cNvPr>
          <p:cNvGraphicFramePr/>
          <p:nvPr>
            <p:extLst>
              <p:ext uri="{D42A27DB-BD31-4B8C-83A1-F6EECF244321}">
                <p14:modId xmlns:p14="http://schemas.microsoft.com/office/powerpoint/2010/main" val="235629527"/>
              </p:ext>
            </p:extLst>
          </p:nvPr>
        </p:nvGraphicFramePr>
        <p:xfrm>
          <a:off x="1141411" y="1284288"/>
          <a:ext cx="10831514" cy="532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344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96225C-ED0F-4F00-9939-EE09284ECD1A}"/>
              </a:ext>
            </a:extLst>
          </p:cNvPr>
          <p:cNvSpPr>
            <a:spLocks noGrp="1"/>
          </p:cNvSpPr>
          <p:nvPr>
            <p:ph type="title"/>
          </p:nvPr>
        </p:nvSpPr>
        <p:spPr>
          <a:xfrm>
            <a:off x="1150147" y="17288"/>
            <a:ext cx="9905998" cy="1478570"/>
          </a:xfrm>
        </p:spPr>
        <p:txBody>
          <a:bodyPr vert="horz" lIns="91440" tIns="45720" rIns="91440" bIns="45720" rtlCol="0" anchor="ctr">
            <a:normAutofit/>
          </a:bodyPr>
          <a:lstStyle/>
          <a:p>
            <a:pPr>
              <a:lnSpc>
                <a:spcPct val="90000"/>
              </a:lnSpc>
              <a:spcBef>
                <a:spcPct val="0"/>
              </a:spcBef>
            </a:pPr>
            <a:r>
              <a:rPr lang="en-US" sz="3600" dirty="0"/>
              <a:t>continued</a:t>
            </a:r>
          </a:p>
        </p:txBody>
      </p:sp>
      <p:graphicFrame>
        <p:nvGraphicFramePr>
          <p:cNvPr id="7" name="Text Placeholder 2">
            <a:extLst>
              <a:ext uri="{FF2B5EF4-FFF2-40B4-BE49-F238E27FC236}">
                <a16:creationId xmlns:a16="http://schemas.microsoft.com/office/drawing/2014/main" id="{44802551-33AF-6CA2-89CC-9146AFE2E2DE}"/>
              </a:ext>
            </a:extLst>
          </p:cNvPr>
          <p:cNvGraphicFramePr/>
          <p:nvPr>
            <p:extLst>
              <p:ext uri="{D42A27DB-BD31-4B8C-83A1-F6EECF244321}">
                <p14:modId xmlns:p14="http://schemas.microsoft.com/office/powerpoint/2010/main" val="2891725657"/>
              </p:ext>
            </p:extLst>
          </p:nvPr>
        </p:nvGraphicFramePr>
        <p:xfrm>
          <a:off x="1141411" y="1284288"/>
          <a:ext cx="10831514" cy="532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933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17"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319" name="Group 318">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446" name="Group 445">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58"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59"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0"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1"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2"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3"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4"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5"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6"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7"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8"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9"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70"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1"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2"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3"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4"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75"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6"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7"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8"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9"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0"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1"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2"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3"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4"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447" name="Group 446">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48"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9"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0"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1"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2"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3"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4"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5"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6"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7"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486" name="Rectangle 4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08D9C29-7A78-4A15-8A7B-CCEC8EC99DD6}"/>
              </a:ext>
            </a:extLst>
          </p:cNvPr>
          <p:cNvSpPr>
            <a:spLocks noGrp="1"/>
          </p:cNvSpPr>
          <p:nvPr>
            <p:ph type="title"/>
          </p:nvPr>
        </p:nvSpPr>
        <p:spPr>
          <a:xfrm>
            <a:off x="1116012" y="37797"/>
            <a:ext cx="9905998" cy="1478570"/>
          </a:xfrm>
        </p:spPr>
        <p:txBody>
          <a:bodyPr vert="horz" lIns="91440" tIns="45720" rIns="91440" bIns="45720" rtlCol="0" anchor="ctr">
            <a:normAutofit/>
          </a:bodyPr>
          <a:lstStyle/>
          <a:p>
            <a:pPr>
              <a:lnSpc>
                <a:spcPct val="90000"/>
              </a:lnSpc>
              <a:spcBef>
                <a:spcPct val="0"/>
              </a:spcBef>
            </a:pPr>
            <a:r>
              <a:rPr lang="en-US" sz="3600" dirty="0"/>
              <a:t>continued</a:t>
            </a:r>
          </a:p>
        </p:txBody>
      </p:sp>
      <p:graphicFrame>
        <p:nvGraphicFramePr>
          <p:cNvPr id="134" name="Text Placeholder 2">
            <a:extLst>
              <a:ext uri="{FF2B5EF4-FFF2-40B4-BE49-F238E27FC236}">
                <a16:creationId xmlns:a16="http://schemas.microsoft.com/office/drawing/2014/main" id="{14ABACD3-1275-10A2-47C2-CBB2E6481793}"/>
              </a:ext>
            </a:extLst>
          </p:cNvPr>
          <p:cNvGraphicFramePr/>
          <p:nvPr>
            <p:extLst>
              <p:ext uri="{D42A27DB-BD31-4B8C-83A1-F6EECF244321}">
                <p14:modId xmlns:p14="http://schemas.microsoft.com/office/powerpoint/2010/main" val="2280781873"/>
              </p:ext>
            </p:extLst>
          </p:nvPr>
        </p:nvGraphicFramePr>
        <p:xfrm>
          <a:off x="917576" y="1420813"/>
          <a:ext cx="11145836" cy="4948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3893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 name="Title 4">
            <a:extLst>
              <a:ext uri="{FF2B5EF4-FFF2-40B4-BE49-F238E27FC236}">
                <a16:creationId xmlns:a16="http://schemas.microsoft.com/office/drawing/2014/main" id="{06FB7934-BEFA-43DB-A5EC-9D241483A02D}"/>
              </a:ext>
            </a:extLst>
          </p:cNvPr>
          <p:cNvSpPr>
            <a:spLocks noGrp="1"/>
          </p:cNvSpPr>
          <p:nvPr>
            <p:ph type="title"/>
          </p:nvPr>
        </p:nvSpPr>
        <p:spPr>
          <a:xfrm>
            <a:off x="1141412" y="618518"/>
            <a:ext cx="5894387" cy="1478570"/>
          </a:xfrm>
        </p:spPr>
        <p:txBody>
          <a:bodyPr vert="horz" lIns="91440" tIns="45720" rIns="91440" bIns="45720" rtlCol="0" anchor="b">
            <a:normAutofit/>
          </a:bodyPr>
          <a:lstStyle/>
          <a:p>
            <a:pPr>
              <a:lnSpc>
                <a:spcPct val="90000"/>
              </a:lnSpc>
              <a:spcBef>
                <a:spcPct val="0"/>
              </a:spcBef>
            </a:pPr>
            <a:r>
              <a:rPr lang="en-US" sz="3600" dirty="0"/>
              <a:t>results</a:t>
            </a:r>
          </a:p>
        </p:txBody>
      </p:sp>
      <p:sp>
        <p:nvSpPr>
          <p:cNvPr id="3" name="Text Placeholder 2">
            <a:extLst>
              <a:ext uri="{FF2B5EF4-FFF2-40B4-BE49-F238E27FC236}">
                <a16:creationId xmlns:a16="http://schemas.microsoft.com/office/drawing/2014/main" id="{893F3039-A22C-4DFA-A306-DD936E296D29}"/>
              </a:ext>
            </a:extLst>
          </p:cNvPr>
          <p:cNvSpPr>
            <a:spLocks noGrp="1"/>
          </p:cNvSpPr>
          <p:nvPr>
            <p:ph type="body" sz="quarter" idx="12"/>
          </p:nvPr>
        </p:nvSpPr>
        <p:spPr>
          <a:xfrm>
            <a:off x="1141412" y="2249487"/>
            <a:ext cx="5894388" cy="3541714"/>
          </a:xfrm>
        </p:spPr>
        <p:txBody>
          <a:bodyPr vert="horz" lIns="91440" tIns="45720" rIns="91440" bIns="45720" rtlCol="0">
            <a:normAutofit lnSpcReduction="10000"/>
          </a:bodyPr>
          <a:lstStyle/>
          <a:p>
            <a:pPr indent="-228600" algn="l">
              <a:lnSpc>
                <a:spcPct val="110000"/>
              </a:lnSpc>
              <a:spcAft>
                <a:spcPts val="600"/>
              </a:spcAft>
              <a:buFont typeface="Arial" panose="020B0604020202020204" pitchFamily="34" charset="0"/>
              <a:buChar char="•"/>
              <a:tabLst>
                <a:tab pos="182880" algn="l"/>
              </a:tabLst>
            </a:pPr>
            <a:r>
              <a:rPr lang="en-US" dirty="0">
                <a:effectLst/>
              </a:rPr>
              <a:t>Case 1: In this case the boost value is kept 1.0 and duty cycle period value 50000. By changing max boost and duty cycle period the stability is attaining at cycle=0153, </a:t>
            </a:r>
            <a:r>
              <a:rPr lang="en-US" dirty="0" err="1">
                <a:effectLst/>
              </a:rPr>
              <a:t>i</a:t>
            </a:r>
            <a:r>
              <a:rPr lang="en-US" dirty="0">
                <a:effectLst/>
              </a:rPr>
              <a:t>=82, cols=41, s=100 and we observed that initially the SDR is not representing complete values and the program is slow. When the boosting parameter is activated the SDR is representing complete values and the total time to complete the program is 46:00 minutes.</a:t>
            </a:r>
            <a:endParaRPr lang="en-US" spc="-5" dirty="0">
              <a:effectLst/>
            </a:endParaRPr>
          </a:p>
          <a:p>
            <a:pPr indent="-228600" algn="l">
              <a:lnSpc>
                <a:spcPct val="110000"/>
              </a:lnSpc>
              <a:buFont typeface="Arial" panose="020B0604020202020204" pitchFamily="34" charset="0"/>
              <a:buChar char="•"/>
            </a:pPr>
            <a:endParaRPr lang="en-US" sz="1300" dirty="0"/>
          </a:p>
        </p:txBody>
      </p:sp>
      <p:pic>
        <p:nvPicPr>
          <p:cNvPr id="6" name="Picture 5" descr="Table&#10;&#10;Description automatically generated with medium confidence">
            <a:extLst>
              <a:ext uri="{FF2B5EF4-FFF2-40B4-BE49-F238E27FC236}">
                <a16:creationId xmlns:a16="http://schemas.microsoft.com/office/drawing/2014/main" id="{99127DC8-E7DD-482F-8D94-5E3F6E90C8BF}"/>
              </a:ext>
            </a:extLst>
          </p:cNvPr>
          <p:cNvPicPr>
            <a:picLocks noChangeAspect="1"/>
          </p:cNvPicPr>
          <p:nvPr/>
        </p:nvPicPr>
        <p:blipFill rotWithShape="1">
          <a:blip r:embed="rId3">
            <a:extLst>
              <a:ext uri="{28A0092B-C50C-407E-A947-70E740481C1C}">
                <a14:useLocalDpi xmlns:a14="http://schemas.microsoft.com/office/drawing/2010/main" val="0"/>
              </a:ext>
            </a:extLst>
          </a:blip>
          <a:srcRect l="2856" r="13267"/>
          <a:stretch/>
        </p:blipFill>
        <p:spPr bwMode="auto">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descr="Graphical user interface, text, application&#10;&#10;Description automatically generated">
            <a:extLst>
              <a:ext uri="{FF2B5EF4-FFF2-40B4-BE49-F238E27FC236}">
                <a16:creationId xmlns:a16="http://schemas.microsoft.com/office/drawing/2014/main" id="{72D4509F-F011-48A7-A19C-2991531105AF}"/>
              </a:ext>
            </a:extLst>
          </p:cNvPr>
          <p:cNvPicPr>
            <a:picLocks noChangeAspect="1"/>
          </p:cNvPicPr>
          <p:nvPr/>
        </p:nvPicPr>
        <p:blipFill rotWithShape="1">
          <a:blip r:embed="rId4">
            <a:extLst>
              <a:ext uri="{28A0092B-C50C-407E-A947-70E740481C1C}">
                <a14:useLocalDpi xmlns:a14="http://schemas.microsoft.com/office/drawing/2010/main" val="0"/>
              </a:ext>
            </a:extLst>
          </a:blip>
          <a:srcRect l="6021" r="5710" b="3"/>
          <a:stretch/>
        </p:blipFill>
        <p:spPr bwMode="auto">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338375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2" name="Group 61">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3" name="Group 62">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5"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7"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4" name="Group 63">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5"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 name="Title 4">
            <a:extLst>
              <a:ext uri="{FF2B5EF4-FFF2-40B4-BE49-F238E27FC236}">
                <a16:creationId xmlns:a16="http://schemas.microsoft.com/office/drawing/2014/main" id="{06FB7934-BEFA-43DB-A5EC-9D241483A02D}"/>
              </a:ext>
            </a:extLst>
          </p:cNvPr>
          <p:cNvSpPr>
            <a:spLocks noGrp="1"/>
          </p:cNvSpPr>
          <p:nvPr>
            <p:ph type="title"/>
          </p:nvPr>
        </p:nvSpPr>
        <p:spPr>
          <a:xfrm>
            <a:off x="1141411" y="652288"/>
            <a:ext cx="5894387" cy="1478570"/>
          </a:xfrm>
        </p:spPr>
        <p:txBody>
          <a:bodyPr vert="horz" lIns="91440" tIns="45720" rIns="91440" bIns="45720" rtlCol="0" anchor="b">
            <a:normAutofit/>
          </a:bodyPr>
          <a:lstStyle/>
          <a:p>
            <a:pPr>
              <a:lnSpc>
                <a:spcPct val="90000"/>
              </a:lnSpc>
              <a:spcBef>
                <a:spcPct val="0"/>
              </a:spcBef>
            </a:pPr>
            <a:r>
              <a:rPr lang="en-US" sz="3600"/>
              <a:t>results</a:t>
            </a:r>
          </a:p>
        </p:txBody>
      </p:sp>
      <p:sp>
        <p:nvSpPr>
          <p:cNvPr id="3" name="Text Placeholder 2">
            <a:extLst>
              <a:ext uri="{FF2B5EF4-FFF2-40B4-BE49-F238E27FC236}">
                <a16:creationId xmlns:a16="http://schemas.microsoft.com/office/drawing/2014/main" id="{893F3039-A22C-4DFA-A306-DD936E296D29}"/>
              </a:ext>
            </a:extLst>
          </p:cNvPr>
          <p:cNvSpPr>
            <a:spLocks noGrp="1"/>
          </p:cNvSpPr>
          <p:nvPr>
            <p:ph type="body" sz="quarter" idx="12"/>
          </p:nvPr>
        </p:nvSpPr>
        <p:spPr>
          <a:xfrm>
            <a:off x="1141412" y="2249486"/>
            <a:ext cx="5894388" cy="4262149"/>
          </a:xfrm>
        </p:spPr>
        <p:txBody>
          <a:bodyPr vert="horz" lIns="91440" tIns="45720" rIns="91440" bIns="45720" rtlCol="0">
            <a:normAutofit/>
          </a:bodyPr>
          <a:lstStyle/>
          <a:p>
            <a:pPr indent="-228600" algn="l">
              <a:lnSpc>
                <a:spcPct val="110000"/>
              </a:lnSpc>
              <a:spcAft>
                <a:spcPts val="600"/>
              </a:spcAft>
              <a:buFont typeface="Arial" panose="020B0604020202020204" pitchFamily="34" charset="0"/>
              <a:buChar char="•"/>
              <a:tabLst>
                <a:tab pos="182880" algn="l"/>
              </a:tabLst>
            </a:pPr>
            <a:r>
              <a:rPr lang="en-US" sz="1600" dirty="0">
                <a:effectLst/>
              </a:rPr>
              <a:t>Case 2: In this case we increased the boost value to 5.0 and duty cycle period value 100000. By changing max boost and duty cycle period the stability is attaining at cycle=0232, </a:t>
            </a:r>
            <a:r>
              <a:rPr lang="en-US" sz="1600" dirty="0" err="1">
                <a:effectLst/>
              </a:rPr>
              <a:t>i</a:t>
            </a:r>
            <a:r>
              <a:rPr lang="en-US" sz="1600" dirty="0">
                <a:effectLst/>
              </a:rPr>
              <a:t>=0, cols=40, s=100 and we again observed that initially the SDR is not representing complete values and the program is slow. When the boosting parameter is activated the SDR is representing complete values and the total time to complete the program is same when compared with case1. In this case we increased both values and remaining parameters are same, so the stability also increased to cycle=0232 not 100% but approximately 90 to 95%. </a:t>
            </a:r>
            <a:endParaRPr lang="en-US" sz="1600" dirty="0"/>
          </a:p>
        </p:txBody>
      </p:sp>
      <p:pic>
        <p:nvPicPr>
          <p:cNvPr id="54" name="Picture 53" descr="A picture containing table&#10;&#10;Description automatically generated">
            <a:extLst>
              <a:ext uri="{FF2B5EF4-FFF2-40B4-BE49-F238E27FC236}">
                <a16:creationId xmlns:a16="http://schemas.microsoft.com/office/drawing/2014/main" id="{D98E96AD-78CB-45AC-963B-CEEB67B729CA}"/>
              </a:ext>
            </a:extLst>
          </p:cNvPr>
          <p:cNvPicPr>
            <a:picLocks noChangeAspect="1"/>
          </p:cNvPicPr>
          <p:nvPr/>
        </p:nvPicPr>
        <p:blipFill rotWithShape="1">
          <a:blip r:embed="rId3">
            <a:extLst>
              <a:ext uri="{28A0092B-C50C-407E-A947-70E740481C1C}">
                <a14:useLocalDpi xmlns:a14="http://schemas.microsoft.com/office/drawing/2010/main" val="0"/>
              </a:ext>
            </a:extLst>
          </a:blip>
          <a:srcRect r="10611" b="-6"/>
          <a:stretch/>
        </p:blipFill>
        <p:spPr bwMode="auto">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5" name="Picture 54" descr="Graphical user interface, application&#10;&#10;Description automatically generated">
            <a:extLst>
              <a:ext uri="{FF2B5EF4-FFF2-40B4-BE49-F238E27FC236}">
                <a16:creationId xmlns:a16="http://schemas.microsoft.com/office/drawing/2014/main" id="{C3865E35-CE68-4214-8788-0B348A480A6E}"/>
              </a:ext>
            </a:extLst>
          </p:cNvPr>
          <p:cNvPicPr>
            <a:picLocks noChangeAspect="1"/>
          </p:cNvPicPr>
          <p:nvPr/>
        </p:nvPicPr>
        <p:blipFill rotWithShape="1">
          <a:blip r:embed="rId4">
            <a:extLst>
              <a:ext uri="{28A0092B-C50C-407E-A947-70E740481C1C}">
                <a14:useLocalDpi xmlns:a14="http://schemas.microsoft.com/office/drawing/2010/main" val="0"/>
              </a:ext>
            </a:extLst>
          </a:blip>
          <a:srcRect r="11554" b="-1"/>
          <a:stretch/>
        </p:blipFill>
        <p:spPr bwMode="auto">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058543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8" name="Group 107">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9" name="Group 108">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1"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2"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3"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8"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0" name="Group 109">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1"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 name="Title 4">
            <a:extLst>
              <a:ext uri="{FF2B5EF4-FFF2-40B4-BE49-F238E27FC236}">
                <a16:creationId xmlns:a16="http://schemas.microsoft.com/office/drawing/2014/main" id="{06FB7934-BEFA-43DB-A5EC-9D241483A02D}"/>
              </a:ext>
            </a:extLst>
          </p:cNvPr>
          <p:cNvSpPr>
            <a:spLocks noGrp="1"/>
          </p:cNvSpPr>
          <p:nvPr>
            <p:ph type="title"/>
          </p:nvPr>
        </p:nvSpPr>
        <p:spPr>
          <a:xfrm>
            <a:off x="1141412" y="618518"/>
            <a:ext cx="5894387" cy="1478570"/>
          </a:xfrm>
        </p:spPr>
        <p:txBody>
          <a:bodyPr vert="horz" lIns="91440" tIns="45720" rIns="91440" bIns="45720" rtlCol="0" anchor="b">
            <a:normAutofit/>
          </a:bodyPr>
          <a:lstStyle/>
          <a:p>
            <a:pPr>
              <a:lnSpc>
                <a:spcPct val="90000"/>
              </a:lnSpc>
              <a:spcBef>
                <a:spcPct val="0"/>
              </a:spcBef>
            </a:pPr>
            <a:r>
              <a:rPr lang="en-US" sz="3600" dirty="0"/>
              <a:t>results</a:t>
            </a:r>
          </a:p>
        </p:txBody>
      </p:sp>
      <p:sp>
        <p:nvSpPr>
          <p:cNvPr id="3" name="Text Placeholder 2">
            <a:extLst>
              <a:ext uri="{FF2B5EF4-FFF2-40B4-BE49-F238E27FC236}">
                <a16:creationId xmlns:a16="http://schemas.microsoft.com/office/drawing/2014/main" id="{893F3039-A22C-4DFA-A306-DD936E296D29}"/>
              </a:ext>
            </a:extLst>
          </p:cNvPr>
          <p:cNvSpPr>
            <a:spLocks noGrp="1"/>
          </p:cNvSpPr>
          <p:nvPr>
            <p:ph type="body" sz="quarter" idx="12"/>
          </p:nvPr>
        </p:nvSpPr>
        <p:spPr>
          <a:xfrm>
            <a:off x="1141412" y="2249487"/>
            <a:ext cx="5894388" cy="4474586"/>
          </a:xfrm>
        </p:spPr>
        <p:txBody>
          <a:bodyPr vert="horz" lIns="91440" tIns="45720" rIns="91440" bIns="45720" rtlCol="0">
            <a:noAutofit/>
          </a:bodyPr>
          <a:lstStyle/>
          <a:p>
            <a:pPr indent="-228600" algn="l">
              <a:lnSpc>
                <a:spcPct val="110000"/>
              </a:lnSpc>
              <a:spcAft>
                <a:spcPts val="600"/>
              </a:spcAft>
              <a:buFont typeface="Arial" panose="020B0604020202020204" pitchFamily="34" charset="0"/>
              <a:buChar char="•"/>
              <a:tabLst>
                <a:tab pos="182880" algn="l"/>
              </a:tabLst>
            </a:pPr>
            <a:r>
              <a:rPr lang="en-US" sz="1400" dirty="0">
                <a:effectLst/>
              </a:rPr>
              <a:t>Case 3: In this case we increased the boost value to 10.0 and duty cycle period value 150000. By changing max boost and duty cycle period the stability is attaining at same cycle=0232, </a:t>
            </a:r>
            <a:r>
              <a:rPr lang="en-US" sz="1400" dirty="0" err="1">
                <a:effectLst/>
              </a:rPr>
              <a:t>i</a:t>
            </a:r>
            <a:r>
              <a:rPr lang="en-US" sz="1400" dirty="0">
                <a:effectLst/>
              </a:rPr>
              <a:t>=0, cols=40, s=100 and we again observed that initially the SDR is not representing complete values and this time the program is somewhat fast compared to case1 and case2. When the boosting parameter is activated the SDR is representing complete values and the total time to complete the program is reduced when compared with case1 and case2 (42 minutes). In this case we increased both values and remaining parameters are same, so the stability also increased to cycle=0232 not 100% but approximately 90 to 95%. We observed that with increasing the max boost and duty cycle period the stability is also increases.</a:t>
            </a:r>
            <a:endParaRPr lang="en-US" sz="1400" dirty="0"/>
          </a:p>
        </p:txBody>
      </p:sp>
      <p:pic>
        <p:nvPicPr>
          <p:cNvPr id="47" name="Picture 46" descr="A picture containing table&#10;&#10;Description automatically generated">
            <a:extLst>
              <a:ext uri="{FF2B5EF4-FFF2-40B4-BE49-F238E27FC236}">
                <a16:creationId xmlns:a16="http://schemas.microsoft.com/office/drawing/2014/main" id="{607847FC-A2CD-4DA1-BCFF-572AB3E284F4}"/>
              </a:ext>
            </a:extLst>
          </p:cNvPr>
          <p:cNvPicPr>
            <a:picLocks noChangeAspect="1"/>
          </p:cNvPicPr>
          <p:nvPr/>
        </p:nvPicPr>
        <p:blipFill rotWithShape="1">
          <a:blip r:embed="rId3">
            <a:extLst>
              <a:ext uri="{28A0092B-C50C-407E-A947-70E740481C1C}">
                <a14:useLocalDpi xmlns:a14="http://schemas.microsoft.com/office/drawing/2010/main" val="0"/>
              </a:ext>
            </a:extLst>
          </a:blip>
          <a:srcRect r="11444" b="2"/>
          <a:stretch/>
        </p:blipFill>
        <p:spPr bwMode="auto">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8" name="Picture 47" descr="Graphical user interface, application&#10;&#10;Description automatically generated">
            <a:extLst>
              <a:ext uri="{FF2B5EF4-FFF2-40B4-BE49-F238E27FC236}">
                <a16:creationId xmlns:a16="http://schemas.microsoft.com/office/drawing/2014/main" id="{FFD3D73A-92A5-4215-BFDA-4242FA2C4174}"/>
              </a:ext>
            </a:extLst>
          </p:cNvPr>
          <p:cNvPicPr>
            <a:picLocks noChangeAspect="1"/>
          </p:cNvPicPr>
          <p:nvPr/>
        </p:nvPicPr>
        <p:blipFill rotWithShape="1">
          <a:blip r:embed="rId4">
            <a:extLst>
              <a:ext uri="{28A0092B-C50C-407E-A947-70E740481C1C}">
                <a14:useLocalDpi xmlns:a14="http://schemas.microsoft.com/office/drawing/2010/main" val="0"/>
              </a:ext>
            </a:extLst>
          </a:blip>
          <a:srcRect r="11554" b="-1"/>
          <a:stretch/>
        </p:blipFill>
        <p:spPr bwMode="auto">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523530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4" name="Group 153">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5" name="Group 154">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7"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8"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9"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4"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6" name="Group 155">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7"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 name="Title 4">
            <a:extLst>
              <a:ext uri="{FF2B5EF4-FFF2-40B4-BE49-F238E27FC236}">
                <a16:creationId xmlns:a16="http://schemas.microsoft.com/office/drawing/2014/main" id="{06FB7934-BEFA-43DB-A5EC-9D241483A02D}"/>
              </a:ext>
            </a:extLst>
          </p:cNvPr>
          <p:cNvSpPr>
            <a:spLocks noGrp="1"/>
          </p:cNvSpPr>
          <p:nvPr>
            <p:ph type="title"/>
          </p:nvPr>
        </p:nvSpPr>
        <p:spPr>
          <a:xfrm>
            <a:off x="1196975" y="4270"/>
            <a:ext cx="5894387" cy="1478570"/>
          </a:xfrm>
        </p:spPr>
        <p:txBody>
          <a:bodyPr vert="horz" lIns="91440" tIns="45720" rIns="91440" bIns="45720" rtlCol="0" anchor="b">
            <a:normAutofit/>
          </a:bodyPr>
          <a:lstStyle/>
          <a:p>
            <a:pPr>
              <a:lnSpc>
                <a:spcPct val="90000"/>
              </a:lnSpc>
              <a:spcBef>
                <a:spcPct val="0"/>
              </a:spcBef>
            </a:pPr>
            <a:r>
              <a:rPr lang="en-US" sz="3600" dirty="0"/>
              <a:t>results</a:t>
            </a:r>
          </a:p>
        </p:txBody>
      </p:sp>
      <p:sp>
        <p:nvSpPr>
          <p:cNvPr id="3" name="Text Placeholder 2">
            <a:extLst>
              <a:ext uri="{FF2B5EF4-FFF2-40B4-BE49-F238E27FC236}">
                <a16:creationId xmlns:a16="http://schemas.microsoft.com/office/drawing/2014/main" id="{893F3039-A22C-4DFA-A306-DD936E296D29}"/>
              </a:ext>
            </a:extLst>
          </p:cNvPr>
          <p:cNvSpPr>
            <a:spLocks noGrp="1"/>
          </p:cNvSpPr>
          <p:nvPr>
            <p:ph type="body" sz="quarter" idx="12"/>
          </p:nvPr>
        </p:nvSpPr>
        <p:spPr>
          <a:xfrm>
            <a:off x="1141412" y="1435101"/>
            <a:ext cx="5894388" cy="5408612"/>
          </a:xfrm>
        </p:spPr>
        <p:txBody>
          <a:bodyPr vert="horz" lIns="91440" tIns="45720" rIns="91440" bIns="45720" rtlCol="0">
            <a:noAutofit/>
          </a:bodyPr>
          <a:lstStyle/>
          <a:p>
            <a:pPr indent="-228600" algn="l">
              <a:lnSpc>
                <a:spcPct val="110000"/>
              </a:lnSpc>
              <a:spcAft>
                <a:spcPts val="600"/>
              </a:spcAft>
              <a:buFont typeface="Arial" panose="020B0604020202020204" pitchFamily="34" charset="0"/>
              <a:buChar char="•"/>
              <a:tabLst>
                <a:tab pos="182880" algn="l"/>
              </a:tabLst>
            </a:pPr>
            <a:r>
              <a:rPr lang="en-US" sz="1600" dirty="0">
                <a:effectLst/>
              </a:rPr>
              <a:t>Case 4: In this case we decreased the boost value to 5.0 and duty cycle period value 100000 and changed one more parameter which plays a vital role for making it stable is “BUMP UP WEAK COLUMNS” to true. By changing max boost, duty cycle period and Bump Up Weak Colum to true the stability is attaining at cycle=096, </a:t>
            </a:r>
            <a:r>
              <a:rPr lang="en-US" sz="1600" dirty="0" err="1">
                <a:effectLst/>
              </a:rPr>
              <a:t>i</a:t>
            </a:r>
            <a:r>
              <a:rPr lang="en-US" sz="1600" dirty="0">
                <a:effectLst/>
              </a:rPr>
              <a:t>=0, cols=41, s=100 and this time we observed that it disables all the weak columns (Columns in which average or all the cells are not active). This test takes less than 30 minutes to execute all input series from 0 to 10. Initially the SDR is not representing complete values and this time the program is very fast compared to case1, case2 and case3. When the boosting parameter is activated the SDR is representing complete values and the total time to complete the program is reduced when compared with case1, case2 and case3.</a:t>
            </a:r>
            <a:endParaRPr lang="en-US" sz="1600" dirty="0"/>
          </a:p>
        </p:txBody>
      </p:sp>
      <p:pic>
        <p:nvPicPr>
          <p:cNvPr id="49" name="Picture 48" descr="A picture containing table&#10;&#10;Description automatically generated">
            <a:extLst>
              <a:ext uri="{FF2B5EF4-FFF2-40B4-BE49-F238E27FC236}">
                <a16:creationId xmlns:a16="http://schemas.microsoft.com/office/drawing/2014/main" id="{B5C8685D-6FC1-49B4-8DE0-15E5F601666A}"/>
              </a:ext>
            </a:extLst>
          </p:cNvPr>
          <p:cNvPicPr>
            <a:picLocks noChangeAspect="1"/>
          </p:cNvPicPr>
          <p:nvPr/>
        </p:nvPicPr>
        <p:blipFill rotWithShape="1">
          <a:blip r:embed="rId3">
            <a:extLst>
              <a:ext uri="{28A0092B-C50C-407E-A947-70E740481C1C}">
                <a14:useLocalDpi xmlns:a14="http://schemas.microsoft.com/office/drawing/2010/main" val="0"/>
              </a:ext>
            </a:extLst>
          </a:blip>
          <a:srcRect l="5632" r="4993" b="-5"/>
          <a:stretch/>
        </p:blipFill>
        <p:spPr bwMode="auto">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0" name="Picture 49" descr="Graphical user interface, text, application, email&#10;&#10;Description automatically generated">
            <a:extLst>
              <a:ext uri="{FF2B5EF4-FFF2-40B4-BE49-F238E27FC236}">
                <a16:creationId xmlns:a16="http://schemas.microsoft.com/office/drawing/2014/main" id="{17A50013-E351-45E1-86D3-52DDF9777E7C}"/>
              </a:ext>
            </a:extLst>
          </p:cNvPr>
          <p:cNvPicPr>
            <a:picLocks noChangeAspect="1"/>
          </p:cNvPicPr>
          <p:nvPr/>
        </p:nvPicPr>
        <p:blipFill rotWithShape="1">
          <a:blip r:embed="rId4">
            <a:extLst>
              <a:ext uri="{28A0092B-C50C-407E-A947-70E740481C1C}">
                <a14:useLocalDpi xmlns:a14="http://schemas.microsoft.com/office/drawing/2010/main" val="0"/>
              </a:ext>
            </a:extLst>
          </a:blip>
          <a:srcRect l="5376" r="5620" b="1"/>
          <a:stretch/>
        </p:blipFill>
        <p:spPr bwMode="auto">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18451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0" name="Group 199">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1" name="Group 200">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3"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4"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5"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0"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2" name="Group 201">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3"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 name="Title 4">
            <a:extLst>
              <a:ext uri="{FF2B5EF4-FFF2-40B4-BE49-F238E27FC236}">
                <a16:creationId xmlns:a16="http://schemas.microsoft.com/office/drawing/2014/main" id="{06FB7934-BEFA-43DB-A5EC-9D241483A02D}"/>
              </a:ext>
            </a:extLst>
          </p:cNvPr>
          <p:cNvSpPr>
            <a:spLocks noGrp="1"/>
          </p:cNvSpPr>
          <p:nvPr>
            <p:ph type="title"/>
          </p:nvPr>
        </p:nvSpPr>
        <p:spPr>
          <a:xfrm>
            <a:off x="1141412" y="618518"/>
            <a:ext cx="5894387" cy="1478570"/>
          </a:xfrm>
        </p:spPr>
        <p:txBody>
          <a:bodyPr vert="horz" lIns="91440" tIns="45720" rIns="91440" bIns="45720" rtlCol="0" anchor="b">
            <a:normAutofit/>
          </a:bodyPr>
          <a:lstStyle/>
          <a:p>
            <a:pPr>
              <a:lnSpc>
                <a:spcPct val="90000"/>
              </a:lnSpc>
              <a:spcBef>
                <a:spcPct val="0"/>
              </a:spcBef>
            </a:pPr>
            <a:r>
              <a:rPr lang="en-US" sz="3600" dirty="0"/>
              <a:t>results</a:t>
            </a:r>
          </a:p>
        </p:txBody>
      </p:sp>
      <p:sp>
        <p:nvSpPr>
          <p:cNvPr id="3" name="Text Placeholder 2">
            <a:extLst>
              <a:ext uri="{FF2B5EF4-FFF2-40B4-BE49-F238E27FC236}">
                <a16:creationId xmlns:a16="http://schemas.microsoft.com/office/drawing/2014/main" id="{893F3039-A22C-4DFA-A306-DD936E296D29}"/>
              </a:ext>
            </a:extLst>
          </p:cNvPr>
          <p:cNvSpPr>
            <a:spLocks noGrp="1"/>
          </p:cNvSpPr>
          <p:nvPr>
            <p:ph type="body" sz="quarter" idx="12"/>
          </p:nvPr>
        </p:nvSpPr>
        <p:spPr>
          <a:xfrm>
            <a:off x="1141412" y="2249487"/>
            <a:ext cx="5894388" cy="3541714"/>
          </a:xfrm>
        </p:spPr>
        <p:txBody>
          <a:bodyPr vert="horz" lIns="91440" tIns="45720" rIns="91440" bIns="45720" rtlCol="0">
            <a:normAutofit/>
          </a:bodyPr>
          <a:lstStyle/>
          <a:p>
            <a:pPr indent="-228600" algn="l">
              <a:lnSpc>
                <a:spcPct val="110000"/>
              </a:lnSpc>
              <a:spcAft>
                <a:spcPts val="600"/>
              </a:spcAft>
              <a:buFont typeface="Arial" panose="020B0604020202020204" pitchFamily="34" charset="0"/>
              <a:buChar char="•"/>
              <a:tabLst>
                <a:tab pos="182880" algn="l"/>
              </a:tabLst>
            </a:pPr>
            <a:r>
              <a:rPr lang="en-US" dirty="0">
                <a:effectLst/>
              </a:rPr>
              <a:t>Case 5: In this case we kept the values same as case4 and changed the parameters input bits, num columns and double max to 100, 1024 and 50. By changing these values the system is attaining stable state at cycle=0331, </a:t>
            </a:r>
            <a:r>
              <a:rPr lang="en-US" dirty="0" err="1">
                <a:effectLst/>
              </a:rPr>
              <a:t>i</a:t>
            </a:r>
            <a:r>
              <a:rPr lang="en-US" dirty="0">
                <a:effectLst/>
              </a:rPr>
              <a:t>=41, cols=20, s=100. We observed that when we reduce these values the stability increases, and it reduces the execution time. The total time to execute this case is 2 minutes because of reducing num of columns and double max. </a:t>
            </a:r>
            <a:endParaRPr lang="en-US" dirty="0"/>
          </a:p>
        </p:txBody>
      </p:sp>
      <p:pic>
        <p:nvPicPr>
          <p:cNvPr id="47" name="Picture 46" descr="A picture containing table&#10;&#10;Description automatically generated">
            <a:extLst>
              <a:ext uri="{FF2B5EF4-FFF2-40B4-BE49-F238E27FC236}">
                <a16:creationId xmlns:a16="http://schemas.microsoft.com/office/drawing/2014/main" id="{2A14F525-1170-4F3D-A685-B9A19AF78A3F}"/>
              </a:ext>
            </a:extLst>
          </p:cNvPr>
          <p:cNvPicPr>
            <a:picLocks noChangeAspect="1"/>
          </p:cNvPicPr>
          <p:nvPr/>
        </p:nvPicPr>
        <p:blipFill rotWithShape="1">
          <a:blip r:embed="rId3">
            <a:extLst>
              <a:ext uri="{28A0092B-C50C-407E-A947-70E740481C1C}">
                <a14:useLocalDpi xmlns:a14="http://schemas.microsoft.com/office/drawing/2010/main" val="0"/>
              </a:ext>
            </a:extLst>
          </a:blip>
          <a:srcRect r="12697" b="6"/>
          <a:stretch/>
        </p:blipFill>
        <p:spPr bwMode="auto">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8" name="Picture 47" descr="Graphical user interface, application&#10;&#10;Description automatically generated">
            <a:extLst>
              <a:ext uri="{FF2B5EF4-FFF2-40B4-BE49-F238E27FC236}">
                <a16:creationId xmlns:a16="http://schemas.microsoft.com/office/drawing/2014/main" id="{75EFD352-77FC-4081-AE42-413411470783}"/>
              </a:ext>
            </a:extLst>
          </p:cNvPr>
          <p:cNvPicPr>
            <a:picLocks noChangeAspect="1"/>
          </p:cNvPicPr>
          <p:nvPr/>
        </p:nvPicPr>
        <p:blipFill rotWithShape="1">
          <a:blip r:embed="rId4">
            <a:extLst>
              <a:ext uri="{28A0092B-C50C-407E-A947-70E740481C1C}">
                <a14:useLocalDpi xmlns:a14="http://schemas.microsoft.com/office/drawing/2010/main" val="0"/>
              </a:ext>
            </a:extLst>
          </a:blip>
          <a:srcRect l="6106" r="6326" b="-6"/>
          <a:stretch/>
        </p:blipFill>
        <p:spPr bwMode="auto">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15282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9" name="Group 118">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1"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2"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3"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8"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20" name="Group 119">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1"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 name="Title 4">
            <a:extLst>
              <a:ext uri="{FF2B5EF4-FFF2-40B4-BE49-F238E27FC236}">
                <a16:creationId xmlns:a16="http://schemas.microsoft.com/office/drawing/2014/main" id="{06FB7934-BEFA-43DB-A5EC-9D241483A02D}"/>
              </a:ext>
            </a:extLst>
          </p:cNvPr>
          <p:cNvSpPr>
            <a:spLocks noGrp="1"/>
          </p:cNvSpPr>
          <p:nvPr>
            <p:ph type="title"/>
          </p:nvPr>
        </p:nvSpPr>
        <p:spPr>
          <a:xfrm>
            <a:off x="1141412" y="618518"/>
            <a:ext cx="5894387" cy="1478570"/>
          </a:xfrm>
        </p:spPr>
        <p:txBody>
          <a:bodyPr vert="horz" lIns="91440" tIns="45720" rIns="91440" bIns="45720" rtlCol="0" anchor="b">
            <a:normAutofit/>
          </a:bodyPr>
          <a:lstStyle/>
          <a:p>
            <a:pPr>
              <a:lnSpc>
                <a:spcPct val="90000"/>
              </a:lnSpc>
              <a:spcBef>
                <a:spcPct val="0"/>
              </a:spcBef>
            </a:pPr>
            <a:r>
              <a:rPr lang="en-US" sz="3600" dirty="0"/>
              <a:t>results</a:t>
            </a:r>
          </a:p>
        </p:txBody>
      </p:sp>
      <p:sp>
        <p:nvSpPr>
          <p:cNvPr id="3" name="Text Placeholder 2">
            <a:extLst>
              <a:ext uri="{FF2B5EF4-FFF2-40B4-BE49-F238E27FC236}">
                <a16:creationId xmlns:a16="http://schemas.microsoft.com/office/drawing/2014/main" id="{893F3039-A22C-4DFA-A306-DD936E296D29}"/>
              </a:ext>
            </a:extLst>
          </p:cNvPr>
          <p:cNvSpPr>
            <a:spLocks noGrp="1"/>
          </p:cNvSpPr>
          <p:nvPr>
            <p:ph type="body" sz="quarter" idx="12"/>
          </p:nvPr>
        </p:nvSpPr>
        <p:spPr>
          <a:xfrm>
            <a:off x="1141412" y="2249487"/>
            <a:ext cx="5894388" cy="3541714"/>
          </a:xfrm>
        </p:spPr>
        <p:txBody>
          <a:bodyPr vert="horz" lIns="91440" tIns="45720" rIns="91440" bIns="45720" rtlCol="0">
            <a:normAutofit fontScale="92500" lnSpcReduction="10000"/>
          </a:bodyPr>
          <a:lstStyle/>
          <a:p>
            <a:pPr indent="-228600" algn="l">
              <a:lnSpc>
                <a:spcPct val="110000"/>
              </a:lnSpc>
              <a:spcAft>
                <a:spcPts val="600"/>
              </a:spcAft>
              <a:buFont typeface="Arial" panose="020B0604020202020204" pitchFamily="34" charset="0"/>
              <a:buChar char="•"/>
              <a:tabLst>
                <a:tab pos="182880" algn="l"/>
              </a:tabLst>
            </a:pPr>
            <a:r>
              <a:rPr lang="en-US" sz="1600" dirty="0">
                <a:effectLst/>
              </a:rPr>
              <a:t>Case 6: In this case we changed two more parameters which comes under Bump Up Weak Columns method are Syn Perm Below Stimulus Inc and Sync perm Trim Threshold along with max boost, duty cycle period, input bits, num of columns and double max. By changing these values, we observed that the system is attaining stability at cycle=0100, </a:t>
            </a:r>
            <a:r>
              <a:rPr lang="en-US" sz="1600" dirty="0" err="1">
                <a:effectLst/>
              </a:rPr>
              <a:t>i</a:t>
            </a:r>
            <a:r>
              <a:rPr lang="en-US" sz="1600" dirty="0">
                <a:effectLst/>
              </a:rPr>
              <a:t>=40, cols=20, s=100. We observed that the Syn Perm Below Stimulus Inc will increment the value to the current permeance value of the synapse and Sync perm Trim Threshold value is used by SP and when some permanence is under this value, it is set on zero. The total time to complete the program is 14 minutes. </a:t>
            </a:r>
            <a:endParaRPr lang="en-US" sz="1600" dirty="0"/>
          </a:p>
        </p:txBody>
      </p:sp>
      <p:pic>
        <p:nvPicPr>
          <p:cNvPr id="49" name="Picture 48" descr="Table&#10;&#10;Description automatically generated">
            <a:extLst>
              <a:ext uri="{FF2B5EF4-FFF2-40B4-BE49-F238E27FC236}">
                <a16:creationId xmlns:a16="http://schemas.microsoft.com/office/drawing/2014/main" id="{D5496257-E8FA-485D-BEC4-A2494CB4457F}"/>
              </a:ext>
            </a:extLst>
          </p:cNvPr>
          <p:cNvPicPr>
            <a:picLocks noChangeAspect="1"/>
          </p:cNvPicPr>
          <p:nvPr/>
        </p:nvPicPr>
        <p:blipFill rotWithShape="1">
          <a:blip r:embed="rId3">
            <a:extLst>
              <a:ext uri="{28A0092B-C50C-407E-A947-70E740481C1C}">
                <a14:useLocalDpi xmlns:a14="http://schemas.microsoft.com/office/drawing/2010/main" val="0"/>
              </a:ext>
            </a:extLst>
          </a:blip>
          <a:srcRect l="8286" r="4541"/>
          <a:stretch/>
        </p:blipFill>
        <p:spPr bwMode="auto">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0" name="Picture 49" descr="Application&#10;&#10;Description automatically generated with medium confidence">
            <a:extLst>
              <a:ext uri="{FF2B5EF4-FFF2-40B4-BE49-F238E27FC236}">
                <a16:creationId xmlns:a16="http://schemas.microsoft.com/office/drawing/2014/main" id="{3FC8EFC5-5F9F-40FE-9C99-800ED1995E2E}"/>
              </a:ext>
            </a:extLst>
          </p:cNvPr>
          <p:cNvPicPr>
            <a:picLocks noChangeAspect="1"/>
          </p:cNvPicPr>
          <p:nvPr/>
        </p:nvPicPr>
        <p:blipFill rotWithShape="1">
          <a:blip r:embed="rId4">
            <a:extLst>
              <a:ext uri="{28A0092B-C50C-407E-A947-70E740481C1C}">
                <a14:useLocalDpi xmlns:a14="http://schemas.microsoft.com/office/drawing/2010/main" val="0"/>
              </a:ext>
            </a:extLst>
          </a:blip>
          <a:srcRect l="6660" r="5725" b="-1"/>
          <a:stretch/>
        </p:blipFill>
        <p:spPr bwMode="auto">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215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16" name="Group 215">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217" name="Group 216">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9"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30"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1"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2"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3"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4"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5"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6"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7"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8"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9"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0"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1"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2"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3"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4"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5"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6"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7"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8"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9"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0"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1"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2"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3"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4"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5"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218" name="Group 217">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9"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0"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1"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2"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3"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4"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5"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6"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7"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8"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257" name="Rectangle 256">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9" name="Group 258">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6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2"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3"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4"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5"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6"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7"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8"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9"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0"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1"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2"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3"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4"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5"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6"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77"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8"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9"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0"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1"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2"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3"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4"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5"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6"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88"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90" name="Rectangle 289">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92" name="Group 291">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93"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4"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5"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6"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7"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8"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9"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0"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1"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2"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3"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4"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5"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6"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7"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8"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9"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0"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1"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2"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3"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4"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5"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6"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7"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8"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9"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21"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2F794DD-33A5-46DD-961D-15D4C58B231E}"/>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600">
                <a:solidFill>
                  <a:srgbClr val="FFFFFF"/>
                </a:solidFill>
              </a:rPr>
              <a:t>Abstract</a:t>
            </a:r>
          </a:p>
        </p:txBody>
      </p:sp>
      <p:graphicFrame>
        <p:nvGraphicFramePr>
          <p:cNvPr id="99" name="Text Placeholder 2">
            <a:extLst>
              <a:ext uri="{FF2B5EF4-FFF2-40B4-BE49-F238E27FC236}">
                <a16:creationId xmlns:a16="http://schemas.microsoft.com/office/drawing/2014/main" id="{AD0D2C6D-0393-DCDC-116A-0D25C1091111}"/>
              </a:ext>
            </a:extLst>
          </p:cNvPr>
          <p:cNvGraphicFramePr/>
          <p:nvPr>
            <p:extLst>
              <p:ext uri="{D42A27DB-BD31-4B8C-83A1-F6EECF244321}">
                <p14:modId xmlns:p14="http://schemas.microsoft.com/office/powerpoint/2010/main" val="344523764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1585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4" name="Group 163">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5" name="Group 164">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7"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8"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9"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6" name="Group 165">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7"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 name="Title 4">
            <a:extLst>
              <a:ext uri="{FF2B5EF4-FFF2-40B4-BE49-F238E27FC236}">
                <a16:creationId xmlns:a16="http://schemas.microsoft.com/office/drawing/2014/main" id="{06FB7934-BEFA-43DB-A5EC-9D241483A02D}"/>
              </a:ext>
            </a:extLst>
          </p:cNvPr>
          <p:cNvSpPr>
            <a:spLocks noGrp="1"/>
          </p:cNvSpPr>
          <p:nvPr>
            <p:ph type="title"/>
          </p:nvPr>
        </p:nvSpPr>
        <p:spPr>
          <a:xfrm>
            <a:off x="1141412" y="618518"/>
            <a:ext cx="5894387" cy="1478570"/>
          </a:xfrm>
        </p:spPr>
        <p:txBody>
          <a:bodyPr vert="horz" lIns="91440" tIns="45720" rIns="91440" bIns="45720" rtlCol="0" anchor="b">
            <a:normAutofit/>
          </a:bodyPr>
          <a:lstStyle/>
          <a:p>
            <a:pPr>
              <a:lnSpc>
                <a:spcPct val="90000"/>
              </a:lnSpc>
              <a:spcBef>
                <a:spcPct val="0"/>
              </a:spcBef>
            </a:pPr>
            <a:r>
              <a:rPr lang="en-US" sz="3600" dirty="0"/>
              <a:t>results</a:t>
            </a:r>
          </a:p>
        </p:txBody>
      </p:sp>
      <p:sp>
        <p:nvSpPr>
          <p:cNvPr id="3" name="Text Placeholder 2">
            <a:extLst>
              <a:ext uri="{FF2B5EF4-FFF2-40B4-BE49-F238E27FC236}">
                <a16:creationId xmlns:a16="http://schemas.microsoft.com/office/drawing/2014/main" id="{893F3039-A22C-4DFA-A306-DD936E296D29}"/>
              </a:ext>
            </a:extLst>
          </p:cNvPr>
          <p:cNvSpPr>
            <a:spLocks noGrp="1"/>
          </p:cNvSpPr>
          <p:nvPr>
            <p:ph type="body" sz="quarter" idx="12"/>
          </p:nvPr>
        </p:nvSpPr>
        <p:spPr>
          <a:xfrm>
            <a:off x="1141412" y="2249487"/>
            <a:ext cx="5894388" cy="3541714"/>
          </a:xfrm>
        </p:spPr>
        <p:txBody>
          <a:bodyPr vert="horz" lIns="91440" tIns="45720" rIns="91440" bIns="45720" rtlCol="0">
            <a:normAutofit fontScale="92500" lnSpcReduction="10000"/>
          </a:bodyPr>
          <a:lstStyle/>
          <a:p>
            <a:pPr indent="-228600" algn="l">
              <a:lnSpc>
                <a:spcPct val="110000"/>
              </a:lnSpc>
              <a:spcAft>
                <a:spcPts val="600"/>
              </a:spcAft>
              <a:buFont typeface="Arial" panose="020B0604020202020204" pitchFamily="34" charset="0"/>
              <a:buChar char="•"/>
              <a:tabLst>
                <a:tab pos="182880" algn="l"/>
              </a:tabLst>
            </a:pPr>
            <a:r>
              <a:rPr lang="en-US" sz="1600" dirty="0">
                <a:effectLst/>
              </a:rPr>
              <a:t>Case 7: In this case we changed two more parameters which comes under Bump Up Weak Columns method are Syn Perm Below Stimulus Inc and Sync perm Trim Threshold by keeping all other values constant. By changing these values, we observed that the system is attaining stability at cycle=095, </a:t>
            </a:r>
            <a:r>
              <a:rPr lang="en-US" sz="1600" dirty="0" err="1">
                <a:effectLst/>
              </a:rPr>
              <a:t>i</a:t>
            </a:r>
            <a:r>
              <a:rPr lang="en-US" sz="1600" dirty="0">
                <a:effectLst/>
              </a:rPr>
              <a:t>=19, cols=41, s=100. We observed that the Syn Perm Below Stimulus Inc will increment the value to the current permeance value of the synapse and Sync perm Trim Threshold value is used by SP and when some permanence is under this value, it is set on zero. This time the total time to complete the program is 46 minutes because of input bits, num of columns and double max.</a:t>
            </a:r>
            <a:endParaRPr lang="en-US" sz="1600" dirty="0"/>
          </a:p>
        </p:txBody>
      </p:sp>
      <p:pic>
        <p:nvPicPr>
          <p:cNvPr id="48" name="Picture 47" descr="Graphical user interface, application, timeline&#10;&#10;Description automatically generated">
            <a:extLst>
              <a:ext uri="{FF2B5EF4-FFF2-40B4-BE49-F238E27FC236}">
                <a16:creationId xmlns:a16="http://schemas.microsoft.com/office/drawing/2014/main" id="{EBCFAAD7-1AB3-4D78-8E18-DA51D0F1B22A}"/>
              </a:ext>
            </a:extLst>
          </p:cNvPr>
          <p:cNvPicPr>
            <a:picLocks noChangeAspect="1"/>
          </p:cNvPicPr>
          <p:nvPr/>
        </p:nvPicPr>
        <p:blipFill rotWithShape="1">
          <a:blip r:embed="rId3">
            <a:extLst>
              <a:ext uri="{28A0092B-C50C-407E-A947-70E740481C1C}">
                <a14:useLocalDpi xmlns:a14="http://schemas.microsoft.com/office/drawing/2010/main" val="0"/>
              </a:ext>
            </a:extLst>
          </a:blip>
          <a:srcRect l="5729" r="5268" b="1"/>
          <a:stretch/>
        </p:blipFill>
        <p:spPr bwMode="auto">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7" name="Picture 46" descr="Table&#10;&#10;Description automatically generated">
            <a:extLst>
              <a:ext uri="{FF2B5EF4-FFF2-40B4-BE49-F238E27FC236}">
                <a16:creationId xmlns:a16="http://schemas.microsoft.com/office/drawing/2014/main" id="{B4CC8A3A-10C4-44E1-9120-4F03242F6428}"/>
              </a:ext>
            </a:extLst>
          </p:cNvPr>
          <p:cNvPicPr>
            <a:picLocks noChangeAspect="1"/>
          </p:cNvPicPr>
          <p:nvPr/>
        </p:nvPicPr>
        <p:blipFill rotWithShape="1">
          <a:blip r:embed="rId4">
            <a:extLst>
              <a:ext uri="{28A0092B-C50C-407E-A947-70E740481C1C}">
                <a14:useLocalDpi xmlns:a14="http://schemas.microsoft.com/office/drawing/2010/main" val="0"/>
              </a:ext>
            </a:extLst>
          </a:blip>
          <a:srcRect t="1791"/>
          <a:stretch/>
        </p:blipFill>
        <p:spPr bwMode="auto">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788525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5" name="Group 124">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6" name="Group 125">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8"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9"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0"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5"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9"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4"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5"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166" name="Rectangle 16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9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99" name="Rectangle 19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0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1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3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EE91523D-AEF0-49F3-8AEA-DC10BCC6B0CE}"/>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300">
                <a:solidFill>
                  <a:srgbClr val="FFFFFF"/>
                </a:solidFill>
              </a:rPr>
              <a:t>continued</a:t>
            </a:r>
          </a:p>
        </p:txBody>
      </p:sp>
      <p:graphicFrame>
        <p:nvGraphicFramePr>
          <p:cNvPr id="7" name="Text Placeholder 2">
            <a:extLst>
              <a:ext uri="{FF2B5EF4-FFF2-40B4-BE49-F238E27FC236}">
                <a16:creationId xmlns:a16="http://schemas.microsoft.com/office/drawing/2014/main" id="{D003A908-6D21-B21A-F101-D0B06AB1B6A6}"/>
              </a:ext>
            </a:extLst>
          </p:cNvPr>
          <p:cNvGraphicFramePr/>
          <p:nvPr>
            <p:extLst>
              <p:ext uri="{D42A27DB-BD31-4B8C-83A1-F6EECF244321}">
                <p14:modId xmlns:p14="http://schemas.microsoft.com/office/powerpoint/2010/main" val="2653491828"/>
              </p:ext>
            </p:extLst>
          </p:nvPr>
        </p:nvGraphicFramePr>
        <p:xfrm>
          <a:off x="4365928" y="1134682"/>
          <a:ext cx="7549848" cy="4799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9874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71"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73" name="Group 172">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74" name="Group 173">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6"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87"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8"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9"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0"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1"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2"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3"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4"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5"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6"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7"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8"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9"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0"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1"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2"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03"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4"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5"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6"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7"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8"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9"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0"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1"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2"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75" name="Group 174">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6"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7"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8"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9"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0"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1"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2"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3"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4"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5"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214" name="Rectangle 213">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1318BB4-8B55-450C-8AB6-F0005A6D3E43}"/>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nSpc>
                <a:spcPct val="90000"/>
              </a:lnSpc>
              <a:spcBef>
                <a:spcPct val="0"/>
              </a:spcBef>
            </a:pPr>
            <a:r>
              <a:rPr lang="en-US" sz="3600"/>
              <a:t>conclusion</a:t>
            </a:r>
          </a:p>
        </p:txBody>
      </p:sp>
      <p:graphicFrame>
        <p:nvGraphicFramePr>
          <p:cNvPr id="420" name="TextBox 74">
            <a:extLst>
              <a:ext uri="{FF2B5EF4-FFF2-40B4-BE49-F238E27FC236}">
                <a16:creationId xmlns:a16="http://schemas.microsoft.com/office/drawing/2014/main" id="{931323EE-C574-1408-13B1-0961C88A3DE2}"/>
              </a:ext>
            </a:extLst>
          </p:cNvPr>
          <p:cNvGraphicFramePr/>
          <p:nvPr>
            <p:extLst>
              <p:ext uri="{D42A27DB-BD31-4B8C-83A1-F6EECF244321}">
                <p14:modId xmlns:p14="http://schemas.microsoft.com/office/powerpoint/2010/main" val="137011051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63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9" name="Rectangle 68">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4"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itle 4">
            <a:extLst>
              <a:ext uri="{FF2B5EF4-FFF2-40B4-BE49-F238E27FC236}">
                <a16:creationId xmlns:a16="http://schemas.microsoft.com/office/drawing/2014/main" id="{E9DD1B18-9A44-4E15-BE43-C2339D1FA8F9}"/>
              </a:ext>
            </a:extLst>
          </p:cNvPr>
          <p:cNvSpPr>
            <a:spLocks noGrp="1"/>
          </p:cNvSpPr>
          <p:nvPr>
            <p:ph type="title"/>
          </p:nvPr>
        </p:nvSpPr>
        <p:spPr>
          <a:xfrm>
            <a:off x="1876425" y="1113282"/>
            <a:ext cx="3734941" cy="2396681"/>
          </a:xfrm>
        </p:spPr>
        <p:txBody>
          <a:bodyPr vert="horz" lIns="91440" tIns="45720" rIns="91440" bIns="45720" rtlCol="0" anchor="b">
            <a:normAutofit/>
          </a:bodyPr>
          <a:lstStyle/>
          <a:p>
            <a:pPr>
              <a:lnSpc>
                <a:spcPct val="90000"/>
              </a:lnSpc>
              <a:spcBef>
                <a:spcPct val="0"/>
              </a:spcBef>
            </a:pPr>
            <a:r>
              <a:rPr lang="en-US" sz="4800" dirty="0">
                <a:solidFill>
                  <a:srgbClr val="FFFFFF"/>
                </a:solidFill>
              </a:rPr>
              <a:t>references</a:t>
            </a:r>
          </a:p>
        </p:txBody>
      </p:sp>
      <p:sp useBgFill="1">
        <p:nvSpPr>
          <p:cNvPr id="129"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B89CCE1-224E-4CA1-9D1A-05A1B509BDE3}"/>
              </a:ext>
            </a:extLst>
          </p:cNvPr>
          <p:cNvGraphicFramePr>
            <a:graphicFrameLocks noGrp="1"/>
          </p:cNvGraphicFramePr>
          <p:nvPr>
            <p:extLst>
              <p:ext uri="{D42A27DB-BD31-4B8C-83A1-F6EECF244321}">
                <p14:modId xmlns:p14="http://schemas.microsoft.com/office/powerpoint/2010/main" val="3199139577"/>
              </p:ext>
            </p:extLst>
          </p:nvPr>
        </p:nvGraphicFramePr>
        <p:xfrm>
          <a:off x="6219824" y="893750"/>
          <a:ext cx="5057776" cy="5132124"/>
        </p:xfrm>
        <a:graphic>
          <a:graphicData uri="http://schemas.openxmlformats.org/drawingml/2006/table">
            <a:tbl>
              <a:tblPr firstRow="1" firstCol="1" bandRow="1">
                <a:tableStyleId>{5C22544A-7EE6-4342-B048-85BDC9FD1C3A}</a:tableStyleId>
              </a:tblPr>
              <a:tblGrid>
                <a:gridCol w="5057776">
                  <a:extLst>
                    <a:ext uri="{9D8B030D-6E8A-4147-A177-3AD203B41FA5}">
                      <a16:colId xmlns:a16="http://schemas.microsoft.com/office/drawing/2014/main" val="137740146"/>
                    </a:ext>
                  </a:extLst>
                </a:gridCol>
              </a:tblGrid>
              <a:tr h="515030">
                <a:tc>
                  <a:txBody>
                    <a:bodyPr/>
                    <a:lstStyle/>
                    <a:p>
                      <a:pPr algn="just"/>
                      <a:r>
                        <a:rPr lang="en-US" sz="1000" dirty="0">
                          <a:solidFill>
                            <a:schemeClr val="bg1"/>
                          </a:solidFill>
                          <a:effectLst/>
                        </a:rPr>
                        <a:t>S. A. a. J. H. Yuwei Cui, "Numenta," 29 November 2017. [Online]. Available: https://numenta.com/neuroscience-research/research-publications/papers/htm-spatial-pooler-neocortical-algorithm-for-online-sparse-distributed-coding/.</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2675833608"/>
                  </a:ext>
                </a:extLst>
              </a:tr>
              <a:tr h="515030">
                <a:tc>
                  <a:txBody>
                    <a:bodyPr/>
                    <a:lstStyle/>
                    <a:p>
                      <a:pPr algn="just"/>
                      <a:r>
                        <a:rPr lang="en-US" sz="1000" dirty="0">
                          <a:solidFill>
                            <a:schemeClr val="bg1"/>
                          </a:solidFill>
                          <a:effectLst/>
                        </a:rPr>
                        <a:t>R.Singh,"Medium.com,"31May2018.[Online].Available: https://medium.com/@rockingrichie1994/understanding-hierarchal-temporal-memory-f6a1be38e07e.</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2506735759"/>
                  </a:ext>
                </a:extLst>
              </a:tr>
              <a:tr h="350221">
                <a:tc>
                  <a:txBody>
                    <a:bodyPr/>
                    <a:lstStyle/>
                    <a:p>
                      <a:pPr algn="just"/>
                      <a:r>
                        <a:rPr lang="en-US" sz="1000" dirty="0">
                          <a:solidFill>
                            <a:schemeClr val="bg1"/>
                          </a:solidFill>
                          <a:effectLst/>
                        </a:rPr>
                        <a:t>M.A.&amp;.R.Khanna,"DeepLearning,"[Online].Available: https://link.springer.com/chapter/10.1007/978-1-4302-5990-9_9.</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4168812967"/>
                  </a:ext>
                </a:extLst>
              </a:tr>
              <a:tr h="350221">
                <a:tc>
                  <a:txBody>
                    <a:bodyPr/>
                    <a:lstStyle/>
                    <a:p>
                      <a:pPr algn="just"/>
                      <a:r>
                        <a:rPr lang="en-US" sz="1000" dirty="0">
                          <a:solidFill>
                            <a:schemeClr val="bg1"/>
                          </a:solidFill>
                          <a:effectLst/>
                        </a:rPr>
                        <a:t>P. J. Mitchell, A NOVEL FPGA IMPLEMENTATION OF HIERARCHICAL TEMPORAL MEMORY SPATIAL POOLER, 2018. </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1752858110"/>
                  </a:ext>
                </a:extLst>
              </a:tr>
              <a:tr h="515030">
                <a:tc>
                  <a:txBody>
                    <a:bodyPr/>
                    <a:lstStyle/>
                    <a:p>
                      <a:pPr algn="just"/>
                      <a:r>
                        <a:rPr lang="en-US" sz="1000" dirty="0">
                          <a:solidFill>
                            <a:schemeClr val="bg1"/>
                          </a:solidFill>
                          <a:effectLst/>
                        </a:rPr>
                        <a:t>Team_Devil_coders,"Github(BoostingAlgorithm),"2022.[Online].Available: https://github.com/sandhyabagadi/neocortexapi/blob/Devil_Coders/source/MySEProject/Documentation/BoostingAlgorithm.md.</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2120572557"/>
                  </a:ext>
                </a:extLst>
              </a:tr>
              <a:tr h="679840">
                <a:tc>
                  <a:txBody>
                    <a:bodyPr/>
                    <a:lstStyle/>
                    <a:p>
                      <a:pPr algn="just"/>
                      <a:r>
                        <a:rPr lang="en-US" sz="1000" dirty="0">
                          <a:solidFill>
                            <a:schemeClr val="bg1"/>
                          </a:solidFill>
                          <a:effectLst/>
                        </a:rPr>
                        <a:t>A. P. 2. B. G. 1. T. W. 1. Damir Dobric 1, "Improved HTM Spatial Pooler with Homeostatic Plasticitycontrol,"[Online].Available: https://www.academia.edu/45090289/Improved_HTM_Spatial_Pooler_with_Homeostatic_Plasticity_control.</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2478463702"/>
                  </a:ext>
                </a:extLst>
              </a:tr>
              <a:tr h="515030">
                <a:tc>
                  <a:txBody>
                    <a:bodyPr/>
                    <a:lstStyle/>
                    <a:p>
                      <a:pPr algn="just"/>
                      <a:r>
                        <a:rPr lang="en-US" sz="1000" dirty="0">
                          <a:solidFill>
                            <a:schemeClr val="bg1"/>
                          </a:solidFill>
                          <a:effectLst/>
                        </a:rPr>
                        <a:t>Team_DevilCoders,"Github,"[Online].Available: https://github.com/sandhyabagadi/neocortexapi/blob/43358e4ee36cb1d8cf44bb39384ca7b2e62ad24d/source/MySEProject/SpatialPooler.cs#L566.</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1105542453"/>
                  </a:ext>
                </a:extLst>
              </a:tr>
              <a:tr h="473763">
                <a:tc>
                  <a:txBody>
                    <a:bodyPr/>
                    <a:lstStyle/>
                    <a:p>
                      <a:pPr algn="just"/>
                      <a:r>
                        <a:rPr lang="en-US" sz="1000" dirty="0">
                          <a:solidFill>
                            <a:schemeClr val="bg1"/>
                          </a:solidFill>
                          <a:effectLst/>
                        </a:rPr>
                        <a:t>TeamDevilCoders,"Github,"2022.[Online].Available: https://github.com/sandhyabagadi/neocortexapi/tree/Devil_Coders/source/MySEProject/Unit-Tests.</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2873633731"/>
                  </a:ext>
                </a:extLst>
              </a:tr>
              <a:tr h="515030">
                <a:tc>
                  <a:txBody>
                    <a:bodyPr/>
                    <a:lstStyle/>
                    <a:p>
                      <a:pPr algn="just"/>
                      <a:r>
                        <a:rPr lang="en-US" sz="1000" dirty="0">
                          <a:solidFill>
                            <a:schemeClr val="bg1"/>
                          </a:solidFill>
                          <a:effectLst/>
                        </a:rPr>
                        <a:t>Team_DevilCoders,"Github,"2022.[Online].Available: https://github.com/sandhyabagadi/neocortexapi/blob/Devil_Coders/source/MySEProject/Documentation/ReadMe.md.</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3573875239"/>
                  </a:ext>
                </a:extLst>
              </a:tr>
              <a:tr h="350221">
                <a:tc>
                  <a:txBody>
                    <a:bodyPr/>
                    <a:lstStyle/>
                    <a:p>
                      <a:pPr algn="just"/>
                      <a:r>
                        <a:rPr lang="en-US" sz="1000">
                          <a:solidFill>
                            <a:schemeClr val="bg1"/>
                          </a:solidFill>
                          <a:effectLst/>
                        </a:rPr>
                        <a:t>J. &amp;. A. S. (. awkins, "Why neurons have thousands of synapses, a theory of sequence memory in neocortex. Frontiers in neural circuits, 10.," [Online]. </a:t>
                      </a:r>
                      <a:endParaRPr lang="en-IN" sz="100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1691881642"/>
                  </a:ext>
                </a:extLst>
              </a:tr>
              <a:tr h="350221">
                <a:tc>
                  <a:txBody>
                    <a:bodyPr/>
                    <a:lstStyle/>
                    <a:p>
                      <a:pPr algn="just"/>
                      <a:r>
                        <a:rPr lang="en-US" sz="1000" dirty="0">
                          <a:solidFill>
                            <a:schemeClr val="bg1"/>
                          </a:solidFill>
                          <a:effectLst/>
                        </a:rPr>
                        <a:t>D. Dobric, ""Github," [Online]," [Online]. Available: https://github.com/ddobric/neocortexapi-classification..</a:t>
                      </a:r>
                      <a:endParaRPr lang="en-IN" sz="1000"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tc>
                <a:extLst>
                  <a:ext uri="{0D108BD9-81ED-4DB2-BD59-A6C34878D82A}">
                    <a16:rowId xmlns:a16="http://schemas.microsoft.com/office/drawing/2014/main" val="3656167540"/>
                  </a:ext>
                </a:extLst>
              </a:tr>
            </a:tbl>
          </a:graphicData>
        </a:graphic>
      </p:graphicFrame>
    </p:spTree>
    <p:extLst>
      <p:ext uri="{BB962C8B-B14F-4D97-AF65-F5344CB8AC3E}">
        <p14:creationId xmlns:p14="http://schemas.microsoft.com/office/powerpoint/2010/main" val="2329297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 name="Group 18">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8"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0"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building, window&#10;&#10;Description automatically generated">
            <a:extLst>
              <a:ext uri="{FF2B5EF4-FFF2-40B4-BE49-F238E27FC236}">
                <a16:creationId xmlns:a16="http://schemas.microsoft.com/office/drawing/2014/main" id="{E3F66564-0E74-49C1-ABD3-9B7B789F42F3}"/>
              </a:ext>
            </a:extLst>
          </p:cNvPr>
          <p:cNvPicPr>
            <a:picLocks noChangeAspect="1"/>
          </p:cNvPicPr>
          <p:nvPr/>
        </p:nvPicPr>
        <p:blipFill rotWithShape="1">
          <a:blip r:embed="rId3"/>
          <a:srcRect t="8689" r="1" b="6408"/>
          <a:stretch/>
        </p:blipFill>
        <p:spPr>
          <a:xfrm>
            <a:off x="1302278" y="1136606"/>
            <a:ext cx="9584265" cy="4577297"/>
          </a:xfrm>
          <a:prstGeom prst="rect">
            <a:avLst/>
          </a:prstGeom>
        </p:spPr>
      </p:pic>
    </p:spTree>
    <p:extLst>
      <p:ext uri="{BB962C8B-B14F-4D97-AF65-F5344CB8AC3E}">
        <p14:creationId xmlns:p14="http://schemas.microsoft.com/office/powerpoint/2010/main" val="201233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37" name="Group 236">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238" name="Group 237">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0"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1"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2"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3"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4"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5"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6"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7"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8"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9"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0"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1"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2"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3"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4"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5"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6"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7"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8"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9"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0"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1"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2"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3"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4"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5"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6"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239" name="Group 238">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40"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1"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2"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3"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4"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5"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6"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7"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8"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9"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278" name="Rectangle 277">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0" name="Group 279">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1"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82"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3"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4"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5"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6"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7"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8"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9"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0"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1"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2"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3"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4"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5"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6"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7"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8"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9"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0"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1"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2"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3"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4"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5"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6"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7"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09"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311" name="Rectangle 310">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13" name="Group 312">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14"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5"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6"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7"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8"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9"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0"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1"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2"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3"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4"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5"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6"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7"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8"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9"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0"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1"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2"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3"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4"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5"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6"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7"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8"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9"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0"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42"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31D888FB-27CC-416F-BADD-67A24B5E9DE9}"/>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2500">
                <a:solidFill>
                  <a:srgbClr val="FFFFFF"/>
                </a:solidFill>
              </a:rPr>
              <a:t>introduction</a:t>
            </a:r>
          </a:p>
        </p:txBody>
      </p:sp>
      <p:graphicFrame>
        <p:nvGraphicFramePr>
          <p:cNvPr id="7" name="Text Placeholder 2">
            <a:extLst>
              <a:ext uri="{FF2B5EF4-FFF2-40B4-BE49-F238E27FC236}">
                <a16:creationId xmlns:a16="http://schemas.microsoft.com/office/drawing/2014/main" id="{87997872-5A82-3470-C708-AA043D89BF39}"/>
              </a:ext>
            </a:extLst>
          </p:cNvPr>
          <p:cNvGraphicFramePr/>
          <p:nvPr>
            <p:extLst>
              <p:ext uri="{D42A27DB-BD31-4B8C-83A1-F6EECF244321}">
                <p14:modId xmlns:p14="http://schemas.microsoft.com/office/powerpoint/2010/main" val="1494952501"/>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573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39" name="Group 238">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240" name="Group 239">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2"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3"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4"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5"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6"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7"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8"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9"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0"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1"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2"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3"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4"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5"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6"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7"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8"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9"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0"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1"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2"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3"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4"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5"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6"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7"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8"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241" name="Group 240">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42"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3"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4"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5"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6"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7"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8"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9"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0"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1"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280" name="Rectangle 27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2" name="Group 28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8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1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313" name="Rectangle 31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15" name="Group 31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1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4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C7B8DCAB-2400-4C47-B7F7-63B1459A96B6}"/>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300" dirty="0">
                <a:solidFill>
                  <a:srgbClr val="FFFFFF"/>
                </a:solidFill>
              </a:rPr>
              <a:t>continued</a:t>
            </a:r>
          </a:p>
        </p:txBody>
      </p:sp>
      <p:graphicFrame>
        <p:nvGraphicFramePr>
          <p:cNvPr id="7" name="Text Placeholder 2">
            <a:extLst>
              <a:ext uri="{FF2B5EF4-FFF2-40B4-BE49-F238E27FC236}">
                <a16:creationId xmlns:a16="http://schemas.microsoft.com/office/drawing/2014/main" id="{18931486-8AB3-D50B-20A6-7B37A63DBE4A}"/>
              </a:ext>
            </a:extLst>
          </p:cNvPr>
          <p:cNvGraphicFramePr/>
          <p:nvPr>
            <p:extLst>
              <p:ext uri="{D42A27DB-BD31-4B8C-83A1-F6EECF244321}">
                <p14:modId xmlns:p14="http://schemas.microsoft.com/office/powerpoint/2010/main" val="5850021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14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6"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itle 4">
            <a:extLst>
              <a:ext uri="{FF2B5EF4-FFF2-40B4-BE49-F238E27FC236}">
                <a16:creationId xmlns:a16="http://schemas.microsoft.com/office/drawing/2014/main" id="{6468AC50-B442-4909-831F-D35B45A64FA7}"/>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lnSpc>
                <a:spcPct val="90000"/>
              </a:lnSpc>
              <a:spcBef>
                <a:spcPct val="0"/>
              </a:spcBef>
            </a:pPr>
            <a:r>
              <a:rPr lang="en-US" sz="3300" dirty="0">
                <a:solidFill>
                  <a:srgbClr val="FFFFFF"/>
                </a:solidFill>
              </a:rPr>
              <a:t>continued</a:t>
            </a:r>
          </a:p>
        </p:txBody>
      </p:sp>
      <p:cxnSp>
        <p:nvCxnSpPr>
          <p:cNvPr id="84" name="Straight Connector 83">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6CACF65-EA70-4930-86DF-E821A7D5FBA6}"/>
              </a:ext>
            </a:extLst>
          </p:cNvPr>
          <p:cNvSpPr>
            <a:spLocks noGrp="1"/>
          </p:cNvSpPr>
          <p:nvPr>
            <p:ph type="body" sz="quarter" idx="12"/>
          </p:nvPr>
        </p:nvSpPr>
        <p:spPr>
          <a:xfrm>
            <a:off x="5297763" y="1082673"/>
            <a:ext cx="5751237" cy="4708528"/>
          </a:xfrm>
        </p:spPr>
        <p:txBody>
          <a:bodyPr vert="horz" lIns="91440" tIns="45720" rIns="91440" bIns="45720" rtlCol="0" anchor="ctr">
            <a:normAutofit/>
          </a:bodyPr>
          <a:lstStyle/>
          <a:p>
            <a:pPr indent="-228600" algn="l">
              <a:buFont typeface="Arial" panose="020B0604020202020204" pitchFamily="34" charset="0"/>
              <a:buChar char="•"/>
            </a:pPr>
            <a:r>
              <a:rPr lang="en-US">
                <a:effectLst/>
              </a:rPr>
              <a:t>The main objective of this paper is to analyse various Boosting parameters namely Bump Up Weak Columns, Update Boost Factors, Update Duty Cycles, Update Min Duty Cycles, Max Boost and observe how they influence the Stability of the spatial pooler.</a:t>
            </a:r>
            <a:endParaRPr lang="en-US"/>
          </a:p>
        </p:txBody>
      </p:sp>
      <p:grpSp>
        <p:nvGrpSpPr>
          <p:cNvPr id="86" name="Group 85">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90933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76" name="Group 75">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7"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1"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6"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8"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5" name="Title 4">
            <a:extLst>
              <a:ext uri="{FF2B5EF4-FFF2-40B4-BE49-F238E27FC236}">
                <a16:creationId xmlns:a16="http://schemas.microsoft.com/office/drawing/2014/main" id="{D04C7BA5-FAF1-4F56-BD23-CE4B88FFE036}"/>
              </a:ext>
            </a:extLst>
          </p:cNvPr>
          <p:cNvSpPr>
            <a:spLocks noGrp="1"/>
          </p:cNvSpPr>
          <p:nvPr>
            <p:ph type="title"/>
          </p:nvPr>
        </p:nvSpPr>
        <p:spPr>
          <a:xfrm>
            <a:off x="1876425" y="1113282"/>
            <a:ext cx="3734941" cy="2396681"/>
          </a:xfrm>
        </p:spPr>
        <p:txBody>
          <a:bodyPr vert="horz" lIns="91440" tIns="45720" rIns="91440" bIns="45720" rtlCol="0" anchor="b">
            <a:normAutofit/>
          </a:bodyPr>
          <a:lstStyle/>
          <a:p>
            <a:pPr>
              <a:lnSpc>
                <a:spcPct val="90000"/>
              </a:lnSpc>
              <a:spcBef>
                <a:spcPct val="0"/>
              </a:spcBef>
            </a:pPr>
            <a:r>
              <a:rPr lang="en-US" sz="4800"/>
              <a:t>Htm overview</a:t>
            </a:r>
          </a:p>
        </p:txBody>
      </p:sp>
      <p:sp>
        <p:nvSpPr>
          <p:cNvPr id="3" name="Text Placeholder 2">
            <a:extLst>
              <a:ext uri="{FF2B5EF4-FFF2-40B4-BE49-F238E27FC236}">
                <a16:creationId xmlns:a16="http://schemas.microsoft.com/office/drawing/2014/main" id="{960ABB23-009D-450D-AD25-F3FA92B27CB8}"/>
              </a:ext>
            </a:extLst>
          </p:cNvPr>
          <p:cNvSpPr>
            <a:spLocks noGrp="1"/>
          </p:cNvSpPr>
          <p:nvPr>
            <p:ph type="body" sz="quarter" idx="12"/>
          </p:nvPr>
        </p:nvSpPr>
        <p:spPr>
          <a:xfrm>
            <a:off x="1876425" y="3602038"/>
            <a:ext cx="3734942" cy="2052720"/>
          </a:xfrm>
        </p:spPr>
        <p:txBody>
          <a:bodyPr vert="horz" lIns="91440" tIns="45720" rIns="91440" bIns="45720" rtlCol="0">
            <a:normAutofit/>
          </a:bodyPr>
          <a:lstStyle/>
          <a:p>
            <a:pPr algn="l"/>
            <a:r>
              <a:rPr lang="en-US" sz="2000" cap="all">
                <a:solidFill>
                  <a:schemeClr val="tx2"/>
                </a:solidFill>
                <a:effectLst/>
              </a:rPr>
              <a:t>The HTM network is made of regions that are arranged hierarchically as shown in the figure </a:t>
            </a:r>
            <a:endParaRPr lang="en-US" sz="2000" cap="all">
              <a:solidFill>
                <a:schemeClr val="tx2"/>
              </a:solidFill>
            </a:endParaRPr>
          </a:p>
        </p:txBody>
      </p:sp>
      <p:sp>
        <p:nvSpPr>
          <p:cNvPr id="132"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A9F158-BAFC-4156-953C-EA0A545FE4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48" r="19181" b="-3"/>
          <a:stretch/>
        </p:blipFill>
        <p:spPr>
          <a:xfrm>
            <a:off x="6421396" y="1136606"/>
            <a:ext cx="4635583" cy="4577297"/>
          </a:xfrm>
          <a:prstGeom prst="rect">
            <a:avLst/>
          </a:prstGeom>
        </p:spPr>
      </p:pic>
    </p:spTree>
    <p:extLst>
      <p:ext uri="{BB962C8B-B14F-4D97-AF65-F5344CB8AC3E}">
        <p14:creationId xmlns:p14="http://schemas.microsoft.com/office/powerpoint/2010/main" val="24281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 name="Group 13">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5"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0"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3"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2"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07"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8"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ADB16AD8-AA50-4D12-9FC0-4D9FF9B48C5F}"/>
              </a:ext>
            </a:extLst>
          </p:cNvPr>
          <p:cNvSpPr>
            <a:spLocks noGrp="1"/>
          </p:cNvSpPr>
          <p:nvPr>
            <p:ph type="title"/>
          </p:nvPr>
        </p:nvSpPr>
        <p:spPr>
          <a:xfrm>
            <a:off x="853330" y="1134681"/>
            <a:ext cx="2743310" cy="4255025"/>
          </a:xfrm>
        </p:spPr>
        <p:txBody>
          <a:bodyPr vert="horz" lIns="91440" tIns="45720" rIns="91440" bIns="45720" rtlCol="0" anchor="ctr">
            <a:normAutofit/>
          </a:bodyPr>
          <a:lstStyle/>
          <a:p>
            <a:pPr>
              <a:lnSpc>
                <a:spcPct val="90000"/>
              </a:lnSpc>
              <a:spcBef>
                <a:spcPct val="0"/>
              </a:spcBef>
            </a:pPr>
            <a:r>
              <a:rPr lang="en-US" sz="3300">
                <a:solidFill>
                  <a:srgbClr val="FFFFFF"/>
                </a:solidFill>
              </a:rPr>
              <a:t>continued</a:t>
            </a:r>
          </a:p>
        </p:txBody>
      </p:sp>
      <p:graphicFrame>
        <p:nvGraphicFramePr>
          <p:cNvPr id="7" name="Text Placeholder 2">
            <a:extLst>
              <a:ext uri="{FF2B5EF4-FFF2-40B4-BE49-F238E27FC236}">
                <a16:creationId xmlns:a16="http://schemas.microsoft.com/office/drawing/2014/main" id="{0B9265E4-B3DC-5A8D-6ABB-7575D4A6A317}"/>
              </a:ext>
            </a:extLst>
          </p:cNvPr>
          <p:cNvGraphicFramePr/>
          <p:nvPr>
            <p:extLst>
              <p:ext uri="{D42A27DB-BD31-4B8C-83A1-F6EECF244321}">
                <p14:modId xmlns:p14="http://schemas.microsoft.com/office/powerpoint/2010/main" val="678645128"/>
              </p:ext>
            </p:extLst>
          </p:nvPr>
        </p:nvGraphicFramePr>
        <p:xfrm>
          <a:off x="4662189" y="1134682"/>
          <a:ext cx="6692748" cy="2103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426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56" name="Group 255">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257" name="Group 256">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9"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0"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1"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2"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3"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4"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5"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6"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7"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8"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9"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0"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1"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2"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3"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4"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5"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6"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7"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8"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9"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0"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1"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2"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3"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4"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5"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258" name="Group 257">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9"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0"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1"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2"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3"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4"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5"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6"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7"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8"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329" name="Rectangle 296">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9" name="Group 298">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2"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3"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4"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5"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6"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7"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8"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9"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0"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1"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2"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3"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4"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5"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6"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7"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8"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9"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0"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1"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2"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3"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4"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5"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6"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28"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330" name="Rectangle 329">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32" name="Group 331">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33"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4"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5"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6"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7"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8"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9"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0"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1"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2"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3"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4"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5"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6"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7"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8"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9"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50"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1"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2"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3"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4"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5"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6"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7"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8"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9"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361"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C0B83806-C269-4AA9-B26C-BED5E6FE5AB2}"/>
              </a:ext>
            </a:extLst>
          </p:cNvPr>
          <p:cNvSpPr>
            <a:spLocks noGrp="1"/>
          </p:cNvSpPr>
          <p:nvPr>
            <p:ph type="title"/>
          </p:nvPr>
        </p:nvSpPr>
        <p:spPr>
          <a:xfrm>
            <a:off x="853330" y="1143917"/>
            <a:ext cx="2743310" cy="4255025"/>
          </a:xfrm>
        </p:spPr>
        <p:txBody>
          <a:bodyPr vert="horz" lIns="91440" tIns="45720" rIns="91440" bIns="45720" rtlCol="0" anchor="ctr">
            <a:normAutofit/>
          </a:bodyPr>
          <a:lstStyle/>
          <a:p>
            <a:pPr>
              <a:lnSpc>
                <a:spcPct val="90000"/>
              </a:lnSpc>
              <a:spcBef>
                <a:spcPct val="0"/>
              </a:spcBef>
            </a:pPr>
            <a:r>
              <a:rPr lang="en-US" sz="3300" dirty="0">
                <a:solidFill>
                  <a:srgbClr val="FFFFFF"/>
                </a:solidFill>
              </a:rPr>
              <a:t>continued</a:t>
            </a:r>
          </a:p>
        </p:txBody>
      </p:sp>
      <p:graphicFrame>
        <p:nvGraphicFramePr>
          <p:cNvPr id="88" name="Text Placeholder 2">
            <a:extLst>
              <a:ext uri="{FF2B5EF4-FFF2-40B4-BE49-F238E27FC236}">
                <a16:creationId xmlns:a16="http://schemas.microsoft.com/office/drawing/2014/main" id="{C31CFBCB-97EB-1400-C15A-E5237058A6D6}"/>
              </a:ext>
            </a:extLst>
          </p:cNvPr>
          <p:cNvGraphicFramePr/>
          <p:nvPr>
            <p:extLst>
              <p:ext uri="{D42A27DB-BD31-4B8C-83A1-F6EECF244321}">
                <p14:modId xmlns:p14="http://schemas.microsoft.com/office/powerpoint/2010/main" val="2535122029"/>
              </p:ext>
            </p:extLst>
          </p:nvPr>
        </p:nvGraphicFramePr>
        <p:xfrm>
          <a:off x="4662188" y="1134681"/>
          <a:ext cx="7123411" cy="5086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1257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211</TotalTime>
  <Words>3866</Words>
  <Application>Microsoft Office PowerPoint</Application>
  <PresentationFormat>Widescreen</PresentationFormat>
  <Paragraphs>277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Times New Roman</vt:lpstr>
      <vt:lpstr>Tw Cen MT</vt:lpstr>
      <vt:lpstr>Wingdings</vt:lpstr>
      <vt:lpstr>Circuit</vt:lpstr>
      <vt:lpstr>Analyze and Describe Boosting Algorithm.</vt:lpstr>
      <vt:lpstr>Table of contents</vt:lpstr>
      <vt:lpstr>Abstract</vt:lpstr>
      <vt:lpstr>introduction</vt:lpstr>
      <vt:lpstr>continued</vt:lpstr>
      <vt:lpstr>continued</vt:lpstr>
      <vt:lpstr>Htm overview</vt:lpstr>
      <vt:lpstr>continued</vt:lpstr>
      <vt:lpstr>continued</vt:lpstr>
      <vt:lpstr>methodology</vt:lpstr>
      <vt:lpstr>continued</vt:lpstr>
      <vt:lpstr>continued</vt:lpstr>
      <vt:lpstr>continued</vt:lpstr>
      <vt:lpstr>continued</vt:lpstr>
      <vt:lpstr>cases</vt:lpstr>
      <vt:lpstr>continued</vt:lpstr>
      <vt:lpstr>continued</vt:lpstr>
      <vt:lpstr>continued</vt:lpstr>
      <vt:lpstr>Code </vt:lpstr>
      <vt:lpstr>Unit tests</vt:lpstr>
      <vt:lpstr>continued</vt:lpstr>
      <vt:lpstr>continued</vt:lpstr>
      <vt:lpstr>continued</vt:lpstr>
      <vt:lpstr>results</vt:lpstr>
      <vt:lpstr>results</vt:lpstr>
      <vt:lpstr>results</vt:lpstr>
      <vt:lpstr>results</vt:lpstr>
      <vt:lpstr>results</vt:lpstr>
      <vt:lpstr>results</vt:lpstr>
      <vt:lpstr>results</vt:lpstr>
      <vt:lpstr>continued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and Describe Boosting Algorithm.</dc:title>
  <dc:creator>Chinmaya Nithin Dimmiti</dc:creator>
  <cp:lastModifiedBy>kirankumar athirala</cp:lastModifiedBy>
  <cp:revision>9</cp:revision>
  <dcterms:created xsi:type="dcterms:W3CDTF">2022-04-10T18:55:40Z</dcterms:created>
  <dcterms:modified xsi:type="dcterms:W3CDTF">2022-04-12T08:45:29Z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