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7f1144f1ef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7f1144f1ef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7f1144f1ef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7f1144f1ef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7f1144f1ef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7f1144f1ef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7f1144f1ef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7f1144f1ef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7f1144f1ef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7f1144f1ef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7f1144f1ef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7f1144f1ef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7f1144f1ef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7f1144f1ef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7f1144f1ef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7f1144f1ef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7f1144f1ef_0_1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7f1144f1ef_0_1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7f1144f1ef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7f1144f1ef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f1144f1ef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7f1144f1ef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7f1144f1ef_0_1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7f1144f1ef_0_1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f1144f1ef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f1144f1ef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7f1144f1ef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7f1144f1ef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7f1144f1ef_0_1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7f1144f1ef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7f1144f1ef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7f1144f1ef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7f1144f1ef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7f1144f1ef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7f1144f1ef_0_1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7f1144f1ef_0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7f1144f1ef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7f1144f1ef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7336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DevOps Training:</a:t>
            </a:r>
            <a:endParaRPr/>
          </a:p>
          <a:p>
            <a:pPr indent="0" lvl="0" marL="0" rtl="0" algn="l">
              <a:spcBef>
                <a:spcPts val="0"/>
              </a:spcBef>
              <a:spcAft>
                <a:spcPts val="0"/>
              </a:spcAft>
              <a:buNone/>
            </a:pPr>
            <a:r>
              <a:rPr lang="en-GB"/>
              <a:t>Cloud Computing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Module 1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AWS Cloud Use Cases</a:t>
            </a:r>
            <a:endParaRPr/>
          </a:p>
          <a:p>
            <a:pPr indent="0" lvl="0" marL="0" rtl="0" algn="l">
              <a:spcBef>
                <a:spcPts val="0"/>
              </a:spcBef>
              <a:spcAft>
                <a:spcPts val="0"/>
              </a:spcAft>
              <a:buNone/>
            </a:pPr>
            <a:r>
              <a:t/>
            </a:r>
            <a:endParaRPr/>
          </a:p>
        </p:txBody>
      </p:sp>
      <p:sp>
        <p:nvSpPr>
          <p:cNvPr id="336" name="Google Shape;336;p22"/>
          <p:cNvSpPr txBox="1"/>
          <p:nvPr>
            <p:ph idx="1" type="body"/>
          </p:nvPr>
        </p:nvSpPr>
        <p:spPr>
          <a:xfrm>
            <a:off x="1303800" y="13985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AWS enables you to build </a:t>
            </a:r>
            <a:r>
              <a:rPr lang="en-GB"/>
              <a:t>sophisticated,</a:t>
            </a:r>
            <a:r>
              <a:rPr lang="en-GB"/>
              <a:t> scalable applications</a:t>
            </a:r>
            <a:endParaRPr/>
          </a:p>
          <a:p>
            <a:pPr indent="-311150" lvl="0" marL="457200" rtl="0" algn="l">
              <a:spcBef>
                <a:spcPts val="0"/>
              </a:spcBef>
              <a:spcAft>
                <a:spcPts val="0"/>
              </a:spcAft>
              <a:buSzPts val="1300"/>
              <a:buChar char="❏"/>
            </a:pPr>
            <a:r>
              <a:rPr lang="en-GB"/>
              <a:t>Applicable to diverse set of industries</a:t>
            </a:r>
            <a:endParaRPr/>
          </a:p>
          <a:p>
            <a:pPr indent="-311150" lvl="0" marL="457200" rtl="0" algn="l">
              <a:spcBef>
                <a:spcPts val="0"/>
              </a:spcBef>
              <a:spcAft>
                <a:spcPts val="0"/>
              </a:spcAft>
              <a:buSzPts val="1300"/>
              <a:buChar char="❏"/>
            </a:pPr>
            <a:r>
              <a:rPr lang="en-GB"/>
              <a:t>Use cases include</a:t>
            </a:r>
            <a:endParaRPr/>
          </a:p>
          <a:p>
            <a:pPr indent="-298450" lvl="1" marL="914400" rtl="0" algn="l">
              <a:spcBef>
                <a:spcPts val="0"/>
              </a:spcBef>
              <a:spcAft>
                <a:spcPts val="0"/>
              </a:spcAft>
              <a:buSzPts val="1100"/>
              <a:buChar char="❏"/>
            </a:pPr>
            <a:r>
              <a:rPr lang="en-GB"/>
              <a:t>Enterprise IT, Backup &amp; Storage, Big Data Analytics</a:t>
            </a:r>
            <a:endParaRPr/>
          </a:p>
          <a:p>
            <a:pPr indent="-298450" lvl="1" marL="914400" rtl="0" algn="l">
              <a:spcBef>
                <a:spcPts val="0"/>
              </a:spcBef>
              <a:spcAft>
                <a:spcPts val="0"/>
              </a:spcAft>
              <a:buSzPts val="1100"/>
              <a:buChar char="❏"/>
            </a:pPr>
            <a:r>
              <a:rPr lang="en-GB"/>
              <a:t>Website hosting, Mobile &amp; Social Apps</a:t>
            </a:r>
            <a:endParaRPr/>
          </a:p>
          <a:p>
            <a:pPr indent="-298450" lvl="1" marL="914400" rtl="0" algn="l">
              <a:spcBef>
                <a:spcPts val="0"/>
              </a:spcBef>
              <a:spcAft>
                <a:spcPts val="0"/>
              </a:spcAft>
              <a:buSzPts val="1100"/>
              <a:buChar char="❏"/>
            </a:pPr>
            <a:r>
              <a:rPr lang="en-GB"/>
              <a:t>Gaming</a:t>
            </a:r>
            <a:endParaRPr/>
          </a:p>
          <a:p>
            <a:pPr indent="-311150" lvl="0" marL="457200" rtl="0" algn="l">
              <a:spcBef>
                <a:spcPts val="0"/>
              </a:spcBef>
              <a:spcAft>
                <a:spcPts val="0"/>
              </a:spcAft>
              <a:buSzPts val="1300"/>
              <a:buChar char="❏"/>
            </a:pPr>
            <a:r>
              <a:rPr lang="en-GB"/>
              <a:t>Lot of companies are also using AWS including the following shown</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sz="1400"/>
          </a:p>
        </p:txBody>
      </p:sp>
      <p:pic>
        <p:nvPicPr>
          <p:cNvPr id="337" name="Google Shape;337;p22"/>
          <p:cNvPicPr preferRelativeResize="0"/>
          <p:nvPr/>
        </p:nvPicPr>
        <p:blipFill>
          <a:blip r:embed="rId3">
            <a:alphaModFix/>
          </a:blip>
          <a:stretch>
            <a:fillRect/>
          </a:stretch>
        </p:blipFill>
        <p:spPr>
          <a:xfrm>
            <a:off x="247050" y="3642841"/>
            <a:ext cx="9144000" cy="1500669"/>
          </a:xfrm>
          <a:prstGeom prst="rect">
            <a:avLst/>
          </a:prstGeom>
          <a:noFill/>
          <a:ln>
            <a:noFill/>
          </a:ln>
        </p:spPr>
      </p:pic>
      <p:pic>
        <p:nvPicPr>
          <p:cNvPr id="338" name="Google Shape;338;p22"/>
          <p:cNvPicPr preferRelativeResize="0"/>
          <p:nvPr/>
        </p:nvPicPr>
        <p:blipFill>
          <a:blip r:embed="rId4">
            <a:alphaModFix/>
          </a:blip>
          <a:stretch>
            <a:fillRect/>
          </a:stretch>
        </p:blipFill>
        <p:spPr>
          <a:xfrm>
            <a:off x="7471926" y="2162451"/>
            <a:ext cx="1441398" cy="1441398"/>
          </a:xfrm>
          <a:prstGeom prst="rect">
            <a:avLst/>
          </a:prstGeom>
          <a:noFill/>
          <a:ln>
            <a:noFill/>
          </a:ln>
        </p:spPr>
      </p:pic>
      <p:pic>
        <p:nvPicPr>
          <p:cNvPr id="339" name="Google Shape;339;p22"/>
          <p:cNvPicPr preferRelativeResize="0"/>
          <p:nvPr/>
        </p:nvPicPr>
        <p:blipFill>
          <a:blip r:embed="rId5">
            <a:alphaModFix/>
          </a:blip>
          <a:stretch>
            <a:fillRect/>
          </a:stretch>
        </p:blipFill>
        <p:spPr>
          <a:xfrm>
            <a:off x="7075099" y="1300324"/>
            <a:ext cx="1934125" cy="787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AWS Market Trends</a:t>
            </a:r>
            <a:endParaRPr/>
          </a:p>
        </p:txBody>
      </p:sp>
      <p:sp>
        <p:nvSpPr>
          <p:cNvPr id="345" name="Google Shape;345;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DevOps?</a:t>
            </a:r>
            <a:endParaRPr/>
          </a:p>
        </p:txBody>
      </p:sp>
      <p:sp>
        <p:nvSpPr>
          <p:cNvPr id="351" name="Google Shape;351;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2" name="Google Shape;352;p24"/>
          <p:cNvPicPr preferRelativeResize="0"/>
          <p:nvPr/>
        </p:nvPicPr>
        <p:blipFill>
          <a:blip r:embed="rId3">
            <a:alphaModFix/>
          </a:blip>
          <a:stretch>
            <a:fillRect/>
          </a:stretch>
        </p:blipFill>
        <p:spPr>
          <a:xfrm>
            <a:off x="539075" y="1566200"/>
            <a:ext cx="8377823" cy="3503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DevOps?</a:t>
            </a:r>
            <a:endParaRPr/>
          </a:p>
        </p:txBody>
      </p:sp>
      <p:sp>
        <p:nvSpPr>
          <p:cNvPr id="358" name="Google Shape;358;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9" name="Google Shape;359;p25"/>
          <p:cNvPicPr preferRelativeResize="0"/>
          <p:nvPr/>
        </p:nvPicPr>
        <p:blipFill>
          <a:blip r:embed="rId3">
            <a:alphaModFix/>
          </a:blip>
          <a:stretch>
            <a:fillRect/>
          </a:stretch>
        </p:blipFill>
        <p:spPr>
          <a:xfrm>
            <a:off x="615175" y="1490775"/>
            <a:ext cx="7913650" cy="3309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DevOps?</a:t>
            </a:r>
            <a:endParaRPr/>
          </a:p>
        </p:txBody>
      </p:sp>
      <p:sp>
        <p:nvSpPr>
          <p:cNvPr id="365" name="Google Shape;365;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6" name="Google Shape;366;p26"/>
          <p:cNvPicPr preferRelativeResize="0"/>
          <p:nvPr/>
        </p:nvPicPr>
        <p:blipFill>
          <a:blip r:embed="rId3">
            <a:alphaModFix/>
          </a:blip>
          <a:stretch>
            <a:fillRect/>
          </a:stretch>
        </p:blipFill>
        <p:spPr>
          <a:xfrm>
            <a:off x="1257775" y="1597875"/>
            <a:ext cx="7611852" cy="3382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DevOps?</a:t>
            </a:r>
            <a:endParaRPr/>
          </a:p>
        </p:txBody>
      </p:sp>
      <p:sp>
        <p:nvSpPr>
          <p:cNvPr id="372" name="Google Shape;372;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3" name="Google Shape;373;p27"/>
          <p:cNvPicPr preferRelativeResize="0"/>
          <p:nvPr/>
        </p:nvPicPr>
        <p:blipFill>
          <a:blip r:embed="rId3">
            <a:alphaModFix/>
          </a:blip>
          <a:stretch>
            <a:fillRect/>
          </a:stretch>
        </p:blipFill>
        <p:spPr>
          <a:xfrm>
            <a:off x="1049550" y="1766875"/>
            <a:ext cx="6737559" cy="3101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DevOps?</a:t>
            </a:r>
            <a:endParaRPr/>
          </a:p>
        </p:txBody>
      </p:sp>
      <p:sp>
        <p:nvSpPr>
          <p:cNvPr id="379" name="Google Shape;379;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0" name="Google Shape;380;p28"/>
          <p:cNvPicPr preferRelativeResize="0"/>
          <p:nvPr/>
        </p:nvPicPr>
        <p:blipFill>
          <a:blip r:embed="rId3">
            <a:alphaModFix/>
          </a:blip>
          <a:stretch>
            <a:fillRect/>
          </a:stretch>
        </p:blipFill>
        <p:spPr>
          <a:xfrm>
            <a:off x="475813" y="1254675"/>
            <a:ext cx="8192373" cy="3754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Traditional IT Vs DevOps </a:t>
            </a:r>
            <a:endParaRPr/>
          </a:p>
        </p:txBody>
      </p:sp>
      <p:sp>
        <p:nvSpPr>
          <p:cNvPr id="386" name="Google Shape;386;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7" name="Google Shape;387;p29"/>
          <p:cNvPicPr preferRelativeResize="0"/>
          <p:nvPr/>
        </p:nvPicPr>
        <p:blipFill>
          <a:blip r:embed="rId3">
            <a:alphaModFix/>
          </a:blip>
          <a:stretch>
            <a:fillRect/>
          </a:stretch>
        </p:blipFill>
        <p:spPr>
          <a:xfrm>
            <a:off x="0" y="1225382"/>
            <a:ext cx="9143999" cy="33515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is DevOps?</a:t>
            </a:r>
            <a:endParaRPr/>
          </a:p>
        </p:txBody>
      </p:sp>
      <p:sp>
        <p:nvSpPr>
          <p:cNvPr id="393" name="Google Shape;393;p30"/>
          <p:cNvSpPr txBox="1"/>
          <p:nvPr>
            <p:ph idx="1" type="body"/>
          </p:nvPr>
        </p:nvSpPr>
        <p:spPr>
          <a:xfrm>
            <a:off x="1273850" y="1597875"/>
            <a:ext cx="6490200" cy="113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DevOps is a software development methodology which improves the collaboration between developers and operations team using various automation tools. These automation tools are implemented using various stages which are part of the DevOps lifecycle.</a:t>
            </a:r>
            <a:endParaRPr/>
          </a:p>
        </p:txBody>
      </p:sp>
      <p:pic>
        <p:nvPicPr>
          <p:cNvPr id="394" name="Google Shape;394;p30"/>
          <p:cNvPicPr preferRelativeResize="0"/>
          <p:nvPr/>
        </p:nvPicPr>
        <p:blipFill>
          <a:blip r:embed="rId3">
            <a:alphaModFix/>
          </a:blip>
          <a:stretch>
            <a:fillRect/>
          </a:stretch>
        </p:blipFill>
        <p:spPr>
          <a:xfrm>
            <a:off x="2480825" y="3049750"/>
            <a:ext cx="3792089" cy="1716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Role of Cloud in DevOps </a:t>
            </a:r>
            <a:r>
              <a:rPr lang="en-GB"/>
              <a:t>Orchestration</a:t>
            </a:r>
            <a:endParaRPr/>
          </a:p>
        </p:txBody>
      </p:sp>
      <p:sp>
        <p:nvSpPr>
          <p:cNvPr id="400" name="Google Shape;400;p31"/>
          <p:cNvSpPr txBox="1"/>
          <p:nvPr>
            <p:ph idx="1" type="body"/>
          </p:nvPr>
        </p:nvSpPr>
        <p:spPr>
          <a:xfrm>
            <a:off x="1235350" y="1377600"/>
            <a:ext cx="7689000" cy="3653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Scalability</a:t>
            </a:r>
            <a:r>
              <a:rPr lang="en-GB" sz="1500"/>
              <a:t> and Flexibility</a:t>
            </a:r>
            <a:endParaRPr sz="1500"/>
          </a:p>
          <a:p>
            <a:pPr indent="-323850" lvl="0" marL="457200" rtl="0" algn="l">
              <a:spcBef>
                <a:spcPts val="0"/>
              </a:spcBef>
              <a:spcAft>
                <a:spcPts val="0"/>
              </a:spcAft>
              <a:buSzPts val="1500"/>
              <a:buChar char="❏"/>
            </a:pPr>
            <a:r>
              <a:rPr lang="en-GB" sz="1500"/>
              <a:t>Infrastructure as Code</a:t>
            </a:r>
            <a:endParaRPr sz="1500"/>
          </a:p>
          <a:p>
            <a:pPr indent="-323850" lvl="0" marL="457200" rtl="0" algn="l">
              <a:spcBef>
                <a:spcPts val="0"/>
              </a:spcBef>
              <a:spcAft>
                <a:spcPts val="0"/>
              </a:spcAft>
              <a:buSzPts val="1500"/>
              <a:buChar char="❏"/>
            </a:pPr>
            <a:r>
              <a:rPr lang="en-GB" sz="1500"/>
              <a:t>Automated Deployment and Continuous Integration</a:t>
            </a:r>
            <a:endParaRPr sz="1500"/>
          </a:p>
          <a:p>
            <a:pPr indent="-323850" lvl="0" marL="457200" rtl="0" algn="l">
              <a:spcBef>
                <a:spcPts val="0"/>
              </a:spcBef>
              <a:spcAft>
                <a:spcPts val="0"/>
              </a:spcAft>
              <a:buSzPts val="1500"/>
              <a:buChar char="❏"/>
            </a:pPr>
            <a:r>
              <a:rPr lang="en-GB" sz="1500"/>
              <a:t>Resource</a:t>
            </a:r>
            <a:r>
              <a:rPr lang="en-GB" sz="1500"/>
              <a:t> Optimization</a:t>
            </a:r>
            <a:endParaRPr sz="1500"/>
          </a:p>
          <a:p>
            <a:pPr indent="-323850" lvl="0" marL="457200" rtl="0" algn="l">
              <a:spcBef>
                <a:spcPts val="0"/>
              </a:spcBef>
              <a:spcAft>
                <a:spcPts val="0"/>
              </a:spcAft>
              <a:buSzPts val="1500"/>
              <a:buChar char="❏"/>
            </a:pPr>
            <a:r>
              <a:rPr lang="en-GB" sz="1500"/>
              <a:t>Collaboration and Communication</a:t>
            </a:r>
            <a:endParaRPr sz="1500"/>
          </a:p>
          <a:p>
            <a:pPr indent="-323850" lvl="0" marL="457200" rtl="0" algn="l">
              <a:spcBef>
                <a:spcPts val="0"/>
              </a:spcBef>
              <a:spcAft>
                <a:spcPts val="0"/>
              </a:spcAft>
              <a:buSzPts val="1500"/>
              <a:buChar char="❏"/>
            </a:pPr>
            <a:r>
              <a:rPr lang="en-GB" sz="1500"/>
              <a:t>Monitoring and Logging</a:t>
            </a:r>
            <a:endParaRPr sz="1500"/>
          </a:p>
          <a:p>
            <a:pPr indent="-323850" lvl="0" marL="457200" rtl="0" algn="l">
              <a:spcBef>
                <a:spcPts val="0"/>
              </a:spcBef>
              <a:spcAft>
                <a:spcPts val="0"/>
              </a:spcAft>
              <a:buSzPts val="1500"/>
              <a:buChar char="❏"/>
            </a:pPr>
            <a:r>
              <a:rPr lang="en-GB" sz="1500"/>
              <a:t>DevSecOps and Compliance</a:t>
            </a:r>
            <a:endParaRPr sz="1500"/>
          </a:p>
          <a:p>
            <a:pPr indent="-323850" lvl="0" marL="457200" rtl="0" algn="l">
              <a:spcBef>
                <a:spcPts val="0"/>
              </a:spcBef>
              <a:spcAft>
                <a:spcPts val="0"/>
              </a:spcAft>
              <a:buSzPts val="1500"/>
              <a:buChar char="❏"/>
            </a:pPr>
            <a:r>
              <a:rPr lang="en-GB" sz="1500"/>
              <a:t>High </a:t>
            </a:r>
            <a:r>
              <a:rPr lang="en-GB" sz="1500"/>
              <a:t>Availability</a:t>
            </a:r>
            <a:r>
              <a:rPr lang="en-GB" sz="1500"/>
              <a:t> and </a:t>
            </a:r>
            <a:r>
              <a:rPr lang="en-GB" sz="1500"/>
              <a:t>Disaster</a:t>
            </a:r>
            <a:r>
              <a:rPr lang="en-GB" sz="1500"/>
              <a:t> Recovery</a:t>
            </a:r>
            <a:endParaRPr sz="15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Agenda</a:t>
            </a:r>
            <a:endParaRPr/>
          </a:p>
        </p:txBody>
      </p:sp>
      <p:sp>
        <p:nvSpPr>
          <p:cNvPr id="284" name="Google Shape;284;p14"/>
          <p:cNvSpPr txBox="1"/>
          <p:nvPr>
            <p:ph idx="1" type="body"/>
          </p:nvPr>
        </p:nvSpPr>
        <p:spPr>
          <a:xfrm>
            <a:off x="1303800" y="1385075"/>
            <a:ext cx="7030500" cy="3758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GB" sz="2550"/>
              <a:t>Cloud Computing</a:t>
            </a:r>
            <a:endParaRPr sz="2550"/>
          </a:p>
          <a:p>
            <a:pPr indent="-317658" lvl="0" marL="457200" rtl="0" algn="l">
              <a:spcBef>
                <a:spcPts val="1200"/>
              </a:spcBef>
              <a:spcAft>
                <a:spcPts val="0"/>
              </a:spcAft>
              <a:buSzPct val="100000"/>
              <a:buChar char="❏"/>
            </a:pPr>
            <a:r>
              <a:rPr lang="en-GB" sz="2550"/>
              <a:t>What is Cloud Computing?</a:t>
            </a:r>
            <a:endParaRPr sz="2550"/>
          </a:p>
          <a:p>
            <a:pPr indent="-317658" lvl="0" marL="457200" rtl="0" algn="l">
              <a:spcBef>
                <a:spcPts val="0"/>
              </a:spcBef>
              <a:spcAft>
                <a:spcPts val="0"/>
              </a:spcAft>
              <a:buSzPct val="100000"/>
              <a:buChar char="❏"/>
            </a:pPr>
            <a:r>
              <a:rPr lang="en-GB" sz="2550"/>
              <a:t>Disadvantages with Traditional IT Infrastructure </a:t>
            </a:r>
            <a:endParaRPr sz="2550"/>
          </a:p>
          <a:p>
            <a:pPr indent="-317658" lvl="0" marL="457200" rtl="0" algn="l">
              <a:spcBef>
                <a:spcPts val="0"/>
              </a:spcBef>
              <a:spcAft>
                <a:spcPts val="0"/>
              </a:spcAft>
              <a:buSzPct val="100000"/>
              <a:buChar char="❏"/>
            </a:pPr>
            <a:r>
              <a:rPr lang="en-GB" sz="2550"/>
              <a:t>Advantages of Cloud Computing</a:t>
            </a:r>
            <a:endParaRPr sz="2550"/>
          </a:p>
          <a:p>
            <a:pPr indent="-317658" lvl="0" marL="457200" rtl="0" algn="l">
              <a:spcBef>
                <a:spcPts val="0"/>
              </a:spcBef>
              <a:spcAft>
                <a:spcPts val="0"/>
              </a:spcAft>
              <a:buSzPct val="100000"/>
              <a:buChar char="❏"/>
            </a:pPr>
            <a:r>
              <a:rPr lang="en-GB" sz="2550"/>
              <a:t>Cloud Deployment</a:t>
            </a:r>
            <a:r>
              <a:rPr lang="en-GB" sz="2550"/>
              <a:t> Models</a:t>
            </a:r>
            <a:endParaRPr sz="2550"/>
          </a:p>
          <a:p>
            <a:pPr indent="-317658" lvl="0" marL="457200" rtl="0" algn="l">
              <a:spcBef>
                <a:spcPts val="0"/>
              </a:spcBef>
              <a:spcAft>
                <a:spcPts val="0"/>
              </a:spcAft>
              <a:buSzPct val="100000"/>
              <a:buChar char="❏"/>
            </a:pPr>
            <a:r>
              <a:rPr lang="en-GB" sz="2550"/>
              <a:t>Cloud Service Models</a:t>
            </a:r>
            <a:endParaRPr sz="2550"/>
          </a:p>
          <a:p>
            <a:pPr indent="-317658" lvl="0" marL="457200" rtl="0" algn="l">
              <a:spcBef>
                <a:spcPts val="0"/>
              </a:spcBef>
              <a:spcAft>
                <a:spcPts val="0"/>
              </a:spcAft>
              <a:buSzPct val="100000"/>
              <a:buChar char="❏"/>
            </a:pPr>
            <a:r>
              <a:rPr lang="en-GB" sz="2550"/>
              <a:t>AWS Suite</a:t>
            </a:r>
            <a:endParaRPr sz="2550"/>
          </a:p>
          <a:p>
            <a:pPr indent="-317658" lvl="0" marL="457200" rtl="0" algn="l">
              <a:spcBef>
                <a:spcPts val="0"/>
              </a:spcBef>
              <a:spcAft>
                <a:spcPts val="0"/>
              </a:spcAft>
              <a:buSzPct val="100000"/>
              <a:buChar char="❏"/>
            </a:pPr>
            <a:r>
              <a:rPr lang="en-GB" sz="2550"/>
              <a:t>AWS Use Cases </a:t>
            </a:r>
            <a:endParaRPr sz="2550"/>
          </a:p>
          <a:p>
            <a:pPr indent="-317658" lvl="0" marL="457200" rtl="0" algn="l">
              <a:spcBef>
                <a:spcPts val="0"/>
              </a:spcBef>
              <a:spcAft>
                <a:spcPts val="0"/>
              </a:spcAft>
              <a:buSzPct val="100000"/>
              <a:buChar char="❏"/>
            </a:pPr>
            <a:r>
              <a:rPr lang="en-GB" sz="2550"/>
              <a:t>AWS Market Trends</a:t>
            </a:r>
            <a:endParaRPr sz="2550"/>
          </a:p>
          <a:p>
            <a:pPr indent="-317658" lvl="0" marL="457200" rtl="0" algn="l">
              <a:spcBef>
                <a:spcPts val="0"/>
              </a:spcBef>
              <a:spcAft>
                <a:spcPts val="0"/>
              </a:spcAft>
              <a:buSzPct val="100000"/>
              <a:buChar char="❏"/>
            </a:pPr>
            <a:r>
              <a:rPr lang="en-GB" sz="2550"/>
              <a:t>Why DevOps?</a:t>
            </a:r>
            <a:endParaRPr sz="2550"/>
          </a:p>
          <a:p>
            <a:pPr indent="-317658" lvl="0" marL="457200" rtl="0" algn="l">
              <a:spcBef>
                <a:spcPts val="0"/>
              </a:spcBef>
              <a:spcAft>
                <a:spcPts val="0"/>
              </a:spcAft>
              <a:buSzPct val="100000"/>
              <a:buChar char="❏"/>
            </a:pPr>
            <a:r>
              <a:rPr lang="en-GB" sz="2550"/>
              <a:t>Traditional IT Vs DevOps</a:t>
            </a:r>
            <a:endParaRPr sz="2550"/>
          </a:p>
          <a:p>
            <a:pPr indent="-317658" lvl="0" marL="457200" rtl="0" algn="l">
              <a:spcBef>
                <a:spcPts val="0"/>
              </a:spcBef>
              <a:spcAft>
                <a:spcPts val="0"/>
              </a:spcAft>
              <a:buSzPct val="100000"/>
              <a:buChar char="❏"/>
            </a:pPr>
            <a:r>
              <a:rPr lang="en-GB" sz="2550"/>
              <a:t>What is DevOps?</a:t>
            </a:r>
            <a:endParaRPr sz="2550"/>
          </a:p>
          <a:p>
            <a:pPr indent="-317658" lvl="0" marL="457200" rtl="0" algn="l">
              <a:spcBef>
                <a:spcPts val="0"/>
              </a:spcBef>
              <a:spcAft>
                <a:spcPts val="0"/>
              </a:spcAft>
              <a:buSzPct val="100000"/>
              <a:buChar char="❏"/>
            </a:pPr>
            <a:r>
              <a:rPr lang="en-GB" sz="2550"/>
              <a:t>Role of Cloud in DevOps Orchestration</a:t>
            </a:r>
            <a:endParaRPr sz="2550"/>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457200" rtl="0" algn="l">
              <a:spcBef>
                <a:spcPts val="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ph type="ctrTitle"/>
          </p:nvPr>
        </p:nvSpPr>
        <p:spPr>
          <a:xfrm>
            <a:off x="824000" y="1613825"/>
            <a:ext cx="7336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Thank you!</a:t>
            </a:r>
            <a:r>
              <a:rPr lang="en-GB"/>
              <a:t> </a:t>
            </a:r>
            <a:endParaRPr/>
          </a:p>
        </p:txBody>
      </p:sp>
      <p:sp>
        <p:nvSpPr>
          <p:cNvPr id="406" name="Google Shape;406;p32"/>
          <p:cNvSpPr txBox="1"/>
          <p:nvPr>
            <p:ph idx="1" type="subTitle"/>
          </p:nvPr>
        </p:nvSpPr>
        <p:spPr>
          <a:xfrm>
            <a:off x="824000" y="3062150"/>
            <a:ext cx="4255500" cy="122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Please don’t forget to….</a:t>
            </a:r>
            <a:endParaRPr/>
          </a:p>
          <a:p>
            <a:pPr indent="-330200" lvl="0" marL="914400" rtl="0" algn="l">
              <a:spcBef>
                <a:spcPts val="0"/>
              </a:spcBef>
              <a:spcAft>
                <a:spcPts val="0"/>
              </a:spcAft>
              <a:buSzPts val="1600"/>
              <a:buChar char="●"/>
            </a:pPr>
            <a:r>
              <a:rPr lang="en-GB"/>
              <a:t>share your feedback</a:t>
            </a:r>
            <a:endParaRPr/>
          </a:p>
          <a:p>
            <a:pPr indent="-330200" lvl="0" marL="914400" rtl="0" algn="l">
              <a:spcBef>
                <a:spcPts val="0"/>
              </a:spcBef>
              <a:spcAft>
                <a:spcPts val="0"/>
              </a:spcAft>
              <a:buSzPts val="1600"/>
              <a:buChar char="●"/>
            </a:pPr>
            <a:r>
              <a:rPr lang="en-GB"/>
              <a:t>Mark your </a:t>
            </a:r>
            <a:r>
              <a:rPr lang="en-GB"/>
              <a:t>attendance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a:t>
            </a:r>
            <a:r>
              <a:rPr lang="en-GB"/>
              <a:t> is Cloud Computing?</a:t>
            </a:r>
            <a:endParaRPr/>
          </a:p>
        </p:txBody>
      </p:sp>
      <p:sp>
        <p:nvSpPr>
          <p:cNvPr id="290" name="Google Shape;290;p15"/>
          <p:cNvSpPr txBox="1"/>
          <p:nvPr>
            <p:ph idx="1" type="body"/>
          </p:nvPr>
        </p:nvSpPr>
        <p:spPr>
          <a:xfrm>
            <a:off x="1040675" y="1519850"/>
            <a:ext cx="7293600" cy="3011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Cloud computing is the on demand delivery of </a:t>
            </a:r>
            <a:r>
              <a:rPr b="1" lang="en-GB" sz="1500"/>
              <a:t>Compute Power, Database storage, Applications</a:t>
            </a:r>
            <a:r>
              <a:rPr lang="en-GB" sz="1500"/>
              <a:t> and other IT resources.</a:t>
            </a:r>
            <a:endParaRPr sz="1500"/>
          </a:p>
          <a:p>
            <a:pPr indent="-323850" lvl="0" marL="457200" rtl="0" algn="l">
              <a:spcBef>
                <a:spcPts val="0"/>
              </a:spcBef>
              <a:spcAft>
                <a:spcPts val="0"/>
              </a:spcAft>
              <a:buSzPts val="1500"/>
              <a:buChar char="❏"/>
            </a:pPr>
            <a:r>
              <a:rPr lang="en-GB" sz="1500"/>
              <a:t>Cloud services offer </a:t>
            </a:r>
            <a:r>
              <a:rPr b="1" lang="en-GB" sz="1500"/>
              <a:t>pay-as-you-go</a:t>
            </a:r>
            <a:r>
              <a:rPr lang="en-GB" sz="1500"/>
              <a:t> pricing model</a:t>
            </a:r>
            <a:endParaRPr sz="1500"/>
          </a:p>
          <a:p>
            <a:pPr indent="-323850" lvl="0" marL="457200" rtl="0" algn="l">
              <a:spcBef>
                <a:spcPts val="0"/>
              </a:spcBef>
              <a:spcAft>
                <a:spcPts val="0"/>
              </a:spcAft>
              <a:buSzPts val="1500"/>
              <a:buChar char="❏"/>
            </a:pPr>
            <a:r>
              <a:rPr lang="en-GB" sz="1500"/>
              <a:t>Provision required </a:t>
            </a:r>
            <a:r>
              <a:rPr b="1" lang="en-GB" sz="1500"/>
              <a:t>type</a:t>
            </a:r>
            <a:r>
              <a:rPr lang="en-GB" sz="1500"/>
              <a:t>, </a:t>
            </a:r>
            <a:r>
              <a:rPr b="1" lang="en-GB" sz="1500"/>
              <a:t>size</a:t>
            </a:r>
            <a:r>
              <a:rPr lang="en-GB" sz="1500"/>
              <a:t> and </a:t>
            </a:r>
            <a:r>
              <a:rPr b="1" lang="en-GB" sz="1500"/>
              <a:t>number</a:t>
            </a:r>
            <a:r>
              <a:rPr lang="en-GB" sz="1500"/>
              <a:t> of instances as you need </a:t>
            </a:r>
            <a:r>
              <a:rPr b="1" lang="en-GB" sz="1500"/>
              <a:t>instantly</a:t>
            </a:r>
            <a:endParaRPr b="1" sz="1500"/>
          </a:p>
          <a:p>
            <a:pPr indent="-323850" lvl="0" marL="457200" rtl="0" algn="l">
              <a:spcBef>
                <a:spcPts val="0"/>
              </a:spcBef>
              <a:spcAft>
                <a:spcPts val="0"/>
              </a:spcAft>
              <a:buSzPts val="1500"/>
              <a:buChar char="❏"/>
            </a:pPr>
            <a:r>
              <a:rPr lang="en-GB" sz="1500"/>
              <a:t>Simple way to access servers, storage, databases and a set of application services</a:t>
            </a:r>
            <a:endParaRPr sz="1500"/>
          </a:p>
          <a:p>
            <a:pPr indent="-311150" lvl="0" marL="457200" rtl="0" algn="l">
              <a:spcBef>
                <a:spcPts val="0"/>
              </a:spcBef>
              <a:spcAft>
                <a:spcPts val="0"/>
              </a:spcAft>
              <a:buSzPts val="1300"/>
              <a:buChar char="❏"/>
            </a:pPr>
            <a:r>
              <a:rPr lang="en-GB" sz="1500"/>
              <a:t>Cloud provider owns and maintains their own network connected hardware required for these appli</a:t>
            </a:r>
            <a:r>
              <a:rPr lang="en-GB"/>
              <a:t>cations, and you can provision what you need via a Web Application, SDK or a CLI.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 with Traditional IT </a:t>
            </a:r>
            <a:r>
              <a:rPr lang="en-GB"/>
              <a:t>Infrastructure</a:t>
            </a:r>
            <a:r>
              <a:rPr lang="en-GB"/>
              <a:t>  </a:t>
            </a:r>
            <a:endParaRPr/>
          </a:p>
          <a:p>
            <a:pPr indent="0" lvl="0" marL="0" rtl="0" algn="l">
              <a:spcBef>
                <a:spcPts val="0"/>
              </a:spcBef>
              <a:spcAft>
                <a:spcPts val="0"/>
              </a:spcAft>
              <a:buNone/>
            </a:pPr>
            <a:r>
              <a:t/>
            </a:r>
            <a:endParaRPr/>
          </a:p>
        </p:txBody>
      </p:sp>
      <p:sp>
        <p:nvSpPr>
          <p:cNvPr id="296" name="Google Shape;296;p16"/>
          <p:cNvSpPr txBox="1"/>
          <p:nvPr>
            <p:ph idx="1" type="body"/>
          </p:nvPr>
        </p:nvSpPr>
        <p:spPr>
          <a:xfrm>
            <a:off x="1236425" y="1960100"/>
            <a:ext cx="7030500" cy="2541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Pay rent for the data center</a:t>
            </a:r>
            <a:endParaRPr sz="1500"/>
          </a:p>
          <a:p>
            <a:pPr indent="-323850" lvl="0" marL="457200" rtl="0" algn="l">
              <a:spcBef>
                <a:spcPts val="0"/>
              </a:spcBef>
              <a:spcAft>
                <a:spcPts val="0"/>
              </a:spcAft>
              <a:buSzPts val="1500"/>
              <a:buChar char="❏"/>
            </a:pPr>
            <a:r>
              <a:rPr lang="en-GB" sz="1500"/>
              <a:t>Pay for power, cooling and </a:t>
            </a:r>
            <a:r>
              <a:rPr lang="en-GB" sz="1500"/>
              <a:t>maintenance</a:t>
            </a:r>
            <a:endParaRPr sz="1500"/>
          </a:p>
          <a:p>
            <a:pPr indent="-323850" lvl="0" marL="457200" rtl="0" algn="l">
              <a:spcBef>
                <a:spcPts val="0"/>
              </a:spcBef>
              <a:spcAft>
                <a:spcPts val="0"/>
              </a:spcAft>
              <a:buSzPts val="1500"/>
              <a:buChar char="❏"/>
            </a:pPr>
            <a:r>
              <a:rPr lang="en-GB" sz="1500"/>
              <a:t>Adding and replacing hardware takes time</a:t>
            </a:r>
            <a:endParaRPr sz="1500"/>
          </a:p>
          <a:p>
            <a:pPr indent="-323850" lvl="0" marL="457200" rtl="0" algn="l">
              <a:spcBef>
                <a:spcPts val="0"/>
              </a:spcBef>
              <a:spcAft>
                <a:spcPts val="0"/>
              </a:spcAft>
              <a:buSzPts val="1500"/>
              <a:buChar char="❏"/>
            </a:pPr>
            <a:r>
              <a:rPr lang="en-GB" sz="1500"/>
              <a:t>Scaling is limited</a:t>
            </a:r>
            <a:endParaRPr sz="1500"/>
          </a:p>
          <a:p>
            <a:pPr indent="-323850" lvl="0" marL="457200" rtl="0" algn="l">
              <a:spcBef>
                <a:spcPts val="0"/>
              </a:spcBef>
              <a:spcAft>
                <a:spcPts val="0"/>
              </a:spcAft>
              <a:buSzPts val="1500"/>
              <a:buChar char="❏"/>
            </a:pPr>
            <a:r>
              <a:rPr lang="en-GB" sz="1500"/>
              <a:t>Hire 24/7 team to monitor infrastructure</a:t>
            </a:r>
            <a:endParaRPr sz="1500"/>
          </a:p>
          <a:p>
            <a:pPr indent="-323850" lvl="0" marL="457200" rtl="0" algn="l">
              <a:spcBef>
                <a:spcPts val="0"/>
              </a:spcBef>
              <a:spcAft>
                <a:spcPts val="0"/>
              </a:spcAft>
              <a:buSzPts val="1500"/>
              <a:buChar char="❏"/>
            </a:pPr>
            <a:r>
              <a:rPr lang="en-GB" sz="1500"/>
              <a:t>Dealing with disasters like earthquakes, cyclones and power shut down</a:t>
            </a:r>
            <a:endParaRPr sz="1500"/>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Advantages of Cloud Computing</a:t>
            </a:r>
            <a:endParaRPr/>
          </a:p>
        </p:txBody>
      </p:sp>
      <p:sp>
        <p:nvSpPr>
          <p:cNvPr id="302" name="Google Shape;302;p17"/>
          <p:cNvSpPr txBox="1"/>
          <p:nvPr>
            <p:ph idx="1" type="body"/>
          </p:nvPr>
        </p:nvSpPr>
        <p:spPr>
          <a:xfrm>
            <a:off x="1266350" y="149592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Trade Capital Expense (CAPEX) for operational Expense (OPEX)</a:t>
            </a:r>
            <a:endParaRPr/>
          </a:p>
          <a:p>
            <a:pPr indent="-298450" lvl="1" marL="914400" rtl="0" algn="l">
              <a:spcBef>
                <a:spcPts val="0"/>
              </a:spcBef>
              <a:spcAft>
                <a:spcPts val="0"/>
              </a:spcAft>
              <a:buSzPts val="1100"/>
              <a:buChar char="❏"/>
            </a:pPr>
            <a:r>
              <a:rPr lang="en-GB"/>
              <a:t>Pay on demand and Don’t own hardware</a:t>
            </a:r>
            <a:endParaRPr/>
          </a:p>
          <a:p>
            <a:pPr indent="-298450" lvl="1" marL="914400" rtl="0" algn="l">
              <a:spcBef>
                <a:spcPts val="0"/>
              </a:spcBef>
              <a:spcAft>
                <a:spcPts val="0"/>
              </a:spcAft>
              <a:buSzPts val="1100"/>
              <a:buChar char="❏"/>
            </a:pPr>
            <a:r>
              <a:rPr lang="en-GB"/>
              <a:t>Reduce total cost of ownership (TCO) &amp; Operational Expense (OPEX)</a:t>
            </a:r>
            <a:endParaRPr/>
          </a:p>
          <a:p>
            <a:pPr indent="-311150" lvl="0" marL="457200" rtl="0" algn="l">
              <a:spcBef>
                <a:spcPts val="0"/>
              </a:spcBef>
              <a:spcAft>
                <a:spcPts val="0"/>
              </a:spcAft>
              <a:buSzPts val="1300"/>
              <a:buChar char="❏"/>
            </a:pPr>
            <a:r>
              <a:rPr lang="en-GB"/>
              <a:t>Benefits</a:t>
            </a:r>
            <a:r>
              <a:rPr lang="en-GB"/>
              <a:t> from massive economies of scale</a:t>
            </a:r>
            <a:endParaRPr/>
          </a:p>
          <a:p>
            <a:pPr indent="-298450" lvl="1" marL="914400" rtl="0" algn="l">
              <a:spcBef>
                <a:spcPts val="0"/>
              </a:spcBef>
              <a:spcAft>
                <a:spcPts val="0"/>
              </a:spcAft>
              <a:buSzPts val="1100"/>
              <a:buChar char="❏"/>
            </a:pPr>
            <a:r>
              <a:rPr lang="en-GB"/>
              <a:t>Prices are reduced as AWS is more efficient due to large scale</a:t>
            </a:r>
            <a:endParaRPr/>
          </a:p>
          <a:p>
            <a:pPr indent="-311150" lvl="0" marL="457200" rtl="0" algn="l">
              <a:spcBef>
                <a:spcPts val="0"/>
              </a:spcBef>
              <a:spcAft>
                <a:spcPts val="0"/>
              </a:spcAft>
              <a:buSzPts val="1300"/>
              <a:buChar char="❏"/>
            </a:pPr>
            <a:r>
              <a:rPr lang="en-GB"/>
              <a:t>Stop guessing capacity</a:t>
            </a:r>
            <a:endParaRPr/>
          </a:p>
          <a:p>
            <a:pPr indent="-298450" lvl="1" marL="914400" rtl="0" algn="l">
              <a:spcBef>
                <a:spcPts val="0"/>
              </a:spcBef>
              <a:spcAft>
                <a:spcPts val="0"/>
              </a:spcAft>
              <a:buSzPts val="1100"/>
              <a:buChar char="❏"/>
            </a:pPr>
            <a:r>
              <a:rPr lang="en-GB"/>
              <a:t>Scale based on actual measured usage</a:t>
            </a:r>
            <a:endParaRPr/>
          </a:p>
          <a:p>
            <a:pPr indent="-311150" lvl="0" marL="457200" rtl="0" algn="l">
              <a:spcBef>
                <a:spcPts val="0"/>
              </a:spcBef>
              <a:spcAft>
                <a:spcPts val="0"/>
              </a:spcAft>
              <a:buSzPts val="1300"/>
              <a:buChar char="❏"/>
            </a:pPr>
            <a:r>
              <a:rPr lang="en-GB"/>
              <a:t>Increased</a:t>
            </a:r>
            <a:r>
              <a:rPr lang="en-GB"/>
              <a:t> speed and agility</a:t>
            </a:r>
            <a:endParaRPr/>
          </a:p>
          <a:p>
            <a:pPr indent="-311150" lvl="0" marL="457200" rtl="0" algn="l">
              <a:spcBef>
                <a:spcPts val="0"/>
              </a:spcBef>
              <a:spcAft>
                <a:spcPts val="0"/>
              </a:spcAft>
              <a:buSzPts val="1300"/>
              <a:buChar char="❏"/>
            </a:pPr>
            <a:r>
              <a:rPr lang="en-GB"/>
              <a:t>Stop spending money on running and </a:t>
            </a:r>
            <a:r>
              <a:rPr lang="en-GB"/>
              <a:t>maintaining</a:t>
            </a:r>
            <a:r>
              <a:rPr lang="en-GB"/>
              <a:t> data centers</a:t>
            </a:r>
            <a:endParaRPr/>
          </a:p>
          <a:p>
            <a:pPr indent="-311150" lvl="0" marL="457200" rtl="0" algn="l">
              <a:spcBef>
                <a:spcPts val="0"/>
              </a:spcBef>
              <a:spcAft>
                <a:spcPts val="0"/>
              </a:spcAft>
              <a:buSzPts val="1300"/>
              <a:buChar char="❏"/>
            </a:pPr>
            <a:r>
              <a:rPr lang="en-GB"/>
              <a:t>Go Global in </a:t>
            </a:r>
            <a:r>
              <a:rPr lang="en-GB"/>
              <a:t>minutes</a:t>
            </a:r>
            <a:r>
              <a:rPr lang="en-GB"/>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Deployment Models</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9" name="Google Shape;309;p18"/>
          <p:cNvPicPr preferRelativeResize="0"/>
          <p:nvPr/>
        </p:nvPicPr>
        <p:blipFill>
          <a:blip r:embed="rId3">
            <a:alphaModFix/>
          </a:blip>
          <a:stretch>
            <a:fillRect/>
          </a:stretch>
        </p:blipFill>
        <p:spPr>
          <a:xfrm>
            <a:off x="172213" y="1310425"/>
            <a:ext cx="8799573" cy="383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Cloud Service Models</a:t>
            </a:r>
            <a:endParaRPr/>
          </a:p>
          <a:p>
            <a:pPr indent="0" lvl="0" marL="0" rtl="0" algn="l">
              <a:spcBef>
                <a:spcPts val="0"/>
              </a:spcBef>
              <a:spcAft>
                <a:spcPts val="0"/>
              </a:spcAft>
              <a:buNone/>
            </a:pPr>
            <a:r>
              <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6" name="Google Shape;316;p19"/>
          <p:cNvPicPr preferRelativeResize="0"/>
          <p:nvPr/>
        </p:nvPicPr>
        <p:blipFill>
          <a:blip r:embed="rId3">
            <a:alphaModFix/>
          </a:blip>
          <a:stretch>
            <a:fillRect/>
          </a:stretch>
        </p:blipFill>
        <p:spPr>
          <a:xfrm>
            <a:off x="651350" y="1347400"/>
            <a:ext cx="8527600" cy="3766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Cloud Service Models</a:t>
            </a:r>
            <a:endParaRPr/>
          </a:p>
        </p:txBody>
      </p:sp>
      <p:sp>
        <p:nvSpPr>
          <p:cNvPr id="322" name="Google Shape;322;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3" name="Google Shape;323;p20"/>
          <p:cNvPicPr preferRelativeResize="0"/>
          <p:nvPr/>
        </p:nvPicPr>
        <p:blipFill>
          <a:blip r:embed="rId3">
            <a:alphaModFix/>
          </a:blip>
          <a:stretch>
            <a:fillRect/>
          </a:stretch>
        </p:blipFill>
        <p:spPr>
          <a:xfrm>
            <a:off x="1303800" y="1265750"/>
            <a:ext cx="7123800" cy="364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AWS Suite</a:t>
            </a:r>
            <a:endParaRPr/>
          </a:p>
        </p:txBody>
      </p:sp>
      <p:sp>
        <p:nvSpPr>
          <p:cNvPr id="329" name="Google Shape;329;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0" name="Google Shape;330;p21"/>
          <p:cNvPicPr preferRelativeResize="0"/>
          <p:nvPr/>
        </p:nvPicPr>
        <p:blipFill>
          <a:blip r:embed="rId3">
            <a:alphaModFix/>
          </a:blip>
          <a:stretch>
            <a:fillRect/>
          </a:stretch>
        </p:blipFill>
        <p:spPr>
          <a:xfrm>
            <a:off x="1003250" y="1459626"/>
            <a:ext cx="7481898" cy="337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