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2" r:id="rId3"/>
    <p:sldId id="274" r:id="rId4"/>
    <p:sldId id="272" r:id="rId5"/>
    <p:sldId id="275" r:id="rId6"/>
    <p:sldId id="278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85E0E7"/>
    <a:srgbClr val="30353F"/>
    <a:srgbClr val="43CDD9"/>
    <a:srgbClr val="667181"/>
    <a:srgbClr val="BABABA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66" autoAdjust="0"/>
    <p:restoredTop sz="84650" autoAdjust="0"/>
  </p:normalViewPr>
  <p:slideViewPr>
    <p:cSldViewPr snapToGrid="0" showGuides="1">
      <p:cViewPr varScale="1">
        <p:scale>
          <a:sx n="73" d="100"/>
          <a:sy n="73" d="100"/>
        </p:scale>
        <p:origin x="200" y="71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14/10/21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does not have dates and data is limited.</a:t>
            </a:r>
          </a:p>
          <a:p>
            <a:endParaRPr lang="en-US" dirty="0"/>
          </a:p>
          <a:p>
            <a:r>
              <a:rPr lang="en-US" dirty="0"/>
              <a:t>These numbers are based on research</a:t>
            </a:r>
          </a:p>
          <a:p>
            <a:r>
              <a:rPr lang="en-US" dirty="0"/>
              <a:t>-https://</a:t>
            </a:r>
            <a:r>
              <a:rPr lang="en-US" dirty="0" err="1"/>
              <a:t>tearsheet.co</a:t>
            </a:r>
            <a:r>
              <a:rPr lang="en-US" dirty="0"/>
              <a:t>/data/why-customer-acquisition-is-so-difficult-for-financial-startups/#:~:text=Customer%20acquisition%20is%20expensive.,helps%20advisors%20manage%20portfolio%20risk.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thefinancialbrand.com</a:t>
            </a:r>
            <a:r>
              <a:rPr lang="en-US" dirty="0"/>
              <a:t>/68371/banking-customer-acquisition-attrition-growth-strategy/#:~:text=According%20to%20Accenture%2C%20attrition%20rates,days%20after%20opening%20their%20accounts.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kmalit</a:t>
            </a:r>
            <a:r>
              <a:rPr lang="en-US" dirty="0"/>
              <a:t>/bank-customer-churn-prediction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68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29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051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472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does not have dates and data is limited.</a:t>
            </a:r>
          </a:p>
          <a:p>
            <a:endParaRPr lang="en-US" dirty="0"/>
          </a:p>
          <a:p>
            <a:r>
              <a:rPr lang="en-US" dirty="0"/>
              <a:t>These numbers are based on research</a:t>
            </a:r>
          </a:p>
          <a:p>
            <a:r>
              <a:rPr lang="en-US" dirty="0"/>
              <a:t>-https://</a:t>
            </a:r>
            <a:r>
              <a:rPr lang="en-US" dirty="0" err="1"/>
              <a:t>tearsheet.co</a:t>
            </a:r>
            <a:r>
              <a:rPr lang="en-US" dirty="0"/>
              <a:t>/data/why-customer-acquisition-is-so-difficult-for-financial-startups/#:~:text=Customer%20acquisition%20is%20expensive.,helps%20advisors%20manage%20portfolio%20risk.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thefinancialbrand.com</a:t>
            </a:r>
            <a:r>
              <a:rPr lang="en-US" dirty="0"/>
              <a:t>/68371/banking-customer-acquisition-attrition-growth-strategy/#:~:text=According%20to%20Accenture%2C%20attrition%20rates,days%20after%20opening%20their%20accounts.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kmalit</a:t>
            </a:r>
            <a:r>
              <a:rPr lang="en-US" dirty="0"/>
              <a:t>/bank-customer-churn-prediction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629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97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079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500" y="3444079"/>
            <a:ext cx="1036501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Predicting Customer Churn(Prototype)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77479" y="4150067"/>
            <a:ext cx="28370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Bank Dataset- </a:t>
            </a:r>
            <a:r>
              <a:rPr lang="en-US" sz="2000">
                <a:solidFill>
                  <a:schemeClr val="bg1"/>
                </a:solidFill>
              </a:rPr>
              <a:t>Draft Slides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8013" y="946713"/>
            <a:ext cx="11060363" cy="1717418"/>
            <a:chOff x="282201" y="996898"/>
            <a:chExt cx="11060363" cy="2057585"/>
          </a:xfrm>
        </p:grpSpPr>
        <p:sp>
          <p:nvSpPr>
            <p:cNvPr id="78" name="Rectangle 77"/>
            <p:cNvSpPr/>
            <p:nvPr/>
          </p:nvSpPr>
          <p:spPr>
            <a:xfrm>
              <a:off x="282201" y="996898"/>
              <a:ext cx="11060363" cy="205758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161050" y="1242641"/>
              <a:ext cx="44379" cy="58737"/>
              <a:chOff x="8245475" y="3925888"/>
              <a:chExt cx="53975" cy="71438"/>
            </a:xfrm>
          </p:grpSpPr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868843" y="1194290"/>
              <a:ext cx="162875" cy="79167"/>
              <a:chOff x="4752975" y="2330451"/>
              <a:chExt cx="911225" cy="442912"/>
            </a:xfrm>
          </p:grpSpPr>
          <p:sp>
            <p:nvSpPr>
              <p:cNvPr id="151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338013" y="2798051"/>
            <a:ext cx="4903841" cy="3084561"/>
            <a:chOff x="885089" y="3408005"/>
            <a:chExt cx="4903841" cy="3022589"/>
          </a:xfrm>
        </p:grpSpPr>
        <p:sp>
          <p:nvSpPr>
            <p:cNvPr id="82" name="Rectangle 81"/>
            <p:cNvSpPr/>
            <p:nvPr/>
          </p:nvSpPr>
          <p:spPr>
            <a:xfrm>
              <a:off x="885089" y="3408005"/>
              <a:ext cx="4903841" cy="24307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5089" y="3535301"/>
              <a:ext cx="4563733" cy="2895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0353F"/>
                  </a:solidFill>
                </a:rPr>
                <a:t>This problem is  illustrated using a dataset from Kaggle. The dataset comprises of  13 variables and 10,000 records including identifiers like customer id and surname.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0353F"/>
                  </a:solidFill>
                </a:rPr>
                <a:t>Independent numeric variables: </a:t>
              </a:r>
              <a:r>
                <a:rPr lang="en-US" sz="1600" dirty="0" err="1">
                  <a:solidFill>
                    <a:srgbClr val="30353F"/>
                  </a:solidFill>
                </a:rPr>
                <a:t>CreditScore</a:t>
              </a:r>
              <a:r>
                <a:rPr lang="en-US" sz="1600" dirty="0">
                  <a:solidFill>
                    <a:srgbClr val="30353F"/>
                  </a:solidFill>
                </a:rPr>
                <a:t>, Age, Tenure, Balance, </a:t>
              </a:r>
              <a:r>
                <a:rPr lang="en-US" sz="1600" dirty="0" err="1">
                  <a:solidFill>
                    <a:srgbClr val="30353F"/>
                  </a:solidFill>
                </a:rPr>
                <a:t>NumOfProducts</a:t>
              </a:r>
              <a:r>
                <a:rPr lang="en-US" sz="1600" dirty="0">
                  <a:solidFill>
                    <a:srgbClr val="30353F"/>
                  </a:solidFill>
                </a:rPr>
                <a:t>, </a:t>
              </a:r>
              <a:r>
                <a:rPr lang="en-US" sz="1600" dirty="0" err="1">
                  <a:solidFill>
                    <a:srgbClr val="30353F"/>
                  </a:solidFill>
                </a:rPr>
                <a:t>EstimatedSalary</a:t>
              </a:r>
              <a:endParaRPr lang="en-US" sz="1600" dirty="0">
                <a:solidFill>
                  <a:srgbClr val="30353F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0353F"/>
                  </a:solidFill>
                </a:rPr>
                <a:t>Independent categorical variables: Geography, Gender, </a:t>
              </a:r>
              <a:r>
                <a:rPr lang="en-US" sz="1600" dirty="0" err="1">
                  <a:solidFill>
                    <a:srgbClr val="30353F"/>
                  </a:solidFill>
                </a:rPr>
                <a:t>HasCrCard</a:t>
              </a:r>
              <a:r>
                <a:rPr lang="en-US" sz="1600" dirty="0">
                  <a:solidFill>
                    <a:srgbClr val="30353F"/>
                  </a:solidFill>
                </a:rPr>
                <a:t>, </a:t>
              </a:r>
              <a:r>
                <a:rPr lang="en-US" sz="1600" dirty="0" err="1">
                  <a:solidFill>
                    <a:srgbClr val="30353F"/>
                  </a:solidFill>
                </a:rPr>
                <a:t>IsActiveMember</a:t>
              </a:r>
              <a:endParaRPr lang="en-US" sz="1600" dirty="0">
                <a:solidFill>
                  <a:srgbClr val="30353F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0353F"/>
                  </a:solidFill>
                </a:rPr>
                <a:t>Dependent variable : Exited (0, 1)</a:t>
              </a:r>
            </a:p>
            <a:p>
              <a:endParaRPr lang="en-US" sz="1600" dirty="0">
                <a:solidFill>
                  <a:srgbClr val="30353F"/>
                </a:solidFill>
              </a:endParaRPr>
            </a:p>
            <a:p>
              <a:r>
                <a:rPr lang="en-US" sz="1600" dirty="0">
                  <a:solidFill>
                    <a:srgbClr val="30353F"/>
                  </a:solidFill>
                </a:rPr>
                <a:t> </a:t>
              </a:r>
            </a:p>
            <a:p>
              <a:pPr algn="r"/>
              <a:r>
                <a:rPr lang="en-US" sz="1600" dirty="0">
                  <a:solidFill>
                    <a:srgbClr val="30353F"/>
                  </a:solidFill>
                </a:rPr>
                <a:t> 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3263505" y="165381"/>
            <a:ext cx="5665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FACTS AND CHURN PROBLEM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A9E34F-C533-6D4B-94D4-E872BADC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86" y="3017504"/>
            <a:ext cx="4200295" cy="26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2FE3D-C39C-A841-A838-37C0D11C6A7C}"/>
              </a:ext>
            </a:extLst>
          </p:cNvPr>
          <p:cNvSpPr txBox="1"/>
          <p:nvPr/>
        </p:nvSpPr>
        <p:spPr>
          <a:xfrm>
            <a:off x="632204" y="1080634"/>
            <a:ext cx="10410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11% customer attrition rate in banks.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20-25% annual churn rates on new customers in the first year thereby impacting the cost of acquisition. Some large banks incur acquisition cost of $1500 -$ 2000 per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goal of this model is to predict customer churn in a bank.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E85BF-A564-4245-9AF8-A6D1AFC9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13" y="5762438"/>
            <a:ext cx="10718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A6FBE92-7B86-7F46-A387-E1F9CE57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03176" y="3105060"/>
            <a:ext cx="2404278" cy="10375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187373" y="165353"/>
            <a:ext cx="58172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b="1" dirty="0">
                <a:solidFill>
                  <a:srgbClr val="30353F"/>
                </a:solidFill>
                <a:latin typeface="+mj-lt"/>
              </a:rPr>
              <a:t>PRESENT CHURN SITUATION IN THE BANK</a:t>
            </a:r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239C0-E47C-0640-8A83-54D2B698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454" y="534686"/>
            <a:ext cx="4229266" cy="28480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A90C9AE-53D4-FB48-B925-32A12B3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5" y="803434"/>
            <a:ext cx="2406407" cy="209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3D01D5-3C73-E84F-914C-6EE0F9E0B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842" y="956468"/>
            <a:ext cx="1750391" cy="178763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EBEABC6-08CA-794B-A162-AAD6E5443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6649" y="534685"/>
            <a:ext cx="4229266" cy="28480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BD7882-938D-E149-BB75-5E5130594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454" y="3535770"/>
            <a:ext cx="4229266" cy="28480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368E34-A060-984B-B793-1C5EBCF0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46649" y="3496071"/>
            <a:ext cx="4229266" cy="28480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EDAD3E42-32AC-7346-94ED-96328C732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40" y="714281"/>
            <a:ext cx="2490496" cy="22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6A97D-3713-DC44-AB7F-8478AA816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256" y="956468"/>
            <a:ext cx="1400524" cy="1335600"/>
          </a:xfrm>
          <a:prstGeom prst="rect">
            <a:avLst/>
          </a:prstGeom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C10EE781-9FA9-8448-B9C3-06E7323B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5" y="3724588"/>
            <a:ext cx="2240498" cy="20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9909C-A519-0143-858B-100903F6C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1842" y="3804518"/>
            <a:ext cx="1582428" cy="1205221"/>
          </a:xfrm>
          <a:prstGeom prst="rect">
            <a:avLst/>
          </a:prstGeom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329FBD41-C9AC-1849-8F11-DD7D9C49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49" y="3724588"/>
            <a:ext cx="2240498" cy="20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F639E-98AC-1D4F-A5E2-EEB46D29F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3076" y="3804518"/>
            <a:ext cx="1634504" cy="11247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CD50F79-6249-B147-8D9F-71F4BDA245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6806" y="3432350"/>
            <a:ext cx="2277017" cy="5844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367358B-C670-B944-ADB9-A205B49D0E52}"/>
              </a:ext>
            </a:extLst>
          </p:cNvPr>
          <p:cNvSpPr txBox="1"/>
          <p:nvPr/>
        </p:nvSpPr>
        <p:spPr>
          <a:xfrm>
            <a:off x="9485824" y="3102981"/>
            <a:ext cx="270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Mutual Information Score</a:t>
            </a:r>
          </a:p>
        </p:txBody>
      </p:sp>
    </p:spTree>
    <p:extLst>
      <p:ext uri="{BB962C8B-B14F-4D97-AF65-F5344CB8AC3E}">
        <p14:creationId xmlns:p14="http://schemas.microsoft.com/office/powerpoint/2010/main" val="17809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36" grpId="0" animBg="1"/>
      <p:bldP spid="37" grpId="0" animBg="1"/>
      <p:bldP spid="40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7086C1-4693-BD41-86A7-D214A3F87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371" y="3527722"/>
            <a:ext cx="2775670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239C0-E47C-0640-8A83-54D2B698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774" y="842111"/>
            <a:ext cx="2775670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FE29-5E2A-404A-93B2-7F5C7FDC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14489" y="427000"/>
            <a:ext cx="2147289" cy="1718658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6005B-C077-314D-8604-E873F2D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20330" y="842111"/>
            <a:ext cx="2775670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A7D262-8BB8-6E4F-B6B3-5407AFD01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62719" y="840302"/>
            <a:ext cx="2643809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pic>
        <p:nvPicPr>
          <p:cNvPr id="27" name="Picture 16">
            <a:extLst>
              <a:ext uri="{FF2B5EF4-FFF2-40B4-BE49-F238E27FC236}">
                <a16:creationId xmlns:a16="http://schemas.microsoft.com/office/drawing/2014/main" id="{48C39B86-2224-C141-B16E-6A33E8FB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4" y="1013547"/>
            <a:ext cx="2749604" cy="20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B90B68-319D-6A47-9458-2C424029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4" y="3647229"/>
            <a:ext cx="2772147" cy="207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079081-EAD9-1344-92A9-68C648DD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51" y="1089840"/>
            <a:ext cx="2514894" cy="19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732A9D-5EA4-2F4E-8A43-77CE706E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2342" y="840302"/>
            <a:ext cx="2643809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0B21BC-8723-7441-A14F-564532E2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6" y="1042099"/>
            <a:ext cx="2648317" cy="195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173293-46CC-6A48-A0BF-A4835DB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362" y="3529531"/>
            <a:ext cx="2775670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8C4FE-462A-7541-A11F-2A0C659B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9751" y="3527722"/>
            <a:ext cx="2643809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3BE4E12-5D5D-C248-AA8B-2C0A759A1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9374" y="3527722"/>
            <a:ext cx="2643809" cy="239780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4025C41-1389-5D4D-B602-6CA79888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90" y="3711959"/>
            <a:ext cx="2775670" cy="19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D67904-0239-C14C-8EFC-F3A4CFB7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738380"/>
            <a:ext cx="2752950" cy="19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F26CAF7-C7B2-7341-87A2-386483AF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60" y="3733666"/>
            <a:ext cx="2771846" cy="19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B2ABB83-6BAE-CA46-9825-2634A9A09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09" y="1089840"/>
            <a:ext cx="2807351" cy="19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325F2B5-39AB-F647-9BE8-C5C5670137B1}"/>
              </a:ext>
            </a:extLst>
          </p:cNvPr>
          <p:cNvSpPr txBox="1"/>
          <p:nvPr/>
        </p:nvSpPr>
        <p:spPr>
          <a:xfrm>
            <a:off x="3187373" y="165353"/>
            <a:ext cx="58172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b="1" dirty="0">
                <a:solidFill>
                  <a:srgbClr val="30353F"/>
                </a:solidFill>
                <a:latin typeface="+mj-lt"/>
              </a:rPr>
              <a:t>PRESENT CHURN SITUATION IN THE BANK</a:t>
            </a:r>
          </a:p>
        </p:txBody>
      </p:sp>
    </p:spTree>
    <p:extLst>
      <p:ext uri="{BB962C8B-B14F-4D97-AF65-F5344CB8AC3E}">
        <p14:creationId xmlns:p14="http://schemas.microsoft.com/office/powerpoint/2010/main" val="31665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21" grpId="0" animBg="1"/>
      <p:bldP spid="22" grpId="0" animBg="1"/>
      <p:bldP spid="22" grpId="1" animBg="1"/>
      <p:bldP spid="29" grpId="0" animBg="1"/>
      <p:bldP spid="35" grpId="0" animBg="1"/>
      <p:bldP spid="36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B13D95A-D4CD-1144-B663-42521AB89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73" y="3494969"/>
            <a:ext cx="3765937" cy="3170878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239C0-E47C-0640-8A83-54D2B698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466" y="442993"/>
            <a:ext cx="3683408" cy="298600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87148-A052-F742-9918-8AF8E484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3" y="815893"/>
            <a:ext cx="3356885" cy="26131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E2D297-BA9A-7945-8C82-0AC2A61E2E6A}"/>
              </a:ext>
            </a:extLst>
          </p:cNvPr>
          <p:cNvSpPr txBox="1"/>
          <p:nvPr/>
        </p:nvSpPr>
        <p:spPr>
          <a:xfrm>
            <a:off x="989620" y="38667"/>
            <a:ext cx="101165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b="1" dirty="0">
                <a:solidFill>
                  <a:srgbClr val="30353F"/>
                </a:solidFill>
                <a:latin typeface="+mj-lt"/>
              </a:rPr>
              <a:t>COMPARISON BETWEEN DIFFERENT MACHINE LEARNING ALGORITHMS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E0F55-39BC-1B42-AA91-3BFD8904D89F}"/>
              </a:ext>
            </a:extLst>
          </p:cNvPr>
          <p:cNvSpPr txBox="1"/>
          <p:nvPr/>
        </p:nvSpPr>
        <p:spPr>
          <a:xfrm>
            <a:off x="424171" y="579963"/>
            <a:ext cx="34699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200" dirty="0">
                <a:solidFill>
                  <a:srgbClr val="30353F"/>
                </a:solidFill>
                <a:latin typeface="+mj-lt"/>
              </a:rPr>
              <a:t>BOOSTED DECISION TREE VS DECISION FOREST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CDCB2-0778-2649-A13C-EB102F8EA7F3}"/>
              </a:ext>
            </a:extLst>
          </p:cNvPr>
          <p:cNvSpPr txBox="1"/>
          <p:nvPr/>
        </p:nvSpPr>
        <p:spPr>
          <a:xfrm>
            <a:off x="15998783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D001C65B-47E5-DE48-B0F6-6AFB4DB65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998578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8769D-783B-3648-903A-7AA69E0A07F8}"/>
              </a:ext>
            </a:extLst>
          </p:cNvPr>
          <p:cNvSpPr txBox="1"/>
          <p:nvPr/>
        </p:nvSpPr>
        <p:spPr>
          <a:xfrm>
            <a:off x="2010429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DF29B6-E72B-F144-B550-6FC60A967D5F}"/>
              </a:ext>
            </a:extLst>
          </p:cNvPr>
          <p:cNvSpPr txBox="1"/>
          <p:nvPr/>
        </p:nvSpPr>
        <p:spPr>
          <a:xfrm>
            <a:off x="303611" y="3570953"/>
            <a:ext cx="33568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200" dirty="0">
                <a:solidFill>
                  <a:srgbClr val="30353F"/>
                </a:solidFill>
                <a:latin typeface="+mj-lt"/>
              </a:rPr>
              <a:t>BOOSTED DECISION TREE VS LOGISTIC REG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76A7-4EE0-D843-AE95-E4C42C3D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2" y="3755619"/>
            <a:ext cx="3324896" cy="276035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DE9A40-A43A-E143-8FB2-383C0703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64676"/>
              </p:ext>
            </p:extLst>
          </p:nvPr>
        </p:nvGraphicFramePr>
        <p:xfrm>
          <a:off x="4069548" y="662152"/>
          <a:ext cx="7698284" cy="58190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0369">
                  <a:extLst>
                    <a:ext uri="{9D8B030D-6E8A-4147-A177-3AD203B41FA5}">
                      <a16:colId xmlns:a16="http://schemas.microsoft.com/office/drawing/2014/main" val="2911233372"/>
                    </a:ext>
                  </a:extLst>
                </a:gridCol>
                <a:gridCol w="2538249">
                  <a:extLst>
                    <a:ext uri="{9D8B030D-6E8A-4147-A177-3AD203B41FA5}">
                      <a16:colId xmlns:a16="http://schemas.microsoft.com/office/drawing/2014/main" val="771004009"/>
                    </a:ext>
                  </a:extLst>
                </a:gridCol>
                <a:gridCol w="2055095">
                  <a:extLst>
                    <a:ext uri="{9D8B030D-6E8A-4147-A177-3AD203B41FA5}">
                      <a16:colId xmlns:a16="http://schemas.microsoft.com/office/drawing/2014/main" val="2715139220"/>
                    </a:ext>
                  </a:extLst>
                </a:gridCol>
                <a:gridCol w="1924571">
                  <a:extLst>
                    <a:ext uri="{9D8B030D-6E8A-4147-A177-3AD203B41FA5}">
                      <a16:colId xmlns:a16="http://schemas.microsoft.com/office/drawing/2014/main" val="3769325870"/>
                    </a:ext>
                  </a:extLst>
                </a:gridCol>
              </a:tblGrid>
              <a:tr h="817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BOOSTED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27337"/>
                  </a:ext>
                </a:extLst>
              </a:tr>
              <a:tr h="1530886">
                <a:tc>
                  <a:txBody>
                    <a:bodyPr/>
                    <a:lstStyle/>
                    <a:p>
                      <a:r>
                        <a:rPr lang="en-US" sz="1400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Max No. of leaves per tree: 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Min no. of samples per leaf node: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Learning Rate:0.2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No. of trees constructed :1000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No. of decision trees:8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Max depth of the decision trees:32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No. of random splits per node:128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Min no. of samples per leaf node:1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Optimization tolerance:1E-07</a:t>
                      </a:r>
                    </a:p>
                    <a:p>
                      <a:r>
                        <a:rPr lang="en-US" sz="1300" dirty="0"/>
                        <a:t>L1 regularization  :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L2 regularization  : 1</a:t>
                      </a:r>
                    </a:p>
                    <a:p>
                      <a:r>
                        <a:rPr lang="en-US" sz="1300" dirty="0"/>
                        <a:t>Memory size for L-BGFS:20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33575"/>
                  </a:ext>
                </a:extLst>
              </a:tr>
              <a:tr h="1436933">
                <a:tc>
                  <a:txBody>
                    <a:bodyPr/>
                    <a:lstStyle/>
                    <a:p>
                      <a:r>
                        <a:rPr lang="en-US" sz="1400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Accuracy: 0.901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Precision: 0.922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Recall: 0.878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F1 Score: 0.90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AUC:0.959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Accuracy: 0.988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Precision: 0.995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Recall: 0.981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F1 Score: 0.988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AUC:099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Accuracy: 0.722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Precision: 0.715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Recall: 0.745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F1 Score: 0.730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AUC:0.812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40560"/>
                  </a:ext>
                </a:extLst>
              </a:tr>
              <a:tr h="596896">
                <a:tc>
                  <a:txBody>
                    <a:bodyPr/>
                    <a:lstStyle/>
                    <a:p>
                      <a:r>
                        <a:rPr lang="en-US" sz="1400" b="1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 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 secs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7 secs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97358"/>
                  </a:ext>
                </a:extLst>
              </a:tr>
              <a:tr h="1436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Result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NOT SELECTED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NOT SELECTED</a:t>
                      </a: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8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4" grpId="0" animBg="1"/>
      <p:bldP spid="24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C94BDDD-F065-704F-AB9E-6B1BAB3C0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5931" y="3914763"/>
            <a:ext cx="2528018" cy="282605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9CE4FB-3E58-1549-802A-5D4E41525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51104" y="1001566"/>
            <a:ext cx="1956350" cy="214064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C239C0-E47C-0640-8A83-54D2B698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511" y="871818"/>
            <a:ext cx="4944990" cy="296023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AD1C0-883D-7B45-8DC8-2720F163AB9F}"/>
              </a:ext>
            </a:extLst>
          </p:cNvPr>
          <p:cNvSpPr txBox="1"/>
          <p:nvPr/>
        </p:nvSpPr>
        <p:spPr>
          <a:xfrm>
            <a:off x="1287775" y="250634"/>
            <a:ext cx="94388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b="1" dirty="0">
                <a:solidFill>
                  <a:srgbClr val="30353F"/>
                </a:solidFill>
                <a:latin typeface="+mj-lt"/>
              </a:rPr>
              <a:t>FEATURE IMPORTANCE AND PRESCRIPTION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B886C7A-63EB-7F48-AC3C-9831F6A4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4" y="883580"/>
            <a:ext cx="4770547" cy="267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C307343-236A-7641-BF34-29242E5F4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364" y="3877821"/>
            <a:ext cx="2473042" cy="289751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BBEE5-D9B5-FA4D-928C-36B8EAC6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11" y="4064902"/>
            <a:ext cx="2119224" cy="25424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724416-3972-3341-8A5B-71D9BBCD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25531" y="959652"/>
            <a:ext cx="1956350" cy="214064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F6773-CFD5-274C-AB43-05F7BA0E5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651" y="1141422"/>
            <a:ext cx="1777099" cy="1777099"/>
          </a:xfrm>
          <a:prstGeom prst="rect">
            <a:avLst/>
          </a:prstGeom>
        </p:spPr>
      </p:pic>
      <p:sp>
        <p:nvSpPr>
          <p:cNvPr id="38" name="Freeform 19">
            <a:extLst>
              <a:ext uri="{FF2B5EF4-FFF2-40B4-BE49-F238E27FC236}">
                <a16:creationId xmlns:a16="http://schemas.microsoft.com/office/drawing/2014/main" id="{17ED4249-6C2E-CF49-94D6-A56494485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2509912" y="9870157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E3AB01-7556-E84A-9E67-DEF9B256FF72}"/>
              </a:ext>
            </a:extLst>
          </p:cNvPr>
          <p:cNvSpPr txBox="1"/>
          <p:nvPr/>
        </p:nvSpPr>
        <p:spPr>
          <a:xfrm>
            <a:off x="12628423" y="1001786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1BBEA-8758-BF41-A33F-745D98599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6317" y="894351"/>
            <a:ext cx="2477764" cy="214064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277DAF-113A-0A4B-A02B-6CDDABD2E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897" y="1052677"/>
            <a:ext cx="2234603" cy="197082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5F762A8-53E2-A048-B2AC-726E54A4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213" y="3997378"/>
            <a:ext cx="2528018" cy="2826057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C121C4-DEFF-4547-986B-2C021682E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686" y="4057393"/>
            <a:ext cx="2559298" cy="24237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5A5774-1464-5547-B4B9-667C1EFDD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8428" y="1227201"/>
            <a:ext cx="1634504" cy="1124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646B0-4698-F54B-91EB-E1DFA36BE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460" y="3980064"/>
            <a:ext cx="1894147" cy="274007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A3C3854-9845-784B-AAEC-F2335CBF9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83454" y="3581648"/>
            <a:ext cx="2528018" cy="3037433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61504-93C5-6B4A-BFAF-8D642DED8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6714" y="3604850"/>
            <a:ext cx="2318124" cy="30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6" grpId="0" animBg="1"/>
      <p:bldP spid="34" grpId="0" animBg="1"/>
      <p:bldP spid="26" grpId="0" animBg="1"/>
      <p:bldP spid="31" grpId="0" animBg="1"/>
      <p:bldP spid="41" grpId="0" animBg="1"/>
      <p:bldP spid="43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8013" y="946713"/>
            <a:ext cx="11060363" cy="5745906"/>
            <a:chOff x="282201" y="996898"/>
            <a:chExt cx="11060363" cy="2057585"/>
          </a:xfrm>
        </p:grpSpPr>
        <p:sp>
          <p:nvSpPr>
            <p:cNvPr id="78" name="Rectangle 77"/>
            <p:cNvSpPr/>
            <p:nvPr/>
          </p:nvSpPr>
          <p:spPr>
            <a:xfrm>
              <a:off x="282201" y="996898"/>
              <a:ext cx="11060363" cy="20575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161050" y="1242641"/>
              <a:ext cx="44379" cy="58737"/>
              <a:chOff x="8245475" y="3925888"/>
              <a:chExt cx="53975" cy="71438"/>
            </a:xfrm>
          </p:grpSpPr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868843" y="1194290"/>
              <a:ext cx="162875" cy="79167"/>
              <a:chOff x="4752975" y="2330451"/>
              <a:chExt cx="911225" cy="442912"/>
            </a:xfrm>
          </p:grpSpPr>
          <p:sp>
            <p:nvSpPr>
              <p:cNvPr id="151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040967" y="165381"/>
            <a:ext cx="411010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RECOMMENDATIONS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2FE3D-C39C-A841-A838-37C0D11C6A7C}"/>
              </a:ext>
            </a:extLst>
          </p:cNvPr>
          <p:cNvSpPr txBox="1"/>
          <p:nvPr/>
        </p:nvSpPr>
        <p:spPr>
          <a:xfrm>
            <a:off x="763180" y="2968523"/>
            <a:ext cx="104108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Summarized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Monitoring customer lifetime value by geography and age-groups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Generating customer satisfaction scores and coming up with customer feedback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Improving customer experience and providing wow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Checking the customer centricity that includes 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Keeping a tab on fee-hikes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Offering better rates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Increasing the branch locations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24*7 customer service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Breadth of product offering and product bundles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000" dirty="0"/>
              <a:t>Improving the quality of customer technology like the bank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8E8DE-B345-3B46-B9A2-64EC2CA9519C}"/>
              </a:ext>
            </a:extLst>
          </p:cNvPr>
          <p:cNvSpPr txBox="1"/>
          <p:nvPr/>
        </p:nvSpPr>
        <p:spPr>
          <a:xfrm>
            <a:off x="890458" y="1248473"/>
            <a:ext cx="10410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Protocol to reduce churn in the bank (Prioritize on the following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groups : 51-60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 of products held : 4 and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 Balance of $ 100k-$150k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customers from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score, salary and tenure needs more data to understand how it impacts the breakdown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</TotalTime>
  <Words>669</Words>
  <Application>Microsoft Macintosh PowerPoint</Application>
  <PresentationFormat>Widescreen</PresentationFormat>
  <Paragraphs>127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6</vt:lpstr>
      <vt:lpstr>Slide 2</vt:lpstr>
      <vt:lpstr>Slide 2</vt:lpstr>
      <vt:lpstr>Slide 2</vt:lpstr>
      <vt:lpstr>Slide 2</vt:lpstr>
      <vt:lpstr>Slide 6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Sandhya Cherukupalli</dc:creator>
  <cp:lastModifiedBy>Sandhya Cherukupalli</cp:lastModifiedBy>
  <cp:revision>164</cp:revision>
  <dcterms:created xsi:type="dcterms:W3CDTF">2021-10-11T18:55:02Z</dcterms:created>
  <dcterms:modified xsi:type="dcterms:W3CDTF">2021-10-14T17:38:05Z</dcterms:modified>
</cp:coreProperties>
</file>