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7" r:id="rId4"/>
    <p:sldId id="269" r:id="rId5"/>
    <p:sldId id="270" r:id="rId6"/>
    <p:sldId id="271" r:id="rId7"/>
    <p:sldId id="272" r:id="rId8"/>
    <p:sldId id="273" r:id="rId9"/>
    <p:sldId id="261" r:id="rId10"/>
    <p:sldId id="277" r:id="rId11"/>
    <p:sldId id="279" r:id="rId12"/>
    <p:sldId id="281" r:id="rId13"/>
    <p:sldId id="283" r:id="rId14"/>
    <p:sldId id="284"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94681"/>
  </p:normalViewPr>
  <p:slideViewPr>
    <p:cSldViewPr snapToGrid="0">
      <p:cViewPr varScale="1">
        <p:scale>
          <a:sx n="91" d="100"/>
          <a:sy n="91" d="100"/>
        </p:scale>
        <p:origin x="87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E095C-5039-9589-982E-B80F6F0D53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A6E272F-6D50-1F45-FBF7-5ACF439FFF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243BB84-6039-D0ED-5016-B1C51674B171}"/>
              </a:ext>
            </a:extLst>
          </p:cNvPr>
          <p:cNvSpPr>
            <a:spLocks noGrp="1"/>
          </p:cNvSpPr>
          <p:nvPr>
            <p:ph type="dt" sz="half" idx="10"/>
          </p:nvPr>
        </p:nvSpPr>
        <p:spPr/>
        <p:txBody>
          <a:bodyPr/>
          <a:lstStyle/>
          <a:p>
            <a:fld id="{8C58FBC4-AAAB-46B1-B061-B2DBEE5F8388}" type="datetimeFigureOut">
              <a:rPr lang="en-IN" smtClean="0"/>
              <a:t>19/08/24</a:t>
            </a:fld>
            <a:endParaRPr lang="en-IN"/>
          </a:p>
        </p:txBody>
      </p:sp>
      <p:sp>
        <p:nvSpPr>
          <p:cNvPr id="5" name="Footer Placeholder 4">
            <a:extLst>
              <a:ext uri="{FF2B5EF4-FFF2-40B4-BE49-F238E27FC236}">
                <a16:creationId xmlns:a16="http://schemas.microsoft.com/office/drawing/2014/main" id="{A49B4308-6C75-0BED-042B-910FD415D7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97C8B2-73BB-55A0-8F3D-48CE2AF9624B}"/>
              </a:ext>
            </a:extLst>
          </p:cNvPr>
          <p:cNvSpPr>
            <a:spLocks noGrp="1"/>
          </p:cNvSpPr>
          <p:nvPr>
            <p:ph type="sldNum" sz="quarter" idx="12"/>
          </p:nvPr>
        </p:nvSpPr>
        <p:spPr/>
        <p:txBody>
          <a:bodyPr/>
          <a:lstStyle/>
          <a:p>
            <a:fld id="{C20ACB10-8224-4CC2-864D-D400454BBD4C}" type="slidenum">
              <a:rPr lang="en-IN" smtClean="0"/>
              <a:t>‹#›</a:t>
            </a:fld>
            <a:endParaRPr lang="en-IN"/>
          </a:p>
        </p:txBody>
      </p:sp>
    </p:spTree>
    <p:extLst>
      <p:ext uri="{BB962C8B-B14F-4D97-AF65-F5344CB8AC3E}">
        <p14:creationId xmlns:p14="http://schemas.microsoft.com/office/powerpoint/2010/main" val="2252584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BF31C-BBA3-E6B0-A3A2-D1E30A33BC4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3770F6-9CB2-282C-9C49-B3437B479C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FE0225-E468-B1B8-0550-C21FA6136BF9}"/>
              </a:ext>
            </a:extLst>
          </p:cNvPr>
          <p:cNvSpPr>
            <a:spLocks noGrp="1"/>
          </p:cNvSpPr>
          <p:nvPr>
            <p:ph type="dt" sz="half" idx="10"/>
          </p:nvPr>
        </p:nvSpPr>
        <p:spPr/>
        <p:txBody>
          <a:bodyPr/>
          <a:lstStyle/>
          <a:p>
            <a:fld id="{8C58FBC4-AAAB-46B1-B061-B2DBEE5F8388}" type="datetimeFigureOut">
              <a:rPr lang="en-IN" smtClean="0"/>
              <a:t>19/08/24</a:t>
            </a:fld>
            <a:endParaRPr lang="en-IN"/>
          </a:p>
        </p:txBody>
      </p:sp>
      <p:sp>
        <p:nvSpPr>
          <p:cNvPr id="5" name="Footer Placeholder 4">
            <a:extLst>
              <a:ext uri="{FF2B5EF4-FFF2-40B4-BE49-F238E27FC236}">
                <a16:creationId xmlns:a16="http://schemas.microsoft.com/office/drawing/2014/main" id="{D9D1B8F3-4BAD-0967-9E6C-6F829D7D4A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ABECE7-8119-84D6-2A79-247DF56B4858}"/>
              </a:ext>
            </a:extLst>
          </p:cNvPr>
          <p:cNvSpPr>
            <a:spLocks noGrp="1"/>
          </p:cNvSpPr>
          <p:nvPr>
            <p:ph type="sldNum" sz="quarter" idx="12"/>
          </p:nvPr>
        </p:nvSpPr>
        <p:spPr/>
        <p:txBody>
          <a:bodyPr/>
          <a:lstStyle/>
          <a:p>
            <a:fld id="{C20ACB10-8224-4CC2-864D-D400454BBD4C}" type="slidenum">
              <a:rPr lang="en-IN" smtClean="0"/>
              <a:t>‹#›</a:t>
            </a:fld>
            <a:endParaRPr lang="en-IN"/>
          </a:p>
        </p:txBody>
      </p:sp>
    </p:spTree>
    <p:extLst>
      <p:ext uri="{BB962C8B-B14F-4D97-AF65-F5344CB8AC3E}">
        <p14:creationId xmlns:p14="http://schemas.microsoft.com/office/powerpoint/2010/main" val="2984159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21BEB2-CC60-33A3-90E6-0270C196B9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E29F9C-4B19-6F2C-6815-978A653700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383A9A-A246-AE25-092E-37C5CC962086}"/>
              </a:ext>
            </a:extLst>
          </p:cNvPr>
          <p:cNvSpPr>
            <a:spLocks noGrp="1"/>
          </p:cNvSpPr>
          <p:nvPr>
            <p:ph type="dt" sz="half" idx="10"/>
          </p:nvPr>
        </p:nvSpPr>
        <p:spPr/>
        <p:txBody>
          <a:bodyPr/>
          <a:lstStyle/>
          <a:p>
            <a:fld id="{8C58FBC4-AAAB-46B1-B061-B2DBEE5F8388}" type="datetimeFigureOut">
              <a:rPr lang="en-IN" smtClean="0"/>
              <a:t>19/08/24</a:t>
            </a:fld>
            <a:endParaRPr lang="en-IN"/>
          </a:p>
        </p:txBody>
      </p:sp>
      <p:sp>
        <p:nvSpPr>
          <p:cNvPr id="5" name="Footer Placeholder 4">
            <a:extLst>
              <a:ext uri="{FF2B5EF4-FFF2-40B4-BE49-F238E27FC236}">
                <a16:creationId xmlns:a16="http://schemas.microsoft.com/office/drawing/2014/main" id="{F9D710BC-B1D0-44CE-4614-625CB487A3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201AB8-206E-FA77-E5A7-715E1FEA4609}"/>
              </a:ext>
            </a:extLst>
          </p:cNvPr>
          <p:cNvSpPr>
            <a:spLocks noGrp="1"/>
          </p:cNvSpPr>
          <p:nvPr>
            <p:ph type="sldNum" sz="quarter" idx="12"/>
          </p:nvPr>
        </p:nvSpPr>
        <p:spPr/>
        <p:txBody>
          <a:bodyPr/>
          <a:lstStyle/>
          <a:p>
            <a:fld id="{C20ACB10-8224-4CC2-864D-D400454BBD4C}" type="slidenum">
              <a:rPr lang="en-IN" smtClean="0"/>
              <a:t>‹#›</a:t>
            </a:fld>
            <a:endParaRPr lang="en-IN"/>
          </a:p>
        </p:txBody>
      </p:sp>
    </p:spTree>
    <p:extLst>
      <p:ext uri="{BB962C8B-B14F-4D97-AF65-F5344CB8AC3E}">
        <p14:creationId xmlns:p14="http://schemas.microsoft.com/office/powerpoint/2010/main" val="2227468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8634C-4B9D-8F89-2D62-0256F3A45C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231310-D3AB-2DE6-F8E1-DCD783461D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2FF8F0-9028-20E4-8701-4FDD89A07871}"/>
              </a:ext>
            </a:extLst>
          </p:cNvPr>
          <p:cNvSpPr>
            <a:spLocks noGrp="1"/>
          </p:cNvSpPr>
          <p:nvPr>
            <p:ph type="dt" sz="half" idx="10"/>
          </p:nvPr>
        </p:nvSpPr>
        <p:spPr/>
        <p:txBody>
          <a:bodyPr/>
          <a:lstStyle/>
          <a:p>
            <a:fld id="{8C58FBC4-AAAB-46B1-B061-B2DBEE5F8388}" type="datetimeFigureOut">
              <a:rPr lang="en-IN" smtClean="0"/>
              <a:t>19/08/24</a:t>
            </a:fld>
            <a:endParaRPr lang="en-IN"/>
          </a:p>
        </p:txBody>
      </p:sp>
      <p:sp>
        <p:nvSpPr>
          <p:cNvPr id="5" name="Footer Placeholder 4">
            <a:extLst>
              <a:ext uri="{FF2B5EF4-FFF2-40B4-BE49-F238E27FC236}">
                <a16:creationId xmlns:a16="http://schemas.microsoft.com/office/drawing/2014/main" id="{6FC422A7-1014-3589-FE6E-AC3A4EFCE4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0352B6-28C7-E663-41A8-07E31A024C72}"/>
              </a:ext>
            </a:extLst>
          </p:cNvPr>
          <p:cNvSpPr>
            <a:spLocks noGrp="1"/>
          </p:cNvSpPr>
          <p:nvPr>
            <p:ph type="sldNum" sz="quarter" idx="12"/>
          </p:nvPr>
        </p:nvSpPr>
        <p:spPr/>
        <p:txBody>
          <a:bodyPr/>
          <a:lstStyle/>
          <a:p>
            <a:fld id="{C20ACB10-8224-4CC2-864D-D400454BBD4C}" type="slidenum">
              <a:rPr lang="en-IN" smtClean="0"/>
              <a:t>‹#›</a:t>
            </a:fld>
            <a:endParaRPr lang="en-IN"/>
          </a:p>
        </p:txBody>
      </p:sp>
    </p:spTree>
    <p:extLst>
      <p:ext uri="{BB962C8B-B14F-4D97-AF65-F5344CB8AC3E}">
        <p14:creationId xmlns:p14="http://schemas.microsoft.com/office/powerpoint/2010/main" val="3770623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03973-92D4-13EC-0122-D987C41E76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F6882A0-30AF-1C70-26A6-903EEDDBB3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914400-1559-171D-98BB-9EB8EE6ED381}"/>
              </a:ext>
            </a:extLst>
          </p:cNvPr>
          <p:cNvSpPr>
            <a:spLocks noGrp="1"/>
          </p:cNvSpPr>
          <p:nvPr>
            <p:ph type="dt" sz="half" idx="10"/>
          </p:nvPr>
        </p:nvSpPr>
        <p:spPr/>
        <p:txBody>
          <a:bodyPr/>
          <a:lstStyle/>
          <a:p>
            <a:fld id="{8C58FBC4-AAAB-46B1-B061-B2DBEE5F8388}" type="datetimeFigureOut">
              <a:rPr lang="en-IN" smtClean="0"/>
              <a:t>19/08/24</a:t>
            </a:fld>
            <a:endParaRPr lang="en-IN"/>
          </a:p>
        </p:txBody>
      </p:sp>
      <p:sp>
        <p:nvSpPr>
          <p:cNvPr id="5" name="Footer Placeholder 4">
            <a:extLst>
              <a:ext uri="{FF2B5EF4-FFF2-40B4-BE49-F238E27FC236}">
                <a16:creationId xmlns:a16="http://schemas.microsoft.com/office/drawing/2014/main" id="{34630CED-1185-6A11-BFD1-7EEEE15BE2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73CC29-6D06-FA04-3664-48A04A36DC84}"/>
              </a:ext>
            </a:extLst>
          </p:cNvPr>
          <p:cNvSpPr>
            <a:spLocks noGrp="1"/>
          </p:cNvSpPr>
          <p:nvPr>
            <p:ph type="sldNum" sz="quarter" idx="12"/>
          </p:nvPr>
        </p:nvSpPr>
        <p:spPr/>
        <p:txBody>
          <a:bodyPr/>
          <a:lstStyle/>
          <a:p>
            <a:fld id="{C20ACB10-8224-4CC2-864D-D400454BBD4C}" type="slidenum">
              <a:rPr lang="en-IN" smtClean="0"/>
              <a:t>‹#›</a:t>
            </a:fld>
            <a:endParaRPr lang="en-IN"/>
          </a:p>
        </p:txBody>
      </p:sp>
    </p:spTree>
    <p:extLst>
      <p:ext uri="{BB962C8B-B14F-4D97-AF65-F5344CB8AC3E}">
        <p14:creationId xmlns:p14="http://schemas.microsoft.com/office/powerpoint/2010/main" val="3534097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C3F50-E157-D508-CC0F-8FA8F8EAD4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74F1F9-8DE2-EC1E-F01E-485AC8A994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3DE1C4B-CE8E-91EC-2E66-638E2ED874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BA18E09-5AC3-5CC6-C51A-110BDB6F7283}"/>
              </a:ext>
            </a:extLst>
          </p:cNvPr>
          <p:cNvSpPr>
            <a:spLocks noGrp="1"/>
          </p:cNvSpPr>
          <p:nvPr>
            <p:ph type="dt" sz="half" idx="10"/>
          </p:nvPr>
        </p:nvSpPr>
        <p:spPr/>
        <p:txBody>
          <a:bodyPr/>
          <a:lstStyle/>
          <a:p>
            <a:fld id="{8C58FBC4-AAAB-46B1-B061-B2DBEE5F8388}" type="datetimeFigureOut">
              <a:rPr lang="en-IN" smtClean="0"/>
              <a:t>19/08/24</a:t>
            </a:fld>
            <a:endParaRPr lang="en-IN"/>
          </a:p>
        </p:txBody>
      </p:sp>
      <p:sp>
        <p:nvSpPr>
          <p:cNvPr id="6" name="Footer Placeholder 5">
            <a:extLst>
              <a:ext uri="{FF2B5EF4-FFF2-40B4-BE49-F238E27FC236}">
                <a16:creationId xmlns:a16="http://schemas.microsoft.com/office/drawing/2014/main" id="{29A63550-2361-B5B8-CB62-8DCD548A97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CCF306-CF0E-1047-DBF8-2AC81D9468B1}"/>
              </a:ext>
            </a:extLst>
          </p:cNvPr>
          <p:cNvSpPr>
            <a:spLocks noGrp="1"/>
          </p:cNvSpPr>
          <p:nvPr>
            <p:ph type="sldNum" sz="quarter" idx="12"/>
          </p:nvPr>
        </p:nvSpPr>
        <p:spPr/>
        <p:txBody>
          <a:bodyPr/>
          <a:lstStyle/>
          <a:p>
            <a:fld id="{C20ACB10-8224-4CC2-864D-D400454BBD4C}" type="slidenum">
              <a:rPr lang="en-IN" smtClean="0"/>
              <a:t>‹#›</a:t>
            </a:fld>
            <a:endParaRPr lang="en-IN"/>
          </a:p>
        </p:txBody>
      </p:sp>
    </p:spTree>
    <p:extLst>
      <p:ext uri="{BB962C8B-B14F-4D97-AF65-F5344CB8AC3E}">
        <p14:creationId xmlns:p14="http://schemas.microsoft.com/office/powerpoint/2010/main" val="509524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C9554-5680-AD6D-DA1C-5432F8EDCF7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BBA8F1-FEB7-8F9D-41F2-7ECB62C901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F146B5-E4A9-30B5-34FC-7A324D1437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5AAD28A-C31D-A6B6-5805-C2E279252B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FE7FB2-6CB4-778B-85F9-27F678BF56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4C20292-C574-5432-E29C-8428A6590636}"/>
              </a:ext>
            </a:extLst>
          </p:cNvPr>
          <p:cNvSpPr>
            <a:spLocks noGrp="1"/>
          </p:cNvSpPr>
          <p:nvPr>
            <p:ph type="dt" sz="half" idx="10"/>
          </p:nvPr>
        </p:nvSpPr>
        <p:spPr/>
        <p:txBody>
          <a:bodyPr/>
          <a:lstStyle/>
          <a:p>
            <a:fld id="{8C58FBC4-AAAB-46B1-B061-B2DBEE5F8388}" type="datetimeFigureOut">
              <a:rPr lang="en-IN" smtClean="0"/>
              <a:t>19/08/24</a:t>
            </a:fld>
            <a:endParaRPr lang="en-IN"/>
          </a:p>
        </p:txBody>
      </p:sp>
      <p:sp>
        <p:nvSpPr>
          <p:cNvPr id="8" name="Footer Placeholder 7">
            <a:extLst>
              <a:ext uri="{FF2B5EF4-FFF2-40B4-BE49-F238E27FC236}">
                <a16:creationId xmlns:a16="http://schemas.microsoft.com/office/drawing/2014/main" id="{CE861008-654D-EF65-F4F4-E423A84F15F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47319AC-EBA8-7085-420C-C41E75F1E57E}"/>
              </a:ext>
            </a:extLst>
          </p:cNvPr>
          <p:cNvSpPr>
            <a:spLocks noGrp="1"/>
          </p:cNvSpPr>
          <p:nvPr>
            <p:ph type="sldNum" sz="quarter" idx="12"/>
          </p:nvPr>
        </p:nvSpPr>
        <p:spPr/>
        <p:txBody>
          <a:bodyPr/>
          <a:lstStyle/>
          <a:p>
            <a:fld id="{C20ACB10-8224-4CC2-864D-D400454BBD4C}" type="slidenum">
              <a:rPr lang="en-IN" smtClean="0"/>
              <a:t>‹#›</a:t>
            </a:fld>
            <a:endParaRPr lang="en-IN"/>
          </a:p>
        </p:txBody>
      </p:sp>
    </p:spTree>
    <p:extLst>
      <p:ext uri="{BB962C8B-B14F-4D97-AF65-F5344CB8AC3E}">
        <p14:creationId xmlns:p14="http://schemas.microsoft.com/office/powerpoint/2010/main" val="1312600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7EDFD-06B3-24AA-A5F8-AC33E598058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AAC6C12-5DA8-250D-0BA8-65EF101136C4}"/>
              </a:ext>
            </a:extLst>
          </p:cNvPr>
          <p:cNvSpPr>
            <a:spLocks noGrp="1"/>
          </p:cNvSpPr>
          <p:nvPr>
            <p:ph type="dt" sz="half" idx="10"/>
          </p:nvPr>
        </p:nvSpPr>
        <p:spPr/>
        <p:txBody>
          <a:bodyPr/>
          <a:lstStyle/>
          <a:p>
            <a:fld id="{8C58FBC4-AAAB-46B1-B061-B2DBEE5F8388}" type="datetimeFigureOut">
              <a:rPr lang="en-IN" smtClean="0"/>
              <a:t>19/08/24</a:t>
            </a:fld>
            <a:endParaRPr lang="en-IN"/>
          </a:p>
        </p:txBody>
      </p:sp>
      <p:sp>
        <p:nvSpPr>
          <p:cNvPr id="4" name="Footer Placeholder 3">
            <a:extLst>
              <a:ext uri="{FF2B5EF4-FFF2-40B4-BE49-F238E27FC236}">
                <a16:creationId xmlns:a16="http://schemas.microsoft.com/office/drawing/2014/main" id="{882E4E5A-5ADD-BB55-FE1E-FBEADC07A7E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1813D01-16C3-0999-69B5-02E9FDFB5A25}"/>
              </a:ext>
            </a:extLst>
          </p:cNvPr>
          <p:cNvSpPr>
            <a:spLocks noGrp="1"/>
          </p:cNvSpPr>
          <p:nvPr>
            <p:ph type="sldNum" sz="quarter" idx="12"/>
          </p:nvPr>
        </p:nvSpPr>
        <p:spPr/>
        <p:txBody>
          <a:bodyPr/>
          <a:lstStyle/>
          <a:p>
            <a:fld id="{C20ACB10-8224-4CC2-864D-D400454BBD4C}" type="slidenum">
              <a:rPr lang="en-IN" smtClean="0"/>
              <a:t>‹#›</a:t>
            </a:fld>
            <a:endParaRPr lang="en-IN"/>
          </a:p>
        </p:txBody>
      </p:sp>
    </p:spTree>
    <p:extLst>
      <p:ext uri="{BB962C8B-B14F-4D97-AF65-F5344CB8AC3E}">
        <p14:creationId xmlns:p14="http://schemas.microsoft.com/office/powerpoint/2010/main" val="906572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418970-4C43-E06D-EF18-2FD544936407}"/>
              </a:ext>
            </a:extLst>
          </p:cNvPr>
          <p:cNvSpPr>
            <a:spLocks noGrp="1"/>
          </p:cNvSpPr>
          <p:nvPr>
            <p:ph type="dt" sz="half" idx="10"/>
          </p:nvPr>
        </p:nvSpPr>
        <p:spPr/>
        <p:txBody>
          <a:bodyPr/>
          <a:lstStyle/>
          <a:p>
            <a:fld id="{8C58FBC4-AAAB-46B1-B061-B2DBEE5F8388}" type="datetimeFigureOut">
              <a:rPr lang="en-IN" smtClean="0"/>
              <a:t>19/08/24</a:t>
            </a:fld>
            <a:endParaRPr lang="en-IN"/>
          </a:p>
        </p:txBody>
      </p:sp>
      <p:sp>
        <p:nvSpPr>
          <p:cNvPr id="3" name="Footer Placeholder 2">
            <a:extLst>
              <a:ext uri="{FF2B5EF4-FFF2-40B4-BE49-F238E27FC236}">
                <a16:creationId xmlns:a16="http://schemas.microsoft.com/office/drawing/2014/main" id="{143B55BD-F7D7-C5C3-7E00-3CD5722CEAD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0ED440E-7DF9-F8F8-BC2A-4FE639095D50}"/>
              </a:ext>
            </a:extLst>
          </p:cNvPr>
          <p:cNvSpPr>
            <a:spLocks noGrp="1"/>
          </p:cNvSpPr>
          <p:nvPr>
            <p:ph type="sldNum" sz="quarter" idx="12"/>
          </p:nvPr>
        </p:nvSpPr>
        <p:spPr/>
        <p:txBody>
          <a:bodyPr/>
          <a:lstStyle/>
          <a:p>
            <a:fld id="{C20ACB10-8224-4CC2-864D-D400454BBD4C}" type="slidenum">
              <a:rPr lang="en-IN" smtClean="0"/>
              <a:t>‹#›</a:t>
            </a:fld>
            <a:endParaRPr lang="en-IN"/>
          </a:p>
        </p:txBody>
      </p:sp>
    </p:spTree>
    <p:extLst>
      <p:ext uri="{BB962C8B-B14F-4D97-AF65-F5344CB8AC3E}">
        <p14:creationId xmlns:p14="http://schemas.microsoft.com/office/powerpoint/2010/main" val="592620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D0AEA-679D-2148-0425-0D066324C3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8078A22-CB74-6445-1E8B-9B4CB36044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069A2F9-57DD-C126-45AB-4B944D639D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4D3A51-C8B1-D7C3-51C0-1E95609F6736}"/>
              </a:ext>
            </a:extLst>
          </p:cNvPr>
          <p:cNvSpPr>
            <a:spLocks noGrp="1"/>
          </p:cNvSpPr>
          <p:nvPr>
            <p:ph type="dt" sz="half" idx="10"/>
          </p:nvPr>
        </p:nvSpPr>
        <p:spPr/>
        <p:txBody>
          <a:bodyPr/>
          <a:lstStyle/>
          <a:p>
            <a:fld id="{8C58FBC4-AAAB-46B1-B061-B2DBEE5F8388}" type="datetimeFigureOut">
              <a:rPr lang="en-IN" smtClean="0"/>
              <a:t>19/08/24</a:t>
            </a:fld>
            <a:endParaRPr lang="en-IN"/>
          </a:p>
        </p:txBody>
      </p:sp>
      <p:sp>
        <p:nvSpPr>
          <p:cNvPr id="6" name="Footer Placeholder 5">
            <a:extLst>
              <a:ext uri="{FF2B5EF4-FFF2-40B4-BE49-F238E27FC236}">
                <a16:creationId xmlns:a16="http://schemas.microsoft.com/office/drawing/2014/main" id="{1B48396C-7F28-9C48-05C0-F01B38A652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1C4D41-4CF4-7103-BA81-999C71FF2992}"/>
              </a:ext>
            </a:extLst>
          </p:cNvPr>
          <p:cNvSpPr>
            <a:spLocks noGrp="1"/>
          </p:cNvSpPr>
          <p:nvPr>
            <p:ph type="sldNum" sz="quarter" idx="12"/>
          </p:nvPr>
        </p:nvSpPr>
        <p:spPr/>
        <p:txBody>
          <a:bodyPr/>
          <a:lstStyle/>
          <a:p>
            <a:fld id="{C20ACB10-8224-4CC2-864D-D400454BBD4C}" type="slidenum">
              <a:rPr lang="en-IN" smtClean="0"/>
              <a:t>‹#›</a:t>
            </a:fld>
            <a:endParaRPr lang="en-IN"/>
          </a:p>
        </p:txBody>
      </p:sp>
    </p:spTree>
    <p:extLst>
      <p:ext uri="{BB962C8B-B14F-4D97-AF65-F5344CB8AC3E}">
        <p14:creationId xmlns:p14="http://schemas.microsoft.com/office/powerpoint/2010/main" val="3561970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DC356-D3A3-1B09-5A7F-E4140BE8C6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6C5AF70-5865-D901-51E3-997C6E30A5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3CC7A3D-96E6-7DF3-3890-A85CF3BC1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3876E7-D530-0A5D-5EA3-6026B267A4EB}"/>
              </a:ext>
            </a:extLst>
          </p:cNvPr>
          <p:cNvSpPr>
            <a:spLocks noGrp="1"/>
          </p:cNvSpPr>
          <p:nvPr>
            <p:ph type="dt" sz="half" idx="10"/>
          </p:nvPr>
        </p:nvSpPr>
        <p:spPr/>
        <p:txBody>
          <a:bodyPr/>
          <a:lstStyle/>
          <a:p>
            <a:fld id="{8C58FBC4-AAAB-46B1-B061-B2DBEE5F8388}" type="datetimeFigureOut">
              <a:rPr lang="en-IN" smtClean="0"/>
              <a:t>19/08/24</a:t>
            </a:fld>
            <a:endParaRPr lang="en-IN"/>
          </a:p>
        </p:txBody>
      </p:sp>
      <p:sp>
        <p:nvSpPr>
          <p:cNvPr id="6" name="Footer Placeholder 5">
            <a:extLst>
              <a:ext uri="{FF2B5EF4-FFF2-40B4-BE49-F238E27FC236}">
                <a16:creationId xmlns:a16="http://schemas.microsoft.com/office/drawing/2014/main" id="{3908C6A0-5897-D3A6-D457-580114AB08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A3F817-3F10-443E-DC70-65E6DF05BA9D}"/>
              </a:ext>
            </a:extLst>
          </p:cNvPr>
          <p:cNvSpPr>
            <a:spLocks noGrp="1"/>
          </p:cNvSpPr>
          <p:nvPr>
            <p:ph type="sldNum" sz="quarter" idx="12"/>
          </p:nvPr>
        </p:nvSpPr>
        <p:spPr/>
        <p:txBody>
          <a:bodyPr/>
          <a:lstStyle/>
          <a:p>
            <a:fld id="{C20ACB10-8224-4CC2-864D-D400454BBD4C}" type="slidenum">
              <a:rPr lang="en-IN" smtClean="0"/>
              <a:t>‹#›</a:t>
            </a:fld>
            <a:endParaRPr lang="en-IN"/>
          </a:p>
        </p:txBody>
      </p:sp>
    </p:spTree>
    <p:extLst>
      <p:ext uri="{BB962C8B-B14F-4D97-AF65-F5344CB8AC3E}">
        <p14:creationId xmlns:p14="http://schemas.microsoft.com/office/powerpoint/2010/main" val="3695182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8836D4-5EAF-B039-5091-A9769251A9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9C3F85-7805-FC17-9A22-AB1753C055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5596D4-7977-78F0-8B73-0079F545F2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58FBC4-AAAB-46B1-B061-B2DBEE5F8388}" type="datetimeFigureOut">
              <a:rPr lang="en-IN" smtClean="0"/>
              <a:t>19/08/24</a:t>
            </a:fld>
            <a:endParaRPr lang="en-IN"/>
          </a:p>
        </p:txBody>
      </p:sp>
      <p:sp>
        <p:nvSpPr>
          <p:cNvPr id="5" name="Footer Placeholder 4">
            <a:extLst>
              <a:ext uri="{FF2B5EF4-FFF2-40B4-BE49-F238E27FC236}">
                <a16:creationId xmlns:a16="http://schemas.microsoft.com/office/drawing/2014/main" id="{E9ED8725-D5FB-A6C2-9C14-5A682DE1CF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8ACB234-EAE2-1761-8374-E4195E342C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0ACB10-8224-4CC2-864D-D400454BBD4C}" type="slidenum">
              <a:rPr lang="en-IN" smtClean="0"/>
              <a:t>‹#›</a:t>
            </a:fld>
            <a:endParaRPr lang="en-IN"/>
          </a:p>
        </p:txBody>
      </p:sp>
    </p:spTree>
    <p:extLst>
      <p:ext uri="{BB962C8B-B14F-4D97-AF65-F5344CB8AC3E}">
        <p14:creationId xmlns:p14="http://schemas.microsoft.com/office/powerpoint/2010/main" val="1405348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8B642-E872-4A6B-85E6-BD01ADE0F3D6}"/>
              </a:ext>
            </a:extLst>
          </p:cNvPr>
          <p:cNvSpPr>
            <a:spLocks noGrp="1"/>
          </p:cNvSpPr>
          <p:nvPr>
            <p:ph type="title"/>
          </p:nvPr>
        </p:nvSpPr>
        <p:spPr>
          <a:xfrm>
            <a:off x="812802" y="1119674"/>
            <a:ext cx="10645189" cy="2540598"/>
          </a:xfrm>
        </p:spPr>
        <p:txBody>
          <a:bodyPr>
            <a:noAutofit/>
          </a:bodyPr>
          <a:lstStyle/>
          <a:p>
            <a:pPr algn="ctr">
              <a:lnSpc>
                <a:spcPct val="150000"/>
              </a:lnSpc>
            </a:pPr>
            <a:br>
              <a:rPr lang="en-US" sz="3600" b="1" dirty="0">
                <a:solidFill>
                  <a:schemeClr val="accent1">
                    <a:lumMod val="75000"/>
                  </a:schemeClr>
                </a:solidFill>
                <a:latin typeface="Times New Roman" panose="02020603050405020304" pitchFamily="18" charset="0"/>
                <a:cs typeface="Times New Roman" panose="02020603050405020304" pitchFamily="18" charset="0"/>
              </a:rPr>
            </a:br>
            <a:r>
              <a:rPr lang="en-US" sz="2800" b="1" dirty="0">
                <a:solidFill>
                  <a:schemeClr val="accent1">
                    <a:lumMod val="75000"/>
                  </a:schemeClr>
                </a:solidFill>
                <a:latin typeface="Times New Roman" panose="02020603050405020304" pitchFamily="18" charset="0"/>
                <a:cs typeface="Times New Roman" panose="02020603050405020304" pitchFamily="18" charset="0"/>
              </a:rPr>
              <a:t>Department of Computer Science and Engineering </a:t>
            </a:r>
            <a:br>
              <a:rPr lang="en-US" sz="2800" b="1" dirty="0">
                <a:solidFill>
                  <a:schemeClr val="accent1">
                    <a:lumMod val="75000"/>
                  </a:schemeClr>
                </a:solidFill>
                <a:latin typeface="Times New Roman" panose="02020603050405020304" pitchFamily="18" charset="0"/>
                <a:cs typeface="Times New Roman" panose="02020603050405020304" pitchFamily="18" charset="0"/>
              </a:rPr>
            </a:br>
            <a:r>
              <a:rPr lang="en-US" sz="2800" b="1" dirty="0">
                <a:solidFill>
                  <a:schemeClr val="accent1">
                    <a:lumMod val="75000"/>
                  </a:schemeClr>
                </a:solidFill>
                <a:latin typeface="Times New Roman" panose="02020603050405020304" pitchFamily="18" charset="0"/>
                <a:cs typeface="Times New Roman" panose="02020603050405020304" pitchFamily="18" charset="0"/>
              </a:rPr>
              <a:t>Academic Year (2023-24) </a:t>
            </a:r>
            <a:br>
              <a:rPr lang="en-US" sz="2400" b="1" dirty="0">
                <a:latin typeface="Times New Roman" panose="02020603050405020304" pitchFamily="18" charset="0"/>
                <a:cs typeface="Times New Roman" panose="02020603050405020304" pitchFamily="18" charset="0"/>
              </a:rPr>
            </a:br>
            <a:r>
              <a:rPr lang="en-US" sz="2400" b="1" dirty="0">
                <a:solidFill>
                  <a:srgbClr val="C00000"/>
                </a:solidFill>
                <a:latin typeface="Times New Roman" panose="02020603050405020304" pitchFamily="18" charset="0"/>
                <a:cs typeface="Times New Roman" panose="02020603050405020304" pitchFamily="18" charset="0"/>
              </a:rPr>
              <a:t>22CSE48 - Mini Project using Java</a:t>
            </a:r>
            <a:br>
              <a:rPr lang="en-US" sz="2000" b="1" dirty="0">
                <a:solidFill>
                  <a:srgbClr val="C00000"/>
                </a:solidFill>
                <a:latin typeface="Times New Roman" panose="02020603050405020304" pitchFamily="18" charset="0"/>
                <a:cs typeface="Times New Roman" panose="02020603050405020304" pitchFamily="18" charset="0"/>
              </a:rPr>
            </a:br>
            <a:r>
              <a:rPr lang="en-US" sz="2000" b="1" dirty="0">
                <a:solidFill>
                  <a:schemeClr val="accent1">
                    <a:lumMod val="75000"/>
                  </a:schemeClr>
                </a:solidFill>
                <a:latin typeface="Times New Roman" panose="02020603050405020304" pitchFamily="18" charset="0"/>
                <a:cs typeface="Times New Roman" panose="02020603050405020304" pitchFamily="18" charset="0"/>
              </a:rPr>
              <a:t>Review 1</a:t>
            </a:r>
            <a:br>
              <a:rPr lang="en-US" sz="2000" b="1" dirty="0">
                <a:solidFill>
                  <a:schemeClr val="accent1">
                    <a:lumMod val="75000"/>
                  </a:schemeClr>
                </a:solidFill>
                <a:latin typeface="Times New Roman" panose="02020603050405020304" pitchFamily="18" charset="0"/>
                <a:cs typeface="Times New Roman" panose="02020603050405020304" pitchFamily="18" charset="0"/>
              </a:rPr>
            </a:br>
            <a:r>
              <a:rPr lang="en-US" sz="2000" b="1" dirty="0">
                <a:solidFill>
                  <a:schemeClr val="accent1">
                    <a:lumMod val="75000"/>
                  </a:schemeClr>
                </a:solidFill>
                <a:latin typeface="Times New Roman" panose="02020603050405020304" pitchFamily="18" charset="0"/>
                <a:cs typeface="Times New Roman" panose="02020603050405020304" pitchFamily="18" charset="0"/>
              </a:rPr>
              <a:t>Tic Tac Toe Application</a:t>
            </a:r>
            <a:br>
              <a:rPr lang="en-US" sz="2000" b="1" dirty="0">
                <a:solidFill>
                  <a:srgbClr val="C00000"/>
                </a:solidFill>
                <a:latin typeface="Times New Roman" panose="02020603050405020304" pitchFamily="18" charset="0"/>
                <a:cs typeface="Times New Roman" panose="02020603050405020304" pitchFamily="18" charset="0"/>
              </a:rPr>
            </a:br>
            <a:endParaRPr lang="en-IN" sz="3200" b="1" dirty="0">
              <a:solidFill>
                <a:srgbClr val="00B050"/>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049CDC7B-CFE1-4353-A7A6-61BB4EC58952}"/>
              </a:ext>
            </a:extLst>
          </p:cNvPr>
          <p:cNvSpPr>
            <a:spLocks noGrp="1"/>
          </p:cNvSpPr>
          <p:nvPr>
            <p:ph sz="half" idx="1"/>
          </p:nvPr>
        </p:nvSpPr>
        <p:spPr>
          <a:xfrm>
            <a:off x="812803" y="3919538"/>
            <a:ext cx="4096011" cy="2384337"/>
          </a:xfrm>
        </p:spPr>
        <p:txBody>
          <a:bodyPr>
            <a:normAutofit fontScale="92500" lnSpcReduction="20000"/>
          </a:bodyPr>
          <a:lstStyle/>
          <a:p>
            <a:pPr marL="0" indent="0">
              <a:lnSpc>
                <a:spcPct val="150000"/>
              </a:lnSpc>
              <a:buNone/>
            </a:pPr>
            <a:r>
              <a:rPr lang="en-US" sz="2400" b="1" dirty="0">
                <a:solidFill>
                  <a:srgbClr val="C00000"/>
                </a:solidFill>
                <a:latin typeface="Times New Roman" panose="02020603050405020304" pitchFamily="18" charset="0"/>
                <a:cs typeface="Times New Roman" panose="02020603050405020304" pitchFamily="18" charset="0"/>
              </a:rPr>
              <a:t>Team Members</a:t>
            </a:r>
          </a:p>
          <a:p>
            <a:pPr>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1NH22CS004- Aajnya Narayan Prabhu- 4A</a:t>
            </a:r>
          </a:p>
          <a:p>
            <a:pPr>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1NH22CS053- C R </a:t>
            </a:r>
            <a:r>
              <a:rPr lang="en-US" sz="2000" b="1">
                <a:latin typeface="Times New Roman" panose="02020603050405020304" pitchFamily="18" charset="0"/>
                <a:cs typeface="Times New Roman" panose="02020603050405020304" pitchFamily="18" charset="0"/>
              </a:rPr>
              <a:t>Sandhya- 4A</a:t>
            </a:r>
            <a:endParaRPr lang="en-US" sz="2000" b="1" dirty="0">
              <a:latin typeface="Times New Roman" panose="02020603050405020304" pitchFamily="18" charset="0"/>
              <a:cs typeface="Times New Roman" panose="02020603050405020304" pitchFamily="18" charset="0"/>
            </a:endParaRPr>
          </a:p>
          <a:p>
            <a:pPr marL="0" indent="0">
              <a:buNone/>
            </a:pPr>
            <a:endParaRPr lang="en-IN" b="1"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4331EB39-098E-49CF-905F-7E94B43AEE9B}"/>
              </a:ext>
            </a:extLst>
          </p:cNvPr>
          <p:cNvSpPr>
            <a:spLocks noGrp="1"/>
          </p:cNvSpPr>
          <p:nvPr>
            <p:ph sz="half" idx="2"/>
          </p:nvPr>
        </p:nvSpPr>
        <p:spPr>
          <a:xfrm>
            <a:off x="6647284" y="4028358"/>
            <a:ext cx="5161899" cy="2166695"/>
          </a:xfrm>
        </p:spPr>
        <p:txBody>
          <a:bodyPr>
            <a:normAutofit fontScale="92500" lnSpcReduction="20000"/>
          </a:bodyPr>
          <a:lstStyle/>
          <a:p>
            <a:pPr marL="0" indent="0">
              <a:lnSpc>
                <a:spcPct val="160000"/>
              </a:lnSpc>
              <a:buNone/>
            </a:pPr>
            <a:r>
              <a:rPr lang="en-US" sz="2400" b="1" dirty="0">
                <a:solidFill>
                  <a:srgbClr val="C00000"/>
                </a:solidFill>
                <a:latin typeface="Times New Roman" panose="02020603050405020304" pitchFamily="18" charset="0"/>
                <a:cs typeface="Times New Roman" panose="02020603050405020304" pitchFamily="18" charset="0"/>
              </a:rPr>
              <a:t>Guided By</a:t>
            </a:r>
          </a:p>
          <a:p>
            <a:pPr marL="0" indent="0">
              <a:lnSpc>
                <a:spcPct val="160000"/>
              </a:lnSpc>
              <a:buNone/>
            </a:pPr>
            <a:r>
              <a:rPr lang="en-US" sz="2000" b="1" dirty="0">
                <a:latin typeface="Times New Roman" panose="02020603050405020304" pitchFamily="18" charset="0"/>
                <a:cs typeface="Times New Roman" panose="02020603050405020304" pitchFamily="18" charset="0"/>
              </a:rPr>
              <a:t>Dr/</a:t>
            </a:r>
            <a:r>
              <a:rPr lang="en-US" sz="2000" b="1" dirty="0" err="1">
                <a:latin typeface="Times New Roman" panose="02020603050405020304" pitchFamily="18" charset="0"/>
                <a:cs typeface="Times New Roman" panose="02020603050405020304" pitchFamily="18" charset="0"/>
              </a:rPr>
              <a:t>Ms</a:t>
            </a:r>
            <a:r>
              <a:rPr lang="en-US" sz="2000" b="1" dirty="0">
                <a:latin typeface="Times New Roman" panose="02020603050405020304" pitchFamily="18" charset="0"/>
                <a:cs typeface="Times New Roman" panose="02020603050405020304" pitchFamily="18" charset="0"/>
              </a:rPr>
              <a:t>/Mr.- Name of the Guide</a:t>
            </a:r>
          </a:p>
          <a:p>
            <a:pPr marL="0" indent="0">
              <a:lnSpc>
                <a:spcPct val="160000"/>
              </a:lnSpc>
              <a:buNone/>
            </a:pPr>
            <a:r>
              <a:rPr lang="en-US" sz="2000" b="1" dirty="0">
                <a:latin typeface="Times New Roman" panose="02020603050405020304" pitchFamily="18" charset="0"/>
                <a:cs typeface="Times New Roman" panose="02020603050405020304" pitchFamily="18" charset="0"/>
              </a:rPr>
              <a:t>Designation</a:t>
            </a:r>
          </a:p>
          <a:p>
            <a:pPr marL="0" indent="0">
              <a:lnSpc>
                <a:spcPct val="160000"/>
              </a:lnSpc>
              <a:buNone/>
            </a:pPr>
            <a:r>
              <a:rPr lang="en-US" sz="2000" b="1" dirty="0">
                <a:latin typeface="Times New Roman" panose="02020603050405020304" pitchFamily="18" charset="0"/>
                <a:cs typeface="Times New Roman" panose="02020603050405020304" pitchFamily="18" charset="0"/>
              </a:rPr>
              <a:t>Dept. of CSE, NHCE</a:t>
            </a:r>
          </a:p>
        </p:txBody>
      </p:sp>
      <p:pic>
        <p:nvPicPr>
          <p:cNvPr id="11" name="Picture 10">
            <a:extLst>
              <a:ext uri="{FF2B5EF4-FFF2-40B4-BE49-F238E27FC236}">
                <a16:creationId xmlns:a16="http://schemas.microsoft.com/office/drawing/2014/main" id="{B50314D2-C144-4A46-8261-B6831FBFA13E}"/>
              </a:ext>
            </a:extLst>
          </p:cNvPr>
          <p:cNvPicPr>
            <a:picLocks noChangeAspect="1"/>
          </p:cNvPicPr>
          <p:nvPr/>
        </p:nvPicPr>
        <p:blipFill rotWithShape="1">
          <a:blip r:embed="rId2"/>
          <a:srcRect r="24268"/>
          <a:stretch/>
        </p:blipFill>
        <p:spPr>
          <a:xfrm>
            <a:off x="1371601" y="38634"/>
            <a:ext cx="9489232" cy="1081039"/>
          </a:xfrm>
          <a:prstGeom prst="rect">
            <a:avLst/>
          </a:prstGeom>
        </p:spPr>
      </p:pic>
    </p:spTree>
    <p:extLst>
      <p:ext uri="{BB962C8B-B14F-4D97-AF65-F5344CB8AC3E}">
        <p14:creationId xmlns:p14="http://schemas.microsoft.com/office/powerpoint/2010/main" val="2642842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program flow diagram">
            <a:extLst>
              <a:ext uri="{FF2B5EF4-FFF2-40B4-BE49-F238E27FC236}">
                <a16:creationId xmlns:a16="http://schemas.microsoft.com/office/drawing/2014/main" id="{0F7182A4-52B9-B29E-7C59-DD66CED1E6A9}"/>
              </a:ext>
            </a:extLst>
          </p:cNvPr>
          <p:cNvSpPr>
            <a:spLocks noChangeAspect="1" noChangeArrowheads="1"/>
          </p:cNvSpPr>
          <p:nvPr/>
        </p:nvSpPr>
        <p:spPr bwMode="auto">
          <a:xfrm>
            <a:off x="5943600" y="1153160"/>
            <a:ext cx="2428240" cy="242824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a:extLst>
              <a:ext uri="{FF2B5EF4-FFF2-40B4-BE49-F238E27FC236}">
                <a16:creationId xmlns:a16="http://schemas.microsoft.com/office/drawing/2014/main" id="{8CF35E93-57DF-F8A0-672F-E80F7639949D}"/>
              </a:ext>
            </a:extLst>
          </p:cNvPr>
          <p:cNvPicPr>
            <a:picLocks noChangeAspect="1"/>
          </p:cNvPicPr>
          <p:nvPr/>
        </p:nvPicPr>
        <p:blipFill>
          <a:blip r:embed="rId2"/>
          <a:stretch>
            <a:fillRect/>
          </a:stretch>
        </p:blipFill>
        <p:spPr>
          <a:xfrm>
            <a:off x="2365895" y="180109"/>
            <a:ext cx="7460210" cy="6442364"/>
          </a:xfrm>
          <a:prstGeom prst="rect">
            <a:avLst/>
          </a:prstGeom>
        </p:spPr>
      </p:pic>
    </p:spTree>
    <p:extLst>
      <p:ext uri="{BB962C8B-B14F-4D97-AF65-F5344CB8AC3E}">
        <p14:creationId xmlns:p14="http://schemas.microsoft.com/office/powerpoint/2010/main" val="446661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CBD452D2-54FB-0140-B879-934768E5A333}"/>
              </a:ext>
            </a:extLst>
          </p:cNvPr>
          <p:cNvSpPr>
            <a:spLocks noGrp="1"/>
          </p:cNvSpPr>
          <p:nvPr>
            <p:ph type="title"/>
          </p:nvPr>
        </p:nvSpPr>
        <p:spPr/>
        <p:txBody>
          <a:bodyPr/>
          <a:lstStyle/>
          <a:p>
            <a:pPr eaLnBrk="1" hangingPunct="1"/>
            <a:r>
              <a:rPr lang="en-US" altLang="en-US" sz="4000" b="1" dirty="0">
                <a:solidFill>
                  <a:srgbClr val="C00000"/>
                </a:solidFill>
                <a:latin typeface="Times New Roman" panose="02020603050405020304" pitchFamily="18" charset="0"/>
                <a:cs typeface="Times New Roman" panose="02020603050405020304" pitchFamily="18" charset="0"/>
              </a:rPr>
              <a:t>Methodology</a:t>
            </a:r>
          </a:p>
        </p:txBody>
      </p:sp>
      <p:sp>
        <p:nvSpPr>
          <p:cNvPr id="8195" name="Content Placeholder 2">
            <a:extLst>
              <a:ext uri="{FF2B5EF4-FFF2-40B4-BE49-F238E27FC236}">
                <a16:creationId xmlns:a16="http://schemas.microsoft.com/office/drawing/2014/main" id="{71054BFE-E22B-29A1-9287-DE50CC836810}"/>
              </a:ext>
            </a:extLst>
          </p:cNvPr>
          <p:cNvSpPr>
            <a:spLocks noGrp="1"/>
          </p:cNvSpPr>
          <p:nvPr>
            <p:ph idx="1"/>
          </p:nvPr>
        </p:nvSpPr>
        <p:spPr/>
        <p:txBody>
          <a:bodyPr>
            <a:normAutofit/>
          </a:bodyPr>
          <a:lstStyle/>
          <a:p>
            <a:pPr marL="0" indent="0" eaLnBrk="1" hangingPunct="1">
              <a:buNone/>
            </a:pPr>
            <a:r>
              <a:rPr lang="en-US" altLang="en-US" sz="2400" dirty="0">
                <a:latin typeface="Times New Roman" panose="02020603050405020304" pitchFamily="18" charset="0"/>
                <a:cs typeface="Times New Roman" panose="02020603050405020304" pitchFamily="18" charset="0"/>
              </a:rPr>
              <a:t>The concept of the Tic Tac Toe application in Java is to create an engaging and intuitive digital version of the classic two-player game. This application will feature a clean and responsive user interface, support both single-player (against AI) and multiplayer modes, and include essential game functionalities such as turn management, win/draw detection, and score tracking.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D8466640-E6E7-02AC-883A-7E6C5E56FF93}"/>
              </a:ext>
            </a:extLst>
          </p:cNvPr>
          <p:cNvSpPr>
            <a:spLocks noGrp="1"/>
          </p:cNvSpPr>
          <p:nvPr>
            <p:ph type="title"/>
          </p:nvPr>
        </p:nvSpPr>
        <p:spPr>
          <a:xfrm>
            <a:off x="194388" y="-81279"/>
            <a:ext cx="10515600" cy="1412240"/>
          </a:xfrm>
        </p:spPr>
        <p:txBody>
          <a:bodyPr/>
          <a:lstStyle/>
          <a:p>
            <a:pPr marL="536575" algn="l" eaLnBrk="1" fontAlgn="auto" hangingPunct="1">
              <a:lnSpc>
                <a:spcPct val="150000"/>
              </a:lnSpc>
              <a:spcAft>
                <a:spcPts val="0"/>
              </a:spcAft>
              <a:tabLst>
                <a:tab pos="630238" algn="l"/>
              </a:tabLst>
              <a:defRPr/>
            </a:pPr>
            <a:r>
              <a:rPr lang="en-US" sz="4000" b="1" dirty="0">
                <a:solidFill>
                  <a:srgbClr val="C00000"/>
                </a:solidFill>
                <a:latin typeface="Times New Roman" panose="02020603050405020304" pitchFamily="18" charset="0"/>
                <a:cs typeface="Times New Roman" panose="02020603050405020304" pitchFamily="18" charset="0"/>
              </a:rPr>
              <a:t>Implementation Roadmap</a:t>
            </a:r>
          </a:p>
        </p:txBody>
      </p:sp>
      <p:sp>
        <p:nvSpPr>
          <p:cNvPr id="9219" name="Content Placeholder 2">
            <a:extLst>
              <a:ext uri="{FF2B5EF4-FFF2-40B4-BE49-F238E27FC236}">
                <a16:creationId xmlns:a16="http://schemas.microsoft.com/office/drawing/2014/main" id="{BDCBC4BC-D6D0-F5E6-964A-56043D31F7D9}"/>
              </a:ext>
            </a:extLst>
          </p:cNvPr>
          <p:cNvSpPr>
            <a:spLocks noGrp="1"/>
          </p:cNvSpPr>
          <p:nvPr>
            <p:ph idx="1"/>
          </p:nvPr>
        </p:nvSpPr>
        <p:spPr>
          <a:xfrm>
            <a:off x="838200" y="1076960"/>
            <a:ext cx="10515600" cy="5577839"/>
          </a:xfrm>
        </p:spPr>
        <p:txBody>
          <a:bodyPr>
            <a:noAutofit/>
          </a:bodyPr>
          <a:lstStyle/>
          <a:p>
            <a:pPr marL="0" indent="0" eaLnBrk="1" hangingPunct="1">
              <a:buNone/>
            </a:pPr>
            <a:r>
              <a:rPr lang="en-US" altLang="en-US" sz="2400" dirty="0">
                <a:latin typeface="Times New Roman" panose="02020603050405020304" pitchFamily="18" charset="0"/>
                <a:cs typeface="Times New Roman" panose="02020603050405020304" pitchFamily="18" charset="0"/>
              </a:rPr>
              <a:t>To implement a Tic Tac Toe game in Java, the following tools are commonly used:</a:t>
            </a:r>
          </a:p>
          <a:p>
            <a:pPr marL="514350" indent="-514350" eaLnBrk="1" hangingPunct="1">
              <a:buAutoNum type="arabicPeriod"/>
            </a:pPr>
            <a:r>
              <a:rPr lang="en-US" altLang="en-US" sz="2400" dirty="0">
                <a:latin typeface="Times New Roman" panose="02020603050405020304" pitchFamily="18" charset="0"/>
                <a:cs typeface="Times New Roman" panose="02020603050405020304" pitchFamily="18" charset="0"/>
              </a:rPr>
              <a:t>Java Development Kit (JDK):   </a:t>
            </a:r>
          </a:p>
          <a:p>
            <a:pPr marL="0" indent="0" eaLnBrk="1" hangingPunct="1">
              <a:buNone/>
            </a:pPr>
            <a:r>
              <a:rPr lang="en-US" altLang="en-US" sz="2400" dirty="0">
                <a:latin typeface="Times New Roman" panose="02020603050405020304" pitchFamily="18" charset="0"/>
                <a:cs typeface="Times New Roman" panose="02020603050405020304" pitchFamily="18" charset="0"/>
              </a:rPr>
              <a:t>        - Toolset for developing Java apps, the Java compiler and runtime environment.</a:t>
            </a:r>
          </a:p>
          <a:p>
            <a:pPr marL="0" indent="0" eaLnBrk="1" hangingPunct="1">
              <a:buNone/>
            </a:pPr>
            <a:r>
              <a:rPr lang="en-US" altLang="en-US" sz="2400" dirty="0">
                <a:latin typeface="Times New Roman" panose="02020603050405020304" pitchFamily="18" charset="0"/>
                <a:cs typeface="Times New Roman" panose="02020603050405020304" pitchFamily="18" charset="0"/>
              </a:rPr>
              <a:t>2. Integrated Development Environment (IDE):   </a:t>
            </a:r>
          </a:p>
          <a:p>
            <a:pPr marL="0" indent="0" eaLnBrk="1" hangingPunct="1">
              <a:buNone/>
            </a:pPr>
            <a:r>
              <a:rPr lang="en-US" altLang="en-US" sz="2400" dirty="0">
                <a:latin typeface="Times New Roman" panose="02020603050405020304" pitchFamily="18" charset="0"/>
                <a:cs typeface="Times New Roman" panose="02020603050405020304" pitchFamily="18" charset="0"/>
              </a:rPr>
              <a:t>        - IntelliJ IDEA: These IDEs provide code editors, debugging tools, and project management features to facilitate development.</a:t>
            </a:r>
          </a:p>
          <a:p>
            <a:pPr marL="0" indent="0" eaLnBrk="1" hangingPunct="1">
              <a:buNone/>
            </a:pPr>
            <a:r>
              <a:rPr lang="en-US" altLang="en-US" sz="2400" dirty="0">
                <a:latin typeface="Times New Roman" panose="02020603050405020304" pitchFamily="18" charset="0"/>
                <a:cs typeface="Times New Roman" panose="02020603050405020304" pitchFamily="18" charset="0"/>
              </a:rPr>
              <a:t>3. Swing Framework:   </a:t>
            </a:r>
          </a:p>
          <a:p>
            <a:pPr marL="0" indent="0" eaLnBrk="1" hangingPunct="1">
              <a:buNone/>
            </a:pPr>
            <a:r>
              <a:rPr lang="en-US" altLang="en-US" sz="2400" dirty="0">
                <a:latin typeface="Times New Roman" panose="02020603050405020304" pitchFamily="18" charset="0"/>
                <a:cs typeface="Times New Roman" panose="02020603050405020304" pitchFamily="18" charset="0"/>
              </a:rPr>
              <a:t>        - </a:t>
            </a:r>
            <a:r>
              <a:rPr lang="en-US" altLang="en-US" sz="2400" dirty="0" err="1">
                <a:latin typeface="Times New Roman" panose="02020603050405020304" pitchFamily="18" charset="0"/>
                <a:cs typeface="Times New Roman" panose="02020603050405020304" pitchFamily="18" charset="0"/>
              </a:rPr>
              <a:t>JFrame</a:t>
            </a:r>
            <a:r>
              <a:rPr lang="en-US" altLang="en-US" sz="2400" dirty="0">
                <a:latin typeface="Times New Roman" panose="02020603050405020304" pitchFamily="18" charset="0"/>
                <a:cs typeface="Times New Roman" panose="02020603050405020304" pitchFamily="18" charset="0"/>
              </a:rPr>
              <a:t>: Main window container.   </a:t>
            </a:r>
          </a:p>
          <a:p>
            <a:pPr marL="0" indent="0" eaLnBrk="1" hangingPunct="1">
              <a:buNone/>
            </a:pPr>
            <a:r>
              <a:rPr lang="en-US" altLang="en-US" sz="2400" dirty="0">
                <a:latin typeface="Times New Roman" panose="02020603050405020304" pitchFamily="18" charset="0"/>
                <a:cs typeface="Times New Roman" panose="02020603050405020304" pitchFamily="18" charset="0"/>
              </a:rPr>
              <a:t>        - </a:t>
            </a:r>
            <a:r>
              <a:rPr lang="en-US" altLang="en-US" sz="2400" dirty="0" err="1">
                <a:latin typeface="Times New Roman" panose="02020603050405020304" pitchFamily="18" charset="0"/>
                <a:cs typeface="Times New Roman" panose="02020603050405020304" pitchFamily="18" charset="0"/>
              </a:rPr>
              <a:t>JPanel</a:t>
            </a:r>
            <a:r>
              <a:rPr lang="en-US" altLang="en-US" sz="2400" dirty="0">
                <a:latin typeface="Times New Roman" panose="02020603050405020304" pitchFamily="18" charset="0"/>
                <a:cs typeface="Times New Roman" panose="02020603050405020304" pitchFamily="18" charset="0"/>
              </a:rPr>
              <a:t>: Used for organizing the layout and holding components like buttons.   </a:t>
            </a:r>
          </a:p>
          <a:p>
            <a:pPr marL="0" indent="0" eaLnBrk="1" hangingPunct="1">
              <a:buNone/>
            </a:pPr>
            <a:r>
              <a:rPr lang="en-US" altLang="en-US" sz="2400" dirty="0">
                <a:latin typeface="Times New Roman" panose="02020603050405020304" pitchFamily="18" charset="0"/>
                <a:cs typeface="Times New Roman" panose="02020603050405020304" pitchFamily="18" charset="0"/>
              </a:rPr>
              <a:t>        - </a:t>
            </a:r>
            <a:r>
              <a:rPr lang="en-US" altLang="en-US" sz="2400" dirty="0" err="1">
                <a:latin typeface="Times New Roman" panose="02020603050405020304" pitchFamily="18" charset="0"/>
                <a:cs typeface="Times New Roman" panose="02020603050405020304" pitchFamily="18" charset="0"/>
              </a:rPr>
              <a:t>JButton</a:t>
            </a:r>
            <a:r>
              <a:rPr lang="en-US" altLang="en-US" sz="2400" dirty="0">
                <a:latin typeface="Times New Roman" panose="02020603050405020304" pitchFamily="18" charset="0"/>
                <a:cs typeface="Times New Roman" panose="02020603050405020304" pitchFamily="18" charset="0"/>
              </a:rPr>
              <a:t>: Represents individual cells in the Tic Tac Toe grid.   </a:t>
            </a:r>
          </a:p>
          <a:p>
            <a:pPr marL="0" indent="0" eaLnBrk="1" hangingPunct="1">
              <a:buNone/>
            </a:pPr>
            <a:r>
              <a:rPr lang="en-US" altLang="en-US" sz="2400" dirty="0">
                <a:latin typeface="Times New Roman" panose="02020603050405020304" pitchFamily="18" charset="0"/>
                <a:cs typeface="Times New Roman" panose="02020603050405020304" pitchFamily="18" charset="0"/>
              </a:rPr>
              <a:t>4. Event Handling:   </a:t>
            </a:r>
          </a:p>
          <a:p>
            <a:pPr marL="0" indent="0" eaLnBrk="1" hangingPunct="1">
              <a:buNone/>
            </a:pPr>
            <a:r>
              <a:rPr lang="en-US" altLang="en-US" sz="2400" dirty="0">
                <a:latin typeface="Times New Roman" panose="02020603050405020304" pitchFamily="18" charset="0"/>
                <a:cs typeface="Times New Roman" panose="02020603050405020304" pitchFamily="18" charset="0"/>
              </a:rPr>
              <a:t>        - ActionListener: Interfaces to handle button click events.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09E9C5-766A-C258-96B6-9FD485824BEC}"/>
              </a:ext>
            </a:extLst>
          </p:cNvPr>
          <p:cNvSpPr>
            <a:spLocks noGrp="1"/>
          </p:cNvSpPr>
          <p:nvPr>
            <p:ph idx="1"/>
          </p:nvPr>
        </p:nvSpPr>
        <p:spPr>
          <a:xfrm>
            <a:off x="838200" y="355600"/>
            <a:ext cx="10515600" cy="6228080"/>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Framework for implementing</a:t>
            </a:r>
          </a:p>
          <a:p>
            <a:pPr marL="0" indent="0">
              <a:buNone/>
            </a:pPr>
            <a:r>
              <a:rPr lang="en-US" sz="2400" dirty="0">
                <a:latin typeface="Times New Roman" panose="02020603050405020304" pitchFamily="18" charset="0"/>
                <a:cs typeface="Times New Roman" panose="02020603050405020304" pitchFamily="18" charset="0"/>
              </a:rPr>
              <a:t>1. Define the Board</a:t>
            </a:r>
          </a:p>
          <a:p>
            <a:pPr marL="0" indent="0">
              <a:buNone/>
            </a:pPr>
            <a:r>
              <a:rPr lang="en-US" sz="2400" dirty="0">
                <a:latin typeface="Times New Roman" panose="02020603050405020304" pitchFamily="18" charset="0"/>
                <a:cs typeface="Times New Roman" panose="02020603050405020304" pitchFamily="18" charset="0"/>
              </a:rPr>
              <a:t>        Create a structure to represent the game board. This can be a 3x3 grid represented as a 2D array or any suitable data structure.</a:t>
            </a:r>
          </a:p>
          <a:p>
            <a:pPr marL="0" indent="0">
              <a:buNone/>
            </a:pPr>
            <a:r>
              <a:rPr lang="en-US" sz="2400" dirty="0">
                <a:latin typeface="Times New Roman" panose="02020603050405020304" pitchFamily="18" charset="0"/>
                <a:cs typeface="Times New Roman" panose="02020603050405020304" pitchFamily="18" charset="0"/>
              </a:rPr>
              <a:t>2. Game Logic</a:t>
            </a:r>
          </a:p>
          <a:p>
            <a:pPr marL="0" indent="0">
              <a:buNone/>
            </a:pPr>
            <a:r>
              <a:rPr lang="en-US" sz="2400" dirty="0">
                <a:latin typeface="Times New Roman" panose="02020603050405020304" pitchFamily="18" charset="0"/>
                <a:cs typeface="Times New Roman" panose="02020603050405020304" pitchFamily="18" charset="0"/>
              </a:rPr>
              <a:t>        Implement functions to handle:-</a:t>
            </a:r>
          </a:p>
          <a:p>
            <a:pPr marL="0" indent="0">
              <a:buNone/>
            </a:pPr>
            <a:r>
              <a:rPr lang="en-US" sz="2400" dirty="0">
                <a:latin typeface="Times New Roman" panose="02020603050405020304" pitchFamily="18" charset="0"/>
                <a:cs typeface="Times New Roman" panose="02020603050405020304" pitchFamily="18" charset="0"/>
              </a:rPr>
              <a:t>          Initializing the board.</a:t>
            </a:r>
          </a:p>
          <a:p>
            <a:pPr marL="0" indent="0">
              <a:buNone/>
            </a:pPr>
            <a:r>
              <a:rPr lang="en-US" sz="2400" dirty="0">
                <a:latin typeface="Times New Roman" panose="02020603050405020304" pitchFamily="18" charset="0"/>
                <a:cs typeface="Times New Roman" panose="02020603050405020304" pitchFamily="18" charset="0"/>
              </a:rPr>
              <a:t>             - Printing the current state of the board.</a:t>
            </a:r>
          </a:p>
          <a:p>
            <a:pPr marL="0" indent="0">
              <a:buNone/>
            </a:pPr>
            <a:r>
              <a:rPr lang="en-US" sz="2400" dirty="0">
                <a:latin typeface="Times New Roman" panose="02020603050405020304" pitchFamily="18" charset="0"/>
                <a:cs typeface="Times New Roman" panose="02020603050405020304" pitchFamily="18" charset="0"/>
              </a:rPr>
              <a:t>             - Making a move and updating the board.</a:t>
            </a:r>
          </a:p>
          <a:p>
            <a:pPr marL="0" indent="0">
              <a:buNone/>
            </a:pPr>
            <a:r>
              <a:rPr lang="en-US" sz="2400" dirty="0">
                <a:latin typeface="Times New Roman" panose="02020603050405020304" pitchFamily="18" charset="0"/>
                <a:cs typeface="Times New Roman" panose="02020603050405020304" pitchFamily="18" charset="0"/>
              </a:rPr>
              <a:t>             - Checking for a win condition (horizontal, vertical, diagonal).</a:t>
            </a:r>
          </a:p>
          <a:p>
            <a:pPr marL="0" indent="0">
              <a:buNone/>
            </a:pPr>
            <a:r>
              <a:rPr lang="en-US" sz="2400" dirty="0">
                <a:latin typeface="Times New Roman" panose="02020603050405020304" pitchFamily="18" charset="0"/>
                <a:cs typeface="Times New Roman" panose="02020603050405020304" pitchFamily="18" charset="0"/>
              </a:rPr>
              <a:t>             - Checking if the board is full (tie condition).</a:t>
            </a:r>
          </a:p>
          <a:p>
            <a:pPr marL="0" indent="0">
              <a:buNone/>
            </a:pPr>
            <a:r>
              <a:rPr lang="en-US" sz="2400" dirty="0">
                <a:latin typeface="Times New Roman" panose="02020603050405020304" pitchFamily="18" charset="0"/>
                <a:cs typeface="Times New Roman" panose="02020603050405020304" pitchFamily="18" charset="0"/>
              </a:rPr>
              <a:t>3. Player Interaction</a:t>
            </a:r>
          </a:p>
          <a:p>
            <a:pPr marL="0" indent="0">
              <a:buNone/>
            </a:pPr>
            <a:r>
              <a:rPr lang="en-US" sz="2400" dirty="0">
                <a:latin typeface="Times New Roman" panose="02020603050405020304" pitchFamily="18" charset="0"/>
                <a:cs typeface="Times New Roman" panose="02020603050405020304" pitchFamily="18" charset="0"/>
              </a:rPr>
              <a:t>             - Alternately prompt players to input their move.</a:t>
            </a:r>
          </a:p>
          <a:p>
            <a:pPr marL="0" indent="0">
              <a:buNone/>
            </a:pPr>
            <a:r>
              <a:rPr lang="en-US" sz="2400" dirty="0">
                <a:latin typeface="Times New Roman" panose="02020603050405020304" pitchFamily="18" charset="0"/>
                <a:cs typeface="Times New Roman" panose="02020603050405020304" pitchFamily="18" charset="0"/>
              </a:rPr>
              <a:t>             - Validate input to ensure it's within board boundaries and on an empty cell.</a:t>
            </a:r>
          </a:p>
          <a:p>
            <a:pPr marL="0" indent="0">
              <a:buNone/>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3138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9ECB73-F634-A113-7CC6-81A89679AF1E}"/>
              </a:ext>
            </a:extLst>
          </p:cNvPr>
          <p:cNvSpPr>
            <a:spLocks noGrp="1"/>
          </p:cNvSpPr>
          <p:nvPr>
            <p:ph idx="1"/>
          </p:nvPr>
        </p:nvSpPr>
        <p:spPr>
          <a:xfrm>
            <a:off x="838200" y="396240"/>
            <a:ext cx="10515600" cy="578072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4. Main Game Loop</a:t>
            </a:r>
          </a:p>
          <a:p>
            <a:pPr marL="0" indent="0">
              <a:buNone/>
            </a:pPr>
            <a:r>
              <a:rPr lang="en-US" sz="2400" dirty="0">
                <a:latin typeface="Times New Roman" panose="02020603050405020304" pitchFamily="18" charset="0"/>
                <a:cs typeface="Times New Roman" panose="02020603050405020304" pitchFamily="18" charset="0"/>
              </a:rPr>
              <a:t>             - Initialize the board.</a:t>
            </a:r>
          </a:p>
          <a:p>
            <a:pPr marL="0" indent="0">
              <a:buNone/>
            </a:pPr>
            <a:r>
              <a:rPr lang="en-US" sz="2400" dirty="0">
                <a:latin typeface="Times New Roman" panose="02020603050405020304" pitchFamily="18" charset="0"/>
                <a:cs typeface="Times New Roman" panose="02020603050405020304" pitchFamily="18" charset="0"/>
              </a:rPr>
              <a:t>             - Print the board.</a:t>
            </a:r>
          </a:p>
          <a:p>
            <a:pPr marL="0" indent="0">
              <a:buNone/>
            </a:pPr>
            <a:r>
              <a:rPr lang="en-US" sz="2400" dirty="0">
                <a:latin typeface="Times New Roman" panose="02020603050405020304" pitchFamily="18" charset="0"/>
                <a:cs typeface="Times New Roman" panose="02020603050405020304" pitchFamily="18" charset="0"/>
              </a:rPr>
              <a:t>             - Use a loop to alternate turns between players until a win or tie condition is met.</a:t>
            </a:r>
          </a:p>
          <a:p>
            <a:pPr marL="0" indent="0">
              <a:buNone/>
            </a:pPr>
            <a:r>
              <a:rPr lang="en-US" sz="2400" dirty="0">
                <a:latin typeface="Times New Roman" panose="02020603050405020304" pitchFamily="18" charset="0"/>
                <a:cs typeface="Times New Roman" panose="02020603050405020304" pitchFamily="18" charset="0"/>
              </a:rPr>
              <a:t>             - Display the winner or declare a tie at the end of the game.</a:t>
            </a:r>
          </a:p>
          <a:p>
            <a:pPr marL="0" indent="0">
              <a:buNone/>
            </a:pPr>
            <a:r>
              <a:rPr lang="en-US" sz="2400" dirty="0">
                <a:latin typeface="Times New Roman" panose="02020603050405020304" pitchFamily="18" charset="0"/>
                <a:cs typeface="Times New Roman" panose="02020603050405020304" pitchFamily="18" charset="0"/>
              </a:rPr>
              <a:t>Summary</a:t>
            </a:r>
          </a:p>
          <a:p>
            <a:pPr marL="0" indent="0">
              <a:buNone/>
            </a:pPr>
            <a:r>
              <a:rPr lang="en-US" sz="2400" dirty="0">
                <a:latin typeface="Times New Roman" panose="02020603050405020304" pitchFamily="18" charset="0"/>
                <a:cs typeface="Times New Roman" panose="02020603050405020304" pitchFamily="18" charset="0"/>
              </a:rPr>
              <a:t>This framework outlines the essential components needed to implement a basic Tic Tac Toe game in Java. It covers board representation, game logic, player interaction, and the main game loop. Implementing this framework involves translating these steps into actual Java code to create a playable game.</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3081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7C8DFB-0A5E-4C1C-9E9B-90DBF7FBAA79}"/>
              </a:ext>
            </a:extLst>
          </p:cNvPr>
          <p:cNvPicPr>
            <a:picLocks noChangeAspect="1"/>
          </p:cNvPicPr>
          <p:nvPr/>
        </p:nvPicPr>
        <p:blipFill>
          <a:blip r:embed="rId2"/>
          <a:stretch>
            <a:fillRect/>
          </a:stretch>
        </p:blipFill>
        <p:spPr>
          <a:xfrm>
            <a:off x="2048792" y="543083"/>
            <a:ext cx="8896016" cy="543772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65D5-E228-4BC4-98BA-B1C6045F1E55}"/>
              </a:ext>
            </a:extLst>
          </p:cNvPr>
          <p:cNvSpPr>
            <a:spLocks noGrp="1"/>
          </p:cNvSpPr>
          <p:nvPr>
            <p:ph type="ctrTitle"/>
          </p:nvPr>
        </p:nvSpPr>
        <p:spPr>
          <a:xfrm>
            <a:off x="1524000" y="298937"/>
            <a:ext cx="9144000" cy="839787"/>
          </a:xfrm>
        </p:spPr>
        <p:txBody>
          <a:bodyPr>
            <a:normAutofit fontScale="90000"/>
          </a:bodyPr>
          <a:lstStyle/>
          <a:p>
            <a:r>
              <a:rPr lang="en-US" b="1" dirty="0">
                <a:solidFill>
                  <a:srgbClr val="C00000"/>
                </a:solidFill>
                <a:latin typeface="Times New Roman" panose="02020603050405020304" pitchFamily="18" charset="0"/>
                <a:cs typeface="Times New Roman" panose="02020603050405020304" pitchFamily="18" charset="0"/>
              </a:rPr>
              <a:t>Contents</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749B645-3271-4353-8BE5-8405349E88F3}"/>
              </a:ext>
            </a:extLst>
          </p:cNvPr>
          <p:cNvSpPr>
            <a:spLocks noGrp="1"/>
          </p:cNvSpPr>
          <p:nvPr>
            <p:ph type="subTitle" idx="1"/>
          </p:nvPr>
        </p:nvSpPr>
        <p:spPr>
          <a:xfrm>
            <a:off x="819149" y="1516063"/>
            <a:ext cx="10963275" cy="4932362"/>
          </a:xfrm>
        </p:spPr>
        <p:txBody>
          <a:bodyPr>
            <a:normAutofit/>
          </a:bodyPr>
          <a:lstStyle/>
          <a:p>
            <a:pPr marL="914400" indent="-377825" algn="l" eaLnBrk="1" fontAlgn="auto" hangingPunct="1">
              <a:lnSpc>
                <a:spcPct val="150000"/>
              </a:lnSpc>
              <a:spcAft>
                <a:spcPts val="0"/>
              </a:spcAft>
              <a:buFont typeface="Arial" panose="020B0604020202020204" pitchFamily="34" charset="0"/>
              <a:buChar char="•"/>
              <a:tabLst>
                <a:tab pos="630238" algn="l"/>
              </a:tabLst>
              <a:defRPr/>
            </a:pPr>
            <a:r>
              <a:rPr lang="en-US" sz="3000" dirty="0">
                <a:latin typeface="Times New Roman" pitchFamily="18" charset="0"/>
                <a:cs typeface="Times New Roman" pitchFamily="18" charset="0"/>
              </a:rPr>
              <a:t>Objectives</a:t>
            </a:r>
          </a:p>
          <a:p>
            <a:pPr marL="914400" indent="-377825" algn="l" eaLnBrk="1" fontAlgn="auto" hangingPunct="1">
              <a:lnSpc>
                <a:spcPct val="150000"/>
              </a:lnSpc>
              <a:spcAft>
                <a:spcPts val="0"/>
              </a:spcAft>
              <a:buFont typeface="Arial" panose="020B0604020202020204" pitchFamily="34" charset="0"/>
              <a:buChar char="•"/>
              <a:tabLst>
                <a:tab pos="630238" algn="l"/>
              </a:tabLst>
              <a:defRPr/>
            </a:pPr>
            <a:r>
              <a:rPr lang="en-US" sz="3000" dirty="0">
                <a:latin typeface="Times New Roman" pitchFamily="18" charset="0"/>
                <a:cs typeface="Times New Roman" pitchFamily="18" charset="0"/>
              </a:rPr>
              <a:t>Abstract</a:t>
            </a:r>
          </a:p>
          <a:p>
            <a:pPr marL="914400" indent="-377825" algn="l" eaLnBrk="1" fontAlgn="auto" hangingPunct="1">
              <a:lnSpc>
                <a:spcPct val="150000"/>
              </a:lnSpc>
              <a:spcAft>
                <a:spcPts val="0"/>
              </a:spcAft>
              <a:buFont typeface="Arial" panose="020B0604020202020204" pitchFamily="34" charset="0"/>
              <a:buChar char="•"/>
              <a:tabLst>
                <a:tab pos="630238" algn="l"/>
              </a:tabLst>
              <a:defRPr/>
            </a:pPr>
            <a:r>
              <a:rPr lang="en-US" sz="3000" dirty="0">
                <a:latin typeface="Times New Roman" pitchFamily="18" charset="0"/>
                <a:cs typeface="Times New Roman" pitchFamily="18" charset="0"/>
              </a:rPr>
              <a:t>Requirement Specification</a:t>
            </a:r>
          </a:p>
          <a:p>
            <a:pPr marL="914400" indent="-377825" algn="l" eaLnBrk="1" fontAlgn="auto" hangingPunct="1">
              <a:lnSpc>
                <a:spcPct val="150000"/>
              </a:lnSpc>
              <a:spcAft>
                <a:spcPts val="0"/>
              </a:spcAft>
              <a:buFont typeface="Arial" panose="020B0604020202020204" pitchFamily="34" charset="0"/>
              <a:buChar char="•"/>
              <a:tabLst>
                <a:tab pos="630238" algn="l"/>
              </a:tabLst>
              <a:defRPr/>
            </a:pPr>
            <a:r>
              <a:rPr lang="en-US" sz="3000" dirty="0">
                <a:latin typeface="Times New Roman" pitchFamily="18" charset="0"/>
                <a:cs typeface="Times New Roman" pitchFamily="18" charset="0"/>
              </a:rPr>
              <a:t>Design</a:t>
            </a:r>
          </a:p>
          <a:p>
            <a:pPr marL="914400" indent="-377825" algn="l" eaLnBrk="1" fontAlgn="auto" hangingPunct="1">
              <a:lnSpc>
                <a:spcPct val="150000"/>
              </a:lnSpc>
              <a:spcAft>
                <a:spcPts val="0"/>
              </a:spcAft>
              <a:buFont typeface="Arial" panose="020B0604020202020204" pitchFamily="34" charset="0"/>
              <a:buChar char="•"/>
              <a:tabLst>
                <a:tab pos="630238" algn="l"/>
              </a:tabLst>
              <a:defRPr/>
            </a:pPr>
            <a:r>
              <a:rPr lang="en-US" sz="3000" dirty="0">
                <a:latin typeface="Times New Roman" pitchFamily="18" charset="0"/>
                <a:cs typeface="Times New Roman" pitchFamily="18" charset="0"/>
              </a:rPr>
              <a:t>Methodology </a:t>
            </a:r>
          </a:p>
          <a:p>
            <a:pPr marL="914400" indent="-377825" algn="l" eaLnBrk="1" fontAlgn="auto" hangingPunct="1">
              <a:lnSpc>
                <a:spcPct val="150000"/>
              </a:lnSpc>
              <a:spcAft>
                <a:spcPts val="0"/>
              </a:spcAft>
              <a:buFont typeface="Arial" panose="020B0604020202020204" pitchFamily="34" charset="0"/>
              <a:buChar char="•"/>
              <a:tabLst>
                <a:tab pos="630238" algn="l"/>
              </a:tabLst>
              <a:defRPr/>
            </a:pPr>
            <a:r>
              <a:rPr lang="en-US" sz="3000" dirty="0">
                <a:latin typeface="Times New Roman" pitchFamily="18" charset="0"/>
                <a:cs typeface="Times New Roman" pitchFamily="18" charset="0"/>
              </a:rPr>
              <a:t>Implementation Roadmap</a:t>
            </a:r>
          </a:p>
          <a:p>
            <a:pPr marL="742950" indent="-742950" algn="l">
              <a:buFont typeface="Arial" panose="020B0604020202020204" pitchFamily="34" charset="0"/>
              <a:buChar char="•"/>
            </a:pP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0063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85C44A5E-8EE2-1DED-281A-8DDC46EA1F15}"/>
              </a:ext>
            </a:extLst>
          </p:cNvPr>
          <p:cNvSpPr>
            <a:spLocks noGrp="1"/>
          </p:cNvSpPr>
          <p:nvPr>
            <p:ph type="title"/>
          </p:nvPr>
        </p:nvSpPr>
        <p:spPr>
          <a:xfrm>
            <a:off x="838200" y="103239"/>
            <a:ext cx="10515600" cy="866579"/>
          </a:xfrm>
        </p:spPr>
        <p:txBody>
          <a:bodyPr/>
          <a:lstStyle/>
          <a:p>
            <a:pPr eaLnBrk="1" hangingPunct="1"/>
            <a:r>
              <a:rPr lang="en-US" altLang="en-US" sz="4000" b="1" dirty="0">
                <a:solidFill>
                  <a:srgbClr val="C00000"/>
                </a:solidFill>
                <a:latin typeface="Times New Roman" panose="02020603050405020304" pitchFamily="18" charset="0"/>
                <a:cs typeface="Times New Roman" panose="02020603050405020304" pitchFamily="18" charset="0"/>
              </a:rPr>
              <a:t>Objectives</a:t>
            </a:r>
          </a:p>
        </p:txBody>
      </p:sp>
      <p:sp>
        <p:nvSpPr>
          <p:cNvPr id="4099" name="Content Placeholder 2">
            <a:extLst>
              <a:ext uri="{FF2B5EF4-FFF2-40B4-BE49-F238E27FC236}">
                <a16:creationId xmlns:a16="http://schemas.microsoft.com/office/drawing/2014/main" id="{906D895E-984D-7056-EECC-807B06BAE063}"/>
              </a:ext>
            </a:extLst>
          </p:cNvPr>
          <p:cNvSpPr>
            <a:spLocks noGrp="1"/>
          </p:cNvSpPr>
          <p:nvPr>
            <p:ph idx="1"/>
          </p:nvPr>
        </p:nvSpPr>
        <p:spPr>
          <a:xfrm>
            <a:off x="429491" y="872836"/>
            <a:ext cx="10924309" cy="5881925"/>
          </a:xfrm>
        </p:spPr>
        <p:txBody>
          <a:bodyPr>
            <a:normAutofit/>
          </a:bodyPr>
          <a:lstStyle/>
          <a:p>
            <a:r>
              <a:rPr lang="en-US" altLang="en-US" sz="2600" dirty="0">
                <a:latin typeface="Times New Roman" panose="02020603050405020304" pitchFamily="18" charset="0"/>
                <a:cs typeface="Times New Roman" panose="02020603050405020304" pitchFamily="18" charset="0"/>
              </a:rPr>
              <a:t> The primary objective of a Tic Tac Toe application is to provide a digital platform for users to play the classic two-player game of Tic Tac Toe</a:t>
            </a:r>
          </a:p>
          <a:p>
            <a:r>
              <a:rPr lang="en-US" altLang="en-US" sz="2600" dirty="0">
                <a:latin typeface="Times New Roman" panose="02020603050405020304" pitchFamily="18" charset="0"/>
                <a:cs typeface="Times New Roman" panose="02020603050405020304" pitchFamily="18" charset="0"/>
              </a:rPr>
              <a:t>User Interface</a:t>
            </a:r>
          </a:p>
          <a:p>
            <a:r>
              <a:rPr lang="en-US" altLang="en-US" sz="2600" dirty="0">
                <a:latin typeface="Times New Roman" panose="02020603050405020304" pitchFamily="18" charset="0"/>
                <a:cs typeface="Times New Roman" panose="02020603050405020304" pitchFamily="18" charset="0"/>
              </a:rPr>
              <a:t>Interaction</a:t>
            </a:r>
          </a:p>
          <a:p>
            <a:r>
              <a:rPr lang="en-US" altLang="en-US" sz="2600" dirty="0">
                <a:latin typeface="Times New Roman" panose="02020603050405020304" pitchFamily="18" charset="0"/>
                <a:cs typeface="Times New Roman" panose="02020603050405020304" pitchFamily="18" charset="0"/>
              </a:rPr>
              <a:t>Win Conditions</a:t>
            </a:r>
          </a:p>
          <a:p>
            <a:r>
              <a:rPr lang="en-US" altLang="en-US" sz="2600" dirty="0">
                <a:latin typeface="Times New Roman" panose="02020603050405020304" pitchFamily="18" charset="0"/>
                <a:cs typeface="Times New Roman" panose="02020603050405020304" pitchFamily="18" charset="0"/>
              </a:rPr>
              <a:t>Draw Condition</a:t>
            </a:r>
          </a:p>
          <a:p>
            <a:r>
              <a:rPr lang="en-US" altLang="en-US" sz="2600" dirty="0">
                <a:latin typeface="Times New Roman" panose="02020603050405020304" pitchFamily="18" charset="0"/>
                <a:cs typeface="Times New Roman" panose="02020603050405020304" pitchFamily="18" charset="0"/>
              </a:rPr>
              <a:t>User Options:</a:t>
            </a:r>
          </a:p>
          <a:p>
            <a:pPr marL="0" indent="0">
              <a:buNone/>
            </a:pPr>
            <a:r>
              <a:rPr lang="en-US" altLang="en-US" sz="2600" dirty="0">
                <a:latin typeface="Times New Roman" panose="02020603050405020304" pitchFamily="18" charset="0"/>
                <a:cs typeface="Times New Roman" panose="02020603050405020304" pitchFamily="18" charset="0"/>
              </a:rPr>
              <a:t>                       Single Player Mode</a:t>
            </a:r>
          </a:p>
          <a:p>
            <a:pPr marL="0" indent="0">
              <a:buNone/>
            </a:pPr>
            <a:r>
              <a:rPr lang="en-US" altLang="en-US" sz="2600" dirty="0">
                <a:latin typeface="Times New Roman" panose="02020603050405020304" pitchFamily="18" charset="0"/>
                <a:cs typeface="Times New Roman" panose="02020603050405020304" pitchFamily="18" charset="0"/>
              </a:rPr>
              <a:t>                       Multiplayer Mode</a:t>
            </a:r>
          </a:p>
          <a:p>
            <a:r>
              <a:rPr lang="en-US" altLang="en-US" sz="2600" dirty="0">
                <a:latin typeface="Times New Roman" panose="02020603050405020304" pitchFamily="18" charset="0"/>
                <a:cs typeface="Times New Roman" panose="02020603050405020304" pitchFamily="18" charset="0"/>
              </a:rPr>
              <a:t> Customization</a:t>
            </a:r>
          </a:p>
          <a:p>
            <a:pPr marL="0" indent="0">
              <a:buNone/>
            </a:pPr>
            <a:endParaRPr lang="en-US" altLang="en-US" sz="3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4A2C1F57-351D-0D47-A18F-8B37F02285F9}"/>
              </a:ext>
            </a:extLst>
          </p:cNvPr>
          <p:cNvSpPr>
            <a:spLocks noGrp="1"/>
          </p:cNvSpPr>
          <p:nvPr>
            <p:ph type="title"/>
          </p:nvPr>
        </p:nvSpPr>
        <p:spPr>
          <a:xfrm>
            <a:off x="838200" y="365125"/>
            <a:ext cx="10515600" cy="925195"/>
          </a:xfrm>
        </p:spPr>
        <p:txBody>
          <a:bodyPr/>
          <a:lstStyle/>
          <a:p>
            <a:pPr eaLnBrk="1" hangingPunct="1"/>
            <a:r>
              <a:rPr lang="en-US" altLang="en-US" sz="4000" b="1" dirty="0">
                <a:solidFill>
                  <a:srgbClr val="C00000"/>
                </a:solidFill>
                <a:latin typeface="Times New Roman" panose="02020603050405020304" pitchFamily="18" charset="0"/>
                <a:cs typeface="Times New Roman" panose="02020603050405020304" pitchFamily="18" charset="0"/>
              </a:rPr>
              <a:t>Abstract</a:t>
            </a:r>
          </a:p>
        </p:txBody>
      </p:sp>
      <p:sp>
        <p:nvSpPr>
          <p:cNvPr id="5123" name="Content Placeholder 2">
            <a:extLst>
              <a:ext uri="{FF2B5EF4-FFF2-40B4-BE49-F238E27FC236}">
                <a16:creationId xmlns:a16="http://schemas.microsoft.com/office/drawing/2014/main" id="{77D8CD95-5FBF-BC20-71C7-61B28FE1E07A}"/>
              </a:ext>
            </a:extLst>
          </p:cNvPr>
          <p:cNvSpPr>
            <a:spLocks noGrp="1"/>
          </p:cNvSpPr>
          <p:nvPr>
            <p:ph idx="1"/>
          </p:nvPr>
        </p:nvSpPr>
        <p:spPr>
          <a:xfrm>
            <a:off x="838200" y="1087120"/>
            <a:ext cx="10515600" cy="5559485"/>
          </a:xfrm>
        </p:spPr>
        <p:txBody>
          <a:bodyPr>
            <a:noAutofit/>
          </a:bodyPr>
          <a:lstStyle/>
          <a:p>
            <a:r>
              <a:rPr lang="en-US" altLang="en-US" sz="2400" dirty="0">
                <a:latin typeface="Times New Roman" panose="02020603050405020304" pitchFamily="18" charset="0"/>
                <a:cs typeface="Times New Roman" panose="02020603050405020304" pitchFamily="18" charset="0"/>
              </a:rPr>
              <a:t>The Tic Tac Toe application is a digital rendition of the classic two-player game, This application features a user-friendly interface that replicates the traditional 3x3 grid. </a:t>
            </a:r>
          </a:p>
          <a:p>
            <a:r>
              <a:rPr lang="en-US" altLang="en-US" sz="2400" dirty="0">
                <a:latin typeface="Times New Roman" panose="02020603050405020304" pitchFamily="18" charset="0"/>
                <a:cs typeface="Times New Roman" panose="02020603050405020304" pitchFamily="18" charset="0"/>
              </a:rPr>
              <a:t>The application automatically detects win conditions, such as horizontal, vertical, or diagonal alignments of symbols, and also identifies draw conditions when all cells are filled without a winner.</a:t>
            </a:r>
          </a:p>
          <a:p>
            <a:r>
              <a:rPr lang="en-US" altLang="en-US" sz="2400" dirty="0">
                <a:latin typeface="Times New Roman" panose="02020603050405020304" pitchFamily="18" charset="0"/>
                <a:cs typeface="Times New Roman" panose="02020603050405020304" pitchFamily="18" charset="0"/>
              </a:rPr>
              <a:t>The application supports both single-player and multiplayer modes. </a:t>
            </a:r>
          </a:p>
          <a:p>
            <a:r>
              <a:rPr lang="en-US" altLang="en-US" sz="2400" dirty="0">
                <a:latin typeface="Times New Roman" panose="02020603050405020304" pitchFamily="18" charset="0"/>
                <a:cs typeface="Times New Roman" panose="02020603050405020304" pitchFamily="18" charset="0"/>
              </a:rPr>
              <a:t>Key features include customization options for symbols. </a:t>
            </a:r>
          </a:p>
          <a:p>
            <a:r>
              <a:rPr lang="en-US" altLang="en-US" sz="2400" dirty="0">
                <a:latin typeface="Times New Roman" panose="02020603050405020304" pitchFamily="18" charset="0"/>
                <a:cs typeface="Times New Roman" panose="02020603050405020304" pitchFamily="18" charset="0"/>
              </a:rPr>
              <a:t> Overall, the Tic Tac Toe application aims to provide a comprehensive, enjoyable, and educational experience for users of all ages.</a:t>
            </a:r>
            <a:endParaRPr lang="en-US" alt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BBD214B4-976C-4FF6-D07D-62467C5620A1}"/>
              </a:ext>
            </a:extLst>
          </p:cNvPr>
          <p:cNvSpPr>
            <a:spLocks noGrp="1"/>
          </p:cNvSpPr>
          <p:nvPr>
            <p:ph type="title"/>
          </p:nvPr>
        </p:nvSpPr>
        <p:spPr>
          <a:xfrm>
            <a:off x="838200" y="68827"/>
            <a:ext cx="10515600" cy="1140542"/>
          </a:xfrm>
        </p:spPr>
        <p:txBody>
          <a:bodyPr/>
          <a:lstStyle/>
          <a:p>
            <a:pPr eaLnBrk="1" hangingPunct="1"/>
            <a:r>
              <a:rPr lang="en-US" altLang="en-US" sz="4000" b="1" dirty="0">
                <a:solidFill>
                  <a:srgbClr val="C00000"/>
                </a:solidFill>
                <a:latin typeface="Times New Roman" panose="02020603050405020304" pitchFamily="18" charset="0"/>
                <a:cs typeface="Times New Roman" panose="02020603050405020304" pitchFamily="18" charset="0"/>
              </a:rPr>
              <a:t>Requirement Specification</a:t>
            </a:r>
          </a:p>
        </p:txBody>
      </p:sp>
      <p:sp>
        <p:nvSpPr>
          <p:cNvPr id="6147" name="Content Placeholder 2">
            <a:extLst>
              <a:ext uri="{FF2B5EF4-FFF2-40B4-BE49-F238E27FC236}">
                <a16:creationId xmlns:a16="http://schemas.microsoft.com/office/drawing/2014/main" id="{18F537AB-194E-800C-4741-8C2F1F3BC5CE}"/>
              </a:ext>
            </a:extLst>
          </p:cNvPr>
          <p:cNvSpPr>
            <a:spLocks noGrp="1"/>
          </p:cNvSpPr>
          <p:nvPr>
            <p:ph idx="1"/>
          </p:nvPr>
        </p:nvSpPr>
        <p:spPr>
          <a:xfrm>
            <a:off x="838200" y="1002890"/>
            <a:ext cx="10515600" cy="5692877"/>
          </a:xfrm>
        </p:spPr>
        <p:txBody>
          <a:bodyPr>
            <a:noAutofit/>
          </a:bodyPr>
          <a:lstStyle/>
          <a:p>
            <a:pPr eaLnBrk="1" hangingPunct="1"/>
            <a:r>
              <a:rPr lang="en-US" altLang="en-US" sz="2400" dirty="0">
                <a:latin typeface="Times New Roman" panose="02020603050405020304" pitchFamily="18" charset="0"/>
                <a:cs typeface="Times New Roman" panose="02020603050405020304" pitchFamily="18" charset="0"/>
              </a:rPr>
              <a:t>Functional Requirements</a:t>
            </a:r>
          </a:p>
          <a:p>
            <a:pPr marL="514350" indent="-514350" eaLnBrk="1" hangingPunct="1">
              <a:buAutoNum type="arabicPeriod"/>
            </a:pPr>
            <a:r>
              <a:rPr lang="en-US" altLang="en-US" sz="2400" dirty="0">
                <a:latin typeface="Times New Roman" panose="02020603050405020304" pitchFamily="18" charset="0"/>
                <a:cs typeface="Times New Roman" panose="02020603050405020304" pitchFamily="18" charset="0"/>
              </a:rPr>
              <a:t>User Interface:- The application must display a 3x3 grid for the game board.   </a:t>
            </a:r>
          </a:p>
          <a:p>
            <a:pPr marL="0" indent="0" eaLnBrk="1" hangingPunct="1">
              <a:buNone/>
            </a:pPr>
            <a:r>
              <a:rPr lang="en-US" altLang="en-US" sz="2400" dirty="0">
                <a:latin typeface="Times New Roman" panose="02020603050405020304" pitchFamily="18" charset="0"/>
                <a:cs typeface="Times New Roman" panose="02020603050405020304" pitchFamily="18" charset="0"/>
              </a:rPr>
              <a:t>          - The interface must allow users to select their symbol.   </a:t>
            </a:r>
          </a:p>
          <a:p>
            <a:pPr marL="0" indent="0" eaLnBrk="1" hangingPunct="1">
              <a:buNone/>
            </a:pPr>
            <a:r>
              <a:rPr lang="en-US" altLang="en-US" sz="2400" dirty="0">
                <a:latin typeface="Times New Roman" panose="02020603050405020304" pitchFamily="18" charset="0"/>
                <a:cs typeface="Times New Roman" panose="02020603050405020304" pitchFamily="18" charset="0"/>
              </a:rPr>
              <a:t>          - The application must visually update the game board after each move.</a:t>
            </a:r>
          </a:p>
          <a:p>
            <a:pPr marL="342900" indent="-342900" eaLnBrk="1" hangingPunct="1">
              <a:buAutoNum type="arabicPeriod" startAt="2"/>
            </a:pPr>
            <a:r>
              <a:rPr lang="en-US" altLang="en-US" sz="2400" dirty="0">
                <a:latin typeface="Times New Roman" panose="02020603050405020304" pitchFamily="18" charset="0"/>
                <a:cs typeface="Times New Roman" panose="02020603050405020304" pitchFamily="18" charset="0"/>
              </a:rPr>
              <a:t>Gameplay Mechanics: - The application must alternate turns between the two players.</a:t>
            </a:r>
          </a:p>
          <a:p>
            <a:pPr marL="0" indent="0" eaLnBrk="1" hangingPunct="1">
              <a:buNone/>
            </a:pPr>
            <a:r>
              <a:rPr lang="en-US" altLang="en-US" sz="2400" dirty="0">
                <a:latin typeface="Times New Roman" panose="02020603050405020304" pitchFamily="18" charset="0"/>
                <a:cs typeface="Times New Roman" panose="02020603050405020304" pitchFamily="18" charset="0"/>
              </a:rPr>
              <a:t>          - The application must check for win conditions after each move.</a:t>
            </a:r>
          </a:p>
          <a:p>
            <a:pPr marL="0" indent="0" eaLnBrk="1" hangingPunct="1">
              <a:buNone/>
            </a:pPr>
            <a:r>
              <a:rPr lang="en-US" altLang="en-US" sz="2400" dirty="0">
                <a:latin typeface="Times New Roman" panose="02020603050405020304" pitchFamily="18" charset="0"/>
                <a:cs typeface="Times New Roman" panose="02020603050405020304" pitchFamily="18" charset="0"/>
              </a:rPr>
              <a:t>          - The app must announce a draw when all cells are filled without a winner.   </a:t>
            </a:r>
          </a:p>
          <a:p>
            <a:pPr marL="0" indent="0" eaLnBrk="1" hangingPunct="1">
              <a:buNone/>
            </a:pPr>
            <a:r>
              <a:rPr lang="en-US" altLang="en-US" sz="2400" dirty="0">
                <a:latin typeface="Times New Roman" panose="02020603050405020304" pitchFamily="18" charset="0"/>
                <a:cs typeface="Times New Roman" panose="02020603050405020304" pitchFamily="18" charset="0"/>
              </a:rPr>
              <a:t>          - The application must allow users to reset the game to start a new round.</a:t>
            </a:r>
          </a:p>
          <a:p>
            <a:pPr marL="342900" indent="-342900" eaLnBrk="1" hangingPunct="1">
              <a:buAutoNum type="arabicPeriod" startAt="3"/>
            </a:pPr>
            <a:r>
              <a:rPr lang="en-US" altLang="en-US" sz="2400" dirty="0">
                <a:latin typeface="Times New Roman" panose="02020603050405020304" pitchFamily="18" charset="0"/>
                <a:cs typeface="Times New Roman" panose="02020603050405020304" pitchFamily="18" charset="0"/>
              </a:rPr>
              <a:t>Game Modes: - The application must provide a single-player mode where the user plays against an AI.     </a:t>
            </a:r>
          </a:p>
          <a:p>
            <a:pPr marL="0" indent="0" eaLnBrk="1" hangingPunct="1">
              <a:buNone/>
            </a:pPr>
            <a:r>
              <a:rPr lang="en-US" altLang="en-US" sz="2400" dirty="0">
                <a:latin typeface="Times New Roman" panose="02020603050405020304" pitchFamily="18" charset="0"/>
                <a:cs typeface="Times New Roman" panose="02020603050405020304" pitchFamily="18" charset="0"/>
              </a:rPr>
              <a:t>          - The AI must have at least two difficulty levels: easy and hard.   </a:t>
            </a:r>
          </a:p>
          <a:p>
            <a:pPr marL="0" indent="0" eaLnBrk="1" hangingPunct="1">
              <a:buNone/>
            </a:pPr>
            <a:r>
              <a:rPr lang="en-US" altLang="en-US" sz="2400" dirty="0">
                <a:latin typeface="Times New Roman" panose="02020603050405020304" pitchFamily="18" charset="0"/>
                <a:cs typeface="Times New Roman" panose="02020603050405020304" pitchFamily="18" charset="0"/>
              </a:rPr>
              <a:t>          - The application must provide a multiplayer mode.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F6E3E1-6AA0-C071-15D3-F62368EAEDC4}"/>
              </a:ext>
            </a:extLst>
          </p:cNvPr>
          <p:cNvSpPr>
            <a:spLocks noGrp="1"/>
          </p:cNvSpPr>
          <p:nvPr>
            <p:ph idx="1"/>
          </p:nvPr>
        </p:nvSpPr>
        <p:spPr>
          <a:xfrm>
            <a:off x="838200" y="491613"/>
            <a:ext cx="10515600" cy="5685350"/>
          </a:xfrm>
        </p:spPr>
        <p:txBody>
          <a:bodyPr>
            <a:normAutofit/>
          </a:bodyPr>
          <a:lstStyle/>
          <a:p>
            <a:pPr marL="0" indent="0" eaLnBrk="1" hangingPunct="1">
              <a:buNone/>
            </a:pPr>
            <a:r>
              <a:rPr lang="en-US" altLang="en-US" dirty="0"/>
              <a:t> </a:t>
            </a:r>
            <a:r>
              <a:rPr lang="en-US" altLang="en-US" sz="2400" dirty="0">
                <a:latin typeface="Times New Roman" panose="02020603050405020304" pitchFamily="18" charset="0"/>
                <a:cs typeface="Times New Roman" panose="02020603050405020304" pitchFamily="18" charset="0"/>
              </a:rPr>
              <a:t>Non-Functional Requirements</a:t>
            </a:r>
          </a:p>
          <a:p>
            <a:pPr marL="514350" indent="-514350" eaLnBrk="1" hangingPunct="1">
              <a:buAutoNum type="arabicPeriod"/>
            </a:pPr>
            <a:r>
              <a:rPr lang="en-US" altLang="en-US" sz="2400" dirty="0">
                <a:latin typeface="Times New Roman" panose="02020603050405020304" pitchFamily="18" charset="0"/>
                <a:cs typeface="Times New Roman" panose="02020603050405020304" pitchFamily="18" charset="0"/>
              </a:rPr>
              <a:t>Performance: - The application must respond to user actions within 100 milliseconds.  </a:t>
            </a:r>
          </a:p>
          <a:p>
            <a:pPr marL="0" indent="0" eaLnBrk="1" hangingPunct="1">
              <a:buNone/>
            </a:pPr>
            <a:r>
              <a:rPr lang="en-US" altLang="en-US" sz="2400" dirty="0">
                <a:latin typeface="Times New Roman" panose="02020603050405020304" pitchFamily="18" charset="0"/>
                <a:cs typeface="Times New Roman" panose="02020603050405020304" pitchFamily="18" charset="0"/>
              </a:rPr>
              <a:t>        -The application must perform AI computations efficiently to avoid noticeable delays.</a:t>
            </a:r>
          </a:p>
          <a:p>
            <a:pPr marL="514350" indent="-514350" eaLnBrk="1" hangingPunct="1">
              <a:buAutoNum type="arabicPeriod" startAt="2"/>
            </a:pPr>
            <a:r>
              <a:rPr lang="en-US" altLang="en-US" sz="2400" dirty="0">
                <a:latin typeface="Times New Roman" panose="02020603050405020304" pitchFamily="18" charset="0"/>
                <a:cs typeface="Times New Roman" panose="02020603050405020304" pitchFamily="18" charset="0"/>
              </a:rPr>
              <a:t>Usability: - The application must have an intuitive and easy-to-use interface.   </a:t>
            </a:r>
          </a:p>
          <a:p>
            <a:pPr marL="514350" indent="-514350" eaLnBrk="1" hangingPunct="1">
              <a:buAutoNum type="arabicPeriod" startAt="3"/>
            </a:pPr>
            <a:r>
              <a:rPr lang="en-US" altLang="en-US" sz="2400" dirty="0">
                <a:latin typeface="Times New Roman" panose="02020603050405020304" pitchFamily="18" charset="0"/>
                <a:cs typeface="Times New Roman" panose="02020603050405020304" pitchFamily="18" charset="0"/>
              </a:rPr>
              <a:t>Compatibility: - The application must run on multiple platforms, including Windows, macOS, and Linux.   </a:t>
            </a:r>
          </a:p>
          <a:p>
            <a:pPr marL="514350" indent="-514350" eaLnBrk="1" hangingPunct="1">
              <a:buAutoNum type="arabicPeriod" startAt="4"/>
            </a:pPr>
            <a:r>
              <a:rPr lang="en-US" altLang="en-US" sz="2400" dirty="0">
                <a:latin typeface="Times New Roman" panose="02020603050405020304" pitchFamily="18" charset="0"/>
                <a:cs typeface="Times New Roman" panose="02020603050405020304" pitchFamily="18" charset="0"/>
              </a:rPr>
              <a:t>Reliability: - The application must handle invalid user inputs gracefully without crashing.</a:t>
            </a:r>
          </a:p>
          <a:p>
            <a:pPr marL="0" indent="0" eaLnBrk="1" hangingPunct="1">
              <a:buNone/>
            </a:pPr>
            <a:endParaRPr lang="en-US" altLang="en-US" sz="2400" dirty="0">
              <a:latin typeface="Times New Roman" panose="02020603050405020304" pitchFamily="18" charset="0"/>
              <a:cs typeface="Times New Roman" panose="02020603050405020304" pitchFamily="18" charset="0"/>
            </a:endParaRPr>
          </a:p>
          <a:p>
            <a:pPr marL="0" indent="0" eaLnBrk="1" hangingPunct="1">
              <a:buNone/>
            </a:pPr>
            <a:r>
              <a:rPr lang="en-US" altLang="en-US" sz="2400" dirty="0">
                <a:latin typeface="Times New Roman" panose="02020603050405020304" pitchFamily="18" charset="0"/>
                <a:cs typeface="Times New Roman" panose="02020603050405020304" pitchFamily="18" charset="0"/>
              </a:rPr>
              <a:t>By adhering to these functional and non-functional requirements, a robust, user-friendly, and efficient Tic Tac Toe application can be developed </a:t>
            </a:r>
            <a:r>
              <a:rPr lang="en-US" altLang="en-US" sz="2400" dirty="0"/>
              <a:t>in Java. </a:t>
            </a:r>
          </a:p>
          <a:p>
            <a:endParaRPr lang="en-IN" dirty="0"/>
          </a:p>
        </p:txBody>
      </p:sp>
    </p:spTree>
    <p:extLst>
      <p:ext uri="{BB962C8B-B14F-4D97-AF65-F5344CB8AC3E}">
        <p14:creationId xmlns:p14="http://schemas.microsoft.com/office/powerpoint/2010/main" val="853249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5614BB-2372-6B5F-C141-E4436D34E7DE}"/>
              </a:ext>
            </a:extLst>
          </p:cNvPr>
          <p:cNvSpPr>
            <a:spLocks noGrp="1"/>
          </p:cNvSpPr>
          <p:nvPr>
            <p:ph idx="1"/>
          </p:nvPr>
        </p:nvSpPr>
        <p:spPr>
          <a:xfrm>
            <a:off x="838200" y="255639"/>
            <a:ext cx="10515600" cy="5921324"/>
          </a:xfrm>
        </p:spPr>
        <p:txBody>
          <a:bodyPr>
            <a:normAutofit/>
          </a:bodyPr>
          <a:lstStyle/>
          <a:p>
            <a:r>
              <a:rPr lang="en-IN" sz="2400" dirty="0">
                <a:latin typeface="Times New Roman" panose="02020603050405020304" pitchFamily="18" charset="0"/>
                <a:cs typeface="Times New Roman" panose="02020603050405020304" pitchFamily="18" charset="0"/>
              </a:rPr>
              <a:t>Hardware Requirements</a:t>
            </a:r>
          </a:p>
          <a:p>
            <a:pPr marL="0" indent="0">
              <a:buNone/>
            </a:pPr>
            <a:r>
              <a:rPr lang="en-IN" sz="2400" dirty="0">
                <a:latin typeface="Times New Roman" panose="02020603050405020304" pitchFamily="18" charset="0"/>
                <a:cs typeface="Times New Roman" panose="02020603050405020304" pitchFamily="18" charset="0"/>
              </a:rPr>
              <a:t>1. Development Machine:  </a:t>
            </a:r>
          </a:p>
          <a:p>
            <a:pPr marL="0" indent="0">
              <a:buNone/>
            </a:pPr>
            <a:r>
              <a:rPr lang="en-IN" sz="2400" dirty="0">
                <a:latin typeface="Times New Roman" panose="02020603050405020304" pitchFamily="18" charset="0"/>
                <a:cs typeface="Times New Roman" panose="02020603050405020304" pitchFamily="18" charset="0"/>
              </a:rPr>
              <a:t>         - Processor: Intel Core i5 or equivalent   </a:t>
            </a:r>
          </a:p>
          <a:p>
            <a:pPr marL="0" indent="0">
              <a:buNone/>
            </a:pPr>
            <a:r>
              <a:rPr lang="en-IN" sz="2400" dirty="0">
                <a:latin typeface="Times New Roman" panose="02020603050405020304" pitchFamily="18" charset="0"/>
                <a:cs typeface="Times New Roman" panose="02020603050405020304" pitchFamily="18" charset="0"/>
              </a:rPr>
              <a:t>         - RAM: 8 GB minimum   </a:t>
            </a:r>
          </a:p>
          <a:p>
            <a:pPr marL="0" indent="0">
              <a:buNone/>
            </a:pPr>
            <a:r>
              <a:rPr lang="en-IN" sz="2400" dirty="0">
                <a:latin typeface="Times New Roman" panose="02020603050405020304" pitchFamily="18" charset="0"/>
                <a:cs typeface="Times New Roman" panose="02020603050405020304" pitchFamily="18" charset="0"/>
              </a:rPr>
              <a:t>         - Display: Monitor with a minimum resolution of 1280x720   </a:t>
            </a:r>
          </a:p>
          <a:p>
            <a:pPr marL="0" indent="0">
              <a:buNone/>
            </a:pPr>
            <a:r>
              <a:rPr lang="en-IN" sz="2400" dirty="0">
                <a:latin typeface="Times New Roman" panose="02020603050405020304" pitchFamily="18" charset="0"/>
                <a:cs typeface="Times New Roman" panose="02020603050405020304" pitchFamily="18" charset="0"/>
              </a:rPr>
              <a:t>         - Graphics: Integrated graphics sufficient   </a:t>
            </a:r>
          </a:p>
          <a:p>
            <a:pPr marL="0" indent="0">
              <a:buNone/>
            </a:pPr>
            <a:r>
              <a:rPr lang="en-IN" sz="2400" dirty="0">
                <a:latin typeface="Times New Roman" panose="02020603050405020304" pitchFamily="18" charset="0"/>
                <a:cs typeface="Times New Roman" panose="02020603050405020304" pitchFamily="18" charset="0"/>
              </a:rPr>
              <a:t>         - Input Devices: Keyboard and mouse</a:t>
            </a:r>
          </a:p>
          <a:p>
            <a:pPr marL="0" indent="0">
              <a:buNone/>
            </a:pPr>
            <a:r>
              <a:rPr lang="en-IN" sz="2400" dirty="0">
                <a:latin typeface="Times New Roman" panose="02020603050405020304" pitchFamily="18" charset="0"/>
                <a:cs typeface="Times New Roman" panose="02020603050405020304" pitchFamily="18" charset="0"/>
              </a:rPr>
              <a:t> 2. Testing Devices:   </a:t>
            </a:r>
          </a:p>
          <a:p>
            <a:pPr marL="0" indent="0">
              <a:buNone/>
            </a:pPr>
            <a:r>
              <a:rPr lang="en-IN" sz="2400" dirty="0">
                <a:latin typeface="Times New Roman" panose="02020603050405020304" pitchFamily="18" charset="0"/>
                <a:cs typeface="Times New Roman" panose="02020603050405020304" pitchFamily="18" charset="0"/>
              </a:rPr>
              <a:t>         - PC/Laptop: Additional machines with different OS (Windows, macOS,    Linux) to test cross-platform compatibility   </a:t>
            </a:r>
          </a:p>
          <a:p>
            <a:pPr marL="0" indent="0">
              <a:buNone/>
            </a:pPr>
            <a:r>
              <a:rPr lang="en-IN" sz="2400" dirty="0">
                <a:latin typeface="Times New Roman" panose="02020603050405020304" pitchFamily="18" charset="0"/>
                <a:cs typeface="Times New Roman" panose="02020603050405020304" pitchFamily="18" charset="0"/>
              </a:rPr>
              <a:t>         - Mobile Devices : Android and iOS devices for testing if the application will be made available on mobile platforms</a:t>
            </a:r>
          </a:p>
        </p:txBody>
      </p:sp>
    </p:spTree>
    <p:extLst>
      <p:ext uri="{BB962C8B-B14F-4D97-AF65-F5344CB8AC3E}">
        <p14:creationId xmlns:p14="http://schemas.microsoft.com/office/powerpoint/2010/main" val="921944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5614BB-2372-6B5F-C141-E4436D34E7DE}"/>
              </a:ext>
            </a:extLst>
          </p:cNvPr>
          <p:cNvSpPr>
            <a:spLocks noGrp="1"/>
          </p:cNvSpPr>
          <p:nvPr>
            <p:ph idx="1"/>
          </p:nvPr>
        </p:nvSpPr>
        <p:spPr>
          <a:xfrm>
            <a:off x="838200" y="255638"/>
            <a:ext cx="10515600" cy="6292645"/>
          </a:xfrm>
        </p:spPr>
        <p:txBody>
          <a:bodyPr>
            <a:normAutofit fontScale="92500" lnSpcReduction="10000"/>
          </a:bodyPr>
          <a:lstStyle/>
          <a:p>
            <a:r>
              <a:rPr lang="en-IN" sz="2600" dirty="0">
                <a:latin typeface="Times New Roman" panose="02020603050405020304" pitchFamily="18" charset="0"/>
                <a:cs typeface="Times New Roman" panose="02020603050405020304" pitchFamily="18" charset="0"/>
              </a:rPr>
              <a:t>Software Requirements</a:t>
            </a:r>
          </a:p>
          <a:p>
            <a:r>
              <a:rPr lang="en-IN" sz="2600" dirty="0">
                <a:latin typeface="Times New Roman" panose="02020603050405020304" pitchFamily="18" charset="0"/>
                <a:cs typeface="Times New Roman" panose="02020603050405020304" pitchFamily="18" charset="0"/>
              </a:rPr>
              <a:t>1. Development Environment:</a:t>
            </a:r>
          </a:p>
          <a:p>
            <a:pPr marL="0" indent="0">
              <a:buNone/>
            </a:pPr>
            <a:r>
              <a:rPr lang="en-IN" sz="2600" dirty="0">
                <a:latin typeface="Times New Roman" panose="02020603050405020304" pitchFamily="18" charset="0"/>
                <a:cs typeface="Times New Roman" panose="02020603050405020304" pitchFamily="18" charset="0"/>
              </a:rPr>
              <a:t>         - Operating System: Windows 10/11, macOS</a:t>
            </a:r>
          </a:p>
          <a:p>
            <a:pPr marL="0" indent="0">
              <a:buNone/>
            </a:pPr>
            <a:r>
              <a:rPr lang="en-IN" sz="2600" dirty="0">
                <a:latin typeface="Times New Roman" panose="02020603050405020304" pitchFamily="18" charset="0"/>
                <a:cs typeface="Times New Roman" panose="02020603050405020304" pitchFamily="18" charset="0"/>
              </a:rPr>
              <a:t>         - Java Development Kit (JDK): JDK 8 or higher   </a:t>
            </a:r>
          </a:p>
          <a:p>
            <a:pPr marL="0" indent="0">
              <a:buNone/>
            </a:pPr>
            <a:r>
              <a:rPr lang="en-IN" sz="2600" dirty="0">
                <a:latin typeface="Times New Roman" panose="02020603050405020304" pitchFamily="18" charset="0"/>
                <a:cs typeface="Times New Roman" panose="02020603050405020304" pitchFamily="18" charset="0"/>
              </a:rPr>
              <a:t>         - Integrated Development Environment (IDE): IntelliJ IDEA</a:t>
            </a:r>
          </a:p>
          <a:p>
            <a:pPr marL="0" indent="0">
              <a:buNone/>
            </a:pPr>
            <a:r>
              <a:rPr lang="en-IN" sz="2600" dirty="0">
                <a:latin typeface="Times New Roman" panose="02020603050405020304" pitchFamily="18" charset="0"/>
                <a:cs typeface="Times New Roman" panose="02020603050405020304" pitchFamily="18" charset="0"/>
              </a:rPr>
              <a:t>2. Version Control:   </a:t>
            </a:r>
          </a:p>
          <a:p>
            <a:pPr marL="0" indent="0">
              <a:buNone/>
            </a:pPr>
            <a:r>
              <a:rPr lang="en-IN" sz="2600" dirty="0">
                <a:latin typeface="Times New Roman" panose="02020603050405020304" pitchFamily="18" charset="0"/>
                <a:cs typeface="Times New Roman" panose="02020603050405020304" pitchFamily="18" charset="0"/>
              </a:rPr>
              <a:t>         - Version Control System: Git   </a:t>
            </a:r>
          </a:p>
          <a:p>
            <a:pPr marL="0" indent="0">
              <a:buNone/>
            </a:pPr>
            <a:r>
              <a:rPr lang="en-IN" sz="2600" dirty="0">
                <a:latin typeface="Times New Roman" panose="02020603050405020304" pitchFamily="18" charset="0"/>
                <a:cs typeface="Times New Roman" panose="02020603050405020304" pitchFamily="18" charset="0"/>
              </a:rPr>
              <a:t>         - Repository Hosting Service: GitHub</a:t>
            </a:r>
          </a:p>
          <a:p>
            <a:pPr marL="0" indent="0">
              <a:buNone/>
            </a:pPr>
            <a:r>
              <a:rPr lang="en-IN" sz="2600" dirty="0">
                <a:latin typeface="Times New Roman" panose="02020603050405020304" pitchFamily="18" charset="0"/>
                <a:cs typeface="Times New Roman" panose="02020603050405020304" pitchFamily="18" charset="0"/>
              </a:rPr>
              <a:t>3. User Interface Development:   </a:t>
            </a:r>
          </a:p>
          <a:p>
            <a:pPr marL="0" indent="0">
              <a:buNone/>
            </a:pPr>
            <a:r>
              <a:rPr lang="en-IN" sz="2600" dirty="0">
                <a:latin typeface="Times New Roman" panose="02020603050405020304" pitchFamily="18" charset="0"/>
                <a:cs typeface="Times New Roman" panose="02020603050405020304" pitchFamily="18" charset="0"/>
              </a:rPr>
              <a:t>         - JavaFX: For creating the graphical user interface (GUI)   </a:t>
            </a:r>
          </a:p>
          <a:p>
            <a:pPr marL="0" indent="0">
              <a:buNone/>
            </a:pPr>
            <a:r>
              <a:rPr lang="en-IN" sz="2600" dirty="0">
                <a:latin typeface="Times New Roman" panose="02020603050405020304" pitchFamily="18" charset="0"/>
                <a:cs typeface="Times New Roman" panose="02020603050405020304" pitchFamily="18" charset="0"/>
              </a:rPr>
              <a:t>         - FXML: For defining the UI layout if using JavaFX</a:t>
            </a:r>
          </a:p>
          <a:p>
            <a:pPr marL="0" indent="0">
              <a:buNone/>
            </a:pPr>
            <a:r>
              <a:rPr lang="en-IN" sz="2600" dirty="0">
                <a:latin typeface="Times New Roman" panose="02020603050405020304" pitchFamily="18" charset="0"/>
                <a:cs typeface="Times New Roman" panose="02020603050405020304" pitchFamily="18" charset="0"/>
              </a:rPr>
              <a:t>4. Testing:   </a:t>
            </a:r>
          </a:p>
          <a:p>
            <a:pPr marL="0" indent="0">
              <a:buNone/>
            </a:pPr>
            <a:r>
              <a:rPr lang="en-IN" sz="2600" dirty="0">
                <a:latin typeface="Times New Roman" panose="02020603050405020304" pitchFamily="18" charset="0"/>
                <a:cs typeface="Times New Roman" panose="02020603050405020304" pitchFamily="18" charset="0"/>
              </a:rPr>
              <a:t>         - JUnit: For unit testing   </a:t>
            </a:r>
          </a:p>
          <a:p>
            <a:pPr marL="0" indent="0">
              <a:buNone/>
            </a:pPr>
            <a:r>
              <a:rPr lang="en-IN" sz="2600" dirty="0">
                <a:latin typeface="Times New Roman" panose="02020603050405020304" pitchFamily="18" charset="0"/>
                <a:cs typeface="Times New Roman" panose="02020603050405020304" pitchFamily="18" charset="0"/>
              </a:rPr>
              <a:t>         - </a:t>
            </a:r>
            <a:r>
              <a:rPr lang="en-IN" sz="2600" dirty="0" err="1">
                <a:latin typeface="Times New Roman" panose="02020603050405020304" pitchFamily="18" charset="0"/>
                <a:cs typeface="Times New Roman" panose="02020603050405020304" pitchFamily="18" charset="0"/>
              </a:rPr>
              <a:t>TestFX</a:t>
            </a:r>
            <a:r>
              <a:rPr lang="en-IN" sz="2600" dirty="0">
                <a:latin typeface="Times New Roman" panose="02020603050405020304" pitchFamily="18" charset="0"/>
                <a:cs typeface="Times New Roman" panose="02020603050405020304" pitchFamily="18" charset="0"/>
              </a:rPr>
              <a:t>: For UI testing</a:t>
            </a:r>
          </a:p>
          <a:p>
            <a:pPr marL="0" indent="0">
              <a:buNone/>
            </a:pPr>
            <a:r>
              <a:rPr lang="en-IN" sz="2600" dirty="0">
                <a:latin typeface="Times New Roman" panose="02020603050405020304" pitchFamily="18" charset="0"/>
                <a:cs typeface="Times New Roman" panose="02020603050405020304" pitchFamily="18" charset="0"/>
              </a:rPr>
              <a:t>         - Mockito: For mocking dependencies during testing</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8678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A18F5363-F392-C9E2-AE43-E4F6C906FBC4}"/>
              </a:ext>
            </a:extLst>
          </p:cNvPr>
          <p:cNvSpPr>
            <a:spLocks noGrp="1"/>
          </p:cNvSpPr>
          <p:nvPr>
            <p:ph type="title"/>
          </p:nvPr>
        </p:nvSpPr>
        <p:spPr>
          <a:xfrm>
            <a:off x="838200" y="101601"/>
            <a:ext cx="10515600" cy="1341120"/>
          </a:xfrm>
        </p:spPr>
        <p:txBody>
          <a:bodyPr/>
          <a:lstStyle/>
          <a:p>
            <a:pPr eaLnBrk="1" hangingPunct="1"/>
            <a:r>
              <a:rPr lang="en-US" altLang="en-US" sz="4000" b="1" dirty="0">
                <a:solidFill>
                  <a:srgbClr val="C00000"/>
                </a:solidFill>
                <a:latin typeface="Times New Roman" panose="02020603050405020304" pitchFamily="18" charset="0"/>
                <a:cs typeface="Times New Roman" panose="02020603050405020304" pitchFamily="18" charset="0"/>
              </a:rPr>
              <a:t>Design</a:t>
            </a:r>
          </a:p>
        </p:txBody>
      </p:sp>
      <p:sp>
        <p:nvSpPr>
          <p:cNvPr id="7171" name="Content Placeholder 2">
            <a:extLst>
              <a:ext uri="{FF2B5EF4-FFF2-40B4-BE49-F238E27FC236}">
                <a16:creationId xmlns:a16="http://schemas.microsoft.com/office/drawing/2014/main" id="{D73506F0-1667-E7CA-DB49-9B81BB1780ED}"/>
              </a:ext>
            </a:extLst>
          </p:cNvPr>
          <p:cNvSpPr>
            <a:spLocks noGrp="1"/>
          </p:cNvSpPr>
          <p:nvPr>
            <p:ph idx="1"/>
          </p:nvPr>
        </p:nvSpPr>
        <p:spPr>
          <a:xfrm>
            <a:off x="838200" y="1076960"/>
            <a:ext cx="10515600" cy="5608320"/>
          </a:xfrm>
        </p:spPr>
        <p:txBody>
          <a:bodyPr>
            <a:normAutofit/>
          </a:bodyPr>
          <a:lstStyle/>
          <a:p>
            <a:pPr marL="0" indent="0" eaLnBrk="1" hangingPunct="1">
              <a:buNone/>
            </a:pPr>
            <a:r>
              <a:rPr lang="en-US" altLang="en-US" sz="2400" dirty="0">
                <a:latin typeface="Times New Roman" panose="02020603050405020304" pitchFamily="18" charset="0"/>
                <a:cs typeface="Times New Roman" panose="02020603050405020304" pitchFamily="18" charset="0"/>
              </a:rPr>
              <a:t>Outline of design</a:t>
            </a:r>
          </a:p>
          <a:p>
            <a:pPr marL="0" indent="0" eaLnBrk="1" hangingPunct="1">
              <a:buNone/>
            </a:pPr>
            <a:r>
              <a:rPr lang="en-US" altLang="en-US" sz="2400" dirty="0">
                <a:latin typeface="Times New Roman" panose="02020603050405020304" pitchFamily="18" charset="0"/>
                <a:cs typeface="Times New Roman" panose="02020603050405020304" pitchFamily="18" charset="0"/>
              </a:rPr>
              <a:t>Setup the </a:t>
            </a:r>
            <a:r>
              <a:rPr lang="en-US" altLang="en-US" sz="2400" dirty="0" err="1">
                <a:latin typeface="Times New Roman" panose="02020603050405020304" pitchFamily="18" charset="0"/>
                <a:cs typeface="Times New Roman" panose="02020603050405020304" pitchFamily="18" charset="0"/>
              </a:rPr>
              <a:t>JFrame</a:t>
            </a:r>
            <a:r>
              <a:rPr lang="en-US" altLang="en-US" sz="2400" dirty="0">
                <a:latin typeface="Times New Roman" panose="02020603050405020304" pitchFamily="18" charset="0"/>
                <a:cs typeface="Times New Roman" panose="02020603050405020304" pitchFamily="18" charset="0"/>
              </a:rPr>
              <a:t>: The main window for the application.</a:t>
            </a:r>
          </a:p>
          <a:p>
            <a:pPr marL="0" indent="0" eaLnBrk="1" hangingPunct="1">
              <a:buNone/>
            </a:pPr>
            <a:r>
              <a:rPr lang="en-US" altLang="en-US" sz="2400" dirty="0">
                <a:latin typeface="Times New Roman" panose="02020603050405020304" pitchFamily="18" charset="0"/>
                <a:cs typeface="Times New Roman" panose="02020603050405020304" pitchFamily="18" charset="0"/>
              </a:rPr>
              <a:t>Create the Grid: A 3x3 grid of buttons for the Tic Tac Toe board.</a:t>
            </a:r>
          </a:p>
          <a:p>
            <a:pPr marL="0" indent="0" eaLnBrk="1" hangingPunct="1">
              <a:buNone/>
            </a:pPr>
            <a:r>
              <a:rPr lang="en-US" altLang="en-US" sz="2400" dirty="0">
                <a:latin typeface="Times New Roman" panose="02020603050405020304" pitchFamily="18" charset="0"/>
                <a:cs typeface="Times New Roman" panose="02020603050405020304" pitchFamily="18" charset="0"/>
              </a:rPr>
              <a:t>Add Action Listeners: To handle the button clicks.</a:t>
            </a:r>
          </a:p>
          <a:p>
            <a:pPr marL="0" indent="0" eaLnBrk="1" hangingPunct="1">
              <a:buNone/>
            </a:pPr>
            <a:r>
              <a:rPr lang="en-US" altLang="en-US" sz="2400" dirty="0">
                <a:latin typeface="Times New Roman" panose="02020603050405020304" pitchFamily="18" charset="0"/>
                <a:cs typeface="Times New Roman" panose="02020603050405020304" pitchFamily="18" charset="0"/>
              </a:rPr>
              <a:t>Display the Current Player: Indicate whose turn it is.</a:t>
            </a:r>
          </a:p>
          <a:p>
            <a:pPr marL="0" indent="0" eaLnBrk="1" hangingPunct="1">
              <a:buNone/>
            </a:pPr>
            <a:r>
              <a:rPr lang="en-US" altLang="en-US" sz="2400" dirty="0">
                <a:latin typeface="Times New Roman" panose="02020603050405020304" pitchFamily="18" charset="0"/>
                <a:cs typeface="Times New Roman" panose="02020603050405020304" pitchFamily="18" charset="0"/>
              </a:rPr>
              <a:t>Check for Win Conditions: Determine if a player has won after each move.</a:t>
            </a:r>
          </a:p>
          <a:p>
            <a:pPr marL="0" indent="0" eaLnBrk="1" hangingPunct="1">
              <a:buNone/>
            </a:pPr>
            <a:r>
              <a:rPr lang="en-US" altLang="en-US" sz="2400" dirty="0">
                <a:latin typeface="Times New Roman" panose="02020603050405020304" pitchFamily="18" charset="0"/>
                <a:cs typeface="Times New Roman" panose="02020603050405020304" pitchFamily="18" charset="0"/>
              </a:rPr>
              <a:t>Key Points</a:t>
            </a:r>
          </a:p>
          <a:p>
            <a:pPr marL="0" indent="0" eaLnBrk="1" hangingPunct="1">
              <a:buNone/>
            </a:pPr>
            <a:r>
              <a:rPr lang="en-US" altLang="en-US" sz="2400" dirty="0" err="1">
                <a:latin typeface="Times New Roman" panose="02020603050405020304" pitchFamily="18" charset="0"/>
                <a:cs typeface="Times New Roman" panose="02020603050405020304" pitchFamily="18" charset="0"/>
              </a:rPr>
              <a:t>JFrame</a:t>
            </a:r>
            <a:r>
              <a:rPr lang="en-US" altLang="en-US" sz="2400" dirty="0">
                <a:latin typeface="Times New Roman" panose="02020603050405020304" pitchFamily="18" charset="0"/>
                <a:cs typeface="Times New Roman" panose="02020603050405020304" pitchFamily="18" charset="0"/>
              </a:rPr>
              <a:t>: The main window for the application.</a:t>
            </a:r>
          </a:p>
          <a:p>
            <a:pPr marL="0" indent="0" eaLnBrk="1" hangingPunct="1">
              <a:buNone/>
            </a:pPr>
            <a:r>
              <a:rPr lang="en-US" altLang="en-US" sz="2400" dirty="0" err="1">
                <a:latin typeface="Times New Roman" panose="02020603050405020304" pitchFamily="18" charset="0"/>
                <a:cs typeface="Times New Roman" panose="02020603050405020304" pitchFamily="18" charset="0"/>
              </a:rPr>
              <a:t>JPanel</a:t>
            </a:r>
            <a:r>
              <a:rPr lang="en-US" altLang="en-US" sz="2400" dirty="0">
                <a:latin typeface="Times New Roman" panose="02020603050405020304" pitchFamily="18" charset="0"/>
                <a:cs typeface="Times New Roman" panose="02020603050405020304" pitchFamily="18" charset="0"/>
              </a:rPr>
              <a:t>: Used to create the grid layout for the Tic Tac Toe board.</a:t>
            </a:r>
          </a:p>
          <a:p>
            <a:pPr marL="0" indent="0" eaLnBrk="1" hangingPunct="1">
              <a:buNone/>
            </a:pPr>
            <a:r>
              <a:rPr lang="en-US" altLang="en-US" sz="2400" dirty="0" err="1">
                <a:latin typeface="Times New Roman" panose="02020603050405020304" pitchFamily="18" charset="0"/>
                <a:cs typeface="Times New Roman" panose="02020603050405020304" pitchFamily="18" charset="0"/>
              </a:rPr>
              <a:t>JButton</a:t>
            </a:r>
            <a:r>
              <a:rPr lang="en-US" altLang="en-US" sz="2400" dirty="0">
                <a:latin typeface="Times New Roman" panose="02020603050405020304" pitchFamily="18" charset="0"/>
                <a:cs typeface="Times New Roman" panose="02020603050405020304" pitchFamily="18" charset="0"/>
              </a:rPr>
              <a:t>: Represents each cell in the Tic Tac Toe grid.</a:t>
            </a:r>
          </a:p>
          <a:p>
            <a:pPr marL="0" indent="0" eaLnBrk="1" hangingPunct="1">
              <a:buNone/>
            </a:pPr>
            <a:r>
              <a:rPr lang="en-US" altLang="en-US" sz="2400" dirty="0">
                <a:latin typeface="Times New Roman" panose="02020603050405020304" pitchFamily="18" charset="0"/>
                <a:cs typeface="Times New Roman" panose="02020603050405020304" pitchFamily="18" charset="0"/>
              </a:rPr>
              <a:t>ActionListener: Handles button clicks to update the board and check game status.</a:t>
            </a:r>
          </a:p>
          <a:p>
            <a:pPr marL="0" indent="0" eaLnBrk="1" hangingPunct="1">
              <a:buNone/>
            </a:pPr>
            <a:r>
              <a:rPr lang="en-US" altLang="en-US" sz="2400" dirty="0" err="1">
                <a:latin typeface="Times New Roman" panose="02020603050405020304" pitchFamily="18" charset="0"/>
                <a:cs typeface="Times New Roman" panose="02020603050405020304" pitchFamily="18" charset="0"/>
              </a:rPr>
              <a:t>JLabel</a:t>
            </a:r>
            <a:r>
              <a:rPr lang="en-US" altLang="en-US" sz="2400" dirty="0">
                <a:latin typeface="Times New Roman" panose="02020603050405020304" pitchFamily="18" charset="0"/>
                <a:cs typeface="Times New Roman" panose="02020603050405020304" pitchFamily="18" charset="0"/>
              </a:rPr>
              <a:t>: Displays the current player's turn or the game's result.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TotalTime>
  <Words>1245</Words>
  <Application>Microsoft Macintosh PowerPoint</Application>
  <PresentationFormat>Widescreen</PresentationFormat>
  <Paragraphs>123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Office Theme</vt:lpstr>
      <vt:lpstr> Department of Computer Science and Engineering  Academic Year (2023-24)  22CSE48 - Mini Project using Java Review 1 Tic Tac Toe Application </vt:lpstr>
      <vt:lpstr>Contents</vt:lpstr>
      <vt:lpstr>Objectives</vt:lpstr>
      <vt:lpstr>Abstract</vt:lpstr>
      <vt:lpstr>Requirement Specification</vt:lpstr>
      <vt:lpstr>PowerPoint Presentation</vt:lpstr>
      <vt:lpstr>PowerPoint Presentation</vt:lpstr>
      <vt:lpstr>PowerPoint Presentation</vt:lpstr>
      <vt:lpstr>Design</vt:lpstr>
      <vt:lpstr>PowerPoint Presentation</vt:lpstr>
      <vt:lpstr>Methodology</vt:lpstr>
      <vt:lpstr>Implementation Roadmap</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Aajnya Prabhu</dc:creator>
  <cp:lastModifiedBy>#SRINIVAS CHIKKATUR RAMESH KUMAR#</cp:lastModifiedBy>
  <cp:revision>8</cp:revision>
  <dcterms:created xsi:type="dcterms:W3CDTF">2024-06-23T16:33:01Z</dcterms:created>
  <dcterms:modified xsi:type="dcterms:W3CDTF">2024-08-19T17:21:40Z</dcterms:modified>
</cp:coreProperties>
</file>