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85" r:id="rId5"/>
    <p:sldId id="269" r:id="rId6"/>
    <p:sldId id="270" r:id="rId7"/>
    <p:sldId id="271" r:id="rId8"/>
    <p:sldId id="272" r:id="rId9"/>
    <p:sldId id="273" r:id="rId10"/>
    <p:sldId id="261" r:id="rId11"/>
    <p:sldId id="277" r:id="rId12"/>
    <p:sldId id="279" r:id="rId13"/>
    <p:sldId id="281" r:id="rId14"/>
    <p:sldId id="283" r:id="rId15"/>
    <p:sldId id="28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095C-5039-9589-982E-B80F6F0D5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6E272F-6D50-1F45-FBF7-5ACF439FF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43BB84-6039-D0ED-5016-B1C51674B171}"/>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5" name="Footer Placeholder 4">
            <a:extLst>
              <a:ext uri="{FF2B5EF4-FFF2-40B4-BE49-F238E27FC236}">
                <a16:creationId xmlns:a16="http://schemas.microsoft.com/office/drawing/2014/main" id="{A49B4308-6C75-0BED-042B-910FD415D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7C8B2-73BB-55A0-8F3D-48CE2AF9624B}"/>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22525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F31C-BBA3-E6B0-A3A2-D1E30A33BC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3770F6-9CB2-282C-9C49-B3437B479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E0225-E468-B1B8-0550-C21FA6136BF9}"/>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5" name="Footer Placeholder 4">
            <a:extLst>
              <a:ext uri="{FF2B5EF4-FFF2-40B4-BE49-F238E27FC236}">
                <a16:creationId xmlns:a16="http://schemas.microsoft.com/office/drawing/2014/main" id="{D9D1B8F3-4BAD-0967-9E6C-6F829D7D4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BECE7-8119-84D6-2A79-247DF56B4858}"/>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298415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1BEB2-CC60-33A3-90E6-0270C196B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29F9C-4B19-6F2C-6815-978A65370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83A9A-A246-AE25-092E-37C5CC962086}"/>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5" name="Footer Placeholder 4">
            <a:extLst>
              <a:ext uri="{FF2B5EF4-FFF2-40B4-BE49-F238E27FC236}">
                <a16:creationId xmlns:a16="http://schemas.microsoft.com/office/drawing/2014/main" id="{F9D710BC-B1D0-44CE-4614-625CB487A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01AB8-206E-FA77-E5A7-715E1FEA4609}"/>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222746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634C-4B9D-8F89-2D62-0256F3A45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231310-D3AB-2DE6-F8E1-DCD783461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FF8F0-9028-20E4-8701-4FDD89A07871}"/>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5" name="Footer Placeholder 4">
            <a:extLst>
              <a:ext uri="{FF2B5EF4-FFF2-40B4-BE49-F238E27FC236}">
                <a16:creationId xmlns:a16="http://schemas.microsoft.com/office/drawing/2014/main" id="{6FC422A7-1014-3589-FE6E-AC3A4EFCE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352B6-28C7-E663-41A8-07E31A024C72}"/>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77062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973-92D4-13EC-0122-D987C41E7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882A0-30AF-1C70-26A6-903EEDDB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14400-1559-171D-98BB-9EB8EE6ED381}"/>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5" name="Footer Placeholder 4">
            <a:extLst>
              <a:ext uri="{FF2B5EF4-FFF2-40B4-BE49-F238E27FC236}">
                <a16:creationId xmlns:a16="http://schemas.microsoft.com/office/drawing/2014/main" id="{34630CED-1185-6A11-BFD1-7EEEE15BE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3CC29-6D06-FA04-3664-48A04A36DC84}"/>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534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3F50-E157-D508-CC0F-8FA8F8EAD4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74F1F9-8DE2-EC1E-F01E-485AC8A99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DE1C4B-CE8E-91EC-2E66-638E2ED87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A18E09-5AC3-5CC6-C51A-110BDB6F7283}"/>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6" name="Footer Placeholder 5">
            <a:extLst>
              <a:ext uri="{FF2B5EF4-FFF2-40B4-BE49-F238E27FC236}">
                <a16:creationId xmlns:a16="http://schemas.microsoft.com/office/drawing/2014/main" id="{29A63550-2361-B5B8-CB62-8DCD548A9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CF306-CF0E-1047-DBF8-2AC81D9468B1}"/>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50952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9554-5680-AD6D-DA1C-5432F8EDC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BA8F1-FEB7-8F9D-41F2-7ECB62C90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146B5-E4A9-30B5-34FC-7A324D1437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AAD28A-C31D-A6B6-5805-C2E279252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E7FB2-6CB4-778B-85F9-27F678BF56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C20292-C574-5432-E29C-8428A6590636}"/>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8" name="Footer Placeholder 7">
            <a:extLst>
              <a:ext uri="{FF2B5EF4-FFF2-40B4-BE49-F238E27FC236}">
                <a16:creationId xmlns:a16="http://schemas.microsoft.com/office/drawing/2014/main" id="{CE861008-654D-EF65-F4F4-E423A84F1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7319AC-EBA8-7085-420C-C41E75F1E57E}"/>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131260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EDFD-06B3-24AA-A5F8-AC33E59805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C6C12-5DA8-250D-0BA8-65EF101136C4}"/>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4" name="Footer Placeholder 3">
            <a:extLst>
              <a:ext uri="{FF2B5EF4-FFF2-40B4-BE49-F238E27FC236}">
                <a16:creationId xmlns:a16="http://schemas.microsoft.com/office/drawing/2014/main" id="{882E4E5A-5ADD-BB55-FE1E-FBEADC07A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813D01-16C3-0999-69B5-02E9FDFB5A25}"/>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90657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18970-4C43-E06D-EF18-2FD544936407}"/>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3" name="Footer Placeholder 2">
            <a:extLst>
              <a:ext uri="{FF2B5EF4-FFF2-40B4-BE49-F238E27FC236}">
                <a16:creationId xmlns:a16="http://schemas.microsoft.com/office/drawing/2014/main" id="{143B55BD-F7D7-C5C3-7E00-3CD5722CE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ED440E-7DF9-F8F8-BC2A-4FE639095D50}"/>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59262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0AEA-679D-2148-0425-0D066324C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078A22-CB74-6445-1E8B-9B4CB3604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69A2F9-57DD-C126-45AB-4B944D639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D3A51-C8B1-D7C3-51C0-1E95609F6736}"/>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6" name="Footer Placeholder 5">
            <a:extLst>
              <a:ext uri="{FF2B5EF4-FFF2-40B4-BE49-F238E27FC236}">
                <a16:creationId xmlns:a16="http://schemas.microsoft.com/office/drawing/2014/main" id="{1B48396C-7F28-9C48-05C0-F01B38A65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1C4D41-4CF4-7103-BA81-999C71FF2992}"/>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56197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C356-D3A3-1B09-5A7F-E4140BE8C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C5AF70-5865-D901-51E3-997C6E30A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C7A3D-96E6-7DF3-3890-A85CF3BC1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876E7-D530-0A5D-5EA3-6026B267A4EB}"/>
              </a:ext>
            </a:extLst>
          </p:cNvPr>
          <p:cNvSpPr>
            <a:spLocks noGrp="1"/>
          </p:cNvSpPr>
          <p:nvPr>
            <p:ph type="dt" sz="half" idx="10"/>
          </p:nvPr>
        </p:nvSpPr>
        <p:spPr/>
        <p:txBody>
          <a:bodyPr/>
          <a:lstStyle/>
          <a:p>
            <a:fld id="{8C58FBC4-AAAB-46B1-B061-B2DBEE5F8388}" type="datetimeFigureOut">
              <a:rPr lang="en-IN" smtClean="0"/>
              <a:t>19-08-2024</a:t>
            </a:fld>
            <a:endParaRPr lang="en-IN"/>
          </a:p>
        </p:txBody>
      </p:sp>
      <p:sp>
        <p:nvSpPr>
          <p:cNvPr id="6" name="Footer Placeholder 5">
            <a:extLst>
              <a:ext uri="{FF2B5EF4-FFF2-40B4-BE49-F238E27FC236}">
                <a16:creationId xmlns:a16="http://schemas.microsoft.com/office/drawing/2014/main" id="{3908C6A0-5897-D3A6-D457-580114AB0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A3F817-3F10-443E-DC70-65E6DF05BA9D}"/>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69518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836D4-5EAF-B039-5091-A9769251A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9C3F85-7805-FC17-9A22-AB1753C05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5596D4-7977-78F0-8B73-0079F545F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8FBC4-AAAB-46B1-B061-B2DBEE5F8388}" type="datetimeFigureOut">
              <a:rPr lang="en-IN" smtClean="0"/>
              <a:t>19-08-2024</a:t>
            </a:fld>
            <a:endParaRPr lang="en-IN"/>
          </a:p>
        </p:txBody>
      </p:sp>
      <p:sp>
        <p:nvSpPr>
          <p:cNvPr id="5" name="Footer Placeholder 4">
            <a:extLst>
              <a:ext uri="{FF2B5EF4-FFF2-40B4-BE49-F238E27FC236}">
                <a16:creationId xmlns:a16="http://schemas.microsoft.com/office/drawing/2014/main" id="{E9ED8725-D5FB-A6C2-9C14-5A682DE1C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ACB234-EAE2-1761-8374-E4195E342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ACB10-8224-4CC2-864D-D400454BBD4C}" type="slidenum">
              <a:rPr lang="en-IN" smtClean="0"/>
              <a:t>‹#›</a:t>
            </a:fld>
            <a:endParaRPr lang="en-IN"/>
          </a:p>
        </p:txBody>
      </p:sp>
    </p:spTree>
    <p:extLst>
      <p:ext uri="{BB962C8B-B14F-4D97-AF65-F5344CB8AC3E}">
        <p14:creationId xmlns:p14="http://schemas.microsoft.com/office/powerpoint/2010/main" val="1405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642-E872-4A6B-85E6-BD01ADE0F3D6}"/>
              </a:ext>
            </a:extLst>
          </p:cNvPr>
          <p:cNvSpPr>
            <a:spLocks noGrp="1"/>
          </p:cNvSpPr>
          <p:nvPr>
            <p:ph type="title"/>
          </p:nvPr>
        </p:nvSpPr>
        <p:spPr>
          <a:xfrm>
            <a:off x="812802" y="1119674"/>
            <a:ext cx="10645189" cy="2540598"/>
          </a:xfrm>
        </p:spPr>
        <p:txBody>
          <a:bodyPr>
            <a:noAutofit/>
          </a:bodyPr>
          <a:lstStyle/>
          <a:p>
            <a:pPr algn="ctr">
              <a:lnSpc>
                <a:spcPct val="150000"/>
              </a:lnSpc>
            </a:pPr>
            <a:br>
              <a:rPr lang="en-US" sz="36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Department of Computer Science and Engineering </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Academic Year (2023-24) </a:t>
            </a:r>
            <a:br>
              <a:rPr lang="en-US" sz="2400" b="1"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22CSE48 - Mini Project</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Tic Tac Toe Application</a:t>
            </a:r>
            <a:br>
              <a:rPr lang="en-US" sz="2000" b="1" dirty="0">
                <a:solidFill>
                  <a:srgbClr val="C00000"/>
                </a:solidFill>
                <a:latin typeface="Times New Roman" panose="02020603050405020304" pitchFamily="18" charset="0"/>
                <a:cs typeface="Times New Roman" panose="02020603050405020304" pitchFamily="18" charset="0"/>
              </a:rPr>
            </a:br>
            <a:endParaRPr lang="en-IN" sz="32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9CDC7B-CFE1-4353-A7A6-61BB4EC58952}"/>
              </a:ext>
            </a:extLst>
          </p:cNvPr>
          <p:cNvSpPr>
            <a:spLocks noGrp="1"/>
          </p:cNvSpPr>
          <p:nvPr>
            <p:ph sz="half" idx="1"/>
          </p:nvPr>
        </p:nvSpPr>
        <p:spPr>
          <a:xfrm>
            <a:off x="812802" y="4028358"/>
            <a:ext cx="4096011" cy="2384337"/>
          </a:xfrm>
        </p:spPr>
        <p:txBody>
          <a:bodyPr>
            <a:normAutofit fontScale="92500" lnSpcReduction="20000"/>
          </a:bodyPr>
          <a:lstStyle/>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Team Members</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1NH22CS004- Aajnya Narayan Prabhu- 4A</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1NH22CS053- C R Sandhya- 4A</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31EB39-098E-49CF-905F-7E94B43AEE9B}"/>
              </a:ext>
            </a:extLst>
          </p:cNvPr>
          <p:cNvSpPr>
            <a:spLocks noGrp="1"/>
          </p:cNvSpPr>
          <p:nvPr>
            <p:ph sz="half" idx="2"/>
          </p:nvPr>
        </p:nvSpPr>
        <p:spPr>
          <a:xfrm>
            <a:off x="6647284" y="4028358"/>
            <a:ext cx="5161899" cy="2166695"/>
          </a:xfrm>
        </p:spPr>
        <p:txBody>
          <a:bodyPr>
            <a:normAutofit fontScale="92500" lnSpcReduction="20000"/>
          </a:bodyPr>
          <a:lstStyle/>
          <a:p>
            <a:pPr marL="0" indent="0">
              <a:lnSpc>
                <a:spcPct val="160000"/>
              </a:lnSpc>
              <a:buNone/>
            </a:pPr>
            <a:r>
              <a:rPr lang="en-US" sz="2400" b="1" dirty="0">
                <a:solidFill>
                  <a:srgbClr val="C00000"/>
                </a:solidFill>
                <a:latin typeface="Times New Roman" panose="02020603050405020304" pitchFamily="18" charset="0"/>
                <a:cs typeface="Times New Roman" panose="02020603050405020304" pitchFamily="18" charset="0"/>
              </a:rPr>
              <a:t>Guided By</a:t>
            </a:r>
          </a:p>
          <a:p>
            <a:pPr marL="0" indent="0">
              <a:lnSpc>
                <a:spcPct val="160000"/>
              </a:lnSpc>
              <a:buNone/>
            </a:pPr>
            <a:r>
              <a:rPr lang="en-US" sz="2000" b="1" dirty="0">
                <a:latin typeface="Times New Roman" panose="02020603050405020304" pitchFamily="18" charset="0"/>
                <a:cs typeface="Times New Roman" panose="02020603050405020304" pitchFamily="18" charset="0"/>
              </a:rPr>
              <a:t>Ms. Asha Rani Borah</a:t>
            </a:r>
          </a:p>
          <a:p>
            <a:pPr marL="0" indent="0">
              <a:lnSpc>
                <a:spcPct val="160000"/>
              </a:lnSpc>
              <a:buNone/>
            </a:pPr>
            <a:r>
              <a:rPr lang="en-US" sz="2000" b="1" dirty="0">
                <a:latin typeface="Times New Roman" panose="02020603050405020304" pitchFamily="18" charset="0"/>
                <a:cs typeface="Times New Roman" panose="02020603050405020304" pitchFamily="18" charset="0"/>
              </a:rPr>
              <a:t>Senior Associate Professor</a:t>
            </a:r>
          </a:p>
          <a:p>
            <a:pPr marL="0" indent="0">
              <a:lnSpc>
                <a:spcPct val="160000"/>
              </a:lnSpc>
              <a:buNone/>
            </a:pPr>
            <a:r>
              <a:rPr lang="en-US" sz="2000" b="1" dirty="0">
                <a:latin typeface="Times New Roman" panose="02020603050405020304" pitchFamily="18" charset="0"/>
                <a:cs typeface="Times New Roman" panose="02020603050405020304" pitchFamily="18" charset="0"/>
              </a:rPr>
              <a:t>Dept. of CSE, NHCE</a:t>
            </a:r>
          </a:p>
        </p:txBody>
      </p:sp>
      <p:pic>
        <p:nvPicPr>
          <p:cNvPr id="11" name="Picture 10">
            <a:extLst>
              <a:ext uri="{FF2B5EF4-FFF2-40B4-BE49-F238E27FC236}">
                <a16:creationId xmlns:a16="http://schemas.microsoft.com/office/drawing/2014/main" id="{B50314D2-C144-4A46-8261-B6831FBFA13E}"/>
              </a:ext>
            </a:extLst>
          </p:cNvPr>
          <p:cNvPicPr>
            <a:picLocks noChangeAspect="1"/>
          </p:cNvPicPr>
          <p:nvPr/>
        </p:nvPicPr>
        <p:blipFill rotWithShape="1">
          <a:blip r:embed="rId2"/>
          <a:srcRect r="24268"/>
          <a:stretch/>
        </p:blipFill>
        <p:spPr>
          <a:xfrm>
            <a:off x="1371601" y="38634"/>
            <a:ext cx="9489232" cy="1081039"/>
          </a:xfrm>
          <a:prstGeom prst="rect">
            <a:avLst/>
          </a:prstGeom>
        </p:spPr>
      </p:pic>
    </p:spTree>
    <p:extLst>
      <p:ext uri="{BB962C8B-B14F-4D97-AF65-F5344CB8AC3E}">
        <p14:creationId xmlns:p14="http://schemas.microsoft.com/office/powerpoint/2010/main" val="264284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18F5363-F392-C9E2-AE43-E4F6C906FBC4}"/>
              </a:ext>
            </a:extLst>
          </p:cNvPr>
          <p:cNvSpPr>
            <a:spLocks noGrp="1"/>
          </p:cNvSpPr>
          <p:nvPr>
            <p:ph type="title"/>
          </p:nvPr>
        </p:nvSpPr>
        <p:spPr>
          <a:xfrm>
            <a:off x="838200" y="101601"/>
            <a:ext cx="10515600" cy="975359"/>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Design</a:t>
            </a:r>
          </a:p>
        </p:txBody>
      </p:sp>
      <p:sp>
        <p:nvSpPr>
          <p:cNvPr id="7171" name="Content Placeholder 2">
            <a:extLst>
              <a:ext uri="{FF2B5EF4-FFF2-40B4-BE49-F238E27FC236}">
                <a16:creationId xmlns:a16="http://schemas.microsoft.com/office/drawing/2014/main" id="{D73506F0-1667-E7CA-DB49-9B81BB1780ED}"/>
              </a:ext>
            </a:extLst>
          </p:cNvPr>
          <p:cNvSpPr>
            <a:spLocks noGrp="1"/>
          </p:cNvSpPr>
          <p:nvPr>
            <p:ph idx="1"/>
          </p:nvPr>
        </p:nvSpPr>
        <p:spPr>
          <a:xfrm>
            <a:off x="838200" y="914400"/>
            <a:ext cx="10515600" cy="5943600"/>
          </a:xfrm>
        </p:spPr>
        <p:txBody>
          <a:bodyPr>
            <a:normAutofit/>
          </a:bodyPr>
          <a:lstStyle/>
          <a:p>
            <a:pPr eaLnBrk="1" hangingPunct="1">
              <a:lnSpc>
                <a:spcPct val="10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Outline of design</a:t>
            </a:r>
          </a:p>
          <a:p>
            <a:pPr eaLnBrk="1" hangingPunct="1">
              <a:lnSpc>
                <a:spcPct val="100000"/>
              </a:lnSpc>
            </a:pPr>
            <a:r>
              <a:rPr lang="en-US" altLang="en-US" sz="2400" dirty="0">
                <a:latin typeface="Times New Roman" panose="02020603050405020304" pitchFamily="18" charset="0"/>
                <a:cs typeface="Times New Roman" panose="02020603050405020304" pitchFamily="18" charset="0"/>
              </a:rPr>
              <a:t>Setup the Board: The main window for the application.</a:t>
            </a:r>
          </a:p>
          <a:p>
            <a:pPr eaLnBrk="1" hangingPunct="1">
              <a:lnSpc>
                <a:spcPct val="100000"/>
              </a:lnSpc>
            </a:pPr>
            <a:r>
              <a:rPr lang="en-US" altLang="en-US" sz="2400" dirty="0">
                <a:latin typeface="Times New Roman" panose="02020603050405020304" pitchFamily="18" charset="0"/>
                <a:cs typeface="Times New Roman" panose="02020603050405020304" pitchFamily="18" charset="0"/>
              </a:rPr>
              <a:t>Create the Grid: A 3x3 grid of buttons for the Tic Tac Toe board.</a:t>
            </a:r>
          </a:p>
          <a:p>
            <a:pPr eaLnBrk="1" hangingPunct="1">
              <a:lnSpc>
                <a:spcPct val="100000"/>
              </a:lnSpc>
            </a:pPr>
            <a:r>
              <a:rPr lang="en-US" altLang="en-US" sz="2400" dirty="0">
                <a:latin typeface="Times New Roman" panose="02020603050405020304" pitchFamily="18" charset="0"/>
                <a:cs typeface="Times New Roman" panose="02020603050405020304" pitchFamily="18" charset="0"/>
              </a:rPr>
              <a:t>Add Action Listeners: To handle the button clicks.</a:t>
            </a:r>
          </a:p>
          <a:p>
            <a:pPr eaLnBrk="1" hangingPunct="1">
              <a:lnSpc>
                <a:spcPct val="100000"/>
              </a:lnSpc>
            </a:pPr>
            <a:r>
              <a:rPr lang="en-US" altLang="en-US" sz="2400" dirty="0">
                <a:latin typeface="Times New Roman" panose="02020603050405020304" pitchFamily="18" charset="0"/>
                <a:cs typeface="Times New Roman" panose="02020603050405020304" pitchFamily="18" charset="0"/>
              </a:rPr>
              <a:t>Display the Current Player: Indicate whose turn it is.</a:t>
            </a:r>
          </a:p>
          <a:p>
            <a:pPr eaLnBrk="1" hangingPunct="1">
              <a:lnSpc>
                <a:spcPct val="100000"/>
              </a:lnSpc>
            </a:pPr>
            <a:r>
              <a:rPr lang="en-US" altLang="en-US" sz="2400" dirty="0">
                <a:latin typeface="Times New Roman" panose="02020603050405020304" pitchFamily="18" charset="0"/>
                <a:cs typeface="Times New Roman" panose="02020603050405020304" pitchFamily="18" charset="0"/>
              </a:rPr>
              <a:t>Check for Win Conditions: Determine if a player has won after each move.</a:t>
            </a:r>
          </a:p>
          <a:p>
            <a:pPr eaLnBrk="1" hangingPunct="1">
              <a:lnSpc>
                <a:spcPct val="10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Key Points</a:t>
            </a:r>
          </a:p>
          <a:p>
            <a:pPr eaLnBrk="1" hangingPunct="1">
              <a:lnSpc>
                <a:spcPct val="100000"/>
              </a:lnSpc>
            </a:pPr>
            <a:r>
              <a:rPr lang="en-US" altLang="en-US" sz="2400" dirty="0" err="1">
                <a:latin typeface="Times New Roman" panose="02020603050405020304" pitchFamily="18" charset="0"/>
                <a:cs typeface="Times New Roman" panose="02020603050405020304" pitchFamily="18" charset="0"/>
              </a:rPr>
              <a:t>JFrame</a:t>
            </a:r>
            <a:r>
              <a:rPr lang="en-US" altLang="en-US" sz="2400" dirty="0">
                <a:latin typeface="Times New Roman" panose="02020603050405020304" pitchFamily="18" charset="0"/>
                <a:cs typeface="Times New Roman" panose="02020603050405020304" pitchFamily="18" charset="0"/>
              </a:rPr>
              <a:t>: The main window for the application.</a:t>
            </a:r>
          </a:p>
          <a:p>
            <a:pPr eaLnBrk="1" hangingPunct="1">
              <a:lnSpc>
                <a:spcPct val="100000"/>
              </a:lnSpc>
            </a:pPr>
            <a:r>
              <a:rPr lang="en-US" altLang="en-US" sz="2400" dirty="0" err="1">
                <a:latin typeface="Times New Roman" panose="02020603050405020304" pitchFamily="18" charset="0"/>
                <a:cs typeface="Times New Roman" panose="02020603050405020304" pitchFamily="18" charset="0"/>
              </a:rPr>
              <a:t>JPanel</a:t>
            </a:r>
            <a:r>
              <a:rPr lang="en-US" altLang="en-US" sz="2400" dirty="0">
                <a:latin typeface="Times New Roman" panose="02020603050405020304" pitchFamily="18" charset="0"/>
                <a:cs typeface="Times New Roman" panose="02020603050405020304" pitchFamily="18" charset="0"/>
              </a:rPr>
              <a:t>: Used to create the grid layout for the Tic Tac Toe board.</a:t>
            </a:r>
          </a:p>
          <a:p>
            <a:pPr eaLnBrk="1" hangingPunct="1">
              <a:lnSpc>
                <a:spcPct val="100000"/>
              </a:lnSpc>
            </a:pPr>
            <a:r>
              <a:rPr lang="en-US" altLang="en-US" sz="2400" dirty="0" err="1">
                <a:latin typeface="Times New Roman" panose="02020603050405020304" pitchFamily="18" charset="0"/>
                <a:cs typeface="Times New Roman" panose="02020603050405020304" pitchFamily="18" charset="0"/>
              </a:rPr>
              <a:t>JButton</a:t>
            </a:r>
            <a:r>
              <a:rPr lang="en-US" altLang="en-US" sz="2400" dirty="0">
                <a:latin typeface="Times New Roman" panose="02020603050405020304" pitchFamily="18" charset="0"/>
                <a:cs typeface="Times New Roman" panose="02020603050405020304" pitchFamily="18" charset="0"/>
              </a:rPr>
              <a:t>: Represents each cell in the Tic Tac Toe grid.</a:t>
            </a:r>
          </a:p>
          <a:p>
            <a:pPr eaLnBrk="1" hangingPunct="1">
              <a:lnSpc>
                <a:spcPct val="100000"/>
              </a:lnSpc>
            </a:pPr>
            <a:r>
              <a:rPr lang="en-US" altLang="en-US" sz="2400" dirty="0">
                <a:latin typeface="Times New Roman" panose="02020603050405020304" pitchFamily="18" charset="0"/>
                <a:cs typeface="Times New Roman" panose="02020603050405020304" pitchFamily="18" charset="0"/>
              </a:rPr>
              <a:t>ActionListener: Handles button clicks to update the board and check game status.</a:t>
            </a:r>
          </a:p>
          <a:p>
            <a:pPr eaLnBrk="1" hangingPunct="1">
              <a:lnSpc>
                <a:spcPct val="100000"/>
              </a:lnSpc>
            </a:pPr>
            <a:r>
              <a:rPr lang="en-US" altLang="en-US" sz="2400" dirty="0" err="1">
                <a:latin typeface="Times New Roman" panose="02020603050405020304" pitchFamily="18" charset="0"/>
                <a:cs typeface="Times New Roman" panose="02020603050405020304" pitchFamily="18" charset="0"/>
              </a:rPr>
              <a:t>JLabel</a:t>
            </a:r>
            <a:r>
              <a:rPr lang="en-US" altLang="en-US" sz="2400" dirty="0">
                <a:latin typeface="Times New Roman" panose="02020603050405020304" pitchFamily="18" charset="0"/>
                <a:cs typeface="Times New Roman" panose="02020603050405020304" pitchFamily="18" charset="0"/>
              </a:rPr>
              <a:t>: Displays the current player's turn or the game's result.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program flow diagram">
            <a:extLst>
              <a:ext uri="{FF2B5EF4-FFF2-40B4-BE49-F238E27FC236}">
                <a16:creationId xmlns:a16="http://schemas.microsoft.com/office/drawing/2014/main" id="{0F7182A4-52B9-B29E-7C59-DD66CED1E6A9}"/>
              </a:ext>
            </a:extLst>
          </p:cNvPr>
          <p:cNvSpPr>
            <a:spLocks noChangeAspect="1" noChangeArrowheads="1"/>
          </p:cNvSpPr>
          <p:nvPr/>
        </p:nvSpPr>
        <p:spPr bwMode="auto">
          <a:xfrm>
            <a:off x="5943600" y="1153160"/>
            <a:ext cx="2428240" cy="24282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8CF35E93-57DF-F8A0-672F-E80F7639949D}"/>
              </a:ext>
            </a:extLst>
          </p:cNvPr>
          <p:cNvPicPr>
            <a:picLocks noChangeAspect="1"/>
          </p:cNvPicPr>
          <p:nvPr/>
        </p:nvPicPr>
        <p:blipFill>
          <a:blip r:embed="rId2"/>
          <a:stretch>
            <a:fillRect/>
          </a:stretch>
        </p:blipFill>
        <p:spPr>
          <a:xfrm>
            <a:off x="2365895" y="0"/>
            <a:ext cx="7460210" cy="6858000"/>
          </a:xfrm>
          <a:prstGeom prst="rect">
            <a:avLst/>
          </a:prstGeom>
        </p:spPr>
      </p:pic>
    </p:spTree>
    <p:extLst>
      <p:ext uri="{BB962C8B-B14F-4D97-AF65-F5344CB8AC3E}">
        <p14:creationId xmlns:p14="http://schemas.microsoft.com/office/powerpoint/2010/main" val="44666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BD452D2-54FB-0140-B879-934768E5A333}"/>
              </a:ext>
            </a:extLst>
          </p:cNvPr>
          <p:cNvSpPr>
            <a:spLocks noGrp="1"/>
          </p:cNvSpPr>
          <p:nvPr>
            <p:ph type="title"/>
          </p:nvPr>
        </p:nvSpPr>
        <p:spPr>
          <a:xfrm>
            <a:off x="838200" y="217642"/>
            <a:ext cx="10515600" cy="1040887"/>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Methodology</a:t>
            </a:r>
          </a:p>
        </p:txBody>
      </p:sp>
      <p:sp>
        <p:nvSpPr>
          <p:cNvPr id="8195" name="Content Placeholder 2">
            <a:extLst>
              <a:ext uri="{FF2B5EF4-FFF2-40B4-BE49-F238E27FC236}">
                <a16:creationId xmlns:a16="http://schemas.microsoft.com/office/drawing/2014/main" id="{71054BFE-E22B-29A1-9287-DE50CC836810}"/>
              </a:ext>
            </a:extLst>
          </p:cNvPr>
          <p:cNvSpPr>
            <a:spLocks noGrp="1"/>
          </p:cNvSpPr>
          <p:nvPr>
            <p:ph idx="1"/>
          </p:nvPr>
        </p:nvSpPr>
        <p:spPr>
          <a:xfrm>
            <a:off x="838200" y="1258529"/>
            <a:ext cx="10515600" cy="4918434"/>
          </a:xfrm>
        </p:spPr>
        <p:txBody>
          <a:bodyPr>
            <a:normAutofit/>
          </a:bodyPr>
          <a:lstStyle/>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The concept of the Tic Tac Toe application in Java is to create an engaging and intuitive digital version of the classic two-player game. This application will feature a clean and responsive user interface, support both single-player (against AI) and multiplayer modes, and include essential game functionalities such as turn management and win/draw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8466640-E6E7-02AC-883A-7E6C5E56FF93}"/>
              </a:ext>
            </a:extLst>
          </p:cNvPr>
          <p:cNvSpPr>
            <a:spLocks noGrp="1"/>
          </p:cNvSpPr>
          <p:nvPr>
            <p:ph type="title"/>
          </p:nvPr>
        </p:nvSpPr>
        <p:spPr>
          <a:xfrm>
            <a:off x="499188" y="-226142"/>
            <a:ext cx="10515600" cy="1076960"/>
          </a:xfrm>
        </p:spPr>
        <p:txBody>
          <a:bodyPr>
            <a:normAutofit/>
          </a:bodyPr>
          <a:lstStyle/>
          <a:p>
            <a:pPr marL="536575" algn="l" eaLnBrk="1" fontAlgn="auto" hangingPunct="1">
              <a:lnSpc>
                <a:spcPct val="150000"/>
              </a:lnSpc>
              <a:spcAft>
                <a:spcPts val="0"/>
              </a:spcAft>
              <a:tabLst>
                <a:tab pos="630238" algn="l"/>
              </a:tabLst>
              <a:defRPr/>
            </a:pPr>
            <a:r>
              <a:rPr lang="en-US" sz="4000" b="1" dirty="0">
                <a:solidFill>
                  <a:srgbClr val="C00000"/>
                </a:solidFill>
                <a:latin typeface="Times New Roman" panose="02020603050405020304" pitchFamily="18" charset="0"/>
                <a:cs typeface="Times New Roman" panose="02020603050405020304" pitchFamily="18" charset="0"/>
              </a:rPr>
              <a:t>Implementation Roadmap</a:t>
            </a:r>
          </a:p>
        </p:txBody>
      </p:sp>
      <p:sp>
        <p:nvSpPr>
          <p:cNvPr id="9219" name="Content Placeholder 2">
            <a:extLst>
              <a:ext uri="{FF2B5EF4-FFF2-40B4-BE49-F238E27FC236}">
                <a16:creationId xmlns:a16="http://schemas.microsoft.com/office/drawing/2014/main" id="{BDCBC4BC-D6D0-F5E6-964A-56043D31F7D9}"/>
              </a:ext>
            </a:extLst>
          </p:cNvPr>
          <p:cNvSpPr>
            <a:spLocks noGrp="1"/>
          </p:cNvSpPr>
          <p:nvPr>
            <p:ph idx="1"/>
          </p:nvPr>
        </p:nvSpPr>
        <p:spPr>
          <a:xfrm>
            <a:off x="838200" y="934066"/>
            <a:ext cx="10515600" cy="5720734"/>
          </a:xfrm>
        </p:spPr>
        <p:txBody>
          <a:bodyPr>
            <a:noAutofit/>
          </a:bodyPr>
          <a:lstStyle/>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To implement a Tic Tac Toe game in Java, the following tools are commonly used:</a:t>
            </a:r>
          </a:p>
          <a:p>
            <a:pPr marL="514350" indent="-514350" eaLnBrk="1" hangingPunct="1">
              <a:lnSpc>
                <a:spcPct val="100000"/>
              </a:lnSpc>
              <a:buAutoNum type="arabicPeriod"/>
            </a:pPr>
            <a:r>
              <a:rPr lang="en-US" altLang="en-US" sz="2400" dirty="0">
                <a:latin typeface="Times New Roman" panose="02020603050405020304" pitchFamily="18" charset="0"/>
                <a:cs typeface="Times New Roman" panose="02020603050405020304" pitchFamily="18" charset="0"/>
              </a:rPr>
              <a:t>Java Development Kit (JDK):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Toolset for developing Java apps, the Java compiler and runtime environment.</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2. Integrated Development Environment (IDE):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IntelliJ IDEA: These IDEs provide code editors, debugging tools, and project management features to facilitate development.</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3. Swing Framework: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JFrame</a:t>
            </a:r>
            <a:r>
              <a:rPr lang="en-US" altLang="en-US" sz="2400" dirty="0">
                <a:latin typeface="Times New Roman" panose="02020603050405020304" pitchFamily="18" charset="0"/>
                <a:cs typeface="Times New Roman" panose="02020603050405020304" pitchFamily="18" charset="0"/>
              </a:rPr>
              <a:t>: Main window container.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JPanel</a:t>
            </a:r>
            <a:r>
              <a:rPr lang="en-US" altLang="en-US" sz="2400" dirty="0">
                <a:latin typeface="Times New Roman" panose="02020603050405020304" pitchFamily="18" charset="0"/>
                <a:cs typeface="Times New Roman" panose="02020603050405020304" pitchFamily="18" charset="0"/>
              </a:rPr>
              <a:t>: Used for organizing the layout and holding components like buttons.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JButton</a:t>
            </a:r>
            <a:r>
              <a:rPr lang="en-US" altLang="en-US" sz="2400" dirty="0">
                <a:latin typeface="Times New Roman" panose="02020603050405020304" pitchFamily="18" charset="0"/>
                <a:cs typeface="Times New Roman" panose="02020603050405020304" pitchFamily="18" charset="0"/>
              </a:rPr>
              <a:t>: Represents individual cells in the Tic Tac Toe grid.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4. Event Handling: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ActionListener: Interfaces to handle button click events.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9E9C5-766A-C258-96B6-9FD485824BEC}"/>
              </a:ext>
            </a:extLst>
          </p:cNvPr>
          <p:cNvSpPr>
            <a:spLocks noGrp="1"/>
          </p:cNvSpPr>
          <p:nvPr>
            <p:ph idx="1"/>
          </p:nvPr>
        </p:nvSpPr>
        <p:spPr>
          <a:xfrm>
            <a:off x="838200" y="108155"/>
            <a:ext cx="10515600" cy="6617110"/>
          </a:xfrm>
        </p:spPr>
        <p:txBody>
          <a:bodyPr>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Framework for implementing</a:t>
            </a:r>
          </a:p>
          <a:p>
            <a:pPr marL="0" indent="0">
              <a:lnSpc>
                <a:spcPct val="100000"/>
              </a:lnSpc>
              <a:buNone/>
            </a:pPr>
            <a:r>
              <a:rPr lang="en-US" sz="2400" dirty="0">
                <a:latin typeface="Times New Roman" panose="02020603050405020304" pitchFamily="18" charset="0"/>
                <a:cs typeface="Times New Roman" panose="02020603050405020304" pitchFamily="18" charset="0"/>
              </a:rPr>
              <a:t>1. Define the Board</a:t>
            </a:r>
          </a:p>
          <a:p>
            <a:pPr marL="0" indent="0">
              <a:lnSpc>
                <a:spcPct val="100000"/>
              </a:lnSpc>
              <a:buNone/>
            </a:pPr>
            <a:r>
              <a:rPr lang="en-US" sz="2400" dirty="0">
                <a:latin typeface="Times New Roman" panose="02020603050405020304" pitchFamily="18" charset="0"/>
                <a:cs typeface="Times New Roman" panose="02020603050405020304" pitchFamily="18" charset="0"/>
              </a:rPr>
              <a:t>        Create a structure to represent the game board. This can be a 3x3 grid represented as a 2D array or any suitable data structure.</a:t>
            </a:r>
          </a:p>
          <a:p>
            <a:pPr marL="0" indent="0">
              <a:lnSpc>
                <a:spcPct val="100000"/>
              </a:lnSpc>
              <a:buNone/>
            </a:pPr>
            <a:r>
              <a:rPr lang="en-US" sz="2400" dirty="0">
                <a:latin typeface="Times New Roman" panose="02020603050405020304" pitchFamily="18" charset="0"/>
                <a:cs typeface="Times New Roman" panose="02020603050405020304" pitchFamily="18" charset="0"/>
              </a:rPr>
              <a:t>2. Game Logic</a:t>
            </a:r>
          </a:p>
          <a:p>
            <a:pPr marL="0" indent="0">
              <a:lnSpc>
                <a:spcPct val="100000"/>
              </a:lnSpc>
              <a:buNone/>
            </a:pPr>
            <a:r>
              <a:rPr lang="en-US" sz="2400" dirty="0">
                <a:latin typeface="Times New Roman" panose="02020603050405020304" pitchFamily="18" charset="0"/>
                <a:cs typeface="Times New Roman" panose="02020603050405020304" pitchFamily="18" charset="0"/>
              </a:rPr>
              <a:t>        Implement functions to handle:-</a:t>
            </a:r>
          </a:p>
          <a:p>
            <a:pPr marL="0" indent="0">
              <a:lnSpc>
                <a:spcPct val="100000"/>
              </a:lnSpc>
              <a:buNone/>
            </a:pPr>
            <a:r>
              <a:rPr lang="en-US" sz="2400" dirty="0">
                <a:latin typeface="Times New Roman" panose="02020603050405020304" pitchFamily="18" charset="0"/>
                <a:cs typeface="Times New Roman" panose="02020603050405020304" pitchFamily="18" charset="0"/>
              </a:rPr>
              <a:t>          Initializing the board.</a:t>
            </a:r>
          </a:p>
          <a:p>
            <a:pPr marL="0" indent="0">
              <a:lnSpc>
                <a:spcPct val="100000"/>
              </a:lnSpc>
              <a:buNone/>
            </a:pPr>
            <a:r>
              <a:rPr lang="en-US" sz="2400" dirty="0">
                <a:latin typeface="Times New Roman" panose="02020603050405020304" pitchFamily="18" charset="0"/>
                <a:cs typeface="Times New Roman" panose="02020603050405020304" pitchFamily="18" charset="0"/>
              </a:rPr>
              <a:t>             - Printing the current state of the board.</a:t>
            </a:r>
          </a:p>
          <a:p>
            <a:pPr marL="0" indent="0">
              <a:lnSpc>
                <a:spcPct val="100000"/>
              </a:lnSpc>
              <a:buNone/>
            </a:pPr>
            <a:r>
              <a:rPr lang="en-US" sz="2400" dirty="0">
                <a:latin typeface="Times New Roman" panose="02020603050405020304" pitchFamily="18" charset="0"/>
                <a:cs typeface="Times New Roman" panose="02020603050405020304" pitchFamily="18" charset="0"/>
              </a:rPr>
              <a:t>             - Making a move and updating the board.</a:t>
            </a:r>
          </a:p>
          <a:p>
            <a:pPr marL="0" indent="0">
              <a:lnSpc>
                <a:spcPct val="100000"/>
              </a:lnSpc>
              <a:buNone/>
            </a:pPr>
            <a:r>
              <a:rPr lang="en-US" sz="2400" dirty="0">
                <a:latin typeface="Times New Roman" panose="02020603050405020304" pitchFamily="18" charset="0"/>
                <a:cs typeface="Times New Roman" panose="02020603050405020304" pitchFamily="18" charset="0"/>
              </a:rPr>
              <a:t>             - Checking for a win condition (horizontal, vertical, diagonal).</a:t>
            </a:r>
          </a:p>
          <a:p>
            <a:pPr marL="0" indent="0">
              <a:lnSpc>
                <a:spcPct val="100000"/>
              </a:lnSpc>
              <a:buNone/>
            </a:pPr>
            <a:r>
              <a:rPr lang="en-US" sz="2400" dirty="0">
                <a:latin typeface="Times New Roman" panose="02020603050405020304" pitchFamily="18" charset="0"/>
                <a:cs typeface="Times New Roman" panose="02020603050405020304" pitchFamily="18" charset="0"/>
              </a:rPr>
              <a:t>             - Checking if the board is full (tie condition).</a:t>
            </a:r>
          </a:p>
          <a:p>
            <a:pPr marL="0" indent="0">
              <a:lnSpc>
                <a:spcPct val="100000"/>
              </a:lnSpc>
              <a:buNone/>
            </a:pPr>
            <a:r>
              <a:rPr lang="en-US" sz="2400" dirty="0">
                <a:latin typeface="Times New Roman" panose="02020603050405020304" pitchFamily="18" charset="0"/>
                <a:cs typeface="Times New Roman" panose="02020603050405020304" pitchFamily="18" charset="0"/>
              </a:rPr>
              <a:t>3. Player Interaction</a:t>
            </a:r>
          </a:p>
          <a:p>
            <a:pPr marL="0" indent="0">
              <a:lnSpc>
                <a:spcPct val="100000"/>
              </a:lnSpc>
              <a:buNone/>
            </a:pPr>
            <a:r>
              <a:rPr lang="en-US" sz="2400" dirty="0">
                <a:latin typeface="Times New Roman" panose="02020603050405020304" pitchFamily="18" charset="0"/>
                <a:cs typeface="Times New Roman" panose="02020603050405020304" pitchFamily="18" charset="0"/>
              </a:rPr>
              <a:t>             - Alternately prompt players to input their move.</a:t>
            </a:r>
          </a:p>
          <a:p>
            <a:pPr marL="0" indent="0">
              <a:lnSpc>
                <a:spcPct val="100000"/>
              </a:lnSpc>
              <a:buNone/>
            </a:pPr>
            <a:r>
              <a:rPr lang="en-US" sz="2400" dirty="0">
                <a:latin typeface="Times New Roman" panose="02020603050405020304" pitchFamily="18" charset="0"/>
                <a:cs typeface="Times New Roman" panose="02020603050405020304" pitchFamily="18" charset="0"/>
              </a:rPr>
              <a:t>             - Validate input to ensure it's within board boundaries and on an empty cell.</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13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ECB73-F634-A113-7CC6-81A89679AF1E}"/>
              </a:ext>
            </a:extLst>
          </p:cNvPr>
          <p:cNvSpPr>
            <a:spLocks noGrp="1"/>
          </p:cNvSpPr>
          <p:nvPr>
            <p:ph idx="1"/>
          </p:nvPr>
        </p:nvSpPr>
        <p:spPr>
          <a:xfrm>
            <a:off x="838200" y="396240"/>
            <a:ext cx="10515600" cy="5780723"/>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4. Main Game Loop</a:t>
            </a:r>
          </a:p>
          <a:p>
            <a:pPr marL="0" indent="0">
              <a:lnSpc>
                <a:spcPct val="100000"/>
              </a:lnSpc>
              <a:buNone/>
            </a:pPr>
            <a:r>
              <a:rPr lang="en-US" sz="2400" dirty="0">
                <a:latin typeface="Times New Roman" panose="02020603050405020304" pitchFamily="18" charset="0"/>
                <a:cs typeface="Times New Roman" panose="02020603050405020304" pitchFamily="18" charset="0"/>
              </a:rPr>
              <a:t>             - Initialize the board.</a:t>
            </a:r>
          </a:p>
          <a:p>
            <a:pPr marL="0" indent="0">
              <a:lnSpc>
                <a:spcPct val="100000"/>
              </a:lnSpc>
              <a:buNone/>
            </a:pPr>
            <a:r>
              <a:rPr lang="en-US" sz="2400" dirty="0">
                <a:latin typeface="Times New Roman" panose="02020603050405020304" pitchFamily="18" charset="0"/>
                <a:cs typeface="Times New Roman" panose="02020603050405020304" pitchFamily="18" charset="0"/>
              </a:rPr>
              <a:t>             - Print the board.</a:t>
            </a:r>
          </a:p>
          <a:p>
            <a:pPr marL="0" indent="0">
              <a:lnSpc>
                <a:spcPct val="100000"/>
              </a:lnSpc>
              <a:buNone/>
            </a:pPr>
            <a:r>
              <a:rPr lang="en-US" sz="2400" dirty="0">
                <a:latin typeface="Times New Roman" panose="02020603050405020304" pitchFamily="18" charset="0"/>
                <a:cs typeface="Times New Roman" panose="02020603050405020304" pitchFamily="18" charset="0"/>
              </a:rPr>
              <a:t>             - Use a loop to alternate turns between players until a win or tie condition is met.</a:t>
            </a:r>
          </a:p>
          <a:p>
            <a:pPr marL="0" indent="0">
              <a:lnSpc>
                <a:spcPct val="100000"/>
              </a:lnSpc>
              <a:buNone/>
            </a:pPr>
            <a:r>
              <a:rPr lang="en-US" sz="2400" dirty="0">
                <a:latin typeface="Times New Roman" panose="02020603050405020304" pitchFamily="18" charset="0"/>
                <a:cs typeface="Times New Roman" panose="02020603050405020304" pitchFamily="18" charset="0"/>
              </a:rPr>
              <a:t>             - Display the winner or declare a tie at the end of the game.</a:t>
            </a:r>
          </a:p>
          <a:p>
            <a:pPr marL="0" indent="0">
              <a:lnSpc>
                <a:spcPct val="100000"/>
              </a:lnSpc>
              <a:buNone/>
            </a:pPr>
            <a:r>
              <a:rPr lang="en-US" sz="2400" dirty="0">
                <a:latin typeface="Times New Roman" panose="02020603050405020304" pitchFamily="18" charset="0"/>
                <a:cs typeface="Times New Roman" panose="02020603050405020304" pitchFamily="18" charset="0"/>
              </a:rPr>
              <a:t>Summary</a:t>
            </a:r>
          </a:p>
          <a:p>
            <a:pPr marL="0" indent="0">
              <a:lnSpc>
                <a:spcPct val="100000"/>
              </a:lnSpc>
              <a:buNone/>
            </a:pPr>
            <a:r>
              <a:rPr lang="en-US" sz="2400" dirty="0">
                <a:latin typeface="Times New Roman" panose="02020603050405020304" pitchFamily="18" charset="0"/>
                <a:cs typeface="Times New Roman" panose="02020603050405020304" pitchFamily="18" charset="0"/>
              </a:rPr>
              <a:t>This framework outlines the essential components needed to implement a basic Tic Tac Toe game. It covers board representation, game logic, player interaction, and the main game </a:t>
            </a:r>
            <a:r>
              <a:rPr lang="en-US" sz="2400">
                <a:latin typeface="Times New Roman" panose="02020603050405020304" pitchFamily="18" charset="0"/>
                <a:cs typeface="Times New Roman" panose="02020603050405020304" pitchFamily="18" charset="0"/>
              </a:rPr>
              <a:t>loop.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8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C8DFB-0A5E-4C1C-9E9B-90DBF7FBAA79}"/>
              </a:ext>
            </a:extLst>
          </p:cNvPr>
          <p:cNvPicPr>
            <a:picLocks noChangeAspect="1"/>
          </p:cNvPicPr>
          <p:nvPr/>
        </p:nvPicPr>
        <p:blipFill>
          <a:blip r:embed="rId2"/>
          <a:stretch>
            <a:fillRect/>
          </a:stretch>
        </p:blipFill>
        <p:spPr>
          <a:xfrm>
            <a:off x="2048792" y="543083"/>
            <a:ext cx="8896016" cy="54377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65D5-E228-4BC4-98BA-B1C6045F1E55}"/>
              </a:ext>
            </a:extLst>
          </p:cNvPr>
          <p:cNvSpPr>
            <a:spLocks noGrp="1"/>
          </p:cNvSpPr>
          <p:nvPr>
            <p:ph type="ctrTitle"/>
          </p:nvPr>
        </p:nvSpPr>
        <p:spPr>
          <a:xfrm>
            <a:off x="1524000" y="298937"/>
            <a:ext cx="9144000" cy="839787"/>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49B645-3271-4353-8BE5-8405349E88F3}"/>
              </a:ext>
            </a:extLst>
          </p:cNvPr>
          <p:cNvSpPr>
            <a:spLocks noGrp="1"/>
          </p:cNvSpPr>
          <p:nvPr>
            <p:ph type="subTitle" idx="1"/>
          </p:nvPr>
        </p:nvSpPr>
        <p:spPr>
          <a:xfrm>
            <a:off x="819149" y="1516063"/>
            <a:ext cx="10963275" cy="4932362"/>
          </a:xfrm>
        </p:spPr>
        <p:txBody>
          <a:bodyPr>
            <a:normAutofit/>
          </a:bodyPr>
          <a:lstStyle/>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Objectives</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Abstract</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Requirement Specification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Design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Methodology </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Implementation Roadmap</a:t>
            </a:r>
          </a:p>
          <a:p>
            <a:pPr marL="742950" indent="-742950" algn="l">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6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5C44A5E-8EE2-1DED-281A-8DDC46EA1F15}"/>
              </a:ext>
            </a:extLst>
          </p:cNvPr>
          <p:cNvSpPr>
            <a:spLocks noGrp="1"/>
          </p:cNvSpPr>
          <p:nvPr>
            <p:ph type="title"/>
          </p:nvPr>
        </p:nvSpPr>
        <p:spPr>
          <a:xfrm>
            <a:off x="838200" y="231058"/>
            <a:ext cx="10515600" cy="1014361"/>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Objectives</a:t>
            </a:r>
          </a:p>
        </p:txBody>
      </p:sp>
      <p:sp>
        <p:nvSpPr>
          <p:cNvPr id="4099" name="Content Placeholder 2">
            <a:extLst>
              <a:ext uri="{FF2B5EF4-FFF2-40B4-BE49-F238E27FC236}">
                <a16:creationId xmlns:a16="http://schemas.microsoft.com/office/drawing/2014/main" id="{906D895E-984D-7056-EECC-807B06BAE063}"/>
              </a:ext>
            </a:extLst>
          </p:cNvPr>
          <p:cNvSpPr>
            <a:spLocks noGrp="1"/>
          </p:cNvSpPr>
          <p:nvPr>
            <p:ph idx="1"/>
          </p:nvPr>
        </p:nvSpPr>
        <p:spPr>
          <a:xfrm>
            <a:off x="838200" y="1386348"/>
            <a:ext cx="10515600" cy="5112774"/>
          </a:xfrm>
        </p:spPr>
        <p:txBody>
          <a:bodyPr>
            <a:normAutofit fontScale="62500" lnSpcReduction="20000"/>
          </a:bodyPr>
          <a:lstStyle/>
          <a:p>
            <a:pPr marL="0" indent="0">
              <a:lnSpc>
                <a:spcPct val="120000"/>
              </a:lnSpc>
              <a:buNone/>
            </a:pPr>
            <a:r>
              <a:rPr lang="en-US" altLang="en-US" sz="3800" dirty="0">
                <a:latin typeface="Times New Roman" panose="02020603050405020304" pitchFamily="18" charset="0"/>
                <a:cs typeface="Times New Roman" panose="02020603050405020304" pitchFamily="18" charset="0"/>
              </a:rPr>
              <a:t>The primary objective of a Tic Tac Toe application is to provide a digital platform for users to play the classic two-player game of Tic Tac Toe. Here are the detailed objectives:</a:t>
            </a:r>
          </a:p>
          <a:p>
            <a:pPr>
              <a:lnSpc>
                <a:spcPct val="120000"/>
              </a:lnSpc>
            </a:pPr>
            <a:r>
              <a:rPr lang="en-US" altLang="en-US" sz="3800" dirty="0">
                <a:latin typeface="Times New Roman" panose="02020603050405020304" pitchFamily="18" charset="0"/>
                <a:cs typeface="Times New Roman" panose="02020603050405020304" pitchFamily="18" charset="0"/>
              </a:rPr>
              <a:t>Gameplay Experience:</a:t>
            </a:r>
          </a:p>
          <a:p>
            <a:pPr>
              <a:lnSpc>
                <a:spcPct val="120000"/>
              </a:lnSpc>
              <a:buFont typeface="Wingdings" panose="05000000000000000000" pitchFamily="2" charset="2"/>
              <a:buChar char="Ø"/>
            </a:pPr>
            <a:r>
              <a:rPr lang="en-US" altLang="en-US" sz="3800" dirty="0">
                <a:latin typeface="Times New Roman" panose="02020603050405020304" pitchFamily="18" charset="0"/>
                <a:cs typeface="Times New Roman" panose="02020603050405020304" pitchFamily="18" charset="0"/>
              </a:rPr>
              <a:t>User Interface: Create a user-friendly interface that replicates the traditional 3x3 grid for playing Tic Tac Toe.</a:t>
            </a:r>
          </a:p>
          <a:p>
            <a:pPr>
              <a:lnSpc>
                <a:spcPct val="120000"/>
              </a:lnSpc>
              <a:buFont typeface="Wingdings" panose="05000000000000000000" pitchFamily="2" charset="2"/>
              <a:buChar char="Ø"/>
            </a:pPr>
            <a:r>
              <a:rPr lang="en-US" altLang="en-US" sz="3800" dirty="0">
                <a:latin typeface="Times New Roman" panose="02020603050405020304" pitchFamily="18" charset="0"/>
                <a:cs typeface="Times New Roman" panose="02020603050405020304" pitchFamily="18" charset="0"/>
              </a:rPr>
              <a:t>Interaction: Allow users to take turns marking their symbol in the grid cells.</a:t>
            </a:r>
          </a:p>
          <a:p>
            <a:pPr>
              <a:lnSpc>
                <a:spcPct val="120000"/>
              </a:lnSpc>
              <a:buFont typeface="Wingdings" panose="05000000000000000000" pitchFamily="2" charset="2"/>
              <a:buChar char="Ø"/>
            </a:pPr>
            <a:r>
              <a:rPr lang="en-US" altLang="en-US" sz="3800" dirty="0">
                <a:latin typeface="Times New Roman" panose="02020603050405020304" pitchFamily="18" charset="0"/>
                <a:cs typeface="Times New Roman" panose="02020603050405020304" pitchFamily="18" charset="0"/>
              </a:rPr>
              <a:t>Win Conditions: Automatically detect and announce the winner when three of the same symbols are aligned horizontally, vertically, or diagonally.</a:t>
            </a:r>
          </a:p>
          <a:p>
            <a:pPr>
              <a:lnSpc>
                <a:spcPct val="120000"/>
              </a:lnSpc>
              <a:buFont typeface="Wingdings" panose="05000000000000000000" pitchFamily="2" charset="2"/>
              <a:buChar char="Ø"/>
            </a:pPr>
            <a:r>
              <a:rPr lang="en-US" altLang="en-US" sz="3800" dirty="0">
                <a:latin typeface="Times New Roman" panose="02020603050405020304" pitchFamily="18" charset="0"/>
                <a:cs typeface="Times New Roman" panose="02020603050405020304" pitchFamily="18" charset="0"/>
              </a:rPr>
              <a:t>Draw Condition: Identify and announce a draw when all cells are filled without a winner.</a:t>
            </a:r>
          </a:p>
          <a:p>
            <a:pPr>
              <a:lnSpc>
                <a:spcPct val="10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6A7B1-0CF6-2E87-3F41-C2C72BF759C6}"/>
              </a:ext>
            </a:extLst>
          </p:cNvPr>
          <p:cNvSpPr>
            <a:spLocks noGrp="1"/>
          </p:cNvSpPr>
          <p:nvPr>
            <p:ph idx="1"/>
          </p:nvPr>
        </p:nvSpPr>
        <p:spPr>
          <a:xfrm>
            <a:off x="838200" y="422787"/>
            <a:ext cx="10515600" cy="5754176"/>
          </a:xfrm>
        </p:spPr>
        <p:txBody>
          <a:bodyPr/>
          <a:lstStyle/>
          <a:p>
            <a:pPr>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Options:</a:t>
            </a:r>
          </a:p>
          <a:p>
            <a:pPr>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Single Player Mode: Provide an option for users to play against an AI opponent with varying levels of difficulty.</a:t>
            </a:r>
          </a:p>
          <a:p>
            <a:pPr>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Multiplayer Mode: Allow two players to play against each other on the same device.</a:t>
            </a:r>
          </a:p>
          <a:p>
            <a:pPr>
              <a:lnSpc>
                <a:spcPct val="10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Customization: Allow users to customize the appearance of symbols.</a:t>
            </a:r>
          </a:p>
          <a:p>
            <a:endParaRPr lang="en-IN" dirty="0"/>
          </a:p>
        </p:txBody>
      </p:sp>
    </p:spTree>
    <p:extLst>
      <p:ext uri="{BB962C8B-B14F-4D97-AF65-F5344CB8AC3E}">
        <p14:creationId xmlns:p14="http://schemas.microsoft.com/office/powerpoint/2010/main" val="348359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A2C1F57-351D-0D47-A18F-8B37F02285F9}"/>
              </a:ext>
            </a:extLst>
          </p:cNvPr>
          <p:cNvSpPr>
            <a:spLocks noGrp="1"/>
          </p:cNvSpPr>
          <p:nvPr>
            <p:ph type="title"/>
          </p:nvPr>
        </p:nvSpPr>
        <p:spPr>
          <a:xfrm>
            <a:off x="838200" y="365125"/>
            <a:ext cx="10515600" cy="925195"/>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77D8CD95-5FBF-BC20-71C7-61B28FE1E07A}"/>
              </a:ext>
            </a:extLst>
          </p:cNvPr>
          <p:cNvSpPr>
            <a:spLocks noGrp="1"/>
          </p:cNvSpPr>
          <p:nvPr>
            <p:ph idx="1"/>
          </p:nvPr>
        </p:nvSpPr>
        <p:spPr>
          <a:xfrm>
            <a:off x="838200" y="1290320"/>
            <a:ext cx="10515600" cy="5356285"/>
          </a:xfrm>
        </p:spPr>
        <p:txBody>
          <a:bodyPr>
            <a:noAutofit/>
          </a:bodyPr>
          <a:lstStyle/>
          <a:p>
            <a:pPr>
              <a:lnSpc>
                <a:spcPct val="100000"/>
              </a:lnSpc>
            </a:pPr>
            <a:r>
              <a:rPr lang="en-US" altLang="en-US" sz="2400" dirty="0">
                <a:latin typeface="Times New Roman" panose="02020603050405020304" pitchFamily="18" charset="0"/>
                <a:cs typeface="Times New Roman" panose="02020603050405020304" pitchFamily="18" charset="0"/>
              </a:rPr>
              <a:t>The Tic Tac Toe application is a digital version of the classic two-player game, featuring a user-friendly interface with a 3x3 grid. It automatically detects win and draw conditions and supports both single-player and multiplayer modes. In single-player mode, users can challenge an AI with adjustable difficulty, while multiplayer allows two users to play on the same device. The application also offers customization options for symbols and is designed to be responsive and accessible across various devices.</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D214B4-976C-4FF6-D07D-62467C5620A1}"/>
              </a:ext>
            </a:extLst>
          </p:cNvPr>
          <p:cNvSpPr>
            <a:spLocks noGrp="1"/>
          </p:cNvSpPr>
          <p:nvPr>
            <p:ph type="title"/>
          </p:nvPr>
        </p:nvSpPr>
        <p:spPr>
          <a:xfrm>
            <a:off x="838200" y="68827"/>
            <a:ext cx="10515600" cy="1140542"/>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Requirement Specification</a:t>
            </a:r>
          </a:p>
        </p:txBody>
      </p:sp>
      <p:sp>
        <p:nvSpPr>
          <p:cNvPr id="6147" name="Content Placeholder 2">
            <a:extLst>
              <a:ext uri="{FF2B5EF4-FFF2-40B4-BE49-F238E27FC236}">
                <a16:creationId xmlns:a16="http://schemas.microsoft.com/office/drawing/2014/main" id="{18F537AB-194E-800C-4741-8C2F1F3BC5CE}"/>
              </a:ext>
            </a:extLst>
          </p:cNvPr>
          <p:cNvSpPr>
            <a:spLocks noGrp="1"/>
          </p:cNvSpPr>
          <p:nvPr>
            <p:ph idx="1"/>
          </p:nvPr>
        </p:nvSpPr>
        <p:spPr>
          <a:xfrm>
            <a:off x="838200" y="1002890"/>
            <a:ext cx="10515600" cy="5692877"/>
          </a:xfrm>
        </p:spPr>
        <p:txBody>
          <a:bodyPr>
            <a:noAutofit/>
          </a:bodyPr>
          <a:lstStyle/>
          <a:p>
            <a:pPr eaLnBrk="1" hangingPunct="1">
              <a:lnSpc>
                <a:spcPct val="100000"/>
              </a:lnSpc>
            </a:pPr>
            <a:r>
              <a:rPr lang="en-US" altLang="en-US" sz="2400" dirty="0">
                <a:latin typeface="Times New Roman" panose="02020603050405020304" pitchFamily="18" charset="0"/>
                <a:cs typeface="Times New Roman" panose="02020603050405020304" pitchFamily="18" charset="0"/>
              </a:rPr>
              <a:t>Functional Requirements</a:t>
            </a:r>
          </a:p>
          <a:p>
            <a:pPr marL="514350" indent="-514350" eaLnBrk="1" hangingPunct="1">
              <a:lnSpc>
                <a:spcPct val="100000"/>
              </a:lnSpc>
              <a:buAutoNum type="arabicPeriod"/>
            </a:pPr>
            <a:r>
              <a:rPr lang="en-US" altLang="en-US" sz="2400" dirty="0">
                <a:latin typeface="Times New Roman" panose="02020603050405020304" pitchFamily="18" charset="0"/>
                <a:cs typeface="Times New Roman" panose="02020603050405020304" pitchFamily="18" charset="0"/>
              </a:rPr>
              <a:t>User Interface:- The application must display a 3x3 grid for the game board.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The interface must allow users to select their symbol.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The application must visually update the game board after each move.</a:t>
            </a:r>
          </a:p>
          <a:p>
            <a:pPr marL="342900" indent="-342900" eaLnBrk="1" hangingPunct="1">
              <a:lnSpc>
                <a:spcPct val="100000"/>
              </a:lnSpc>
              <a:buAutoNum type="arabicPeriod" startAt="2"/>
            </a:pPr>
            <a:r>
              <a:rPr lang="en-US" altLang="en-US" sz="2400" dirty="0">
                <a:latin typeface="Times New Roman" panose="02020603050405020304" pitchFamily="18" charset="0"/>
                <a:cs typeface="Times New Roman" panose="02020603050405020304" pitchFamily="18" charset="0"/>
              </a:rPr>
              <a:t>Gameplay Mechanics: - The application must alternate turns between the two players.</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The application must check for win conditions after each move.</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The app must announce a draw when all cells are filled without a winner.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 The application must allow users to reset the game to start a new round.</a:t>
            </a:r>
          </a:p>
          <a:p>
            <a:pPr marL="342900" indent="-342900" eaLnBrk="1" hangingPunct="1">
              <a:lnSpc>
                <a:spcPct val="100000"/>
              </a:lnSpc>
              <a:buAutoNum type="arabicPeriod" startAt="3"/>
            </a:pPr>
            <a:r>
              <a:rPr lang="en-US" altLang="en-US" sz="2400" dirty="0">
                <a:latin typeface="Times New Roman" panose="02020603050405020304" pitchFamily="18" charset="0"/>
                <a:cs typeface="Times New Roman" panose="02020603050405020304" pitchFamily="18" charset="0"/>
              </a:rPr>
              <a:t>Game Modes: - The application must provide a single-player mode where the user plays against an AI.     </a:t>
            </a:r>
          </a:p>
          <a:p>
            <a:pPr marL="0" indent="0">
              <a:lnSpc>
                <a:spcPct val="100000"/>
              </a:lnSpc>
              <a:buNone/>
            </a:pPr>
            <a:r>
              <a:rPr lang="en-US" altLang="en-US" sz="2400" dirty="0">
                <a:latin typeface="Times New Roman" panose="02020603050405020304" pitchFamily="18" charset="0"/>
                <a:cs typeface="Times New Roman" panose="02020603050405020304" pitchFamily="18" charset="0"/>
              </a:rPr>
              <a:t>          - The AI must have at least two difficulty levels: easy and hard.   </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6E3E1-6AA0-C071-15D3-F62368EAEDC4}"/>
              </a:ext>
            </a:extLst>
          </p:cNvPr>
          <p:cNvSpPr>
            <a:spLocks noGrp="1"/>
          </p:cNvSpPr>
          <p:nvPr>
            <p:ph idx="1"/>
          </p:nvPr>
        </p:nvSpPr>
        <p:spPr>
          <a:xfrm>
            <a:off x="838200" y="432620"/>
            <a:ext cx="10515600" cy="6425380"/>
          </a:xfrm>
        </p:spPr>
        <p:txBody>
          <a:bodyPr>
            <a:normAutofit/>
          </a:bodyPr>
          <a:lstStyle/>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The application must provide a multiplayer mode.</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Non-Functional Requirements</a:t>
            </a:r>
          </a:p>
          <a:p>
            <a:pPr marL="514350" indent="-514350" eaLnBrk="1" hangingPunct="1">
              <a:lnSpc>
                <a:spcPct val="100000"/>
              </a:lnSpc>
              <a:buAutoNum type="arabicPeriod"/>
            </a:pPr>
            <a:r>
              <a:rPr lang="en-US" altLang="en-US" sz="2400" dirty="0">
                <a:latin typeface="Times New Roman" panose="02020603050405020304" pitchFamily="18" charset="0"/>
                <a:cs typeface="Times New Roman" panose="02020603050405020304" pitchFamily="18" charset="0"/>
              </a:rPr>
              <a:t>Performance: - The application must respond to user actions within 100 milliseconds.  </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        -The application must perform AI computations efficiently to avoid noticeable delays.</a:t>
            </a:r>
          </a:p>
          <a:p>
            <a:pPr marL="514350" indent="-514350" eaLnBrk="1" hangingPunct="1">
              <a:lnSpc>
                <a:spcPct val="100000"/>
              </a:lnSpc>
              <a:buAutoNum type="arabicPeriod" startAt="2"/>
            </a:pPr>
            <a:r>
              <a:rPr lang="en-US" altLang="en-US" sz="2400" dirty="0">
                <a:latin typeface="Times New Roman" panose="02020603050405020304" pitchFamily="18" charset="0"/>
                <a:cs typeface="Times New Roman" panose="02020603050405020304" pitchFamily="18" charset="0"/>
              </a:rPr>
              <a:t>Usability: - The application must have an intuitive and easy-to-use interface.   </a:t>
            </a:r>
          </a:p>
          <a:p>
            <a:pPr marL="514350" indent="-514350" eaLnBrk="1" hangingPunct="1">
              <a:lnSpc>
                <a:spcPct val="100000"/>
              </a:lnSpc>
              <a:buAutoNum type="arabicPeriod" startAt="3"/>
            </a:pPr>
            <a:r>
              <a:rPr lang="en-US" altLang="en-US" sz="2400" dirty="0">
                <a:latin typeface="Times New Roman" panose="02020603050405020304" pitchFamily="18" charset="0"/>
                <a:cs typeface="Times New Roman" panose="02020603050405020304" pitchFamily="18" charset="0"/>
              </a:rPr>
              <a:t>Compatibility: - The application must run on multiple platforms, including Windows, macOS, and Linux.   </a:t>
            </a:r>
          </a:p>
          <a:p>
            <a:pPr marL="514350" indent="-514350" eaLnBrk="1" hangingPunct="1">
              <a:lnSpc>
                <a:spcPct val="100000"/>
              </a:lnSpc>
              <a:buAutoNum type="arabicPeriod" startAt="4"/>
            </a:pPr>
            <a:r>
              <a:rPr lang="en-US" altLang="en-US" sz="2400" dirty="0">
                <a:latin typeface="Times New Roman" panose="02020603050405020304" pitchFamily="18" charset="0"/>
                <a:cs typeface="Times New Roman" panose="02020603050405020304" pitchFamily="18" charset="0"/>
              </a:rPr>
              <a:t>Reliability: - The application must handle invalid user inputs gracefully without crashing.</a:t>
            </a:r>
          </a:p>
          <a:p>
            <a:pPr marL="0" indent="0" eaLnBrk="1" hangingPunct="1">
              <a:lnSpc>
                <a:spcPct val="100000"/>
              </a:lnSpc>
              <a:buNone/>
            </a:pPr>
            <a:r>
              <a:rPr lang="en-US" altLang="en-US" sz="2400" dirty="0">
                <a:latin typeface="Times New Roman" panose="02020603050405020304" pitchFamily="18" charset="0"/>
                <a:cs typeface="Times New Roman" panose="02020603050405020304" pitchFamily="18" charset="0"/>
              </a:rPr>
              <a:t>By adhering to these functional and non-functional requirements, a robust, user-friendly, and efficient Tic Tac Toe application can be developed</a:t>
            </a:r>
            <a:r>
              <a:rPr lang="en-US" altLang="en-US" sz="2400" dirty="0"/>
              <a:t>. </a:t>
            </a:r>
          </a:p>
          <a:p>
            <a:endParaRPr lang="en-IN" dirty="0"/>
          </a:p>
        </p:txBody>
      </p:sp>
    </p:spTree>
    <p:extLst>
      <p:ext uri="{BB962C8B-B14F-4D97-AF65-F5344CB8AC3E}">
        <p14:creationId xmlns:p14="http://schemas.microsoft.com/office/powerpoint/2010/main" val="85324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614BB-2372-6B5F-C141-E4436D34E7DE}"/>
              </a:ext>
            </a:extLst>
          </p:cNvPr>
          <p:cNvSpPr>
            <a:spLocks noGrp="1"/>
          </p:cNvSpPr>
          <p:nvPr>
            <p:ph idx="1"/>
          </p:nvPr>
        </p:nvSpPr>
        <p:spPr>
          <a:xfrm>
            <a:off x="838200" y="255639"/>
            <a:ext cx="10515600" cy="6253316"/>
          </a:xfrm>
        </p:spPr>
        <p:txBody>
          <a:bodyPr>
            <a:normAutofit/>
          </a:bodyPr>
          <a:lstStyle/>
          <a:p>
            <a:pPr>
              <a:lnSpc>
                <a:spcPct val="100000"/>
              </a:lnSpc>
            </a:pPr>
            <a:r>
              <a:rPr lang="en-IN" sz="2400" dirty="0">
                <a:latin typeface="Times New Roman" panose="02020603050405020304" pitchFamily="18" charset="0"/>
                <a:cs typeface="Times New Roman" panose="02020603050405020304" pitchFamily="18" charset="0"/>
              </a:rPr>
              <a:t>Hardware Requirements</a:t>
            </a:r>
          </a:p>
          <a:p>
            <a:pPr marL="0" indent="0">
              <a:lnSpc>
                <a:spcPct val="100000"/>
              </a:lnSpc>
              <a:buNone/>
            </a:pPr>
            <a:r>
              <a:rPr lang="en-IN" sz="2400" dirty="0">
                <a:latin typeface="Times New Roman" panose="02020603050405020304" pitchFamily="18" charset="0"/>
                <a:cs typeface="Times New Roman" panose="02020603050405020304" pitchFamily="18" charset="0"/>
              </a:rPr>
              <a:t>1. Development Machine:  </a:t>
            </a:r>
          </a:p>
          <a:p>
            <a:pPr marL="0" indent="0">
              <a:lnSpc>
                <a:spcPct val="100000"/>
              </a:lnSpc>
              <a:buNone/>
            </a:pPr>
            <a:r>
              <a:rPr lang="en-IN" sz="2400" dirty="0">
                <a:latin typeface="Times New Roman" panose="02020603050405020304" pitchFamily="18" charset="0"/>
                <a:cs typeface="Times New Roman" panose="02020603050405020304" pitchFamily="18" charset="0"/>
              </a:rPr>
              <a:t>         - Processor: Intel Core i5 or equivalent   </a:t>
            </a:r>
          </a:p>
          <a:p>
            <a:pPr marL="0" indent="0">
              <a:lnSpc>
                <a:spcPct val="100000"/>
              </a:lnSpc>
              <a:buNone/>
            </a:pPr>
            <a:r>
              <a:rPr lang="en-IN" sz="2400" dirty="0">
                <a:latin typeface="Times New Roman" panose="02020603050405020304" pitchFamily="18" charset="0"/>
                <a:cs typeface="Times New Roman" panose="02020603050405020304" pitchFamily="18" charset="0"/>
              </a:rPr>
              <a:t>         - RAM: 8 GB minimum   </a:t>
            </a:r>
          </a:p>
          <a:p>
            <a:pPr marL="0" indent="0">
              <a:lnSpc>
                <a:spcPct val="100000"/>
              </a:lnSpc>
              <a:buNone/>
            </a:pPr>
            <a:r>
              <a:rPr lang="en-IN" sz="2400" dirty="0">
                <a:latin typeface="Times New Roman" panose="02020603050405020304" pitchFamily="18" charset="0"/>
                <a:cs typeface="Times New Roman" panose="02020603050405020304" pitchFamily="18" charset="0"/>
              </a:rPr>
              <a:t>         - Storage: 500 MB available space for development tools and project files   </a:t>
            </a:r>
          </a:p>
          <a:p>
            <a:pPr marL="0" indent="0">
              <a:lnSpc>
                <a:spcPct val="100000"/>
              </a:lnSpc>
              <a:buNone/>
            </a:pPr>
            <a:r>
              <a:rPr lang="en-IN" sz="2400" dirty="0">
                <a:latin typeface="Times New Roman" panose="02020603050405020304" pitchFamily="18" charset="0"/>
                <a:cs typeface="Times New Roman" panose="02020603050405020304" pitchFamily="18" charset="0"/>
              </a:rPr>
              <a:t>         - Display: Monitor with a minimum resolution of 1280x720   </a:t>
            </a:r>
          </a:p>
          <a:p>
            <a:pPr marL="0" indent="0">
              <a:lnSpc>
                <a:spcPct val="100000"/>
              </a:lnSpc>
              <a:buNone/>
            </a:pPr>
            <a:r>
              <a:rPr lang="en-IN" sz="2400" dirty="0">
                <a:latin typeface="Times New Roman" panose="02020603050405020304" pitchFamily="18" charset="0"/>
                <a:cs typeface="Times New Roman" panose="02020603050405020304" pitchFamily="18" charset="0"/>
              </a:rPr>
              <a:t>         - Graphics: Integrated graphics sufficient   </a:t>
            </a:r>
          </a:p>
          <a:p>
            <a:pPr marL="0" indent="0">
              <a:lnSpc>
                <a:spcPct val="100000"/>
              </a:lnSpc>
              <a:buNone/>
            </a:pPr>
            <a:r>
              <a:rPr lang="en-IN" sz="2400" dirty="0">
                <a:latin typeface="Times New Roman" panose="02020603050405020304" pitchFamily="18" charset="0"/>
                <a:cs typeface="Times New Roman" panose="02020603050405020304" pitchFamily="18" charset="0"/>
              </a:rPr>
              <a:t>         - Input Devices: Keyboard and mouse</a:t>
            </a:r>
          </a:p>
          <a:p>
            <a:pPr marL="0" indent="0">
              <a:lnSpc>
                <a:spcPct val="100000"/>
              </a:lnSpc>
              <a:buNone/>
            </a:pPr>
            <a:r>
              <a:rPr lang="en-IN" sz="2400" dirty="0">
                <a:latin typeface="Times New Roman" panose="02020603050405020304" pitchFamily="18" charset="0"/>
                <a:cs typeface="Times New Roman" panose="02020603050405020304" pitchFamily="18" charset="0"/>
              </a:rPr>
              <a:t> 2. Testing Devices:   </a:t>
            </a:r>
          </a:p>
          <a:p>
            <a:pPr marL="0" indent="0">
              <a:lnSpc>
                <a:spcPct val="100000"/>
              </a:lnSpc>
              <a:buNone/>
            </a:pPr>
            <a:r>
              <a:rPr lang="en-IN" sz="2400" dirty="0">
                <a:latin typeface="Times New Roman" panose="02020603050405020304" pitchFamily="18" charset="0"/>
                <a:cs typeface="Times New Roman" panose="02020603050405020304" pitchFamily="18" charset="0"/>
              </a:rPr>
              <a:t>         - PC/Laptop: Additional machines with different OS (Windows, macOS, Linux) to test cross-platform compatibility</a:t>
            </a:r>
          </a:p>
        </p:txBody>
      </p:sp>
    </p:spTree>
    <p:extLst>
      <p:ext uri="{BB962C8B-B14F-4D97-AF65-F5344CB8AC3E}">
        <p14:creationId xmlns:p14="http://schemas.microsoft.com/office/powerpoint/2010/main" val="92194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614BB-2372-6B5F-C141-E4436D34E7DE}"/>
              </a:ext>
            </a:extLst>
          </p:cNvPr>
          <p:cNvSpPr>
            <a:spLocks noGrp="1"/>
          </p:cNvSpPr>
          <p:nvPr>
            <p:ph idx="1"/>
          </p:nvPr>
        </p:nvSpPr>
        <p:spPr>
          <a:xfrm>
            <a:off x="838200" y="255638"/>
            <a:ext cx="10515600" cy="6292645"/>
          </a:xfrm>
        </p:spPr>
        <p:txBody>
          <a:bodyPr>
            <a:normAutofit/>
          </a:bodyPr>
          <a:lstStyle/>
          <a:p>
            <a:pPr>
              <a:lnSpc>
                <a:spcPct val="100000"/>
              </a:lnSpc>
            </a:pPr>
            <a:r>
              <a:rPr lang="en-IN" sz="2400" dirty="0">
                <a:latin typeface="Times New Roman" panose="02020603050405020304" pitchFamily="18" charset="0"/>
                <a:cs typeface="Times New Roman" panose="02020603050405020304" pitchFamily="18" charset="0"/>
              </a:rPr>
              <a:t>Software Requirements</a:t>
            </a:r>
          </a:p>
          <a:p>
            <a:pPr>
              <a:lnSpc>
                <a:spcPct val="100000"/>
              </a:lnSpc>
            </a:pPr>
            <a:r>
              <a:rPr lang="en-IN" sz="2400" dirty="0">
                <a:latin typeface="Times New Roman" panose="02020603050405020304" pitchFamily="18" charset="0"/>
                <a:cs typeface="Times New Roman" panose="02020603050405020304" pitchFamily="18" charset="0"/>
              </a:rPr>
              <a:t>1. Development Environment:</a:t>
            </a:r>
          </a:p>
          <a:p>
            <a:pPr marL="0" indent="0">
              <a:lnSpc>
                <a:spcPct val="100000"/>
              </a:lnSpc>
              <a:buNone/>
            </a:pPr>
            <a:r>
              <a:rPr lang="en-IN" sz="2400" dirty="0">
                <a:latin typeface="Times New Roman" panose="02020603050405020304" pitchFamily="18" charset="0"/>
                <a:cs typeface="Times New Roman" panose="02020603050405020304" pitchFamily="18" charset="0"/>
              </a:rPr>
              <a:t>         - Operating System: Windows 10/11, macOS</a:t>
            </a:r>
          </a:p>
          <a:p>
            <a:pPr marL="0" indent="0">
              <a:lnSpc>
                <a:spcPct val="100000"/>
              </a:lnSpc>
              <a:buNone/>
            </a:pPr>
            <a:r>
              <a:rPr lang="en-IN" sz="2400" dirty="0">
                <a:latin typeface="Times New Roman" panose="02020603050405020304" pitchFamily="18" charset="0"/>
                <a:cs typeface="Times New Roman" panose="02020603050405020304" pitchFamily="18" charset="0"/>
              </a:rPr>
              <a:t>         - Java Development Kit (JDK): JDK 8 or higher   </a:t>
            </a:r>
          </a:p>
          <a:p>
            <a:pPr marL="0" indent="0">
              <a:lnSpc>
                <a:spcPct val="100000"/>
              </a:lnSpc>
              <a:buNone/>
            </a:pPr>
            <a:r>
              <a:rPr lang="en-IN" sz="2400" dirty="0">
                <a:latin typeface="Times New Roman" panose="02020603050405020304" pitchFamily="18" charset="0"/>
                <a:cs typeface="Times New Roman" panose="02020603050405020304" pitchFamily="18" charset="0"/>
              </a:rPr>
              <a:t>         - Integrated Development Environment (IDE): IntelliJ IDEA</a:t>
            </a:r>
          </a:p>
          <a:p>
            <a:pPr marL="0" indent="0">
              <a:lnSpc>
                <a:spcPct val="100000"/>
              </a:lnSpc>
              <a:buNone/>
            </a:pPr>
            <a:r>
              <a:rPr lang="en-IN" sz="2400" dirty="0">
                <a:latin typeface="Times New Roman" panose="02020603050405020304" pitchFamily="18" charset="0"/>
                <a:cs typeface="Times New Roman" panose="02020603050405020304" pitchFamily="18" charset="0"/>
              </a:rPr>
              <a:t>2. Version Control:   </a:t>
            </a:r>
          </a:p>
          <a:p>
            <a:pPr marL="0" indent="0">
              <a:lnSpc>
                <a:spcPct val="100000"/>
              </a:lnSpc>
              <a:buNone/>
            </a:pPr>
            <a:r>
              <a:rPr lang="en-IN" sz="2400" dirty="0">
                <a:latin typeface="Times New Roman" panose="02020603050405020304" pitchFamily="18" charset="0"/>
                <a:cs typeface="Times New Roman" panose="02020603050405020304" pitchFamily="18" charset="0"/>
              </a:rPr>
              <a:t>         - Version Control System: Git   </a:t>
            </a:r>
          </a:p>
          <a:p>
            <a:pPr marL="0" indent="0">
              <a:lnSpc>
                <a:spcPct val="100000"/>
              </a:lnSpc>
              <a:buNone/>
            </a:pPr>
            <a:r>
              <a:rPr lang="en-IN" sz="2400" dirty="0">
                <a:latin typeface="Times New Roman" panose="02020603050405020304" pitchFamily="18" charset="0"/>
                <a:cs typeface="Times New Roman" panose="02020603050405020304" pitchFamily="18" charset="0"/>
              </a:rPr>
              <a:t>         - Repository Hosting Service: GitHub</a:t>
            </a:r>
          </a:p>
          <a:p>
            <a:pPr marL="0" indent="0">
              <a:lnSpc>
                <a:spcPct val="100000"/>
              </a:lnSpc>
              <a:buNone/>
            </a:pPr>
            <a:r>
              <a:rPr lang="en-IN" sz="2400" dirty="0">
                <a:latin typeface="Times New Roman" panose="02020603050405020304" pitchFamily="18" charset="0"/>
                <a:cs typeface="Times New Roman" panose="02020603050405020304" pitchFamily="18" charset="0"/>
              </a:rPr>
              <a:t>3. User Interface Development:   </a:t>
            </a:r>
          </a:p>
          <a:p>
            <a:pPr marL="0" indent="0">
              <a:lnSpc>
                <a:spcPct val="100000"/>
              </a:lnSpc>
              <a:buNone/>
            </a:pPr>
            <a:r>
              <a:rPr lang="en-IN" sz="2400" dirty="0">
                <a:latin typeface="Times New Roman" panose="02020603050405020304" pitchFamily="18" charset="0"/>
                <a:cs typeface="Times New Roman" panose="02020603050405020304" pitchFamily="18" charset="0"/>
              </a:rPr>
              <a:t>         - JavaFX: For creating the graphical user interface (GUI)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67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1264</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 Department of Computer Science and Engineering  Academic Year (2023-24)  22CSE48 - Mini Project Tic Tac Toe Application </vt:lpstr>
      <vt:lpstr>Contents</vt:lpstr>
      <vt:lpstr>Objectives</vt:lpstr>
      <vt:lpstr>PowerPoint Presentation</vt:lpstr>
      <vt:lpstr>Abstract</vt:lpstr>
      <vt:lpstr>Requirement Specification</vt:lpstr>
      <vt:lpstr>PowerPoint Presentation</vt:lpstr>
      <vt:lpstr>PowerPoint Presentation</vt:lpstr>
      <vt:lpstr>PowerPoint Presentation</vt:lpstr>
      <vt:lpstr>Design</vt:lpstr>
      <vt:lpstr>PowerPoint Presentation</vt:lpstr>
      <vt:lpstr>Methodology</vt:lpstr>
      <vt:lpstr>Implementation Roadmap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Aajnya Prabhu</dc:creator>
  <cp:lastModifiedBy>Aajnya Prabhu</cp:lastModifiedBy>
  <cp:revision>6</cp:revision>
  <dcterms:created xsi:type="dcterms:W3CDTF">2024-06-23T16:33:01Z</dcterms:created>
  <dcterms:modified xsi:type="dcterms:W3CDTF">2024-08-19T18:03:48Z</dcterms:modified>
</cp:coreProperties>
</file>