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16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ed. khan" userId="2e2cefd1c6204cd3" providerId="LiveId" clId="{3CEE4BD5-FDA4-4BE7-A3A7-BB812DC065E3}"/>
    <pc:docChg chg="modSld">
      <pc:chgData name="javed. khan" userId="2e2cefd1c6204cd3" providerId="LiveId" clId="{3CEE4BD5-FDA4-4BE7-A3A7-BB812DC065E3}" dt="2023-12-25T05:03:42.993" v="30" actId="20577"/>
      <pc:docMkLst>
        <pc:docMk/>
      </pc:docMkLst>
      <pc:sldChg chg="modSp mod">
        <pc:chgData name="javed. khan" userId="2e2cefd1c6204cd3" providerId="LiveId" clId="{3CEE4BD5-FDA4-4BE7-A3A7-BB812DC065E3}" dt="2023-12-25T05:03:42.993" v="30" actId="20577"/>
        <pc:sldMkLst>
          <pc:docMk/>
          <pc:sldMk cId="2685588994" sldId="256"/>
        </pc:sldMkLst>
        <pc:spChg chg="mod">
          <ac:chgData name="javed. khan" userId="2e2cefd1c6204cd3" providerId="LiveId" clId="{3CEE4BD5-FDA4-4BE7-A3A7-BB812DC065E3}" dt="2023-12-25T05:03:42.993" v="30" actId="20577"/>
          <ac:spMkLst>
            <pc:docMk/>
            <pc:sldMk cId="2685588994" sldId="256"/>
            <ac:spMk id="6" creationId="{ECFB98E9-3484-A2C1-1F88-DC3CBCF278CD}"/>
          </ac:spMkLst>
        </pc:spChg>
      </pc:sldChg>
      <pc:sldChg chg="modSp mod">
        <pc:chgData name="javed. khan" userId="2e2cefd1c6204cd3" providerId="LiveId" clId="{3CEE4BD5-FDA4-4BE7-A3A7-BB812DC065E3}" dt="2023-12-25T05:02:49.898" v="1" actId="732"/>
        <pc:sldMkLst>
          <pc:docMk/>
          <pc:sldMk cId="3142751951" sldId="263"/>
        </pc:sldMkLst>
        <pc:picChg chg="mod modCrop">
          <ac:chgData name="javed. khan" userId="2e2cefd1c6204cd3" providerId="LiveId" clId="{3CEE4BD5-FDA4-4BE7-A3A7-BB812DC065E3}" dt="2023-12-25T05:02:49.898" v="1" actId="732"/>
          <ac:picMkLst>
            <pc:docMk/>
            <pc:sldMk cId="3142751951" sldId="263"/>
            <ac:picMk id="5" creationId="{F7C2D74C-F8BE-275E-EA47-5B7B8FED6BCC}"/>
          </ac:picMkLst>
        </pc:picChg>
      </pc:sldChg>
    </pc:docChg>
  </pc:docChgLst>
  <pc:docChgLst>
    <pc:chgData name="javed. khan" userId="2e2cefd1c6204cd3" providerId="LiveId" clId="{509DB528-9F25-4D8D-9C51-18895EF73D50}"/>
    <pc:docChg chg="custSel modSld">
      <pc:chgData name="javed. khan" userId="2e2cefd1c6204cd3" providerId="LiveId" clId="{509DB528-9F25-4D8D-9C51-18895EF73D50}" dt="2023-02-25T07:17:00.541" v="5" actId="27636"/>
      <pc:docMkLst>
        <pc:docMk/>
      </pc:docMkLst>
      <pc:sldChg chg="modSp mod">
        <pc:chgData name="javed. khan" userId="2e2cefd1c6204cd3" providerId="LiveId" clId="{509DB528-9F25-4D8D-9C51-18895EF73D50}" dt="2023-02-25T07:17:00.541" v="5" actId="27636"/>
        <pc:sldMkLst>
          <pc:docMk/>
          <pc:sldMk cId="3228822826" sldId="257"/>
        </pc:sldMkLst>
        <pc:spChg chg="mod">
          <ac:chgData name="javed. khan" userId="2e2cefd1c6204cd3" providerId="LiveId" clId="{509DB528-9F25-4D8D-9C51-18895EF73D50}" dt="2023-02-25T07:17:00.541" v="5" actId="27636"/>
          <ac:spMkLst>
            <pc:docMk/>
            <pc:sldMk cId="3228822826" sldId="257"/>
            <ac:spMk id="3" creationId="{7B862BC6-BF19-B704-DBAD-F2519EE6F777}"/>
          </ac:spMkLst>
        </pc:spChg>
      </pc:sldChg>
      <pc:sldChg chg="modSp">
        <pc:chgData name="javed. khan" userId="2e2cefd1c6204cd3" providerId="LiveId" clId="{509DB528-9F25-4D8D-9C51-18895EF73D50}" dt="2023-02-25T07:17:00.196" v="3"/>
        <pc:sldMkLst>
          <pc:docMk/>
          <pc:sldMk cId="924816879" sldId="260"/>
        </pc:sldMkLst>
        <pc:spChg chg="mod">
          <ac:chgData name="javed. khan" userId="2e2cefd1c6204cd3" providerId="LiveId" clId="{509DB528-9F25-4D8D-9C51-18895EF73D50}" dt="2023-02-25T07:17:00.196" v="3"/>
          <ac:spMkLst>
            <pc:docMk/>
            <pc:sldMk cId="924816879" sldId="260"/>
            <ac:spMk id="3" creationId="{29459E15-5909-178C-7C57-11668B65733D}"/>
          </ac:spMkLst>
        </pc:spChg>
      </pc:sldChg>
      <pc:sldChg chg="modSp mod">
        <pc:chgData name="javed. khan" userId="2e2cefd1c6204cd3" providerId="LiveId" clId="{509DB528-9F25-4D8D-9C51-18895EF73D50}" dt="2023-02-25T07:17:00.401" v="4" actId="27636"/>
        <pc:sldMkLst>
          <pc:docMk/>
          <pc:sldMk cId="127497676" sldId="261"/>
        </pc:sldMkLst>
        <pc:spChg chg="mod">
          <ac:chgData name="javed. khan" userId="2e2cefd1c6204cd3" providerId="LiveId" clId="{509DB528-9F25-4D8D-9C51-18895EF73D50}" dt="2023-02-25T07:16:34.891" v="1" actId="27636"/>
          <ac:spMkLst>
            <pc:docMk/>
            <pc:sldMk cId="127497676" sldId="261"/>
            <ac:spMk id="2" creationId="{7DFD0CE8-EAA2-1F8F-E1FC-D5753192E1E5}"/>
          </ac:spMkLst>
        </pc:spChg>
        <pc:spChg chg="mod">
          <ac:chgData name="javed. khan" userId="2e2cefd1c6204cd3" providerId="LiveId" clId="{509DB528-9F25-4D8D-9C51-18895EF73D50}" dt="2023-02-25T07:17:00.401" v="4" actId="27636"/>
          <ac:spMkLst>
            <pc:docMk/>
            <pc:sldMk cId="127497676" sldId="261"/>
            <ac:spMk id="3" creationId="{29459E15-5909-178C-7C57-11668B65733D}"/>
          </ac:spMkLst>
        </pc:spChg>
      </pc:sldChg>
      <pc:sldChg chg="modSp mod">
        <pc:chgData name="javed. khan" userId="2e2cefd1c6204cd3" providerId="LiveId" clId="{509DB528-9F25-4D8D-9C51-18895EF73D50}" dt="2023-02-25T07:16:34.981" v="2" actId="27636"/>
        <pc:sldMkLst>
          <pc:docMk/>
          <pc:sldMk cId="3366573904" sldId="262"/>
        </pc:sldMkLst>
        <pc:spChg chg="mod">
          <ac:chgData name="javed. khan" userId="2e2cefd1c6204cd3" providerId="LiveId" clId="{509DB528-9F25-4D8D-9C51-18895EF73D50}" dt="2023-02-25T07:16:34.981" v="2" actId="27636"/>
          <ac:spMkLst>
            <pc:docMk/>
            <pc:sldMk cId="3366573904" sldId="262"/>
            <ac:spMk id="3" creationId="{29459E15-5909-178C-7C57-11668B65733D}"/>
          </ac:spMkLst>
        </pc:spChg>
      </pc:sldChg>
      <pc:sldChg chg="modSp">
        <pc:chgData name="javed. khan" userId="2e2cefd1c6204cd3" providerId="LiveId" clId="{509DB528-9F25-4D8D-9C51-18895EF73D50}" dt="2023-02-25T07:17:00.196" v="3"/>
        <pc:sldMkLst>
          <pc:docMk/>
          <pc:sldMk cId="3142751951" sldId="263"/>
        </pc:sldMkLst>
        <pc:spChg chg="mod">
          <ac:chgData name="javed. khan" userId="2e2cefd1c6204cd3" providerId="LiveId" clId="{509DB528-9F25-4D8D-9C51-18895EF73D50}" dt="2023-02-25T07:17:00.196" v="3"/>
          <ac:spMkLst>
            <pc:docMk/>
            <pc:sldMk cId="3142751951" sldId="263"/>
            <ac:spMk id="3" creationId="{F0301BE9-050A-E09E-4FEA-2E5ECC359C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287632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8834C-463F-4300-8FE9-610572AD0044}"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47682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06652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03557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69264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2287492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4054277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20434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395835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47141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8834C-463F-4300-8FE9-610572AD0044}"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87648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8834C-463F-4300-8FE9-610572AD0044}"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65591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8834C-463F-4300-8FE9-610572AD0044}"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73104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8834C-463F-4300-8FE9-610572AD0044}"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32063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8834C-463F-4300-8FE9-610572AD0044}"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103523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8834C-463F-4300-8FE9-610572AD0044}"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325563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88834C-463F-4300-8FE9-610572AD0044}"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AD3D3-109F-465D-8A92-0551DA1B5D17}" type="slidenum">
              <a:rPr lang="en-IN" smtClean="0"/>
              <a:t>‹#›</a:t>
            </a:fld>
            <a:endParaRPr lang="en-IN"/>
          </a:p>
        </p:txBody>
      </p:sp>
    </p:spTree>
    <p:extLst>
      <p:ext uri="{BB962C8B-B14F-4D97-AF65-F5344CB8AC3E}">
        <p14:creationId xmlns:p14="http://schemas.microsoft.com/office/powerpoint/2010/main" val="200040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88834C-463F-4300-8FE9-610572AD0044}" type="datetimeFigureOut">
              <a:rPr lang="en-IN" smtClean="0"/>
              <a:t>05-01-2024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DAD3D3-109F-465D-8A92-0551DA1B5D17}" type="slidenum">
              <a:rPr lang="en-IN" smtClean="0"/>
              <a:t>‹#›</a:t>
            </a:fld>
            <a:endParaRPr lang="en-IN"/>
          </a:p>
        </p:txBody>
      </p:sp>
    </p:spTree>
    <p:extLst>
      <p:ext uri="{BB962C8B-B14F-4D97-AF65-F5344CB8AC3E}">
        <p14:creationId xmlns:p14="http://schemas.microsoft.com/office/powerpoint/2010/main" val="17599522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0D2E8-26AA-01AE-6773-73E6FEF92450}"/>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74429" y="0"/>
            <a:ext cx="12192000" cy="6858000"/>
          </a:xfrm>
          <a:prstGeom prst="rect">
            <a:avLst/>
          </a:prstGeom>
        </p:spPr>
      </p:pic>
      <p:sp>
        <p:nvSpPr>
          <p:cNvPr id="2" name="Title 1">
            <a:extLst>
              <a:ext uri="{FF2B5EF4-FFF2-40B4-BE49-F238E27FC236}">
                <a16:creationId xmlns:a16="http://schemas.microsoft.com/office/drawing/2014/main" id="{611E6BE1-7907-9FAB-CD0D-FA8E05FB89BA}"/>
              </a:ext>
            </a:extLst>
          </p:cNvPr>
          <p:cNvSpPr>
            <a:spLocks noGrp="1"/>
          </p:cNvSpPr>
          <p:nvPr>
            <p:ph type="ctrTitle"/>
          </p:nvPr>
        </p:nvSpPr>
        <p:spPr>
          <a:xfrm>
            <a:off x="18673" y="396237"/>
            <a:ext cx="7868094" cy="2387600"/>
          </a:xfrm>
        </p:spPr>
        <p:txBody>
          <a:bodyPr>
            <a:noAutofit/>
          </a:bodyPr>
          <a:lstStyle/>
          <a:p>
            <a:r>
              <a:rPr lang="en-IN" sz="7200" b="1" dirty="0">
                <a:latin typeface="Times New Roman" panose="02020603050405020304" pitchFamily="18" charset="0"/>
                <a:cs typeface="Times New Roman" panose="02020603050405020304" pitchFamily="18" charset="0"/>
              </a:rPr>
              <a:t>FLIGHT PRICE PREDICTION</a:t>
            </a:r>
          </a:p>
        </p:txBody>
      </p:sp>
      <p:sp>
        <p:nvSpPr>
          <p:cNvPr id="6" name="TextBox 5">
            <a:extLst>
              <a:ext uri="{FF2B5EF4-FFF2-40B4-BE49-F238E27FC236}">
                <a16:creationId xmlns:a16="http://schemas.microsoft.com/office/drawing/2014/main" id="{ECFB98E9-3484-A2C1-1F88-DC3CBCF278CD}"/>
              </a:ext>
            </a:extLst>
          </p:cNvPr>
          <p:cNvSpPr txBox="1"/>
          <p:nvPr/>
        </p:nvSpPr>
        <p:spPr>
          <a:xfrm>
            <a:off x="74429" y="4074164"/>
            <a:ext cx="8358371" cy="2585323"/>
          </a:xfrm>
          <a:prstGeom prst="rect">
            <a:avLst/>
          </a:prstGeom>
          <a:noFill/>
        </p:spPr>
        <p:txBody>
          <a:bodyPr wrap="square" rtlCol="0">
            <a:spAutoFit/>
          </a:bodyPr>
          <a:lstStyle/>
          <a:p>
            <a:r>
              <a:rPr lang="en-IN" sz="5400" dirty="0"/>
              <a:t>Name-: Sandhya </a:t>
            </a:r>
            <a:r>
              <a:rPr lang="en-IN" sz="5400" dirty="0" err="1"/>
              <a:t>Shivanand</a:t>
            </a:r>
            <a:r>
              <a:rPr lang="en-IN" sz="5400" dirty="0"/>
              <a:t> </a:t>
            </a:r>
            <a:r>
              <a:rPr lang="en-IN" sz="5400" dirty="0" err="1"/>
              <a:t>Ghuge</a:t>
            </a:r>
            <a:endParaRPr lang="en-IN" sz="5400" dirty="0"/>
          </a:p>
          <a:p>
            <a:r>
              <a:rPr lang="en-IN" sz="5400" dirty="0"/>
              <a:t> Roll </a:t>
            </a:r>
            <a:r>
              <a:rPr lang="en-IN" sz="5400"/>
              <a:t>no-:237787</a:t>
            </a:r>
            <a:endParaRPr lang="en-IN" sz="5400" dirty="0"/>
          </a:p>
        </p:txBody>
      </p:sp>
    </p:spTree>
    <p:extLst>
      <p:ext uri="{BB962C8B-B14F-4D97-AF65-F5344CB8AC3E}">
        <p14:creationId xmlns:p14="http://schemas.microsoft.com/office/powerpoint/2010/main" val="268558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9ADB-23A0-7EF6-33C5-E76F5A348275}"/>
              </a:ext>
            </a:extLst>
          </p:cNvPr>
          <p:cNvSpPr>
            <a:spLocks noGrp="1"/>
          </p:cNvSpPr>
          <p:nvPr>
            <p:ph type="title"/>
          </p:nvPr>
        </p:nvSpPr>
        <p:spPr>
          <a:xfrm>
            <a:off x="1036320" y="621139"/>
            <a:ext cx="10058400" cy="1450757"/>
          </a:xfrm>
        </p:spPr>
        <p:txBody>
          <a:bodyPr>
            <a:normAutofit/>
          </a:bodyPr>
          <a:lstStyle/>
          <a:p>
            <a:r>
              <a:rPr lang="en-US" u="sng" strike="noStrike" dirty="0">
                <a:effectLst/>
                <a:uFill>
                  <a:solidFill>
                    <a:srgbClr val="000000"/>
                  </a:solidFill>
                </a:uFill>
                <a:latin typeface="Times New Roman" panose="02020603050405020304" pitchFamily="18" charset="0"/>
                <a:ea typeface="Times New Roman" panose="02020603050405020304" pitchFamily="18" charset="0"/>
              </a:rPr>
              <a:t>INTRODUCTION</a:t>
            </a:r>
            <a:br>
              <a:rPr lang="en-IN" u="sng" dirty="0">
                <a:effectLst/>
                <a:uFill>
                  <a:solidFill>
                    <a:srgbClr val="000000"/>
                  </a:solidFill>
                </a:uFill>
                <a:latin typeface="Times New Roman" panose="02020603050405020304" pitchFamily="18" charset="0"/>
                <a:ea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7B862BC6-BF19-B704-DBAD-F2519EE6F777}"/>
              </a:ext>
            </a:extLst>
          </p:cNvPr>
          <p:cNvSpPr>
            <a:spLocks noGrp="1"/>
          </p:cNvSpPr>
          <p:nvPr>
            <p:ph idx="1"/>
          </p:nvPr>
        </p:nvSpPr>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The Airline Flight Fare Prediction project is to predict airline flight fares across the Indian cities. The dataset for the project is taken from Kaggle, and it is a time-stamped dataset so, while building the model, extensive pre-processing was done on the dataset especially on the date-time columns to finally come up with a ML model which could effectively predict airline fares across various Indian Cities. The dataset had many features which had to pre-processed and transformed into new parameters for a cleaner and simple web application layout to predict the fares.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82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B83F-FDF1-E335-A641-2DFCF831A197}"/>
              </a:ext>
            </a:extLst>
          </p:cNvPr>
          <p:cNvSpPr>
            <a:spLocks noGrp="1"/>
          </p:cNvSpPr>
          <p:nvPr>
            <p:ph type="title"/>
          </p:nvPr>
        </p:nvSpPr>
        <p:spPr>
          <a:xfrm>
            <a:off x="615175" y="624469"/>
            <a:ext cx="10515600" cy="798591"/>
          </a:xfrm>
        </p:spPr>
        <p:txBody>
          <a:bodyPr/>
          <a:lstStyle/>
          <a:p>
            <a:r>
              <a:rPr lang="en-US" sz="4400" b="0" u="sng" kern="0" dirty="0">
                <a:solidFill>
                  <a:srgbClr val="222222"/>
                </a:solidFill>
                <a:effectLst/>
                <a:latin typeface="Times New Roman" panose="02020603050405020304" pitchFamily="18" charset="0"/>
                <a:ea typeface="Arial" panose="020B0604020202020204" pitchFamily="34" charset="0"/>
                <a:cs typeface="Times New Roman" panose="02020603050405020304" pitchFamily="18" charset="0"/>
              </a:rPr>
              <a:t>POPULAR FLIGHT PRICE PREDICTOR</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0F12D-486B-DF5B-F0B3-126006B63E39}"/>
              </a:ext>
            </a:extLst>
          </p:cNvPr>
          <p:cNvSpPr>
            <a:spLocks noGrp="1"/>
          </p:cNvSpPr>
          <p:nvPr>
            <p:ph idx="1"/>
          </p:nvPr>
        </p:nvSpPr>
        <p:spPr>
          <a:xfrm>
            <a:off x="763772" y="1873406"/>
            <a:ext cx="10515600" cy="4215160"/>
          </a:xfrm>
        </p:spPr>
        <p:txBody>
          <a:bodyPr>
            <a:noAutofit/>
          </a:bodyPr>
          <a:lstStyle/>
          <a:p>
            <a:pPr marL="0" indent="0" fontAlgn="base">
              <a:lnSpc>
                <a:spcPct val="107000"/>
              </a:lnSpc>
              <a:spcBef>
                <a:spcPts val="750"/>
              </a:spcBef>
              <a:spcAft>
                <a:spcPts val="525"/>
              </a:spcAft>
              <a:buNone/>
            </a:pP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Airhint</a:t>
            </a:r>
            <a:endParaRPr lang="en-IN" sz="18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ct val="107000"/>
              </a:lnSpc>
              <a:spcBef>
                <a:spcPts val="750"/>
              </a:spcBef>
              <a:spcAft>
                <a:spcPts val="525"/>
              </a:spcAft>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airfare predictor also shows the price range and the confidence level regarding the best moment to buy your flight tickets. Moreover, we will tell you if it's best to wait or book your tickets now and if not what are the chances of price drop. </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AirHint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tells you how to fly cheap and is all about great flight predictions and deals!</a:t>
            </a:r>
            <a:endParaRPr lang="en-IN" sz="180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ct val="107000"/>
              </a:lnSpc>
              <a:spcBef>
                <a:spcPts val="750"/>
              </a:spcBef>
              <a:spcAft>
                <a:spcPts val="525"/>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Hopper</a:t>
            </a:r>
            <a:endParaRPr lang="en-IN" sz="18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ct val="107000"/>
              </a:lnSpc>
              <a:spcBef>
                <a:spcPts val="750"/>
              </a:spcBef>
              <a:spcAft>
                <a:spcPts val="525"/>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Hopper is an accredited travel agency. Hopper partner with airlines, hotels, homes, and car rental providers across the globe so you can feel confident you’re booking the perfect vacation at the best price. Hopper sells over $4.5 billion of travel every year..</a:t>
            </a:r>
            <a:endParaRPr lang="en-IN" sz="180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ct val="107000"/>
              </a:lnSpc>
              <a:spcBef>
                <a:spcPts val="750"/>
              </a:spcBef>
              <a:spcAft>
                <a:spcPts val="525"/>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Skyscanner</a:t>
            </a:r>
            <a:endParaRPr lang="en-IN" sz="18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ct val="107000"/>
              </a:lnSpc>
              <a:spcBef>
                <a:spcPts val="750"/>
              </a:spcBef>
              <a:spcAft>
                <a:spcPts val="525"/>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Skyscanner is one of the popular apps when it comes to airfare tracking. And a large part of that has to do with its simplified and easy-to-use interface, which allows for the ability to search and compare different flights in one place.. </a:t>
            </a:r>
            <a:endParaRPr lang="en-IN" sz="180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25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0CE8-EAA2-1F8F-E1FC-D5753192E1E5}"/>
              </a:ext>
            </a:extLst>
          </p:cNvPr>
          <p:cNvSpPr>
            <a:spLocks noGrp="1"/>
          </p:cNvSpPr>
          <p:nvPr>
            <p:ph type="title"/>
          </p:nvPr>
        </p:nvSpPr>
        <p:spPr>
          <a:xfrm>
            <a:off x="1066800" y="676895"/>
            <a:ext cx="10058400" cy="1450757"/>
          </a:xfrm>
        </p:spPr>
        <p:txBody>
          <a:bodyPr/>
          <a:lstStyle/>
          <a:p>
            <a:r>
              <a:rPr lang="en-US" u="sng" kern="0" dirty="0">
                <a:effectLst/>
                <a:latin typeface="Times New Roman" panose="02020603050405020304" pitchFamily="18" charset="0"/>
                <a:ea typeface="Arial" panose="020B0604020202020204" pitchFamily="34" charset="0"/>
              </a:rPr>
              <a:t>PROPOSED SYSTEM</a:t>
            </a:r>
            <a:br>
              <a:rPr lang="en-IN" sz="1800" b="1" kern="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9459E15-5909-178C-7C57-11668B65733D}"/>
              </a:ext>
            </a:extLst>
          </p:cNvPr>
          <p:cNvSpPr>
            <a:spLocks noGrp="1"/>
          </p:cNvSpPr>
          <p:nvPr>
            <p:ph idx="1"/>
          </p:nvPr>
        </p:nvSpPr>
        <p:spPr>
          <a:xfrm>
            <a:off x="838200" y="1950046"/>
            <a:ext cx="10515600" cy="4950329"/>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We plan to predict ticket prices for upcoming flights to help customers in selecting the optimum time for travel and the cheapest flight to the desired destination.</a:t>
            </a:r>
          </a:p>
          <a:p>
            <a:pPr marL="0" indent="0">
              <a:buNone/>
            </a:pPr>
            <a:r>
              <a:rPr lang="en-US" sz="1900" dirty="0">
                <a:latin typeface="Times New Roman" panose="02020603050405020304" pitchFamily="18" charset="0"/>
                <a:cs typeface="Times New Roman" panose="02020603050405020304" pitchFamily="18" charset="0"/>
              </a:rPr>
              <a:t>Throughout this project, a linear regression model will be applied to forecast the cheapest flight tickets to a specific destination based on data scraped from a variety of travel websites such as </a:t>
            </a:r>
            <a:r>
              <a:rPr lang="en-US" sz="1900" dirty="0" err="1">
                <a:latin typeface="Times New Roman" panose="02020603050405020304" pitchFamily="18" charset="0"/>
                <a:cs typeface="Times New Roman" panose="02020603050405020304" pitchFamily="18" charset="0"/>
              </a:rPr>
              <a:t>Momondo</a:t>
            </a:r>
            <a:r>
              <a:rPr lang="en-US" sz="1900" dirty="0">
                <a:latin typeface="Times New Roman" panose="02020603050405020304" pitchFamily="18" charset="0"/>
                <a:cs typeface="Times New Roman" panose="02020603050405020304" pitchFamily="18" charset="0"/>
              </a:rPr>
              <a:t>, Kayak, and Expedia.</a:t>
            </a:r>
          </a:p>
          <a:p>
            <a:pPr marL="0" indent="0">
              <a:buNone/>
            </a:pPr>
            <a:r>
              <a:rPr lang="en-US" sz="1900" dirty="0">
                <a:latin typeface="Times New Roman" panose="02020603050405020304" pitchFamily="18" charset="0"/>
                <a:cs typeface="Times New Roman" panose="02020603050405020304" pitchFamily="18" charset="0"/>
              </a:rPr>
              <a:t>The prediction provisionally will be based on the following features:</a:t>
            </a:r>
          </a:p>
          <a:p>
            <a:pPr marL="534988">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previous flight prices</a:t>
            </a:r>
          </a:p>
          <a:p>
            <a:pPr marL="534988">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destination</a:t>
            </a:r>
          </a:p>
          <a:p>
            <a:pPr marL="534988">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departure</a:t>
            </a:r>
          </a:p>
          <a:p>
            <a:pPr marL="534988">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class</a:t>
            </a:r>
          </a:p>
          <a:p>
            <a:pPr marL="534988">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airline</a:t>
            </a:r>
          </a:p>
        </p:txBody>
      </p:sp>
    </p:spTree>
    <p:extLst>
      <p:ext uri="{BB962C8B-B14F-4D97-AF65-F5344CB8AC3E}">
        <p14:creationId xmlns:p14="http://schemas.microsoft.com/office/powerpoint/2010/main" val="38618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0CE8-EAA2-1F8F-E1FC-D5753192E1E5}"/>
              </a:ext>
            </a:extLst>
          </p:cNvPr>
          <p:cNvSpPr>
            <a:spLocks noGrp="1"/>
          </p:cNvSpPr>
          <p:nvPr>
            <p:ph type="title"/>
          </p:nvPr>
        </p:nvSpPr>
        <p:spPr>
          <a:xfrm>
            <a:off x="1097280" y="598837"/>
            <a:ext cx="10058400" cy="1450757"/>
          </a:xfrm>
        </p:spPr>
        <p:txBody>
          <a:bodyPr>
            <a:normAutofit fontScale="90000"/>
          </a:bodyPr>
          <a:lstStyle/>
          <a:p>
            <a:r>
              <a:rPr lang="en-US" sz="4900" u="sng" kern="0" dirty="0">
                <a:solidFill>
                  <a:srgbClr val="222222"/>
                </a:solidFill>
                <a:effectLst/>
                <a:latin typeface="Times New Roman" panose="02020603050405020304" pitchFamily="18" charset="0"/>
                <a:ea typeface="Arial" panose="020B0604020202020204" pitchFamily="34" charset="0"/>
                <a:cs typeface="Times New Roman" panose="02020603050405020304" pitchFamily="18" charset="0"/>
              </a:rPr>
              <a:t>EXISTING POPULAR FLIGHT PRICE PREDICTOR DISADVANTAGES</a:t>
            </a:r>
            <a:br>
              <a:rPr lang="en-IN" sz="4400" b="1" kern="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9459E15-5909-178C-7C57-11668B65733D}"/>
              </a:ext>
            </a:extLst>
          </p:cNvPr>
          <p:cNvSpPr>
            <a:spLocks noGrp="1"/>
          </p:cNvSpPr>
          <p:nvPr>
            <p:ph idx="1"/>
          </p:nvPr>
        </p:nvSpPr>
        <p:spPr/>
        <p:txBody>
          <a:bodyPr>
            <a:noAutofit/>
          </a:bodyPr>
          <a:lstStyle/>
          <a:p>
            <a:pPr marL="0" indent="0">
              <a:buNone/>
            </a:pPr>
            <a:r>
              <a:rPr lang="en-US" sz="24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Early prediction of the demand along a given route could help an airline company preplan the flights and determine appropriate pricing for the route. Existing demand prediction models generally try to predict passenger demand for a single flight/route and market share of an individual airline. Price discrimination allows an airline company to categorize customers based on their willingness to pay and thus charge them different prices. Customers could be categorized into different groups based on various criteria such as business vs leisure, tourist vs normal traveler, profession etc. For example, business customers are willing to pay more as compared to leisure customers as they rather focus on service quality than price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81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0CE8-EAA2-1F8F-E1FC-D5753192E1E5}"/>
              </a:ext>
            </a:extLst>
          </p:cNvPr>
          <p:cNvSpPr>
            <a:spLocks noGrp="1"/>
          </p:cNvSpPr>
          <p:nvPr>
            <p:ph type="title"/>
          </p:nvPr>
        </p:nvSpPr>
        <p:spPr>
          <a:xfrm>
            <a:off x="1066800" y="543081"/>
            <a:ext cx="10058400" cy="1450757"/>
          </a:xfrm>
        </p:spPr>
        <p:txBody>
          <a:bodyPr>
            <a:normAutofit/>
          </a:bodyPr>
          <a:lstStyle/>
          <a:p>
            <a:r>
              <a:rPr lang="en-US" u="sng" kern="0" dirty="0">
                <a:effectLst/>
                <a:latin typeface="Times New Roman" panose="02020603050405020304" pitchFamily="18" charset="0"/>
                <a:ea typeface="Arial" panose="020B0604020202020204" pitchFamily="34" charset="0"/>
                <a:cs typeface="Times New Roman" panose="02020603050405020304" pitchFamily="18" charset="0"/>
              </a:rPr>
              <a:t>ADVANTAGE OF PROPOSED SYSTEM</a:t>
            </a:r>
            <a:br>
              <a:rPr lang="en-IN" u="sng" kern="0" dirty="0">
                <a:effectLst/>
                <a:latin typeface="Times New Roman" panose="02020603050405020304" pitchFamily="18" charset="0"/>
                <a:ea typeface="Arial" panose="020B0604020202020204" pitchFamily="34"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459E15-5909-178C-7C57-11668B65733D}"/>
              </a:ext>
            </a:extLst>
          </p:cNvPr>
          <p:cNvSpPr>
            <a:spLocks noGrp="1"/>
          </p:cNvSpPr>
          <p:nvPr>
            <p:ph idx="1"/>
          </p:nvPr>
        </p:nvSpPr>
        <p:spPr/>
        <p:txBody>
          <a:bodyPr>
            <a:normAutofit lnSpcReduction="10000"/>
          </a:bodyPr>
          <a:lstStyle/>
          <a:p>
            <a:pPr indent="0" fontAlgn="base">
              <a:spcBef>
                <a:spcPts val="385"/>
              </a:spcBef>
              <a:spcAft>
                <a:spcPts val="240"/>
              </a:spcAft>
              <a:buNone/>
            </a:pPr>
            <a:r>
              <a:rPr lang="en-US" dirty="0">
                <a:effectLst/>
                <a:latin typeface="Times New Roman" panose="02020603050405020304" pitchFamily="18" charset="0"/>
                <a:ea typeface="Calibri" panose="020F0502020204030204" pitchFamily="34" charset="0"/>
              </a:rPr>
              <a:t>The Flight ticket prices increase or decrease every now and then depending on various factors like timing of the flights, destination, duration of flights. In the proposed system a predictive model will be created by applying machine learning algorithms to the collected historical data of flights. Optimal timing for airline ticket purchasing from the consumer’s perspective is challenging principally because buyers have insufficient information for reasoning about future price movements. In this project we majorly targeted to uncover underlying trends of flight prices in India using historical data and also to suggest the best time to buy a flight ticket. </a:t>
            </a:r>
            <a:endParaRPr lang="en-IN" dirty="0"/>
          </a:p>
        </p:txBody>
      </p:sp>
    </p:spTree>
    <p:extLst>
      <p:ext uri="{BB962C8B-B14F-4D97-AF65-F5344CB8AC3E}">
        <p14:creationId xmlns:p14="http://schemas.microsoft.com/office/powerpoint/2010/main" val="12749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0CE8-EAA2-1F8F-E1FC-D5753192E1E5}"/>
              </a:ext>
            </a:extLst>
          </p:cNvPr>
          <p:cNvSpPr>
            <a:spLocks noGrp="1"/>
          </p:cNvSpPr>
          <p:nvPr>
            <p:ph type="title"/>
          </p:nvPr>
        </p:nvSpPr>
        <p:spPr>
          <a:xfrm>
            <a:off x="838200" y="0"/>
            <a:ext cx="10515600" cy="1325563"/>
          </a:xfrm>
        </p:spPr>
        <p:txBody>
          <a:bodyPr/>
          <a:lstStyle/>
          <a:p>
            <a:r>
              <a:rPr lang="en-IN" u="sng"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29459E15-5909-178C-7C57-11668B65733D}"/>
              </a:ext>
            </a:extLst>
          </p:cNvPr>
          <p:cNvSpPr>
            <a:spLocks noGrp="1"/>
          </p:cNvSpPr>
          <p:nvPr>
            <p:ph idx="1"/>
          </p:nvPr>
        </p:nvSpPr>
        <p:spPr>
          <a:xfrm>
            <a:off x="838200" y="1817649"/>
            <a:ext cx="10515600" cy="4594302"/>
          </a:xfrm>
        </p:spPr>
        <p:txBody>
          <a:bodyPr>
            <a:normAutofit fontScale="92500" lnSpcReduction="20000"/>
          </a:bodyPr>
          <a:lstStyle/>
          <a:p>
            <a:pPr marL="0" indent="0" algn="just">
              <a:lnSpc>
                <a:spcPct val="107000"/>
              </a:lnSpc>
              <a:spcAft>
                <a:spcPts val="800"/>
              </a:spcAft>
              <a:buNone/>
            </a:pPr>
            <a:r>
              <a:rPr lang="en-US" sz="1800" b="1" u="sng" dirty="0">
                <a:effectLst/>
                <a:latin typeface="Times New Roman" panose="02020603050405020304" pitchFamily="18" charset="0"/>
                <a:ea typeface="Arial MT"/>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Python is an interpreted, object-oriented, high-level programming language with dynamic semantics. Python's simple, easy to learn syntax emphasizes readability and therefore reduces the cost of program maintenance. Python supports modules and packages, which encourages program modularity and code reuse</a:t>
            </a:r>
            <a:endParaRPr lang="en-IN" sz="1800" b="1" dirty="0">
              <a:effectLst/>
              <a:latin typeface="Times New Roman" panose="02020603050405020304" pitchFamily="18" charset="0"/>
              <a:ea typeface="Arial MT"/>
              <a:cs typeface="Times New Roman" panose="02020603050405020304" pitchFamily="18" charset="0"/>
            </a:endParaRPr>
          </a:p>
          <a:p>
            <a:pPr marL="0" indent="0" algn="just">
              <a:buNone/>
            </a:pPr>
            <a:r>
              <a:rPr lang="en-US" sz="1800" b="1" u="sng" dirty="0">
                <a:effectLst/>
                <a:latin typeface="Times New Roman" panose="02020603050405020304" pitchFamily="18" charset="0"/>
                <a:ea typeface="Arial MT"/>
                <a:cs typeface="Times New Roman" panose="02020603050405020304" pitchFamily="18" charset="0"/>
              </a:rPr>
              <a:t>ML</a:t>
            </a:r>
            <a:r>
              <a:rPr lang="en-US" sz="1800" dirty="0">
                <a:effectLst/>
                <a:latin typeface="Times New Roman" panose="02020603050405020304" pitchFamily="18" charset="0"/>
                <a:ea typeface="Arial MT"/>
                <a:cs typeface="Times New Roman" panose="02020603050405020304" pitchFamily="18" charset="0"/>
              </a:rPr>
              <a:t>: Machine learning is an important component of the growing field of data science. Through the use of statistical methods, algorithms are trained to make classifications or predictions, and to uncover key insights in data mining projects. These insights subsequently drive decision making within applications and businesses, ideally impacting key growth metrics. </a:t>
            </a:r>
            <a:endParaRPr lang="en-IN" sz="1800" dirty="0">
              <a:effectLst/>
              <a:latin typeface="Times New Roman" panose="02020603050405020304" pitchFamily="18" charset="0"/>
              <a:ea typeface="Arial MT"/>
              <a:cs typeface="Times New Roman" panose="02020603050405020304" pitchFamily="18" charset="0"/>
            </a:endParaRPr>
          </a:p>
          <a:p>
            <a:pPr marL="0" indent="0" algn="just">
              <a:buNone/>
            </a:pPr>
            <a:r>
              <a:rPr lang="en-US" sz="1900" b="1" u="sng" dirty="0">
                <a:effectLst/>
                <a:latin typeface="Times New Roman" panose="02020603050405020304" pitchFamily="18" charset="0"/>
                <a:ea typeface="Arial MT"/>
                <a:cs typeface="Times New Roman" panose="02020603050405020304" pitchFamily="18" charset="0"/>
              </a:rPr>
              <a:t>Libraries</a:t>
            </a:r>
            <a:endParaRPr lang="en-IN" sz="19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623888" indent="-177800">
              <a:buFont typeface="Wingdings" panose="05000000000000000000" pitchFamily="2" charset="2"/>
              <a:buChar char="q"/>
            </a:pPr>
            <a:r>
              <a:rPr lang="en-US" sz="1800" dirty="0">
                <a:effectLst/>
                <a:latin typeface="Times New Roman" panose="02020603050405020304" pitchFamily="18" charset="0"/>
                <a:ea typeface="Arial MT"/>
                <a:cs typeface="Times New Roman" panose="02020603050405020304" pitchFamily="18" charset="0"/>
              </a:rPr>
              <a:t>Pandas</a:t>
            </a:r>
            <a:endParaRPr lang="en-IN" sz="1800" dirty="0">
              <a:effectLst/>
              <a:latin typeface="Times New Roman" panose="02020603050405020304" pitchFamily="18" charset="0"/>
              <a:ea typeface="Arial MT"/>
              <a:cs typeface="Times New Roman" panose="02020603050405020304" pitchFamily="18" charset="0"/>
            </a:endParaRPr>
          </a:p>
          <a:p>
            <a:pPr marL="623888" indent="-177800">
              <a:buFont typeface="Wingdings" panose="05000000000000000000" pitchFamily="2" charset="2"/>
              <a:buChar char="q"/>
            </a:pPr>
            <a:r>
              <a:rPr lang="en-US" sz="1800" dirty="0">
                <a:effectLst/>
                <a:latin typeface="Times New Roman" panose="02020603050405020304" pitchFamily="18" charset="0"/>
                <a:ea typeface="Arial MT"/>
                <a:cs typeface="Times New Roman" panose="02020603050405020304" pitchFamily="18" charset="0"/>
              </a:rPr>
              <a:t>seaborn</a:t>
            </a:r>
            <a:endParaRPr lang="en-IN" sz="1800" dirty="0">
              <a:effectLst/>
              <a:latin typeface="Times New Roman" panose="02020603050405020304" pitchFamily="18" charset="0"/>
              <a:ea typeface="Arial MT"/>
              <a:cs typeface="Times New Roman" panose="02020603050405020304" pitchFamily="18" charset="0"/>
            </a:endParaRPr>
          </a:p>
          <a:p>
            <a:pPr marL="623888" indent="-177800">
              <a:buFont typeface="Wingdings" panose="05000000000000000000" pitchFamily="2" charset="2"/>
              <a:buChar char="q"/>
            </a:pPr>
            <a:r>
              <a:rPr lang="en-US" sz="1800" dirty="0" err="1">
                <a:effectLst/>
                <a:latin typeface="Times New Roman" panose="02020603050405020304" pitchFamily="18" charset="0"/>
                <a:ea typeface="Arial MT"/>
                <a:cs typeface="Times New Roman" panose="02020603050405020304" pitchFamily="18" charset="0"/>
              </a:rPr>
              <a:t>numpy</a:t>
            </a:r>
            <a:endParaRPr lang="en-IN" sz="1800" dirty="0">
              <a:effectLst/>
              <a:latin typeface="Times New Roman" panose="02020603050405020304" pitchFamily="18" charset="0"/>
              <a:ea typeface="Arial MT"/>
              <a:cs typeface="Times New Roman" panose="02020603050405020304" pitchFamily="18" charset="0"/>
            </a:endParaRPr>
          </a:p>
          <a:p>
            <a:pPr marL="623888" indent="-177800">
              <a:buFont typeface="Wingdings" panose="05000000000000000000" pitchFamily="2" charset="2"/>
              <a:buChar char="q"/>
            </a:pPr>
            <a:r>
              <a:rPr lang="en-US" sz="1800" dirty="0">
                <a:effectLst/>
                <a:latin typeface="Times New Roman" panose="02020603050405020304" pitchFamily="18" charset="0"/>
                <a:ea typeface="Arial MT"/>
                <a:cs typeface="Times New Roman" panose="02020603050405020304" pitchFamily="18" charset="0"/>
              </a:rPr>
              <a:t>matplotlib</a:t>
            </a:r>
            <a:endParaRPr lang="en-IN" sz="1800" dirty="0">
              <a:effectLst/>
              <a:latin typeface="Times New Roman" panose="02020603050405020304" pitchFamily="18" charset="0"/>
              <a:ea typeface="Arial MT"/>
              <a:cs typeface="Times New Roman" panose="02020603050405020304" pitchFamily="18" charset="0"/>
            </a:endParaRPr>
          </a:p>
          <a:p>
            <a:pPr marL="623888" indent="-177800">
              <a:buFont typeface="Wingdings" panose="05000000000000000000" pitchFamily="2" charset="2"/>
              <a:buChar char="q"/>
            </a:pPr>
            <a:r>
              <a:rPr lang="en-US" sz="1800" dirty="0">
                <a:effectLst/>
                <a:latin typeface="Times New Roman" panose="02020603050405020304" pitchFamily="18" charset="0"/>
                <a:ea typeface="Arial MT"/>
                <a:cs typeface="Times New Roman" panose="02020603050405020304" pitchFamily="18" charset="0"/>
              </a:rPr>
              <a:t>datetime</a:t>
            </a:r>
            <a:endParaRPr lang="en-IN" sz="1800" dirty="0">
              <a:effectLst/>
              <a:latin typeface="Times New Roman" panose="02020603050405020304" pitchFamily="18" charset="0"/>
              <a:ea typeface="Arial MT"/>
              <a:cs typeface="Times New Roman" panose="02020603050405020304" pitchFamily="18" charset="0"/>
            </a:endParaRPr>
          </a:p>
          <a:p>
            <a:pPr marL="623888" indent="-177800">
              <a:buFont typeface="Wingdings" panose="05000000000000000000" pitchFamily="2" charset="2"/>
              <a:buChar char="q"/>
            </a:pPr>
            <a:r>
              <a:rPr lang="en-US" sz="1800" dirty="0">
                <a:effectLst/>
                <a:latin typeface="Times New Roman" panose="02020603050405020304" pitchFamily="18" charset="0"/>
                <a:ea typeface="Arial MT"/>
                <a:cs typeface="Times New Roman" panose="02020603050405020304" pitchFamily="18" charset="0"/>
              </a:rPr>
              <a:t>pickle </a:t>
            </a:r>
            <a:endParaRPr lang="en-IN" sz="1800" dirty="0">
              <a:effectLst/>
              <a:latin typeface="Times New Roman" panose="02020603050405020304" pitchFamily="18" charset="0"/>
              <a:ea typeface="Arial MT"/>
              <a:cs typeface="Times New Roman" panose="02020603050405020304" pitchFamily="18" charset="0"/>
            </a:endParaRPr>
          </a:p>
          <a:p>
            <a:pPr marL="623888" indent="-177800">
              <a:buFont typeface="Wingdings" panose="05000000000000000000" pitchFamily="2" charset="2"/>
              <a:buChar char="q"/>
            </a:pPr>
            <a:r>
              <a:rPr lang="en-US" sz="1800" dirty="0" err="1">
                <a:effectLst/>
                <a:latin typeface="Times New Roman" panose="02020603050405020304" pitchFamily="18" charset="0"/>
                <a:ea typeface="Arial MT"/>
                <a:cs typeface="Times New Roman" panose="02020603050405020304" pitchFamily="18" charset="0"/>
              </a:rPr>
              <a:t>sklearn</a:t>
            </a:r>
            <a:endParaRPr lang="en-IN" sz="1800" dirty="0">
              <a:effectLst/>
              <a:latin typeface="Times New Roman" panose="02020603050405020304" pitchFamily="18" charset="0"/>
              <a:ea typeface="Arial MT"/>
              <a:cs typeface="Times New Roman" panose="02020603050405020304" pitchFamily="18" charset="0"/>
            </a:endParaRPr>
          </a:p>
        </p:txBody>
      </p:sp>
    </p:spTree>
    <p:extLst>
      <p:ext uri="{BB962C8B-B14F-4D97-AF65-F5344CB8AC3E}">
        <p14:creationId xmlns:p14="http://schemas.microsoft.com/office/powerpoint/2010/main" val="336657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01BE9-050A-E09E-4FEA-2E5ECC359CC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7C2D74C-F8BE-275E-EA47-5B7B8FED6BCC}"/>
              </a:ext>
            </a:extLst>
          </p:cNvPr>
          <p:cNvPicPr>
            <a:picLocks noChangeAspect="1"/>
          </p:cNvPicPr>
          <p:nvPr/>
        </p:nvPicPr>
        <p:blipFill rotWithShape="1">
          <a:blip r:embed="rId2"/>
          <a:srcRect t="13052" r="324" b="9366"/>
          <a:stretch/>
        </p:blipFill>
        <p:spPr>
          <a:xfrm>
            <a:off x="1" y="488969"/>
            <a:ext cx="12191999" cy="5302232"/>
          </a:xfrm>
          <a:prstGeom prst="rect">
            <a:avLst/>
          </a:prstGeom>
        </p:spPr>
      </p:pic>
    </p:spTree>
    <p:extLst>
      <p:ext uri="{BB962C8B-B14F-4D97-AF65-F5344CB8AC3E}">
        <p14:creationId xmlns:p14="http://schemas.microsoft.com/office/powerpoint/2010/main" val="3142751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88</TotalTime>
  <Words>723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Corbel</vt:lpstr>
      <vt:lpstr>Times New Roman</vt:lpstr>
      <vt:lpstr>Wingdings</vt:lpstr>
      <vt:lpstr>Parallax</vt:lpstr>
      <vt:lpstr>FLIGHT PRICE PREDICTION</vt:lpstr>
      <vt:lpstr>INTRODUCTION </vt:lpstr>
      <vt:lpstr>POPULAR FLIGHT PRICE PREDICTOR</vt:lpstr>
      <vt:lpstr>PROPOSED SYSTEM </vt:lpstr>
      <vt:lpstr>EXISTING POPULAR FLIGHT PRICE PREDICTOR DISADVANTAGES </vt:lpstr>
      <vt:lpstr>ADVANTAGE OF PROPOSED SYSTEM </vt:lpstr>
      <vt:lpstr>TECHNOLOGY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javed. khan</dc:creator>
  <cp:lastModifiedBy>meghana hodge</cp:lastModifiedBy>
  <cp:revision>3</cp:revision>
  <dcterms:created xsi:type="dcterms:W3CDTF">2023-02-25T06:35:39Z</dcterms:created>
  <dcterms:modified xsi:type="dcterms:W3CDTF">2024-01-05T10:07:57Z</dcterms:modified>
</cp:coreProperties>
</file>