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5ABA4-1108-4FC9-B5C2-824115845DEE}" v="12" dt="2023-12-09T14:35:22.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04" autoAdjust="0"/>
  </p:normalViewPr>
  <p:slideViewPr>
    <p:cSldViewPr snapToGrid="0">
      <p:cViewPr>
        <p:scale>
          <a:sx n="70" d="100"/>
          <a:sy n="70" d="100"/>
        </p:scale>
        <p:origin x="536" y="52"/>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E2706-3F4D-4376-9FCE-4A08CF32AD78}"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6513173-4245-44B9-B062-88F37D4AE64D}">
      <dgm:prSet custT="1"/>
      <dgm:spPr/>
      <dgm:t>
        <a:bodyPr/>
        <a:lstStyle/>
        <a:p>
          <a:pPr>
            <a:lnSpc>
              <a:spcPct val="100000"/>
            </a:lnSpc>
          </a:pPr>
          <a:r>
            <a:rPr lang="en-US" sz="5000" dirty="0"/>
            <a:t>HOURS WORKED</a:t>
          </a:r>
        </a:p>
        <a:p>
          <a:pPr>
            <a:lnSpc>
              <a:spcPct val="100000"/>
            </a:lnSpc>
          </a:pPr>
          <a:r>
            <a:rPr lang="en-US" sz="1600" dirty="0"/>
            <a:t>The GPA range considered is from 2.5 to 4.0.</a:t>
          </a:r>
        </a:p>
      </dgm:t>
    </dgm:pt>
    <dgm:pt modelId="{3ACF3A22-163D-4CCE-B2E4-F72E065B3D78}" type="parTrans" cxnId="{D52EF955-79D8-4D44-B0D4-1AF4143AF258}">
      <dgm:prSet/>
      <dgm:spPr/>
      <dgm:t>
        <a:bodyPr/>
        <a:lstStyle/>
        <a:p>
          <a:endParaRPr lang="en-US"/>
        </a:p>
      </dgm:t>
    </dgm:pt>
    <dgm:pt modelId="{16B4466E-C2C1-4383-94A4-F709E55AD1CE}" type="sibTrans" cxnId="{D52EF955-79D8-4D44-B0D4-1AF4143AF258}">
      <dgm:prSet/>
      <dgm:spPr/>
      <dgm:t>
        <a:bodyPr/>
        <a:lstStyle/>
        <a:p>
          <a:endParaRPr lang="en-US"/>
        </a:p>
      </dgm:t>
    </dgm:pt>
    <dgm:pt modelId="{6D09A5EB-9698-4659-BB97-F2BAD7CC80F3}">
      <dgm:prSet custT="1"/>
      <dgm:spPr/>
      <dgm:t>
        <a:bodyPr/>
        <a:lstStyle/>
        <a:p>
          <a:r>
            <a:rPr lang="en-US" sz="5000" dirty="0"/>
            <a:t>GPA </a:t>
          </a:r>
        </a:p>
        <a:p>
          <a:r>
            <a:rPr lang="en-US" sz="1600" dirty="0"/>
            <a:t>The range for this engagement is 1 to 15 days.</a:t>
          </a:r>
          <a:endParaRPr lang="en-US" sz="5000" dirty="0"/>
        </a:p>
      </dgm:t>
    </dgm:pt>
    <dgm:pt modelId="{FD925659-6D22-4E25-8095-F2F895259B2D}" type="parTrans" cxnId="{CED5E436-E3E3-4CD6-937A-7DC9C76EBF81}">
      <dgm:prSet/>
      <dgm:spPr/>
      <dgm:t>
        <a:bodyPr/>
        <a:lstStyle/>
        <a:p>
          <a:endParaRPr lang="en-US"/>
        </a:p>
      </dgm:t>
    </dgm:pt>
    <dgm:pt modelId="{20EE1C34-9433-4BA6-A0A3-D134BEAA07F9}" type="sibTrans" cxnId="{CED5E436-E3E3-4CD6-937A-7DC9C76EBF81}">
      <dgm:prSet/>
      <dgm:spPr/>
      <dgm:t>
        <a:bodyPr/>
        <a:lstStyle/>
        <a:p>
          <a:endParaRPr lang="en-US"/>
        </a:p>
      </dgm:t>
    </dgm:pt>
    <dgm:pt modelId="{9045EC2B-676D-4F0F-9C52-00942688D713}">
      <dgm:prSet custT="1"/>
      <dgm:spPr/>
      <dgm:t>
        <a:bodyPr/>
        <a:lstStyle/>
        <a:p>
          <a:r>
            <a:rPr lang="en-US" sz="5000" dirty="0"/>
            <a:t>ATTENDENCE </a:t>
          </a:r>
        </a:p>
        <a:p>
          <a:r>
            <a:rPr lang="en-US" sz="1600" dirty="0"/>
            <a:t>The range of hours worked is 10 to 30 hours.</a:t>
          </a:r>
        </a:p>
        <a:p>
          <a:endParaRPr lang="en-US" sz="5000" dirty="0"/>
        </a:p>
      </dgm:t>
    </dgm:pt>
    <dgm:pt modelId="{E585ED7D-616A-4EB6-8B1C-51D74EF10F2F}" type="parTrans" cxnId="{9220E6EB-9F97-4E3F-9434-891398AB3BED}">
      <dgm:prSet/>
      <dgm:spPr/>
      <dgm:t>
        <a:bodyPr/>
        <a:lstStyle/>
        <a:p>
          <a:endParaRPr lang="en-US"/>
        </a:p>
      </dgm:t>
    </dgm:pt>
    <dgm:pt modelId="{FBBC09CD-6BEE-4E0C-AC8D-696B42B9D108}" type="sibTrans" cxnId="{9220E6EB-9F97-4E3F-9434-891398AB3BED}">
      <dgm:prSet/>
      <dgm:spPr/>
      <dgm:t>
        <a:bodyPr/>
        <a:lstStyle/>
        <a:p>
          <a:endParaRPr lang="en-US"/>
        </a:p>
      </dgm:t>
    </dgm:pt>
    <dgm:pt modelId="{692B9223-D002-4D4B-8876-F61CC06E7C3C}" type="pres">
      <dgm:prSet presAssocID="{2ADE2706-3F4D-4376-9FCE-4A08CF32AD78}" presName="vert0" presStyleCnt="0">
        <dgm:presLayoutVars>
          <dgm:dir/>
          <dgm:animOne val="branch"/>
          <dgm:animLvl val="lvl"/>
        </dgm:presLayoutVars>
      </dgm:prSet>
      <dgm:spPr/>
    </dgm:pt>
    <dgm:pt modelId="{BEC77A4E-D172-4327-8FE7-036888B97C44}" type="pres">
      <dgm:prSet presAssocID="{F6513173-4245-44B9-B062-88F37D4AE64D}" presName="thickLine" presStyleLbl="alignNode1" presStyleIdx="0" presStyleCnt="3"/>
      <dgm:spPr/>
    </dgm:pt>
    <dgm:pt modelId="{3DE52C25-74EF-4462-8CE8-A30914454615}" type="pres">
      <dgm:prSet presAssocID="{F6513173-4245-44B9-B062-88F37D4AE64D}" presName="horz1" presStyleCnt="0"/>
      <dgm:spPr/>
    </dgm:pt>
    <dgm:pt modelId="{34DDE48F-82FD-4659-93C6-2FECD844D7DC}" type="pres">
      <dgm:prSet presAssocID="{F6513173-4245-44B9-B062-88F37D4AE64D}" presName="tx1" presStyleLbl="revTx" presStyleIdx="0" presStyleCnt="3"/>
      <dgm:spPr/>
    </dgm:pt>
    <dgm:pt modelId="{E184CBC4-7356-4BF5-916F-E425F818E2A8}" type="pres">
      <dgm:prSet presAssocID="{F6513173-4245-44B9-B062-88F37D4AE64D}" presName="vert1" presStyleCnt="0"/>
      <dgm:spPr/>
    </dgm:pt>
    <dgm:pt modelId="{4A845E6F-5098-4B5E-AA68-25575FD046A3}" type="pres">
      <dgm:prSet presAssocID="{6D09A5EB-9698-4659-BB97-F2BAD7CC80F3}" presName="thickLine" presStyleLbl="alignNode1" presStyleIdx="1" presStyleCnt="3"/>
      <dgm:spPr/>
    </dgm:pt>
    <dgm:pt modelId="{3FF74F6C-E58D-4EFD-8F3E-F5D71DE36808}" type="pres">
      <dgm:prSet presAssocID="{6D09A5EB-9698-4659-BB97-F2BAD7CC80F3}" presName="horz1" presStyleCnt="0"/>
      <dgm:spPr/>
    </dgm:pt>
    <dgm:pt modelId="{ED1CD9C2-C0E0-4D90-BFE2-418A71DAE565}" type="pres">
      <dgm:prSet presAssocID="{6D09A5EB-9698-4659-BB97-F2BAD7CC80F3}" presName="tx1" presStyleLbl="revTx" presStyleIdx="1" presStyleCnt="3"/>
      <dgm:spPr/>
    </dgm:pt>
    <dgm:pt modelId="{C620FFD0-12A3-4FF8-A7FC-C05208150F87}" type="pres">
      <dgm:prSet presAssocID="{6D09A5EB-9698-4659-BB97-F2BAD7CC80F3}" presName="vert1" presStyleCnt="0"/>
      <dgm:spPr/>
    </dgm:pt>
    <dgm:pt modelId="{7A0D1BAD-8F18-455F-A718-46E84637080D}" type="pres">
      <dgm:prSet presAssocID="{9045EC2B-676D-4F0F-9C52-00942688D713}" presName="thickLine" presStyleLbl="alignNode1" presStyleIdx="2" presStyleCnt="3"/>
      <dgm:spPr/>
    </dgm:pt>
    <dgm:pt modelId="{20637CB5-44B0-4BB3-B1C1-8E10410580C0}" type="pres">
      <dgm:prSet presAssocID="{9045EC2B-676D-4F0F-9C52-00942688D713}" presName="horz1" presStyleCnt="0"/>
      <dgm:spPr/>
    </dgm:pt>
    <dgm:pt modelId="{9B21CB7B-BD5F-42BA-9C40-3620E6ED13C5}" type="pres">
      <dgm:prSet presAssocID="{9045EC2B-676D-4F0F-9C52-00942688D713}" presName="tx1" presStyleLbl="revTx" presStyleIdx="2" presStyleCnt="3"/>
      <dgm:spPr/>
    </dgm:pt>
    <dgm:pt modelId="{5D819BA2-108F-497F-BA1D-ACFC391562F0}" type="pres">
      <dgm:prSet presAssocID="{9045EC2B-676D-4F0F-9C52-00942688D713}" presName="vert1" presStyleCnt="0"/>
      <dgm:spPr/>
    </dgm:pt>
  </dgm:ptLst>
  <dgm:cxnLst>
    <dgm:cxn modelId="{D3DBD804-3953-4F7E-A6AA-35461ED832E9}" type="presOf" srcId="{F6513173-4245-44B9-B062-88F37D4AE64D}" destId="{34DDE48F-82FD-4659-93C6-2FECD844D7DC}" srcOrd="0" destOrd="0" presId="urn:microsoft.com/office/officeart/2008/layout/LinedList"/>
    <dgm:cxn modelId="{CED5E436-E3E3-4CD6-937A-7DC9C76EBF81}" srcId="{2ADE2706-3F4D-4376-9FCE-4A08CF32AD78}" destId="{6D09A5EB-9698-4659-BB97-F2BAD7CC80F3}" srcOrd="1" destOrd="0" parTransId="{FD925659-6D22-4E25-8095-F2F895259B2D}" sibTransId="{20EE1C34-9433-4BA6-A0A3-D134BEAA07F9}"/>
    <dgm:cxn modelId="{DCAEBC63-5802-4785-94CA-A8CDF5662833}" type="presOf" srcId="{6D09A5EB-9698-4659-BB97-F2BAD7CC80F3}" destId="{ED1CD9C2-C0E0-4D90-BFE2-418A71DAE565}" srcOrd="0" destOrd="0" presId="urn:microsoft.com/office/officeart/2008/layout/LinedList"/>
    <dgm:cxn modelId="{D52EF955-79D8-4D44-B0D4-1AF4143AF258}" srcId="{2ADE2706-3F4D-4376-9FCE-4A08CF32AD78}" destId="{F6513173-4245-44B9-B062-88F37D4AE64D}" srcOrd="0" destOrd="0" parTransId="{3ACF3A22-163D-4CCE-B2E4-F72E065B3D78}" sibTransId="{16B4466E-C2C1-4383-94A4-F709E55AD1CE}"/>
    <dgm:cxn modelId="{EC1858CA-BB30-48C8-A394-0D4B7FFDDBA4}" type="presOf" srcId="{2ADE2706-3F4D-4376-9FCE-4A08CF32AD78}" destId="{692B9223-D002-4D4B-8876-F61CC06E7C3C}" srcOrd="0" destOrd="0" presId="urn:microsoft.com/office/officeart/2008/layout/LinedList"/>
    <dgm:cxn modelId="{D0C90AD5-7B34-4302-B292-BB505654F1E4}" type="presOf" srcId="{9045EC2B-676D-4F0F-9C52-00942688D713}" destId="{9B21CB7B-BD5F-42BA-9C40-3620E6ED13C5}" srcOrd="0" destOrd="0" presId="urn:microsoft.com/office/officeart/2008/layout/LinedList"/>
    <dgm:cxn modelId="{9220E6EB-9F97-4E3F-9434-891398AB3BED}" srcId="{2ADE2706-3F4D-4376-9FCE-4A08CF32AD78}" destId="{9045EC2B-676D-4F0F-9C52-00942688D713}" srcOrd="2" destOrd="0" parTransId="{E585ED7D-616A-4EB6-8B1C-51D74EF10F2F}" sibTransId="{FBBC09CD-6BEE-4E0C-AC8D-696B42B9D108}"/>
    <dgm:cxn modelId="{AAB66D0B-E461-4DBC-AAC3-B076FDC2AEEA}" type="presParOf" srcId="{692B9223-D002-4D4B-8876-F61CC06E7C3C}" destId="{BEC77A4E-D172-4327-8FE7-036888B97C44}" srcOrd="0" destOrd="0" presId="urn:microsoft.com/office/officeart/2008/layout/LinedList"/>
    <dgm:cxn modelId="{665B7642-6FE3-40D1-A935-8944F528EFDB}" type="presParOf" srcId="{692B9223-D002-4D4B-8876-F61CC06E7C3C}" destId="{3DE52C25-74EF-4462-8CE8-A30914454615}" srcOrd="1" destOrd="0" presId="urn:microsoft.com/office/officeart/2008/layout/LinedList"/>
    <dgm:cxn modelId="{766E69AF-9C08-4500-A556-3AE1D56D8448}" type="presParOf" srcId="{3DE52C25-74EF-4462-8CE8-A30914454615}" destId="{34DDE48F-82FD-4659-93C6-2FECD844D7DC}" srcOrd="0" destOrd="0" presId="urn:microsoft.com/office/officeart/2008/layout/LinedList"/>
    <dgm:cxn modelId="{832D1572-D40C-4D12-BB6F-1FA9DFBF3184}" type="presParOf" srcId="{3DE52C25-74EF-4462-8CE8-A30914454615}" destId="{E184CBC4-7356-4BF5-916F-E425F818E2A8}" srcOrd="1" destOrd="0" presId="urn:microsoft.com/office/officeart/2008/layout/LinedList"/>
    <dgm:cxn modelId="{430B5D34-FF93-4E00-837A-8FB7456650E1}" type="presParOf" srcId="{692B9223-D002-4D4B-8876-F61CC06E7C3C}" destId="{4A845E6F-5098-4B5E-AA68-25575FD046A3}" srcOrd="2" destOrd="0" presId="urn:microsoft.com/office/officeart/2008/layout/LinedList"/>
    <dgm:cxn modelId="{0F8EDEF0-F854-47B8-94FE-60D4230D400A}" type="presParOf" srcId="{692B9223-D002-4D4B-8876-F61CC06E7C3C}" destId="{3FF74F6C-E58D-4EFD-8F3E-F5D71DE36808}" srcOrd="3" destOrd="0" presId="urn:microsoft.com/office/officeart/2008/layout/LinedList"/>
    <dgm:cxn modelId="{EC91F3C0-BB2D-4DA0-A9F0-F17F8C05734F}" type="presParOf" srcId="{3FF74F6C-E58D-4EFD-8F3E-F5D71DE36808}" destId="{ED1CD9C2-C0E0-4D90-BFE2-418A71DAE565}" srcOrd="0" destOrd="0" presId="urn:microsoft.com/office/officeart/2008/layout/LinedList"/>
    <dgm:cxn modelId="{F57DEC77-6BC7-448E-865F-ECB2D5C60D48}" type="presParOf" srcId="{3FF74F6C-E58D-4EFD-8F3E-F5D71DE36808}" destId="{C620FFD0-12A3-4FF8-A7FC-C05208150F87}" srcOrd="1" destOrd="0" presId="urn:microsoft.com/office/officeart/2008/layout/LinedList"/>
    <dgm:cxn modelId="{30BF654E-18BB-4E03-A7B2-CBBF862757B7}" type="presParOf" srcId="{692B9223-D002-4D4B-8876-F61CC06E7C3C}" destId="{7A0D1BAD-8F18-455F-A718-46E84637080D}" srcOrd="4" destOrd="0" presId="urn:microsoft.com/office/officeart/2008/layout/LinedList"/>
    <dgm:cxn modelId="{ADFAB5CE-0958-4C94-85B7-A8590D5FFE83}" type="presParOf" srcId="{692B9223-D002-4D4B-8876-F61CC06E7C3C}" destId="{20637CB5-44B0-4BB3-B1C1-8E10410580C0}" srcOrd="5" destOrd="0" presId="urn:microsoft.com/office/officeart/2008/layout/LinedList"/>
    <dgm:cxn modelId="{B4E8120D-243A-4A19-9596-7712B18A6A12}" type="presParOf" srcId="{20637CB5-44B0-4BB3-B1C1-8E10410580C0}" destId="{9B21CB7B-BD5F-42BA-9C40-3620E6ED13C5}" srcOrd="0" destOrd="0" presId="urn:microsoft.com/office/officeart/2008/layout/LinedList"/>
    <dgm:cxn modelId="{2100E13E-269D-4843-AE09-7A3B935CAFAD}" type="presParOf" srcId="{20637CB5-44B0-4BB3-B1C1-8E10410580C0}" destId="{5D819BA2-108F-497F-BA1D-ACFC391562F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77A4E-D172-4327-8FE7-036888B97C44}">
      <dsp:nvSpPr>
        <dsp:cNvPr id="0" name=""/>
        <dsp:cNvSpPr/>
      </dsp:nvSpPr>
      <dsp:spPr>
        <a:xfrm>
          <a:off x="0" y="2499"/>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34DDE48F-82FD-4659-93C6-2FECD844D7DC}">
      <dsp:nvSpPr>
        <dsp:cNvPr id="0" name=""/>
        <dsp:cNvSpPr/>
      </dsp:nvSpPr>
      <dsp:spPr>
        <a:xfrm>
          <a:off x="0" y="2499"/>
          <a:ext cx="6832212" cy="1704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100000"/>
            </a:lnSpc>
            <a:spcBef>
              <a:spcPct val="0"/>
            </a:spcBef>
            <a:spcAft>
              <a:spcPct val="35000"/>
            </a:spcAft>
            <a:buNone/>
          </a:pPr>
          <a:r>
            <a:rPr lang="en-US" sz="5000" kern="1200" dirty="0"/>
            <a:t>HOURS WORKED</a:t>
          </a:r>
        </a:p>
        <a:p>
          <a:pPr marL="0" lvl="0" indent="0" algn="l" defTabSz="2222500">
            <a:lnSpc>
              <a:spcPct val="100000"/>
            </a:lnSpc>
            <a:spcBef>
              <a:spcPct val="0"/>
            </a:spcBef>
            <a:spcAft>
              <a:spcPct val="35000"/>
            </a:spcAft>
            <a:buNone/>
          </a:pPr>
          <a:r>
            <a:rPr lang="en-US" sz="1600" kern="1200" dirty="0"/>
            <a:t>The GPA range considered is from 2.5 to 4.0.</a:t>
          </a:r>
        </a:p>
      </dsp:txBody>
      <dsp:txXfrm>
        <a:off x="0" y="2499"/>
        <a:ext cx="6832212" cy="1704760"/>
      </dsp:txXfrm>
    </dsp:sp>
    <dsp:sp modelId="{4A845E6F-5098-4B5E-AA68-25575FD046A3}">
      <dsp:nvSpPr>
        <dsp:cNvPr id="0" name=""/>
        <dsp:cNvSpPr/>
      </dsp:nvSpPr>
      <dsp:spPr>
        <a:xfrm>
          <a:off x="0" y="1707259"/>
          <a:ext cx="6832212" cy="0"/>
        </a:xfrm>
        <a:prstGeom prst="line">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ED1CD9C2-C0E0-4D90-BFE2-418A71DAE565}">
      <dsp:nvSpPr>
        <dsp:cNvPr id="0" name=""/>
        <dsp:cNvSpPr/>
      </dsp:nvSpPr>
      <dsp:spPr>
        <a:xfrm>
          <a:off x="0" y="1707259"/>
          <a:ext cx="6832212" cy="1704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GPA </a:t>
          </a:r>
        </a:p>
        <a:p>
          <a:pPr marL="0" lvl="0" indent="0" algn="l" defTabSz="2222500">
            <a:lnSpc>
              <a:spcPct val="90000"/>
            </a:lnSpc>
            <a:spcBef>
              <a:spcPct val="0"/>
            </a:spcBef>
            <a:spcAft>
              <a:spcPct val="35000"/>
            </a:spcAft>
            <a:buNone/>
          </a:pPr>
          <a:r>
            <a:rPr lang="en-US" sz="1600" kern="1200" dirty="0"/>
            <a:t>The range for this engagement is 1 to 15 days.</a:t>
          </a:r>
          <a:endParaRPr lang="en-US" sz="5000" kern="1200" dirty="0"/>
        </a:p>
      </dsp:txBody>
      <dsp:txXfrm>
        <a:off x="0" y="1707259"/>
        <a:ext cx="6832212" cy="1704760"/>
      </dsp:txXfrm>
    </dsp:sp>
    <dsp:sp modelId="{7A0D1BAD-8F18-455F-A718-46E84637080D}">
      <dsp:nvSpPr>
        <dsp:cNvPr id="0" name=""/>
        <dsp:cNvSpPr/>
      </dsp:nvSpPr>
      <dsp:spPr>
        <a:xfrm>
          <a:off x="0" y="3412020"/>
          <a:ext cx="6832212" cy="0"/>
        </a:xfrm>
        <a:prstGeom prst="lin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B21CB7B-BD5F-42BA-9C40-3620E6ED13C5}">
      <dsp:nvSpPr>
        <dsp:cNvPr id="0" name=""/>
        <dsp:cNvSpPr/>
      </dsp:nvSpPr>
      <dsp:spPr>
        <a:xfrm>
          <a:off x="0" y="3412020"/>
          <a:ext cx="6832212" cy="1704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ATTENDENCE </a:t>
          </a:r>
        </a:p>
        <a:p>
          <a:pPr marL="0" lvl="0" indent="0" algn="l" defTabSz="2222500">
            <a:lnSpc>
              <a:spcPct val="90000"/>
            </a:lnSpc>
            <a:spcBef>
              <a:spcPct val="0"/>
            </a:spcBef>
            <a:spcAft>
              <a:spcPct val="35000"/>
            </a:spcAft>
            <a:buNone/>
          </a:pPr>
          <a:r>
            <a:rPr lang="en-US" sz="1600" kern="1200" dirty="0"/>
            <a:t>The range of hours worked is 10 to 30 hours.</a:t>
          </a:r>
        </a:p>
        <a:p>
          <a:pPr marL="0" lvl="0" indent="0" algn="l" defTabSz="2222500">
            <a:lnSpc>
              <a:spcPct val="90000"/>
            </a:lnSpc>
            <a:spcBef>
              <a:spcPct val="0"/>
            </a:spcBef>
            <a:spcAft>
              <a:spcPct val="35000"/>
            </a:spcAft>
            <a:buNone/>
          </a:pPr>
          <a:endParaRPr lang="en-US" sz="5000" kern="1200" dirty="0"/>
        </a:p>
      </dsp:txBody>
      <dsp:txXfrm>
        <a:off x="0" y="3412020"/>
        <a:ext cx="6832212" cy="17047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91958-9CA5-4349-A1C1-62244344893E}"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A7C3F-8FF7-46DF-A67E-3271C508E57A}" type="slidenum">
              <a:rPr lang="en-US" smtClean="0"/>
              <a:t>‹#›</a:t>
            </a:fld>
            <a:endParaRPr lang="en-US"/>
          </a:p>
        </p:txBody>
      </p:sp>
    </p:spTree>
    <p:extLst>
      <p:ext uri="{BB962C8B-B14F-4D97-AF65-F5344CB8AC3E}">
        <p14:creationId xmlns:p14="http://schemas.microsoft.com/office/powerpoint/2010/main" val="331693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A7C3F-8FF7-46DF-A67E-3271C508E57A}" type="slidenum">
              <a:rPr lang="en-US" smtClean="0"/>
              <a:t>3</a:t>
            </a:fld>
            <a:endParaRPr lang="en-US"/>
          </a:p>
        </p:txBody>
      </p:sp>
    </p:spTree>
    <p:extLst>
      <p:ext uri="{BB962C8B-B14F-4D97-AF65-F5344CB8AC3E}">
        <p14:creationId xmlns:p14="http://schemas.microsoft.com/office/powerpoint/2010/main" val="406984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B3EDE3-D511-4790-8322-8908CA3947A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319139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3EDE3-D511-4790-8322-8908CA3947A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243500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3EDE3-D511-4790-8322-8908CA3947A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5FA3B1-D871-4AAC-82D4-EEBF4AF72AB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5808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B3EDE3-D511-4790-8322-8908CA3947AC}"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3692109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B3EDE3-D511-4790-8322-8908CA3947AC}"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5FA3B1-D871-4AAC-82D4-EEBF4AF72AB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4024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B3EDE3-D511-4790-8322-8908CA3947AC}"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171040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3EDE3-D511-4790-8322-8908CA3947A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4192297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3EDE3-D511-4790-8322-8908CA3947A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328376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3EDE3-D511-4790-8322-8908CA3947A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251612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3EDE3-D511-4790-8322-8908CA3947AC}"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76844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B3EDE3-D511-4790-8322-8908CA3947AC}"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160532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B3EDE3-D511-4790-8322-8908CA3947AC}"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270890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B3EDE3-D511-4790-8322-8908CA3947AC}"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142986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3EDE3-D511-4790-8322-8908CA3947AC}"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358503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B3EDE3-D511-4790-8322-8908CA3947AC}"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2304272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B3EDE3-D511-4790-8322-8908CA3947AC}"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5FA3B1-D871-4AAC-82D4-EEBF4AF72AB3}" type="slidenum">
              <a:rPr lang="en-US" smtClean="0"/>
              <a:t>‹#›</a:t>
            </a:fld>
            <a:endParaRPr lang="en-US"/>
          </a:p>
        </p:txBody>
      </p:sp>
    </p:spTree>
    <p:extLst>
      <p:ext uri="{BB962C8B-B14F-4D97-AF65-F5344CB8AC3E}">
        <p14:creationId xmlns:p14="http://schemas.microsoft.com/office/powerpoint/2010/main" val="62151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B3EDE3-D511-4790-8322-8908CA3947AC}" type="datetimeFigureOut">
              <a:rPr lang="en-US" smtClean="0"/>
              <a:t>12/9/2023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5FA3B1-D871-4AAC-82D4-EEBF4AF72AB3}" type="slidenum">
              <a:rPr lang="en-US" smtClean="0"/>
              <a:t>‹#›</a:t>
            </a:fld>
            <a:endParaRPr lang="en-US"/>
          </a:p>
        </p:txBody>
      </p:sp>
    </p:spTree>
    <p:extLst>
      <p:ext uri="{BB962C8B-B14F-4D97-AF65-F5344CB8AC3E}">
        <p14:creationId xmlns:p14="http://schemas.microsoft.com/office/powerpoint/2010/main" val="402225567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3467E3-30A6-11B6-34C7-862590A97280}"/>
              </a:ext>
            </a:extLst>
          </p:cNvPr>
          <p:cNvSpPr>
            <a:spLocks noGrp="1"/>
          </p:cNvSpPr>
          <p:nvPr>
            <p:ph type="subTitle" idx="1"/>
          </p:nvPr>
        </p:nvSpPr>
        <p:spPr>
          <a:xfrm>
            <a:off x="6169094" y="1307592"/>
            <a:ext cx="5644954" cy="5230368"/>
          </a:xfrm>
        </p:spPr>
        <p:txBody>
          <a:bodyPr>
            <a:noAutofit/>
          </a:bodyPr>
          <a:lstStyle/>
          <a:p>
            <a:pPr algn="ctr">
              <a:lnSpc>
                <a:spcPct val="150000"/>
              </a:lnSpc>
            </a:pPr>
            <a:r>
              <a:rPr lang="en-US" sz="3200" b="1" i="1" u="sng" dirty="0">
                <a:latin typeface="Times New Roman" panose="02020603050405020304" pitchFamily="18" charset="0"/>
                <a:cs typeface="Times New Roman" panose="02020603050405020304" pitchFamily="18" charset="0"/>
              </a:rPr>
              <a:t>GROUP MEMBERS</a:t>
            </a:r>
          </a:p>
          <a:p>
            <a:pPr algn="ctr">
              <a:lnSpc>
                <a:spcPct val="150000"/>
              </a:lnSpc>
            </a:pPr>
            <a:r>
              <a:rPr lang="en-US" sz="3200" b="1" i="1" dirty="0">
                <a:latin typeface="Times New Roman" panose="02020603050405020304" pitchFamily="18" charset="0"/>
                <a:cs typeface="Times New Roman" panose="02020603050405020304" pitchFamily="18" charset="0"/>
              </a:rPr>
              <a:t>SRIKANTH GEMBALI</a:t>
            </a:r>
          </a:p>
          <a:p>
            <a:pPr algn="ctr">
              <a:lnSpc>
                <a:spcPct val="150000"/>
              </a:lnSpc>
            </a:pPr>
            <a:r>
              <a:rPr lang="en-US" sz="3200" b="1" i="1" dirty="0">
                <a:latin typeface="Times New Roman" panose="02020603050405020304" pitchFamily="18" charset="0"/>
                <a:cs typeface="Times New Roman" panose="02020603050405020304" pitchFamily="18" charset="0"/>
              </a:rPr>
              <a:t>JHANSI BUSSA</a:t>
            </a:r>
          </a:p>
          <a:p>
            <a:pPr algn="ctr">
              <a:lnSpc>
                <a:spcPct val="150000"/>
              </a:lnSpc>
            </a:pPr>
            <a:r>
              <a:rPr lang="en-US" sz="3200" b="1" i="1" dirty="0">
                <a:latin typeface="Times New Roman" panose="02020603050405020304" pitchFamily="18" charset="0"/>
                <a:cs typeface="Times New Roman" panose="02020603050405020304" pitchFamily="18" charset="0"/>
              </a:rPr>
              <a:t>AGASTYA KATKAM</a:t>
            </a:r>
          </a:p>
          <a:p>
            <a:pPr algn="ctr">
              <a:lnSpc>
                <a:spcPct val="150000"/>
              </a:lnSpc>
            </a:pPr>
            <a:r>
              <a:rPr lang="en-US" sz="3200" b="1" i="1" dirty="0">
                <a:latin typeface="Times New Roman" panose="02020603050405020304" pitchFamily="18" charset="0"/>
                <a:cs typeface="Times New Roman" panose="02020603050405020304" pitchFamily="18" charset="0"/>
              </a:rPr>
              <a:t>KANDARP BAROT</a:t>
            </a:r>
          </a:p>
        </p:txBody>
      </p:sp>
      <p:sp>
        <p:nvSpPr>
          <p:cNvPr id="6" name="Flowchart: Process 5">
            <a:extLst>
              <a:ext uri="{FF2B5EF4-FFF2-40B4-BE49-F238E27FC236}">
                <a16:creationId xmlns:a16="http://schemas.microsoft.com/office/drawing/2014/main" id="{C24F0DBC-7A6F-B337-A0AE-4152080CB2F6}"/>
              </a:ext>
            </a:extLst>
          </p:cNvPr>
          <p:cNvSpPr/>
          <p:nvPr/>
        </p:nvSpPr>
        <p:spPr>
          <a:xfrm>
            <a:off x="0" y="1"/>
            <a:ext cx="5532120" cy="6857999"/>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ln w="0"/>
                <a:solidFill>
                  <a:schemeClr val="tx1"/>
                </a:solidFill>
                <a:effectLst>
                  <a:outerShdw blurRad="50800" dist="38100" algn="l" rotWithShape="0">
                    <a:prstClr val="black">
                      <a:alpha val="40000"/>
                    </a:prstClr>
                  </a:outerShdw>
                </a:effectLst>
                <a:latin typeface="Century Schoolbook" panose="02040604050505020304" pitchFamily="18" charset="0"/>
              </a:rPr>
              <a:t>FINAL</a:t>
            </a:r>
            <a:r>
              <a:rPr lang="en-US" sz="2400" dirty="0">
                <a:ln w="0"/>
                <a:solidFill>
                  <a:schemeClr val="tx1"/>
                </a:solidFill>
                <a:effectLst>
                  <a:outerShdw blurRad="50800" dist="38100" algn="l" rotWithShape="0">
                    <a:prstClr val="black">
                      <a:alpha val="40000"/>
                    </a:prstClr>
                  </a:outerShdw>
                </a:effectLst>
                <a:latin typeface="Century Schoolbook" panose="02040604050505020304" pitchFamily="18" charset="0"/>
              </a:rPr>
              <a:t> </a:t>
            </a:r>
            <a:r>
              <a:rPr lang="en-US" sz="4800" dirty="0">
                <a:ln w="0"/>
                <a:solidFill>
                  <a:schemeClr val="tx1"/>
                </a:solidFill>
                <a:effectLst>
                  <a:outerShdw blurRad="50800" dist="38100" algn="l" rotWithShape="0">
                    <a:prstClr val="black">
                      <a:alpha val="40000"/>
                    </a:prstClr>
                  </a:outerShdw>
                </a:effectLst>
                <a:latin typeface="Century Schoolbook" panose="02040604050505020304" pitchFamily="18" charset="0"/>
              </a:rPr>
              <a:t>PROJECT</a:t>
            </a:r>
            <a:endParaRPr lang="en-US" sz="4800" dirty="0">
              <a:ln w="0"/>
              <a:solidFill>
                <a:schemeClr val="tx1"/>
              </a:solidFill>
              <a:effectLst>
                <a:outerShdw blurRad="50800" dist="38100" algn="l" rotWithShape="0">
                  <a:prstClr val="black">
                    <a:alpha val="40000"/>
                  </a:prstClr>
                </a:outerShdw>
              </a:effectLst>
            </a:endParaRPr>
          </a:p>
        </p:txBody>
      </p:sp>
      <p:sp>
        <p:nvSpPr>
          <p:cNvPr id="48" name="Freeform: Shape 47">
            <a:extLst>
              <a:ext uri="{FF2B5EF4-FFF2-40B4-BE49-F238E27FC236}">
                <a16:creationId xmlns:a16="http://schemas.microsoft.com/office/drawing/2014/main" id="{79935170-1289-9915-2A4C-76E9EF8241FE}"/>
              </a:ext>
            </a:extLst>
          </p:cNvPr>
          <p:cNvSpPr/>
          <p:nvPr/>
        </p:nvSpPr>
        <p:spPr>
          <a:xfrm>
            <a:off x="8626" y="0"/>
            <a:ext cx="4563374" cy="2355011"/>
          </a:xfrm>
          <a:custGeom>
            <a:avLst/>
            <a:gdLst>
              <a:gd name="connsiteX0" fmla="*/ 0 w 4563374"/>
              <a:gd name="connsiteY0" fmla="*/ 2355011 h 2355011"/>
              <a:gd name="connsiteX1" fmla="*/ 2777706 w 4563374"/>
              <a:gd name="connsiteY1" fmla="*/ 923026 h 2355011"/>
              <a:gd name="connsiteX2" fmla="*/ 2777706 w 4563374"/>
              <a:gd name="connsiteY2" fmla="*/ 923026 h 2355011"/>
              <a:gd name="connsiteX3" fmla="*/ 4563374 w 4563374"/>
              <a:gd name="connsiteY3" fmla="*/ 0 h 2355011"/>
            </a:gdLst>
            <a:ahLst/>
            <a:cxnLst>
              <a:cxn ang="0">
                <a:pos x="connsiteX0" y="connsiteY0"/>
              </a:cxn>
              <a:cxn ang="0">
                <a:pos x="connsiteX1" y="connsiteY1"/>
              </a:cxn>
              <a:cxn ang="0">
                <a:pos x="connsiteX2" y="connsiteY2"/>
              </a:cxn>
              <a:cxn ang="0">
                <a:pos x="connsiteX3" y="connsiteY3"/>
              </a:cxn>
            </a:cxnLst>
            <a:rect l="l" t="t" r="r" b="b"/>
            <a:pathLst>
              <a:path w="4563374" h="2355011">
                <a:moveTo>
                  <a:pt x="0" y="2355011"/>
                </a:moveTo>
                <a:lnTo>
                  <a:pt x="2777706" y="923026"/>
                </a:lnTo>
                <a:lnTo>
                  <a:pt x="2777706" y="923026"/>
                </a:lnTo>
                <a:lnTo>
                  <a:pt x="4563374" y="0"/>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6AB12710-8945-5153-5706-53D85D080AD6}"/>
              </a:ext>
            </a:extLst>
          </p:cNvPr>
          <p:cNvSpPr/>
          <p:nvPr/>
        </p:nvSpPr>
        <p:spPr>
          <a:xfrm>
            <a:off x="0" y="3407434"/>
            <a:ext cx="4796287" cy="3062377"/>
          </a:xfrm>
          <a:custGeom>
            <a:avLst/>
            <a:gdLst>
              <a:gd name="connsiteX0" fmla="*/ 17253 w 4796287"/>
              <a:gd name="connsiteY0" fmla="*/ 0 h 3062377"/>
              <a:gd name="connsiteX1" fmla="*/ 4796287 w 4796287"/>
              <a:gd name="connsiteY1" fmla="*/ 3062377 h 3062377"/>
              <a:gd name="connsiteX2" fmla="*/ 4796287 w 4796287"/>
              <a:gd name="connsiteY2" fmla="*/ 3062377 h 3062377"/>
              <a:gd name="connsiteX3" fmla="*/ 0 w 4796287"/>
              <a:gd name="connsiteY3" fmla="*/ 2216989 h 3062377"/>
            </a:gdLst>
            <a:ahLst/>
            <a:cxnLst>
              <a:cxn ang="0">
                <a:pos x="connsiteX0" y="connsiteY0"/>
              </a:cxn>
              <a:cxn ang="0">
                <a:pos x="connsiteX1" y="connsiteY1"/>
              </a:cxn>
              <a:cxn ang="0">
                <a:pos x="connsiteX2" y="connsiteY2"/>
              </a:cxn>
              <a:cxn ang="0">
                <a:pos x="connsiteX3" y="connsiteY3"/>
              </a:cxn>
            </a:cxnLst>
            <a:rect l="l" t="t" r="r" b="b"/>
            <a:pathLst>
              <a:path w="4796287" h="3062377">
                <a:moveTo>
                  <a:pt x="17253" y="0"/>
                </a:moveTo>
                <a:lnTo>
                  <a:pt x="4796287" y="3062377"/>
                </a:lnTo>
                <a:lnTo>
                  <a:pt x="4796287" y="3062377"/>
                </a:lnTo>
                <a:lnTo>
                  <a:pt x="0" y="2216989"/>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1B525DA2-5E2F-D25D-1A39-CAEE954A95D0}"/>
              </a:ext>
            </a:extLst>
          </p:cNvPr>
          <p:cNvSpPr/>
          <p:nvPr/>
        </p:nvSpPr>
        <p:spPr>
          <a:xfrm>
            <a:off x="11283351" y="3140015"/>
            <a:ext cx="914400" cy="3700732"/>
          </a:xfrm>
          <a:custGeom>
            <a:avLst/>
            <a:gdLst>
              <a:gd name="connsiteX0" fmla="*/ 914400 w 914400"/>
              <a:gd name="connsiteY0" fmla="*/ 0 h 3700732"/>
              <a:gd name="connsiteX1" fmla="*/ 0 w 914400"/>
              <a:gd name="connsiteY1" fmla="*/ 3700732 h 3700732"/>
              <a:gd name="connsiteX2" fmla="*/ 0 w 914400"/>
              <a:gd name="connsiteY2" fmla="*/ 3700732 h 3700732"/>
            </a:gdLst>
            <a:ahLst/>
            <a:cxnLst>
              <a:cxn ang="0">
                <a:pos x="connsiteX0" y="connsiteY0"/>
              </a:cxn>
              <a:cxn ang="0">
                <a:pos x="connsiteX1" y="connsiteY1"/>
              </a:cxn>
              <a:cxn ang="0">
                <a:pos x="connsiteX2" y="connsiteY2"/>
              </a:cxn>
            </a:cxnLst>
            <a:rect l="l" t="t" r="r" b="b"/>
            <a:pathLst>
              <a:path w="914400" h="3700732">
                <a:moveTo>
                  <a:pt x="914400" y="0"/>
                </a:moveTo>
                <a:lnTo>
                  <a:pt x="0" y="3700732"/>
                </a:lnTo>
                <a:lnTo>
                  <a:pt x="0" y="3700732"/>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195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1"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92"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93"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94"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95"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96"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97"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98"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99"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00"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01"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02"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03" name="Group 202">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5"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06"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07"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08"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09"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10"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11"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12"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13"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14"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15"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16"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04" name="Rectangle 203">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206" name="Rectangle 205">
            <a:extLst>
              <a:ext uri="{FF2B5EF4-FFF2-40B4-BE49-F238E27FC236}">
                <a16:creationId xmlns:a16="http://schemas.microsoft.com/office/drawing/2014/main" id="{241D049E-2C7B-4131-B81E-E5B643BD6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91635463-D121-4B16-AB61-D492DD3F0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ontent Placeholder 84">
            <a:extLst>
              <a:ext uri="{FF2B5EF4-FFF2-40B4-BE49-F238E27FC236}">
                <a16:creationId xmlns:a16="http://schemas.microsoft.com/office/drawing/2014/main" id="{AF8D32F1-1BB6-B99F-B68E-4C57F32336D8}"/>
              </a:ext>
            </a:extLst>
          </p:cNvPr>
          <p:cNvSpPr>
            <a:spLocks/>
          </p:cNvSpPr>
          <p:nvPr/>
        </p:nvSpPr>
        <p:spPr>
          <a:xfrm>
            <a:off x="4501954" y="2868098"/>
            <a:ext cx="3015122" cy="645818"/>
          </a:xfrm>
          <a:prstGeom prst="rect">
            <a:avLst/>
          </a:prstGeom>
        </p:spPr>
        <p:txBody>
          <a:bodyPr>
            <a:noAutofit/>
          </a:bodyPr>
          <a:lstStyle/>
          <a:p>
            <a:pPr algn="ctr" defTabSz="374904">
              <a:spcAft>
                <a:spcPts val="600"/>
              </a:spcAft>
            </a:pPr>
            <a:r>
              <a:rPr lang="en-US" sz="3936" b="1" kern="1200" dirty="0">
                <a:solidFill>
                  <a:schemeClr val="tx1"/>
                </a:solidFill>
                <a:latin typeface="+mn-lt"/>
                <a:ea typeface="+mn-ea"/>
                <a:cs typeface="+mn-cs"/>
              </a:rPr>
              <a:t>THANK YOU</a:t>
            </a:r>
            <a:endParaRPr lang="en-US" sz="4800" b="1" dirty="0"/>
          </a:p>
        </p:txBody>
      </p:sp>
    </p:spTree>
    <p:extLst>
      <p:ext uri="{BB962C8B-B14F-4D97-AF65-F5344CB8AC3E}">
        <p14:creationId xmlns:p14="http://schemas.microsoft.com/office/powerpoint/2010/main" val="202966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FD44A-E5D8-B5BF-88D7-E72AFA49BCF1}"/>
              </a:ext>
            </a:extLst>
          </p:cNvPr>
          <p:cNvSpPr>
            <a:spLocks noGrp="1"/>
          </p:cNvSpPr>
          <p:nvPr>
            <p:ph type="title"/>
          </p:nvPr>
        </p:nvSpPr>
        <p:spPr>
          <a:xfrm>
            <a:off x="1344697" y="1259140"/>
            <a:ext cx="4092173" cy="854015"/>
          </a:xfrm>
        </p:spPr>
        <p:txBody>
          <a:bodyPr anchor="b">
            <a:normAutofit/>
          </a:bodyPr>
          <a:lstStyle/>
          <a:p>
            <a:r>
              <a:rPr lang="en-US" sz="2800" b="1" dirty="0">
                <a:cs typeface="Times New Roman" panose="02020603050405020304" pitchFamily="18" charset="0"/>
              </a:rPr>
              <a:t>PROBLEM STATEMENT</a:t>
            </a:r>
          </a:p>
        </p:txBody>
      </p:sp>
      <p:sp>
        <p:nvSpPr>
          <p:cNvPr id="121" name="Rectangle 120">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Users with solid fill">
            <a:extLst>
              <a:ext uri="{FF2B5EF4-FFF2-40B4-BE49-F238E27FC236}">
                <a16:creationId xmlns:a16="http://schemas.microsoft.com/office/drawing/2014/main" id="{9575D6E8-DFB4-57A1-5B74-28486D48B1CF}"/>
              </a:ext>
            </a:extLst>
          </p:cNvPr>
          <p:cNvPicPr>
            <a:picLocks noChangeAspect="1"/>
          </p:cNvPicPr>
          <p:nvPr/>
        </p:nvPicPr>
        <p:blipFill rotWithShape="1">
          <a:blip r:embed="rId2"/>
          <a:srcRect t="5129" r="2" b="4370"/>
          <a:stretch/>
        </p:blipFill>
        <p:spPr>
          <a:xfrm>
            <a:off x="5864765" y="996696"/>
            <a:ext cx="5247068" cy="4685690"/>
          </a:xfrm>
          <a:prstGeom prst="rect">
            <a:avLst/>
          </a:prstGeom>
        </p:spPr>
      </p:pic>
      <p:sp>
        <p:nvSpPr>
          <p:cNvPr id="3" name="Content Placeholder 2">
            <a:extLst>
              <a:ext uri="{FF2B5EF4-FFF2-40B4-BE49-F238E27FC236}">
                <a16:creationId xmlns:a16="http://schemas.microsoft.com/office/drawing/2014/main" id="{A90F7281-2129-0DF5-1A84-630FF3DED846}"/>
              </a:ext>
            </a:extLst>
          </p:cNvPr>
          <p:cNvSpPr>
            <a:spLocks noGrp="1"/>
          </p:cNvSpPr>
          <p:nvPr>
            <p:ph idx="1"/>
          </p:nvPr>
        </p:nvSpPr>
        <p:spPr>
          <a:xfrm>
            <a:off x="1342992" y="2509223"/>
            <a:ext cx="4093878" cy="3521740"/>
          </a:xfrm>
        </p:spPr>
        <p:txBody>
          <a:bodyPr>
            <a:normAutofit/>
          </a:bodyPr>
          <a:lstStyle/>
          <a:p>
            <a:pPr marL="0" indent="0" algn="just">
              <a:lnSpc>
                <a:spcPct val="150000"/>
              </a:lnSpc>
              <a:buNone/>
            </a:pPr>
            <a:r>
              <a:rPr lang="en-US" dirty="0">
                <a:latin typeface="+mj-lt"/>
                <a:cs typeface="Times New Roman" panose="02020603050405020304" pitchFamily="18" charset="0"/>
              </a:rPr>
              <a:t>This project presents mathematical optimization to form 5 groups of 3 students from class of 15 students. Our objective is to maximize the chance of success for every group</a:t>
            </a:r>
            <a:r>
              <a:rPr lang="en-US" dirty="0">
                <a:latin typeface="Abadi Extra Light" panose="020F0502020204030204" pitchFamily="34" charset="0"/>
                <a:cs typeface="Times New Roman" panose="02020603050405020304" pitchFamily="18" charset="0"/>
              </a:rPr>
              <a:t>.</a:t>
            </a:r>
          </a:p>
        </p:txBody>
      </p:sp>
      <p:sp>
        <p:nvSpPr>
          <p:cNvPr id="18" name="Rectangle 17">
            <a:extLst>
              <a:ext uri="{FF2B5EF4-FFF2-40B4-BE49-F238E27FC236}">
                <a16:creationId xmlns:a16="http://schemas.microsoft.com/office/drawing/2014/main" id="{FB18D4A3-2AC6-D3EF-5841-F9D6CA760723}"/>
              </a:ext>
            </a:extLst>
          </p:cNvPr>
          <p:cNvSpPr/>
          <p:nvPr/>
        </p:nvSpPr>
        <p:spPr>
          <a:xfrm>
            <a:off x="22223" y="-3962"/>
            <a:ext cx="649223" cy="685403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Freeform: Shape 18">
            <a:extLst>
              <a:ext uri="{FF2B5EF4-FFF2-40B4-BE49-F238E27FC236}">
                <a16:creationId xmlns:a16="http://schemas.microsoft.com/office/drawing/2014/main" id="{C42C10A7-1242-B3EC-D141-928C3EA6A5B0}"/>
              </a:ext>
            </a:extLst>
          </p:cNvPr>
          <p:cNvSpPr/>
          <p:nvPr/>
        </p:nvSpPr>
        <p:spPr>
          <a:xfrm>
            <a:off x="8193024" y="36576"/>
            <a:ext cx="3977640" cy="548640"/>
          </a:xfrm>
          <a:custGeom>
            <a:avLst/>
            <a:gdLst>
              <a:gd name="connsiteX0" fmla="*/ 0 w 3977640"/>
              <a:gd name="connsiteY0" fmla="*/ 0 h 548640"/>
              <a:gd name="connsiteX1" fmla="*/ 3977640 w 3977640"/>
              <a:gd name="connsiteY1" fmla="*/ 548640 h 548640"/>
              <a:gd name="connsiteX2" fmla="*/ 3977640 w 3977640"/>
              <a:gd name="connsiteY2" fmla="*/ 548640 h 548640"/>
            </a:gdLst>
            <a:ahLst/>
            <a:cxnLst>
              <a:cxn ang="0">
                <a:pos x="connsiteX0" y="connsiteY0"/>
              </a:cxn>
              <a:cxn ang="0">
                <a:pos x="connsiteX1" y="connsiteY1"/>
              </a:cxn>
              <a:cxn ang="0">
                <a:pos x="connsiteX2" y="connsiteY2"/>
              </a:cxn>
            </a:cxnLst>
            <a:rect l="l" t="t" r="r" b="b"/>
            <a:pathLst>
              <a:path w="3977640" h="548640">
                <a:moveTo>
                  <a:pt x="0" y="0"/>
                </a:moveTo>
                <a:lnTo>
                  <a:pt x="3977640" y="548640"/>
                </a:lnTo>
                <a:lnTo>
                  <a:pt x="3977640" y="548640"/>
                </a:lnTo>
              </a:path>
            </a:pathLst>
          </a:custGeom>
          <a:no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10000"/>
                </a:schemeClr>
              </a:solidFill>
            </a:endParaRPr>
          </a:p>
        </p:txBody>
      </p:sp>
      <p:sp>
        <p:nvSpPr>
          <p:cNvPr id="20" name="Freeform: Shape 19">
            <a:extLst>
              <a:ext uri="{FF2B5EF4-FFF2-40B4-BE49-F238E27FC236}">
                <a16:creationId xmlns:a16="http://schemas.microsoft.com/office/drawing/2014/main" id="{A617D796-A37B-2009-44C2-4B897218C0C8}"/>
              </a:ext>
            </a:extLst>
          </p:cNvPr>
          <p:cNvSpPr/>
          <p:nvPr/>
        </p:nvSpPr>
        <p:spPr>
          <a:xfrm>
            <a:off x="11539728" y="612648"/>
            <a:ext cx="649224" cy="6237427"/>
          </a:xfrm>
          <a:custGeom>
            <a:avLst/>
            <a:gdLst>
              <a:gd name="connsiteX0" fmla="*/ 649224 w 649224"/>
              <a:gd name="connsiteY0" fmla="*/ 0 h 6336792"/>
              <a:gd name="connsiteX1" fmla="*/ 0 w 649224"/>
              <a:gd name="connsiteY1" fmla="*/ 6336792 h 6336792"/>
              <a:gd name="connsiteX2" fmla="*/ 0 w 649224"/>
              <a:gd name="connsiteY2" fmla="*/ 6336792 h 6336792"/>
            </a:gdLst>
            <a:ahLst/>
            <a:cxnLst>
              <a:cxn ang="0">
                <a:pos x="connsiteX0" y="connsiteY0"/>
              </a:cxn>
              <a:cxn ang="0">
                <a:pos x="connsiteX1" y="connsiteY1"/>
              </a:cxn>
              <a:cxn ang="0">
                <a:pos x="connsiteX2" y="connsiteY2"/>
              </a:cxn>
            </a:cxnLst>
            <a:rect l="l" t="t" r="r" b="b"/>
            <a:pathLst>
              <a:path w="649224" h="6336792">
                <a:moveTo>
                  <a:pt x="649224" y="0"/>
                </a:moveTo>
                <a:lnTo>
                  <a:pt x="0" y="6336792"/>
                </a:lnTo>
                <a:lnTo>
                  <a:pt x="0" y="6336792"/>
                </a:lnTo>
              </a:path>
            </a:pathLst>
          </a:custGeom>
          <a:no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99973C5-DEF8-5C97-9CE1-8B11437C25FF}"/>
              </a:ext>
            </a:extLst>
          </p:cNvPr>
          <p:cNvSpPr/>
          <p:nvPr/>
        </p:nvSpPr>
        <p:spPr>
          <a:xfrm>
            <a:off x="8942832" y="5010912"/>
            <a:ext cx="3246120" cy="1837944"/>
          </a:xfrm>
          <a:custGeom>
            <a:avLst/>
            <a:gdLst>
              <a:gd name="connsiteX0" fmla="*/ 0 w 3246120"/>
              <a:gd name="connsiteY0" fmla="*/ 1837944 h 1837944"/>
              <a:gd name="connsiteX1" fmla="*/ 3246120 w 3246120"/>
              <a:gd name="connsiteY1" fmla="*/ 0 h 1837944"/>
              <a:gd name="connsiteX2" fmla="*/ 3246120 w 3246120"/>
              <a:gd name="connsiteY2" fmla="*/ 0 h 1837944"/>
              <a:gd name="connsiteX3" fmla="*/ 3246120 w 3246120"/>
              <a:gd name="connsiteY3" fmla="*/ 0 h 1837944"/>
            </a:gdLst>
            <a:ahLst/>
            <a:cxnLst>
              <a:cxn ang="0">
                <a:pos x="connsiteX0" y="connsiteY0"/>
              </a:cxn>
              <a:cxn ang="0">
                <a:pos x="connsiteX1" y="connsiteY1"/>
              </a:cxn>
              <a:cxn ang="0">
                <a:pos x="connsiteX2" y="connsiteY2"/>
              </a:cxn>
              <a:cxn ang="0">
                <a:pos x="connsiteX3" y="connsiteY3"/>
              </a:cxn>
            </a:cxnLst>
            <a:rect l="l" t="t" r="r" b="b"/>
            <a:pathLst>
              <a:path w="3246120" h="1837944">
                <a:moveTo>
                  <a:pt x="0" y="1837944"/>
                </a:moveTo>
                <a:lnTo>
                  <a:pt x="3246120" y="0"/>
                </a:lnTo>
                <a:lnTo>
                  <a:pt x="3246120" y="0"/>
                </a:lnTo>
                <a:lnTo>
                  <a:pt x="3246120" y="0"/>
                </a:lnTo>
              </a:path>
            </a:pathLst>
          </a:custGeom>
          <a:no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11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8" name="Rectangle 137">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 name="TextBox 11">
            <a:extLst>
              <a:ext uri="{FF2B5EF4-FFF2-40B4-BE49-F238E27FC236}">
                <a16:creationId xmlns:a16="http://schemas.microsoft.com/office/drawing/2014/main" id="{5992501B-8257-6578-1236-A7D596ED9C4C}"/>
              </a:ext>
            </a:extLst>
          </p:cNvPr>
          <p:cNvGraphicFramePr/>
          <p:nvPr>
            <p:extLst>
              <p:ext uri="{D42A27DB-BD31-4B8C-83A1-F6EECF244321}">
                <p14:modId xmlns:p14="http://schemas.microsoft.com/office/powerpoint/2010/main" val="338990200"/>
              </p:ext>
            </p:extLst>
          </p:nvPr>
        </p:nvGraphicFramePr>
        <p:xfrm>
          <a:off x="4716816" y="1134327"/>
          <a:ext cx="6832212" cy="511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7BA0F585-3A54-7DAD-662B-2967CE73E164}"/>
              </a:ext>
            </a:extLst>
          </p:cNvPr>
          <p:cNvSpPr/>
          <p:nvPr/>
        </p:nvSpPr>
        <p:spPr>
          <a:xfrm>
            <a:off x="-159" y="0"/>
            <a:ext cx="4059079"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1" name="Title 10">
            <a:extLst>
              <a:ext uri="{FF2B5EF4-FFF2-40B4-BE49-F238E27FC236}">
                <a16:creationId xmlns:a16="http://schemas.microsoft.com/office/drawing/2014/main" id="{46EC5B5D-51B3-4B4B-18FF-836DCA2E1768}"/>
              </a:ext>
            </a:extLst>
          </p:cNvPr>
          <p:cNvSpPr>
            <a:spLocks noGrp="1"/>
          </p:cNvSpPr>
          <p:nvPr>
            <p:ph type="title"/>
          </p:nvPr>
        </p:nvSpPr>
        <p:spPr>
          <a:xfrm>
            <a:off x="467604" y="2616811"/>
            <a:ext cx="3302139" cy="1280890"/>
          </a:xfrm>
        </p:spPr>
        <p:txBody>
          <a:bodyPr>
            <a:normAutofit/>
          </a:bodyPr>
          <a:lstStyle/>
          <a:p>
            <a:r>
              <a:rPr lang="en-US" sz="3600" dirty="0">
                <a:solidFill>
                  <a:schemeClr val="bg1"/>
                </a:solidFill>
              </a:rPr>
              <a:t>PARAMETERS CONSIDERED</a:t>
            </a:r>
            <a:endParaRPr lang="en-US" dirty="0"/>
          </a:p>
        </p:txBody>
      </p:sp>
      <p:sp>
        <p:nvSpPr>
          <p:cNvPr id="99" name="Freeform: Shape 98">
            <a:extLst>
              <a:ext uri="{FF2B5EF4-FFF2-40B4-BE49-F238E27FC236}">
                <a16:creationId xmlns:a16="http://schemas.microsoft.com/office/drawing/2014/main" id="{CDF50F94-67BD-2E3B-414F-05C6FCB6D584}"/>
              </a:ext>
            </a:extLst>
          </p:cNvPr>
          <p:cNvSpPr/>
          <p:nvPr/>
        </p:nvSpPr>
        <p:spPr>
          <a:xfrm>
            <a:off x="34428" y="6253607"/>
            <a:ext cx="4045789" cy="586597"/>
          </a:xfrm>
          <a:custGeom>
            <a:avLst/>
            <a:gdLst>
              <a:gd name="connsiteX0" fmla="*/ 4045789 w 4045789"/>
              <a:gd name="connsiteY0" fmla="*/ 0 h 586597"/>
              <a:gd name="connsiteX1" fmla="*/ 0 w 4045789"/>
              <a:gd name="connsiteY1" fmla="*/ 586597 h 586597"/>
              <a:gd name="connsiteX2" fmla="*/ 0 w 4045789"/>
              <a:gd name="connsiteY2" fmla="*/ 586597 h 586597"/>
            </a:gdLst>
            <a:ahLst/>
            <a:cxnLst>
              <a:cxn ang="0">
                <a:pos x="connsiteX0" y="connsiteY0"/>
              </a:cxn>
              <a:cxn ang="0">
                <a:pos x="connsiteX1" y="connsiteY1"/>
              </a:cxn>
              <a:cxn ang="0">
                <a:pos x="connsiteX2" y="connsiteY2"/>
              </a:cxn>
            </a:cxnLst>
            <a:rect l="l" t="t" r="r" b="b"/>
            <a:pathLst>
              <a:path w="4045789" h="586597">
                <a:moveTo>
                  <a:pt x="4045789" y="0"/>
                </a:moveTo>
                <a:lnTo>
                  <a:pt x="0" y="586597"/>
                </a:lnTo>
                <a:lnTo>
                  <a:pt x="0" y="586597"/>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9CDDEA57-4845-5124-274C-63CF85429F4C}"/>
              </a:ext>
            </a:extLst>
          </p:cNvPr>
          <p:cNvSpPr/>
          <p:nvPr/>
        </p:nvSpPr>
        <p:spPr>
          <a:xfrm>
            <a:off x="17253" y="5848709"/>
            <a:ext cx="450351" cy="991495"/>
          </a:xfrm>
          <a:custGeom>
            <a:avLst/>
            <a:gdLst>
              <a:gd name="connsiteX0" fmla="*/ 0 w 474453"/>
              <a:gd name="connsiteY0" fmla="*/ 0 h 957533"/>
              <a:gd name="connsiteX1" fmla="*/ 474453 w 474453"/>
              <a:gd name="connsiteY1" fmla="*/ 957533 h 957533"/>
              <a:gd name="connsiteX2" fmla="*/ 474453 w 474453"/>
              <a:gd name="connsiteY2" fmla="*/ 957533 h 957533"/>
            </a:gdLst>
            <a:ahLst/>
            <a:cxnLst>
              <a:cxn ang="0">
                <a:pos x="connsiteX0" y="connsiteY0"/>
              </a:cxn>
              <a:cxn ang="0">
                <a:pos x="connsiteX1" y="connsiteY1"/>
              </a:cxn>
              <a:cxn ang="0">
                <a:pos x="connsiteX2" y="connsiteY2"/>
              </a:cxn>
            </a:cxnLst>
            <a:rect l="l" t="t" r="r" b="b"/>
            <a:pathLst>
              <a:path w="474453" h="957533">
                <a:moveTo>
                  <a:pt x="0" y="0"/>
                </a:moveTo>
                <a:lnTo>
                  <a:pt x="474453" y="957533"/>
                </a:lnTo>
                <a:lnTo>
                  <a:pt x="474453" y="957533"/>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12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0"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11"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12"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13"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15"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16"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17"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18"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20"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23"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24"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25"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26" name="Group 125">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7"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28"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29"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40"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41"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42"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43"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44"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45"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46"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47"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48"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49" name="Rectangle 148">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0"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151" name="Rectangle 150">
            <a:extLst>
              <a:ext uri="{FF2B5EF4-FFF2-40B4-BE49-F238E27FC236}">
                <a16:creationId xmlns:a16="http://schemas.microsoft.com/office/drawing/2014/main" id="{241D049E-2C7B-4131-B81E-E5B643BD6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91635463-D121-4B16-AB61-D492DD3F0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table with numbers and symbols&#10;&#10;Description automatically generated">
            <a:extLst>
              <a:ext uri="{FF2B5EF4-FFF2-40B4-BE49-F238E27FC236}">
                <a16:creationId xmlns:a16="http://schemas.microsoft.com/office/drawing/2014/main" id="{C9A2B22D-F1B9-EA40-702C-583ADE8D0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984" y="643467"/>
            <a:ext cx="8538032" cy="5571066"/>
          </a:xfrm>
          <a:prstGeom prst="rect">
            <a:avLst/>
          </a:prstGeom>
        </p:spPr>
      </p:pic>
    </p:spTree>
    <p:extLst>
      <p:ext uri="{BB962C8B-B14F-4D97-AF65-F5344CB8AC3E}">
        <p14:creationId xmlns:p14="http://schemas.microsoft.com/office/powerpoint/2010/main" val="264607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47" name="Rectangle 46">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4CEAED-AFFE-5CCB-BBA8-F0D55C90F3E5}"/>
                  </a:ext>
                </a:extLst>
              </p:cNvPr>
              <p:cNvSpPr>
                <a:spLocks noGrp="1"/>
              </p:cNvSpPr>
              <p:nvPr>
                <p:ph idx="1"/>
              </p:nvPr>
            </p:nvSpPr>
            <p:spPr>
              <a:xfrm>
                <a:off x="4973837" y="1406106"/>
                <a:ext cx="5826436" cy="4505116"/>
              </a:xfrm>
            </p:spPr>
            <p:txBody>
              <a:bodyPr anchor="ctr">
                <a:normAutofit/>
              </a:bodyPr>
              <a:lstStyle/>
              <a:p>
                <a:pPr marL="0" indent="0" algn="just">
                  <a:lnSpc>
                    <a:spcPct val="150000"/>
                  </a:lnSpc>
                  <a:buNone/>
                </a:pPr>
                <a:r>
                  <a:rPr lang="en-US" dirty="0">
                    <a:latin typeface="+mj-lt"/>
                  </a:rPr>
                  <a:t>MAX Z =</a:t>
                </a:r>
              </a:p>
              <a:p>
                <a:pPr marL="0" marR="0" indent="0" algn="just">
                  <a:lnSpc>
                    <a:spcPct val="150000"/>
                  </a:lnSpc>
                  <a:spcBef>
                    <a:spcPts val="0"/>
                  </a:spcBef>
                  <a:spcAft>
                    <a:spcPts val="0"/>
                  </a:spcAft>
                  <a:buNone/>
                </a:pPr>
                <a:r>
                  <a:rPr lang="en-US" kern="100" dirty="0">
                    <a:effectLst/>
                    <a:latin typeface="+mj-lt"/>
                    <a:ea typeface="Times New Roman" panose="02020603050405020304" pitchFamily="18" charset="0"/>
                    <a:cs typeface="Times New Roman" panose="02020603050405020304" pitchFamily="18" charset="0"/>
                  </a:rPr>
                  <a:t>Student </a:t>
                </a:r>
                <a14:m>
                  <m:oMath xmlns:m="http://schemas.openxmlformats.org/officeDocument/2006/math">
                    <m:sSub>
                      <m:sSubPr>
                        <m:ctrlPr>
                          <a:rPr lang="en-US"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effectLst/>
                            <a:latin typeface="Cambria Math" panose="02040503050406030204" pitchFamily="18" charset="0"/>
                            <a:ea typeface="Calibri" panose="020F0502020204030204" pitchFamily="34" charset="0"/>
                            <a:cs typeface="Times New Roman" panose="02020603050405020304" pitchFamily="18" charset="0"/>
                          </a:rPr>
                          <m:t>𝑿</m:t>
                        </m:r>
                      </m:e>
                      <m:sub>
                        <m:r>
                          <a:rPr lang="en-US"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oMath>
                </a14:m>
                <a:r>
                  <a:rPr lang="en-US" b="1" kern="100" dirty="0">
                    <a:effectLst/>
                    <a:latin typeface="+mj-lt"/>
                    <a:ea typeface="Times New Roman" panose="02020603050405020304" pitchFamily="18" charset="0"/>
                    <a:cs typeface="Times New Roman" panose="02020603050405020304" pitchFamily="18" charset="0"/>
                  </a:rPr>
                  <a:t> </a:t>
                </a:r>
                <a:r>
                  <a:rPr lang="en-US" kern="100" dirty="0">
                    <a:effectLst/>
                    <a:latin typeface="+mj-lt"/>
                    <a:ea typeface="Times New Roman" panose="02020603050405020304" pitchFamily="18" charset="0"/>
                    <a:cs typeface="Times New Roman" panose="02020603050405020304" pitchFamily="18" charset="0"/>
                  </a:rPr>
                  <a:t>in group </a:t>
                </a:r>
                <a14:m>
                  <m:oMath xmlns:m="http://schemas.openxmlformats.org/officeDocument/2006/math">
                    <m:sSub>
                      <m:sSubPr>
                        <m:ctrlPr>
                          <a:rPr lang="en-US"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kern="100">
                            <a:effectLst/>
                            <a:latin typeface="Cambria Math" panose="02040503050406030204" pitchFamily="18" charset="0"/>
                            <a:ea typeface="Times New Roman" panose="02020603050405020304" pitchFamily="18" charset="0"/>
                            <a:cs typeface="Times New Roman" panose="02020603050405020304" pitchFamily="18" charset="0"/>
                          </a:rPr>
                          <m:t>𝒀</m:t>
                        </m:r>
                      </m:e>
                      <m:sub>
                        <m:r>
                          <a:rPr lang="en-US" b="1" i="1" kern="100">
                            <a:effectLst/>
                            <a:latin typeface="Cambria Math" panose="02040503050406030204" pitchFamily="18" charset="0"/>
                            <a:ea typeface="Times New Roman" panose="02020603050405020304" pitchFamily="18" charset="0"/>
                            <a:cs typeface="Times New Roman" panose="02020603050405020304" pitchFamily="18" charset="0"/>
                          </a:rPr>
                          <m:t>𝒋</m:t>
                        </m:r>
                      </m:sub>
                    </m:sSub>
                  </m:oMath>
                </a14:m>
                <a:r>
                  <a:rPr lang="en-US" kern="100" dirty="0">
                    <a:effectLst/>
                    <a:latin typeface="+mj-lt"/>
                    <a:ea typeface="Times New Roman" panose="02020603050405020304" pitchFamily="18" charset="0"/>
                    <a:cs typeface="Times New Roman" panose="02020603050405020304" pitchFamily="18" charset="0"/>
                  </a:rPr>
                  <a:t>, i.e. </a:t>
                </a:r>
                <a14:m>
                  <m:oMath xmlns:m="http://schemas.openxmlformats.org/officeDocument/2006/math">
                    <m:sSub>
                      <m:sSubPr>
                        <m:ctrlPr>
                          <a:rPr lang="en-US"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n-US"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kern="100">
                                <a:effectLst/>
                                <a:latin typeface="Cambria Math" panose="02040503050406030204" pitchFamily="18" charset="0"/>
                                <a:ea typeface="Calibri" panose="020F0502020204030204" pitchFamily="34" charset="0"/>
                                <a:cs typeface="Times New Roman" panose="02020603050405020304" pitchFamily="18" charset="0"/>
                              </a:rPr>
                              <m:t>𝑿</m:t>
                            </m:r>
                          </m:e>
                          <m:sub>
                            <m:r>
                              <a:rPr lang="en-US"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b="1" i="1" kern="100">
                            <a:effectLst/>
                            <a:latin typeface="Cambria Math" panose="02040503050406030204" pitchFamily="18" charset="0"/>
                            <a:ea typeface="Times New Roman" panose="02020603050405020304" pitchFamily="18" charset="0"/>
                            <a:cs typeface="Times New Roman" panose="02020603050405020304" pitchFamily="18" charset="0"/>
                          </a:rPr>
                          <m:t>𝒀</m:t>
                        </m:r>
                      </m:e>
                      <m:sub>
                        <m:r>
                          <a:rPr lang="en-US" b="1" i="1" kern="100">
                            <a:effectLst/>
                            <a:latin typeface="Cambria Math" panose="02040503050406030204" pitchFamily="18" charset="0"/>
                            <a:ea typeface="Times New Roman" panose="02020603050405020304" pitchFamily="18" charset="0"/>
                            <a:cs typeface="Times New Roman" panose="02020603050405020304" pitchFamily="18" charset="0"/>
                          </a:rPr>
                          <m:t>𝒋</m:t>
                        </m:r>
                      </m:sub>
                    </m:sSub>
                  </m:oMath>
                </a14:m>
                <a:r>
                  <a:rPr lang="en-US" kern="100" dirty="0">
                    <a:effectLst/>
                    <a:latin typeface="+mj-lt"/>
                    <a:ea typeface="Times New Roman" panose="02020603050405020304" pitchFamily="18" charset="0"/>
                    <a:cs typeface="Times New Roman" panose="02020603050405020304" pitchFamily="18" charset="0"/>
                  </a:rPr>
                  <a:t>,</a:t>
                </a:r>
                <a:endParaRPr lang="en-US" kern="100" dirty="0">
                  <a:latin typeface="+mj-l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kern="100" dirty="0">
                    <a:effectLst/>
                    <a:latin typeface="+mj-lt"/>
                    <a:ea typeface="Times New Roman" panose="02020603050405020304" pitchFamily="18" charset="0"/>
                    <a:cs typeface="Times New Roman" panose="02020603050405020304" pitchFamily="18" charset="0"/>
                  </a:rPr>
                  <a:t>where </a:t>
                </a:r>
                <a14:m>
                  <m:oMath xmlns:m="http://schemas.openxmlformats.org/officeDocument/2006/math">
                    <m:r>
                      <a:rPr lang="en-US" b="1" i="1" kern="100">
                        <a:effectLst/>
                        <a:latin typeface="Cambria Math" panose="02040503050406030204" pitchFamily="18" charset="0"/>
                        <a:ea typeface="Times New Roman" panose="02020603050405020304" pitchFamily="18" charset="0"/>
                        <a:cs typeface="Times New Roman" panose="02020603050405020304" pitchFamily="18" charset="0"/>
                      </a:rPr>
                      <m:t>𝒊</m:t>
                    </m:r>
                  </m:oMath>
                </a14:m>
                <a:r>
                  <a:rPr lang="en-US" kern="100" dirty="0">
                    <a:effectLst/>
                    <a:latin typeface="+mj-lt"/>
                    <a:ea typeface="Times New Roman" panose="02020603050405020304" pitchFamily="18" charset="0"/>
                    <a:cs typeface="Times New Roman" panose="02020603050405020304" pitchFamily="18" charset="0"/>
                  </a:rPr>
                  <a:t> = 1,2,3,4,5,6,7,8,9,10,11,12,13,14,15 student &amp; </a:t>
                </a:r>
                <a14:m>
                  <m:oMath xmlns:m="http://schemas.openxmlformats.org/officeDocument/2006/math">
                    <m:r>
                      <a:rPr lang="en-US" b="1" i="1" kern="100">
                        <a:effectLst/>
                        <a:latin typeface="Cambria Math" panose="02040503050406030204" pitchFamily="18" charset="0"/>
                        <a:ea typeface="Times New Roman" panose="02020603050405020304" pitchFamily="18" charset="0"/>
                        <a:cs typeface="Times New Roman" panose="02020603050405020304" pitchFamily="18" charset="0"/>
                      </a:rPr>
                      <m:t>𝒋</m:t>
                    </m:r>
                  </m:oMath>
                </a14:m>
                <a:r>
                  <a:rPr lang="en-US" kern="100" dirty="0">
                    <a:effectLst/>
                    <a:latin typeface="+mj-lt"/>
                    <a:ea typeface="Times New Roman" panose="02020603050405020304" pitchFamily="18" charset="0"/>
                    <a:cs typeface="Times New Roman" panose="02020603050405020304" pitchFamily="18" charset="0"/>
                  </a:rPr>
                  <a:t> = 1,2,3,4,5 group</a:t>
                </a:r>
                <a:endParaRPr lang="en-US" kern="100" dirty="0">
                  <a:effectLst/>
                  <a:latin typeface="+mj-l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kern="100" dirty="0">
                    <a:effectLst/>
                    <a:latin typeface="+mj-lt"/>
                    <a:ea typeface="Times New Roman" panose="02020603050405020304" pitchFamily="18" charset="0"/>
                    <a:cs typeface="Times New Roman" panose="02020603050405020304" pitchFamily="18" charset="0"/>
                  </a:rPr>
                  <a:t>With 15 students divided into 5 groups, there are </a:t>
                </a:r>
                <a:r>
                  <a:rPr lang="en-US" b="1" kern="100" dirty="0">
                    <a:effectLst/>
                    <a:latin typeface="+mj-lt"/>
                    <a:ea typeface="Times New Roman" panose="02020603050405020304" pitchFamily="18" charset="0"/>
                    <a:cs typeface="Times New Roman" panose="02020603050405020304" pitchFamily="18" charset="0"/>
                  </a:rPr>
                  <a:t>75 Decision Variables</a:t>
                </a:r>
                <a:r>
                  <a:rPr lang="en-US" kern="100" dirty="0">
                    <a:effectLst/>
                    <a:latin typeface="+mj-lt"/>
                    <a:ea typeface="Times New Roman" panose="02020603050405020304" pitchFamily="18" charset="0"/>
                    <a:cs typeface="Times New Roman" panose="02020603050405020304" pitchFamily="18" charset="0"/>
                  </a:rPr>
                  <a:t> in this LP model.</a:t>
                </a:r>
                <a:endParaRPr lang="en-US" kern="100" dirty="0">
                  <a:effectLst/>
                  <a:latin typeface="+mj-lt"/>
                  <a:ea typeface="Calibri" panose="020F0502020204030204" pitchFamily="34" charset="0"/>
                  <a:cs typeface="Times New Roman" panose="02020603050405020304" pitchFamily="18" charset="0"/>
                </a:endParaRPr>
              </a:p>
              <a:p>
                <a:pPr marL="0" indent="0">
                  <a:buNone/>
                </a:pPr>
                <a:r>
                  <a:rPr lang="en-US" dirty="0">
                    <a:latin typeface="+mj-lt"/>
                  </a:rPr>
                  <a:t> </a:t>
                </a:r>
              </a:p>
            </p:txBody>
          </p:sp>
        </mc:Choice>
        <mc:Fallback>
          <p:sp>
            <p:nvSpPr>
              <p:cNvPr id="3" name="Content Placeholder 2">
                <a:extLst>
                  <a:ext uri="{FF2B5EF4-FFF2-40B4-BE49-F238E27FC236}">
                    <a16:creationId xmlns:a16="http://schemas.microsoft.com/office/drawing/2014/main" id="{EA4CEAED-AFFE-5CCB-BBA8-F0D55C90F3E5}"/>
                  </a:ext>
                </a:extLst>
              </p:cNvPr>
              <p:cNvSpPr>
                <a:spLocks noGrp="1" noRot="1" noChangeAspect="1" noMove="1" noResize="1" noEditPoints="1" noAdjustHandles="1" noChangeArrowheads="1" noChangeShapeType="1" noTextEdit="1"/>
              </p:cNvSpPr>
              <p:nvPr>
                <p:ph idx="1"/>
              </p:nvPr>
            </p:nvSpPr>
            <p:spPr>
              <a:xfrm>
                <a:off x="4973837" y="1406106"/>
                <a:ext cx="5826436" cy="4505116"/>
              </a:xfrm>
              <a:blipFill>
                <a:blip r:embed="rId2"/>
                <a:stretch>
                  <a:fillRect l="-941" r="-83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6CC5C4A-CDB5-061B-7605-B4949C3DCBC2}"/>
              </a:ext>
            </a:extLst>
          </p:cNvPr>
          <p:cNvSpPr/>
          <p:nvPr/>
        </p:nvSpPr>
        <p:spPr>
          <a:xfrm>
            <a:off x="0" y="0"/>
            <a:ext cx="4059079"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2" name="Title 1">
            <a:extLst>
              <a:ext uri="{FF2B5EF4-FFF2-40B4-BE49-F238E27FC236}">
                <a16:creationId xmlns:a16="http://schemas.microsoft.com/office/drawing/2014/main" id="{47A2AF6F-BAA8-C672-01F4-65665328AC5A}"/>
              </a:ext>
            </a:extLst>
          </p:cNvPr>
          <p:cNvSpPr>
            <a:spLocks noGrp="1"/>
          </p:cNvSpPr>
          <p:nvPr>
            <p:ph type="title"/>
          </p:nvPr>
        </p:nvSpPr>
        <p:spPr>
          <a:xfrm>
            <a:off x="359254" y="2539345"/>
            <a:ext cx="3340570" cy="1281112"/>
          </a:xfrm>
        </p:spPr>
        <p:txBody>
          <a:bodyPr>
            <a:noAutofit/>
            <a:scene3d>
              <a:camera prst="orthographicFront"/>
              <a:lightRig rig="soft" dir="t">
                <a:rot lat="0" lon="0" rev="15600000"/>
              </a:lightRig>
            </a:scene3d>
            <a:sp3d extrusionH="57150" prstMaterial="softEdge">
              <a:bevelT w="25400" h="38100"/>
            </a:sp3d>
          </a:bodyPr>
          <a:lstStyle/>
          <a:p>
            <a:pPr algn="ctr"/>
            <a:r>
              <a:rPr lang="en-US" b="1" dirty="0">
                <a:ln/>
                <a:solidFill>
                  <a:schemeClr val="bg1"/>
                </a:solidFill>
                <a:cs typeface="Times New Roman" panose="02020603050405020304" pitchFamily="18" charset="0"/>
              </a:rPr>
              <a:t>OBJECTIVE FORMULATION</a:t>
            </a:r>
          </a:p>
        </p:txBody>
      </p:sp>
    </p:spTree>
    <p:extLst>
      <p:ext uri="{BB962C8B-B14F-4D97-AF65-F5344CB8AC3E}">
        <p14:creationId xmlns:p14="http://schemas.microsoft.com/office/powerpoint/2010/main" val="114587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Manual Input 8">
            <a:extLst>
              <a:ext uri="{FF2B5EF4-FFF2-40B4-BE49-F238E27FC236}">
                <a16:creationId xmlns:a16="http://schemas.microsoft.com/office/drawing/2014/main" id="{AE663583-A8AC-33D2-2D80-C14EA0B37928}"/>
              </a:ext>
            </a:extLst>
          </p:cNvPr>
          <p:cNvSpPr/>
          <p:nvPr/>
        </p:nvSpPr>
        <p:spPr>
          <a:xfrm rot="10800000">
            <a:off x="7291653" y="2020484"/>
            <a:ext cx="3927194" cy="900157"/>
          </a:xfrm>
          <a:prstGeom prst="flowChartManualInpu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Manual Input 9">
            <a:extLst>
              <a:ext uri="{FF2B5EF4-FFF2-40B4-BE49-F238E27FC236}">
                <a16:creationId xmlns:a16="http://schemas.microsoft.com/office/drawing/2014/main" id="{D7037B11-AEEA-F48D-E0CC-81B083C0E2B3}"/>
              </a:ext>
            </a:extLst>
          </p:cNvPr>
          <p:cNvSpPr/>
          <p:nvPr/>
        </p:nvSpPr>
        <p:spPr>
          <a:xfrm rot="21445782">
            <a:off x="7258746" y="2926096"/>
            <a:ext cx="3904482" cy="951058"/>
          </a:xfrm>
          <a:prstGeom prst="flowChartManualInpu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nual Input 10">
            <a:extLst>
              <a:ext uri="{FF2B5EF4-FFF2-40B4-BE49-F238E27FC236}">
                <a16:creationId xmlns:a16="http://schemas.microsoft.com/office/drawing/2014/main" id="{FB1BB5AF-3FD9-0019-082B-B658D3CE1FFE}"/>
              </a:ext>
            </a:extLst>
          </p:cNvPr>
          <p:cNvSpPr/>
          <p:nvPr/>
        </p:nvSpPr>
        <p:spPr>
          <a:xfrm rot="10800000">
            <a:off x="7418716" y="4058436"/>
            <a:ext cx="3927195" cy="900157"/>
          </a:xfrm>
          <a:prstGeom prst="flowChartManualInpu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Manual Input 11">
            <a:extLst>
              <a:ext uri="{FF2B5EF4-FFF2-40B4-BE49-F238E27FC236}">
                <a16:creationId xmlns:a16="http://schemas.microsoft.com/office/drawing/2014/main" id="{0724E7A7-4D00-FD50-F451-894C61983A19}"/>
              </a:ext>
            </a:extLst>
          </p:cNvPr>
          <p:cNvSpPr/>
          <p:nvPr/>
        </p:nvSpPr>
        <p:spPr>
          <a:xfrm rot="21445782">
            <a:off x="7296844" y="4953134"/>
            <a:ext cx="4017480" cy="910208"/>
          </a:xfrm>
          <a:prstGeom prst="flowChartManualInpu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nual Input 12">
            <a:extLst>
              <a:ext uri="{FF2B5EF4-FFF2-40B4-BE49-F238E27FC236}">
                <a16:creationId xmlns:a16="http://schemas.microsoft.com/office/drawing/2014/main" id="{E056552D-3410-5B0E-CAB9-37342CB85285}"/>
              </a:ext>
            </a:extLst>
          </p:cNvPr>
          <p:cNvSpPr/>
          <p:nvPr/>
        </p:nvSpPr>
        <p:spPr>
          <a:xfrm>
            <a:off x="7163666" y="958200"/>
            <a:ext cx="4086426" cy="933961"/>
          </a:xfrm>
          <a:prstGeom prst="flowChartManualInpu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3845A35-5BC2-EB14-27E7-11160F7F98BE}"/>
              </a:ext>
            </a:extLst>
          </p:cNvPr>
          <p:cNvSpPr txBox="1"/>
          <p:nvPr/>
        </p:nvSpPr>
        <p:spPr>
          <a:xfrm>
            <a:off x="8101289" y="1341376"/>
            <a:ext cx="2562045" cy="369332"/>
          </a:xfrm>
          <a:prstGeom prst="rect">
            <a:avLst/>
          </a:prstGeom>
          <a:noFill/>
        </p:spPr>
        <p:txBody>
          <a:bodyPr wrap="square">
            <a:spAutoFit/>
          </a:bodyPr>
          <a:lstStyle/>
          <a:p>
            <a:pPr marR="0" lvl="0" algn="just">
              <a:spcBef>
                <a:spcPts val="0"/>
              </a:spcBef>
              <a:spcAft>
                <a:spcPts val="0"/>
              </a:spcAft>
            </a:pPr>
            <a:r>
              <a:rPr lang="en-US" b="1" kern="100" dirty="0">
                <a:effectLst/>
                <a:latin typeface="Bodoni MT Black" panose="02070A03080606020203" pitchFamily="18" charset="0"/>
                <a:ea typeface="Times New Roman" panose="02020603050405020304" pitchFamily="18" charset="0"/>
                <a:cs typeface="Times New Roman" panose="02020603050405020304" pitchFamily="18" charset="0"/>
              </a:rPr>
              <a:t>Group Constraints</a:t>
            </a:r>
            <a:endParaRPr lang="en-US" kern="100" dirty="0">
              <a:effectLst/>
              <a:latin typeface="Bodoni MT Black" panose="02070A03080606020203" pitchFamily="18" charset="0"/>
              <a:ea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771FB05-6DBC-B9BC-C812-B5115E187F12}"/>
              </a:ext>
            </a:extLst>
          </p:cNvPr>
          <p:cNvSpPr txBox="1"/>
          <p:nvPr/>
        </p:nvSpPr>
        <p:spPr>
          <a:xfrm>
            <a:off x="8033368" y="2220866"/>
            <a:ext cx="3312543" cy="369332"/>
          </a:xfrm>
          <a:prstGeom prst="rect">
            <a:avLst/>
          </a:prstGeom>
          <a:noFill/>
        </p:spPr>
        <p:txBody>
          <a:bodyPr wrap="square">
            <a:spAutoFit/>
          </a:bodyPr>
          <a:lstStyle/>
          <a:p>
            <a:pPr marR="0" lvl="0" algn="just">
              <a:spcBef>
                <a:spcPts val="0"/>
              </a:spcBef>
              <a:spcAft>
                <a:spcPts val="0"/>
              </a:spcAft>
            </a:pPr>
            <a:r>
              <a:rPr lang="en-US" b="1" kern="100" dirty="0">
                <a:effectLst/>
                <a:latin typeface="Bodoni MT Black" panose="02070A03080606020203" pitchFamily="18" charset="0"/>
                <a:ea typeface="Times New Roman" panose="02020603050405020304" pitchFamily="18" charset="0"/>
                <a:cs typeface="Times New Roman" panose="02020603050405020304" pitchFamily="18" charset="0"/>
              </a:rPr>
              <a:t>Student Constraints</a:t>
            </a:r>
            <a:endParaRPr lang="en-US" kern="100" dirty="0">
              <a:effectLst/>
              <a:latin typeface="Bodoni MT Black" panose="02070A03080606020203" pitchFamily="18" charset="0"/>
              <a:ea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A766CE2-3CB2-0D54-8762-0E5CC3FC7F94}"/>
              </a:ext>
            </a:extLst>
          </p:cNvPr>
          <p:cNvSpPr txBox="1"/>
          <p:nvPr/>
        </p:nvSpPr>
        <p:spPr>
          <a:xfrm>
            <a:off x="8187385" y="3304873"/>
            <a:ext cx="2236399" cy="369332"/>
          </a:xfrm>
          <a:prstGeom prst="rect">
            <a:avLst/>
          </a:prstGeom>
          <a:noFill/>
        </p:spPr>
        <p:txBody>
          <a:bodyPr wrap="square">
            <a:spAutoFit/>
          </a:bodyPr>
          <a:lstStyle/>
          <a:p>
            <a:r>
              <a:rPr lang="en-US" sz="1800" b="1" kern="100" dirty="0">
                <a:effectLst/>
                <a:latin typeface="Bodoni MT Black" panose="02070A03080606020203" pitchFamily="18" charset="0"/>
                <a:ea typeface="Times New Roman" panose="02020603050405020304" pitchFamily="18" charset="0"/>
                <a:cs typeface="Times New Roman" panose="02020603050405020304" pitchFamily="18" charset="0"/>
              </a:rPr>
              <a:t>GPA Constraints</a:t>
            </a:r>
            <a:endParaRPr lang="en-US" dirty="0">
              <a:latin typeface="Bodoni MT Black" panose="02070A03080606020203" pitchFamily="18" charset="0"/>
            </a:endParaRPr>
          </a:p>
        </p:txBody>
      </p:sp>
      <p:sp>
        <p:nvSpPr>
          <p:cNvPr id="24" name="TextBox 23">
            <a:extLst>
              <a:ext uri="{FF2B5EF4-FFF2-40B4-BE49-F238E27FC236}">
                <a16:creationId xmlns:a16="http://schemas.microsoft.com/office/drawing/2014/main" id="{21A64438-C6AC-C928-EF51-B1A34E911605}"/>
              </a:ext>
            </a:extLst>
          </p:cNvPr>
          <p:cNvSpPr txBox="1"/>
          <p:nvPr/>
        </p:nvSpPr>
        <p:spPr>
          <a:xfrm>
            <a:off x="7799454" y="4281930"/>
            <a:ext cx="3038655" cy="369332"/>
          </a:xfrm>
          <a:prstGeom prst="rect">
            <a:avLst/>
          </a:prstGeom>
          <a:noFill/>
        </p:spPr>
        <p:txBody>
          <a:bodyPr wrap="square">
            <a:spAutoFit/>
          </a:bodyPr>
          <a:lstStyle/>
          <a:p>
            <a:r>
              <a:rPr lang="en-US" sz="1800" b="1" kern="100" dirty="0">
                <a:effectLst/>
                <a:latin typeface="Bodoni MT Black" panose="02070A03080606020203" pitchFamily="18" charset="0"/>
                <a:ea typeface="Times New Roman" panose="02020603050405020304" pitchFamily="18" charset="0"/>
                <a:cs typeface="Times New Roman" panose="02020603050405020304" pitchFamily="18" charset="0"/>
              </a:rPr>
              <a:t>Attendance Constraints</a:t>
            </a:r>
            <a:endParaRPr lang="en-US" dirty="0">
              <a:latin typeface="Bodoni MT Black" panose="02070A03080606020203" pitchFamily="18" charset="0"/>
            </a:endParaRPr>
          </a:p>
        </p:txBody>
      </p:sp>
      <p:sp>
        <p:nvSpPr>
          <p:cNvPr id="26" name="TextBox 25">
            <a:extLst>
              <a:ext uri="{FF2B5EF4-FFF2-40B4-BE49-F238E27FC236}">
                <a16:creationId xmlns:a16="http://schemas.microsoft.com/office/drawing/2014/main" id="{14D17541-D0E8-B9BB-8A1B-2FED0BB083CD}"/>
              </a:ext>
            </a:extLst>
          </p:cNvPr>
          <p:cNvSpPr txBox="1"/>
          <p:nvPr/>
        </p:nvSpPr>
        <p:spPr>
          <a:xfrm>
            <a:off x="7624681" y="5223572"/>
            <a:ext cx="3515263" cy="369332"/>
          </a:xfrm>
          <a:prstGeom prst="rect">
            <a:avLst/>
          </a:prstGeom>
          <a:noFill/>
        </p:spPr>
        <p:txBody>
          <a:bodyPr wrap="square">
            <a:spAutoFit/>
          </a:bodyPr>
          <a:lstStyle/>
          <a:p>
            <a:r>
              <a:rPr lang="en-US" sz="1800" b="1" kern="100" dirty="0">
                <a:effectLst/>
                <a:latin typeface="Bodoni MT Black" panose="02070A03080606020203" pitchFamily="18" charset="0"/>
                <a:ea typeface="Times New Roman" panose="02020603050405020304" pitchFamily="18" charset="0"/>
                <a:cs typeface="Times New Roman" panose="02020603050405020304" pitchFamily="18" charset="0"/>
              </a:rPr>
              <a:t>Hours Worked Constraints</a:t>
            </a:r>
            <a:endParaRPr lang="en-US" dirty="0">
              <a:latin typeface="Bodoni MT Black" panose="02070A03080606020203" pitchFamily="18" charset="0"/>
            </a:endParaRPr>
          </a:p>
        </p:txBody>
      </p:sp>
      <p:sp>
        <p:nvSpPr>
          <p:cNvPr id="3" name="Flowchart: Process 2">
            <a:extLst>
              <a:ext uri="{FF2B5EF4-FFF2-40B4-BE49-F238E27FC236}">
                <a16:creationId xmlns:a16="http://schemas.microsoft.com/office/drawing/2014/main" id="{C6C98680-244A-FFAB-B84A-7DF421723078}"/>
              </a:ext>
            </a:extLst>
          </p:cNvPr>
          <p:cNvSpPr/>
          <p:nvPr/>
        </p:nvSpPr>
        <p:spPr>
          <a:xfrm>
            <a:off x="-11927" y="0"/>
            <a:ext cx="6458755" cy="68580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C7FADA77-30B8-4C50-A09D-C358EB5490C2}"/>
              </a:ext>
            </a:extLst>
          </p:cNvPr>
          <p:cNvSpPr txBox="1"/>
          <p:nvPr/>
        </p:nvSpPr>
        <p:spPr>
          <a:xfrm>
            <a:off x="918860" y="1700695"/>
            <a:ext cx="4597179" cy="4154984"/>
          </a:xfrm>
          <a:prstGeom prst="rect">
            <a:avLst/>
          </a:prstGeom>
          <a:noFill/>
        </p:spPr>
        <p:txBody>
          <a:bodyPr wrap="square">
            <a:spAutoFit/>
          </a:bodyPr>
          <a:lstStyle/>
          <a:p>
            <a:pPr marR="0" lvl="0" algn="just">
              <a:spcBef>
                <a:spcPts val="0"/>
              </a:spcBef>
              <a:spcAft>
                <a:spcPts val="0"/>
              </a:spcAft>
            </a:pPr>
            <a:r>
              <a:rPr lang="en-US" sz="1650" b="1" kern="100" dirty="0">
                <a:effectLst/>
                <a:latin typeface="+mj-lt"/>
                <a:ea typeface="Times New Roman" panose="02020603050405020304" pitchFamily="18" charset="0"/>
                <a:cs typeface="Times New Roman" panose="02020603050405020304" pitchFamily="18" charset="0"/>
              </a:rPr>
              <a:t>Group Constraints: </a:t>
            </a:r>
            <a:r>
              <a:rPr lang="en-US" sz="1650" kern="100" dirty="0">
                <a:effectLst/>
                <a:latin typeface="+mj-lt"/>
                <a:ea typeface="Times New Roman" panose="02020603050405020304" pitchFamily="18" charset="0"/>
                <a:cs typeface="Times New Roman" panose="02020603050405020304" pitchFamily="18" charset="0"/>
              </a:rPr>
              <a:t>There are 5 groups, and each group should have 3 students. RHS is equal to 3.</a:t>
            </a:r>
          </a:p>
          <a:p>
            <a:pPr marR="0" lvl="0" algn="just">
              <a:spcBef>
                <a:spcPts val="0"/>
              </a:spcBef>
              <a:spcAft>
                <a:spcPts val="0"/>
              </a:spcAft>
            </a:pPr>
            <a:endParaRPr lang="en-US" sz="1650" kern="100" dirty="0">
              <a:effectLst/>
              <a:latin typeface="+mj-lt"/>
              <a:ea typeface="Calibri" panose="020F0502020204030204" pitchFamily="34" charset="0"/>
              <a:cs typeface="Times New Roman" panose="02020603050405020304" pitchFamily="18" charset="0"/>
            </a:endParaRPr>
          </a:p>
          <a:p>
            <a:pPr marR="0" lvl="0" algn="just">
              <a:spcBef>
                <a:spcPts val="0"/>
              </a:spcBef>
              <a:spcAft>
                <a:spcPts val="0"/>
              </a:spcAft>
            </a:pPr>
            <a:r>
              <a:rPr lang="en-US" sz="1650" b="1" kern="100" dirty="0">
                <a:effectLst/>
                <a:latin typeface="+mj-lt"/>
                <a:ea typeface="Times New Roman" panose="02020603050405020304" pitchFamily="18" charset="0"/>
                <a:cs typeface="Times New Roman" panose="02020603050405020304" pitchFamily="18" charset="0"/>
              </a:rPr>
              <a:t>Student Constraints: </a:t>
            </a:r>
            <a:r>
              <a:rPr lang="en-US" sz="1650" kern="100" dirty="0">
                <a:effectLst/>
                <a:latin typeface="+mj-lt"/>
                <a:ea typeface="Times New Roman" panose="02020603050405020304" pitchFamily="18" charset="0"/>
                <a:cs typeface="Times New Roman" panose="02020603050405020304" pitchFamily="18" charset="0"/>
              </a:rPr>
              <a:t>There are 15 students, and each student should be assigned to only 1 group. RHS is equal to 1.</a:t>
            </a:r>
          </a:p>
          <a:p>
            <a:pPr marR="0" lvl="0" algn="just">
              <a:spcBef>
                <a:spcPts val="0"/>
              </a:spcBef>
              <a:spcAft>
                <a:spcPts val="0"/>
              </a:spcAft>
            </a:pPr>
            <a:endParaRPr lang="en-US" sz="1650" kern="100" dirty="0">
              <a:effectLst/>
              <a:latin typeface="+mj-lt"/>
              <a:ea typeface="Calibri" panose="020F0502020204030204" pitchFamily="34" charset="0"/>
              <a:cs typeface="Times New Roman" panose="02020603050405020304" pitchFamily="18" charset="0"/>
            </a:endParaRPr>
          </a:p>
          <a:p>
            <a:pPr marR="0" lvl="0" algn="just">
              <a:spcBef>
                <a:spcPts val="0"/>
              </a:spcBef>
              <a:spcAft>
                <a:spcPts val="0"/>
              </a:spcAft>
            </a:pPr>
            <a:r>
              <a:rPr lang="en-US" sz="1650" b="1" kern="100" dirty="0">
                <a:effectLst/>
                <a:latin typeface="+mj-lt"/>
                <a:ea typeface="Times New Roman" panose="02020603050405020304" pitchFamily="18" charset="0"/>
                <a:cs typeface="Times New Roman" panose="02020603050405020304" pitchFamily="18" charset="0"/>
              </a:rPr>
              <a:t>GPA Constraints: </a:t>
            </a:r>
            <a:r>
              <a:rPr lang="en-US" sz="1650" kern="100" dirty="0">
                <a:effectLst/>
                <a:latin typeface="+mj-lt"/>
                <a:ea typeface="Times New Roman" panose="02020603050405020304" pitchFamily="18" charset="0"/>
                <a:cs typeface="Times New Roman" panose="02020603050405020304" pitchFamily="18" charset="0"/>
              </a:rPr>
              <a:t>Using the average of GPA on RHS.</a:t>
            </a:r>
          </a:p>
          <a:p>
            <a:pPr marR="0" lvl="0" algn="just">
              <a:spcBef>
                <a:spcPts val="0"/>
              </a:spcBef>
              <a:spcAft>
                <a:spcPts val="0"/>
              </a:spcAft>
            </a:pPr>
            <a:endParaRPr lang="en-US" sz="1650" kern="100" dirty="0">
              <a:effectLst/>
              <a:latin typeface="+mj-lt"/>
              <a:ea typeface="Calibri" panose="020F0502020204030204" pitchFamily="34" charset="0"/>
              <a:cs typeface="Times New Roman" panose="02020603050405020304" pitchFamily="18" charset="0"/>
            </a:endParaRPr>
          </a:p>
          <a:p>
            <a:pPr marR="0" lvl="0" algn="just">
              <a:spcBef>
                <a:spcPts val="0"/>
              </a:spcBef>
              <a:spcAft>
                <a:spcPts val="0"/>
              </a:spcAft>
            </a:pPr>
            <a:r>
              <a:rPr lang="en-US" sz="1650" b="1" kern="100" dirty="0">
                <a:effectLst/>
                <a:latin typeface="+mj-lt"/>
                <a:ea typeface="Times New Roman" panose="02020603050405020304" pitchFamily="18" charset="0"/>
                <a:cs typeface="Times New Roman" panose="02020603050405020304" pitchFamily="18" charset="0"/>
              </a:rPr>
              <a:t>Attendance Constraints: </a:t>
            </a:r>
            <a:r>
              <a:rPr lang="en-US" sz="1650" kern="100" dirty="0">
                <a:effectLst/>
                <a:latin typeface="+mj-lt"/>
                <a:ea typeface="Times New Roman" panose="02020603050405020304" pitchFamily="18" charset="0"/>
                <a:cs typeface="Times New Roman" panose="02020603050405020304" pitchFamily="18" charset="0"/>
              </a:rPr>
              <a:t>Using the average of Attendance on RHS.</a:t>
            </a:r>
          </a:p>
          <a:p>
            <a:pPr marR="0" lvl="0" algn="just">
              <a:spcBef>
                <a:spcPts val="0"/>
              </a:spcBef>
              <a:spcAft>
                <a:spcPts val="0"/>
              </a:spcAft>
            </a:pPr>
            <a:endParaRPr lang="en-US" sz="1650" kern="100" dirty="0">
              <a:effectLst/>
              <a:latin typeface="+mj-lt"/>
              <a:ea typeface="Calibri" panose="020F0502020204030204" pitchFamily="34" charset="0"/>
              <a:cs typeface="Times New Roman" panose="02020603050405020304" pitchFamily="18" charset="0"/>
            </a:endParaRPr>
          </a:p>
          <a:p>
            <a:pPr marR="0" lvl="0" algn="just">
              <a:spcBef>
                <a:spcPts val="0"/>
              </a:spcBef>
              <a:spcAft>
                <a:spcPts val="0"/>
              </a:spcAft>
            </a:pPr>
            <a:r>
              <a:rPr lang="en-US" sz="1650" b="1" kern="100" dirty="0">
                <a:effectLst/>
                <a:latin typeface="+mj-lt"/>
                <a:ea typeface="Times New Roman" panose="02020603050405020304" pitchFamily="18" charset="0"/>
                <a:cs typeface="Times New Roman" panose="02020603050405020304" pitchFamily="18" charset="0"/>
              </a:rPr>
              <a:t>Hours Worked Constraints: </a:t>
            </a:r>
            <a:r>
              <a:rPr lang="en-US" sz="1650" kern="100" dirty="0">
                <a:effectLst/>
                <a:latin typeface="+mj-lt"/>
                <a:ea typeface="Times New Roman" panose="02020603050405020304" pitchFamily="18" charset="0"/>
                <a:cs typeface="Times New Roman" panose="02020603050405020304" pitchFamily="18" charset="0"/>
              </a:rPr>
              <a:t>Using the average of Hours worked on RHS.</a:t>
            </a:r>
            <a:endParaRPr lang="en-US" sz="1650" kern="100" dirty="0">
              <a:effectLst/>
              <a:latin typeface="+mj-lt"/>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9A21AC34-1C87-2B7A-996F-F1F92FF88A0E}"/>
              </a:ext>
            </a:extLst>
          </p:cNvPr>
          <p:cNvSpPr txBox="1"/>
          <p:nvPr/>
        </p:nvSpPr>
        <p:spPr>
          <a:xfrm>
            <a:off x="1528829" y="664268"/>
            <a:ext cx="3377240" cy="677108"/>
          </a:xfrm>
          <a:prstGeom prst="rect">
            <a:avLst/>
          </a:prstGeom>
          <a:noFill/>
        </p:spPr>
        <p:txBody>
          <a:bodyPr wrap="square">
            <a:spAutoFit/>
          </a:bodyPr>
          <a:lstStyle/>
          <a:p>
            <a:r>
              <a:rPr lang="en-US" sz="3800" dirty="0">
                <a:cs typeface="Times New Roman" panose="02020603050405020304" pitchFamily="18" charset="0"/>
              </a:rPr>
              <a:t>CONSTRAINTS</a:t>
            </a:r>
            <a:endParaRPr lang="en-US" sz="3800" dirty="0"/>
          </a:p>
        </p:txBody>
      </p:sp>
    </p:spTree>
    <p:extLst>
      <p:ext uri="{BB962C8B-B14F-4D97-AF65-F5344CB8AC3E}">
        <p14:creationId xmlns:p14="http://schemas.microsoft.com/office/powerpoint/2010/main" val="388924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9" name="Rectangle 16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1" name="Content Placeholder 2">
            <a:extLst>
              <a:ext uri="{FF2B5EF4-FFF2-40B4-BE49-F238E27FC236}">
                <a16:creationId xmlns:a16="http://schemas.microsoft.com/office/drawing/2014/main" id="{A869E2F7-8C2E-C23D-FE37-E5BB501E0C69}"/>
              </a:ext>
            </a:extLst>
          </p:cNvPr>
          <p:cNvSpPr>
            <a:spLocks noGrp="1"/>
          </p:cNvSpPr>
          <p:nvPr>
            <p:ph idx="1"/>
          </p:nvPr>
        </p:nvSpPr>
        <p:spPr>
          <a:xfrm>
            <a:off x="5952765" y="1604513"/>
            <a:ext cx="5141343" cy="3921717"/>
          </a:xfrm>
        </p:spPr>
        <p:txBody>
          <a:bodyPr>
            <a:noAutofit/>
          </a:bodyPr>
          <a:lstStyle/>
          <a:p>
            <a:pPr marL="0" indent="0">
              <a:lnSpc>
                <a:spcPct val="150000"/>
              </a:lnSpc>
              <a:buNone/>
            </a:pPr>
            <a:r>
              <a:rPr lang="en-US" dirty="0"/>
              <a:t>This is an LP Model problem. We are solving LP model using lpsolve  package in R.</a:t>
            </a:r>
          </a:p>
          <a:p>
            <a:pPr marL="0" indent="0">
              <a:lnSpc>
                <a:spcPct val="150000"/>
              </a:lnSpc>
              <a:buNone/>
            </a:pPr>
            <a:endParaRPr lang="en-US" dirty="0"/>
          </a:p>
          <a:p>
            <a:pPr marL="0" indent="0">
              <a:lnSpc>
                <a:spcPct val="150000"/>
              </a:lnSpc>
              <a:buNone/>
            </a:pPr>
            <a:r>
              <a:rPr lang="en-US" b="0" i="0" dirty="0">
                <a:effectLst/>
                <a:latin typeface="+mj-lt"/>
              </a:rPr>
              <a:t>Steps in solving the model:</a:t>
            </a:r>
          </a:p>
          <a:p>
            <a:pPr>
              <a:lnSpc>
                <a:spcPct val="150000"/>
              </a:lnSpc>
              <a:buFont typeface="Arial" panose="020B0604020202020204" pitchFamily="34" charset="0"/>
              <a:buChar char="•"/>
            </a:pPr>
            <a:r>
              <a:rPr lang="en-US" b="0" i="0" dirty="0">
                <a:effectLst/>
                <a:latin typeface="+mj-lt"/>
              </a:rPr>
              <a:t>Data generation using R's randomization function</a:t>
            </a:r>
          </a:p>
          <a:p>
            <a:pPr>
              <a:lnSpc>
                <a:spcPct val="150000"/>
              </a:lnSpc>
              <a:buFont typeface="Arial" panose="020B0604020202020204" pitchFamily="34" charset="0"/>
              <a:buChar char="•"/>
            </a:pPr>
            <a:r>
              <a:rPr lang="en-US" b="0" i="0" dirty="0">
                <a:effectLst/>
                <a:latin typeface="+mj-lt"/>
              </a:rPr>
              <a:t>Implementation of the formulated model in R using "lpSolveAPI" package</a:t>
            </a:r>
          </a:p>
          <a:p>
            <a:pPr marL="0" indent="0">
              <a:lnSpc>
                <a:spcPct val="150000"/>
              </a:lnSpc>
              <a:buNone/>
            </a:pPr>
            <a:r>
              <a:rPr lang="en-US" dirty="0">
                <a:latin typeface="+mj-lt"/>
              </a:rPr>
              <a:t> </a:t>
            </a:r>
          </a:p>
        </p:txBody>
      </p:sp>
      <p:sp>
        <p:nvSpPr>
          <p:cNvPr id="17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4 Process Improvement Methods That Work &amp; When To Apply Them — Business  Analyst Learnings">
            <a:extLst>
              <a:ext uri="{FF2B5EF4-FFF2-40B4-BE49-F238E27FC236}">
                <a16:creationId xmlns:a16="http://schemas.microsoft.com/office/drawing/2014/main" id="{8DFB9E36-F480-13CC-1E1C-5948A6AC2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4748"/>
            <a:ext cx="5313874"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62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DA42-0F07-838A-9276-41DA6C55F4AE}"/>
              </a:ext>
            </a:extLst>
          </p:cNvPr>
          <p:cNvSpPr>
            <a:spLocks noGrp="1"/>
          </p:cNvSpPr>
          <p:nvPr>
            <p:ph type="title"/>
          </p:nvPr>
        </p:nvSpPr>
        <p:spPr>
          <a:xfrm>
            <a:off x="2957827" y="582740"/>
            <a:ext cx="2359490" cy="745940"/>
          </a:xfrm>
        </p:spPr>
        <p:txBody>
          <a:bodyPr>
            <a:normAutofit/>
          </a:bodyPr>
          <a:lstStyle/>
          <a:p>
            <a:r>
              <a:rPr lang="en-US" sz="3800" dirty="0">
                <a:cs typeface="Times New Roman" panose="02020603050405020304" pitchFamily="18" charset="0"/>
              </a:rPr>
              <a:t>RESULTS</a:t>
            </a:r>
          </a:p>
        </p:txBody>
      </p:sp>
      <p:sp>
        <p:nvSpPr>
          <p:cNvPr id="9" name="Rectangle: Diagonal Corners Rounded 8">
            <a:extLst>
              <a:ext uri="{FF2B5EF4-FFF2-40B4-BE49-F238E27FC236}">
                <a16:creationId xmlns:a16="http://schemas.microsoft.com/office/drawing/2014/main" id="{0E810CED-BB30-0867-87B5-D08A07BE17CD}"/>
              </a:ext>
            </a:extLst>
          </p:cNvPr>
          <p:cNvSpPr/>
          <p:nvPr/>
        </p:nvSpPr>
        <p:spPr>
          <a:xfrm>
            <a:off x="2957827" y="2387776"/>
            <a:ext cx="2613803" cy="1238026"/>
          </a:xfrm>
          <a:prstGeom prst="round2DiagRect">
            <a:avLst/>
          </a:prstGeom>
          <a:noFill/>
          <a:ln w="28575">
            <a:solidFill>
              <a:schemeClr val="tx1"/>
            </a:solidFill>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Diagonal Corners Rounded 9">
            <a:extLst>
              <a:ext uri="{FF2B5EF4-FFF2-40B4-BE49-F238E27FC236}">
                <a16:creationId xmlns:a16="http://schemas.microsoft.com/office/drawing/2014/main" id="{0C493B68-38A8-6B3B-79B9-9FDB42A43378}"/>
              </a:ext>
            </a:extLst>
          </p:cNvPr>
          <p:cNvSpPr/>
          <p:nvPr/>
        </p:nvSpPr>
        <p:spPr>
          <a:xfrm>
            <a:off x="6031751" y="2364665"/>
            <a:ext cx="2613803" cy="1238026"/>
          </a:xfrm>
          <a:prstGeom prst="round2DiagRect">
            <a:avLst/>
          </a:prstGeom>
          <a:noFill/>
          <a:ln w="28575">
            <a:solidFill>
              <a:schemeClr val="tx1"/>
            </a:solidFill>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731ECD6E-81CA-B690-66A5-6B3B3AF1976E}"/>
              </a:ext>
            </a:extLst>
          </p:cNvPr>
          <p:cNvSpPr txBox="1"/>
          <p:nvPr/>
        </p:nvSpPr>
        <p:spPr>
          <a:xfrm>
            <a:off x="6154987" y="2629821"/>
            <a:ext cx="2220587" cy="707886"/>
          </a:xfrm>
          <a:prstGeom prst="rect">
            <a:avLst/>
          </a:prstGeom>
          <a:noFill/>
        </p:spPr>
        <p:txBody>
          <a:bodyPr wrap="square">
            <a:spAutoFit/>
          </a:bodyPr>
          <a:lstStyle/>
          <a:p>
            <a:pPr marL="0" indent="0">
              <a:buNone/>
            </a:pPr>
            <a:r>
              <a:rPr lang="en-US" sz="2000" b="1" dirty="0">
                <a:latin typeface="+mj-lt"/>
                <a:cs typeface="Times New Roman" panose="02020603050405020304" pitchFamily="18" charset="0"/>
              </a:rPr>
              <a:t>GROUP 2</a:t>
            </a:r>
          </a:p>
          <a:p>
            <a:pPr marL="0" indent="0">
              <a:buNone/>
            </a:pPr>
            <a:r>
              <a:rPr lang="en-US" sz="2000" dirty="0">
                <a:latin typeface="+mj-lt"/>
                <a:cs typeface="Times New Roman" panose="02020603050405020304" pitchFamily="18" charset="0"/>
              </a:rPr>
              <a:t>STUDENTS- 6,7,8</a:t>
            </a:r>
          </a:p>
        </p:txBody>
      </p:sp>
      <p:sp>
        <p:nvSpPr>
          <p:cNvPr id="13" name="Rectangle: Diagonal Corners Rounded 12">
            <a:extLst>
              <a:ext uri="{FF2B5EF4-FFF2-40B4-BE49-F238E27FC236}">
                <a16:creationId xmlns:a16="http://schemas.microsoft.com/office/drawing/2014/main" id="{97A7031A-3CB5-5982-EA7A-269CFD7F6B7C}"/>
              </a:ext>
            </a:extLst>
          </p:cNvPr>
          <p:cNvSpPr/>
          <p:nvPr/>
        </p:nvSpPr>
        <p:spPr>
          <a:xfrm>
            <a:off x="4213963" y="4112933"/>
            <a:ext cx="2613802" cy="1238027"/>
          </a:xfrm>
          <a:prstGeom prst="round2DiagRect">
            <a:avLst/>
          </a:prstGeom>
          <a:noFill/>
          <a:ln w="28575">
            <a:solidFill>
              <a:schemeClr val="tx1"/>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9EEA0F6-33E5-EC96-D1D5-842D59E5CF19}"/>
              </a:ext>
            </a:extLst>
          </p:cNvPr>
          <p:cNvSpPr txBox="1"/>
          <p:nvPr/>
        </p:nvSpPr>
        <p:spPr>
          <a:xfrm>
            <a:off x="9127821" y="2619959"/>
            <a:ext cx="2424022" cy="707886"/>
          </a:xfrm>
          <a:prstGeom prst="rect">
            <a:avLst/>
          </a:prstGeom>
          <a:noFill/>
        </p:spPr>
        <p:txBody>
          <a:bodyPr wrap="square">
            <a:spAutoFit/>
          </a:bodyPr>
          <a:lstStyle/>
          <a:p>
            <a:pPr marL="0" indent="0">
              <a:lnSpc>
                <a:spcPct val="100000"/>
              </a:lnSpc>
              <a:buNone/>
            </a:pPr>
            <a:r>
              <a:rPr lang="en-US" sz="2000" b="1" dirty="0">
                <a:latin typeface="+mj-lt"/>
                <a:cs typeface="Times New Roman" panose="02020603050405020304" pitchFamily="18" charset="0"/>
              </a:rPr>
              <a:t>GROUP 3</a:t>
            </a:r>
          </a:p>
          <a:p>
            <a:pPr marL="0" indent="0">
              <a:lnSpc>
                <a:spcPct val="100000"/>
              </a:lnSpc>
              <a:buNone/>
            </a:pPr>
            <a:r>
              <a:rPr lang="en-US" sz="2000" dirty="0">
                <a:latin typeface="+mj-lt"/>
                <a:cs typeface="Times New Roman" panose="02020603050405020304" pitchFamily="18" charset="0"/>
              </a:rPr>
              <a:t>STUDENTS- 5,11,14</a:t>
            </a:r>
          </a:p>
        </p:txBody>
      </p:sp>
      <p:sp>
        <p:nvSpPr>
          <p:cNvPr id="16" name="Rectangle: Diagonal Corners Rounded 15">
            <a:extLst>
              <a:ext uri="{FF2B5EF4-FFF2-40B4-BE49-F238E27FC236}">
                <a16:creationId xmlns:a16="http://schemas.microsoft.com/office/drawing/2014/main" id="{0DDB5198-0812-6E84-A222-1655DE0A5FDF}"/>
              </a:ext>
            </a:extLst>
          </p:cNvPr>
          <p:cNvSpPr/>
          <p:nvPr/>
        </p:nvSpPr>
        <p:spPr>
          <a:xfrm>
            <a:off x="9032931" y="2364665"/>
            <a:ext cx="2613803" cy="1244473"/>
          </a:xfrm>
          <a:prstGeom prst="round2DiagRect">
            <a:avLst/>
          </a:prstGeom>
          <a:noFill/>
          <a:ln w="28575">
            <a:solidFill>
              <a:schemeClr val="tx1"/>
            </a:solidFill>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Diagonal Corners Rounded 16">
            <a:extLst>
              <a:ext uri="{FF2B5EF4-FFF2-40B4-BE49-F238E27FC236}">
                <a16:creationId xmlns:a16="http://schemas.microsoft.com/office/drawing/2014/main" id="{20BCD4D5-E294-EB89-DF61-6FB55A82C2A7}"/>
              </a:ext>
            </a:extLst>
          </p:cNvPr>
          <p:cNvSpPr/>
          <p:nvPr/>
        </p:nvSpPr>
        <p:spPr>
          <a:xfrm>
            <a:off x="7426103" y="4112934"/>
            <a:ext cx="2613802" cy="1238026"/>
          </a:xfrm>
          <a:prstGeom prst="round2DiagRect">
            <a:avLst/>
          </a:prstGeom>
          <a:noFill/>
          <a:ln w="28575">
            <a:solidFill>
              <a:schemeClr val="tx1"/>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79D0F52-AD73-E6D9-5515-63ED9F6AB3B2}"/>
              </a:ext>
            </a:extLst>
          </p:cNvPr>
          <p:cNvSpPr txBox="1"/>
          <p:nvPr/>
        </p:nvSpPr>
        <p:spPr>
          <a:xfrm>
            <a:off x="4264728" y="4378003"/>
            <a:ext cx="2543445" cy="707886"/>
          </a:xfrm>
          <a:prstGeom prst="rect">
            <a:avLst/>
          </a:prstGeom>
          <a:noFill/>
        </p:spPr>
        <p:txBody>
          <a:bodyPr wrap="square">
            <a:spAutoFit/>
          </a:bodyPr>
          <a:lstStyle/>
          <a:p>
            <a:pPr marL="0" indent="0">
              <a:lnSpc>
                <a:spcPct val="100000"/>
              </a:lnSpc>
              <a:buNone/>
            </a:pPr>
            <a:r>
              <a:rPr lang="en-US" sz="2000" b="1" dirty="0">
                <a:latin typeface="+mj-lt"/>
                <a:cs typeface="Times New Roman" panose="02020603050405020304" pitchFamily="18" charset="0"/>
              </a:rPr>
              <a:t>GROUP 4</a:t>
            </a:r>
          </a:p>
          <a:p>
            <a:pPr marL="0" indent="0">
              <a:lnSpc>
                <a:spcPct val="100000"/>
              </a:lnSpc>
              <a:buNone/>
            </a:pPr>
            <a:r>
              <a:rPr lang="en-US" sz="2000" dirty="0">
                <a:latin typeface="+mj-lt"/>
                <a:cs typeface="Times New Roman" panose="02020603050405020304" pitchFamily="18" charset="0"/>
              </a:rPr>
              <a:t>STUDENTS- 12,13,15</a:t>
            </a:r>
          </a:p>
        </p:txBody>
      </p:sp>
      <p:sp>
        <p:nvSpPr>
          <p:cNvPr id="21" name="TextBox 20">
            <a:extLst>
              <a:ext uri="{FF2B5EF4-FFF2-40B4-BE49-F238E27FC236}">
                <a16:creationId xmlns:a16="http://schemas.microsoft.com/office/drawing/2014/main" id="{F981C53E-0D5C-62BB-1F09-9CE88895126D}"/>
              </a:ext>
            </a:extLst>
          </p:cNvPr>
          <p:cNvSpPr txBox="1"/>
          <p:nvPr/>
        </p:nvSpPr>
        <p:spPr>
          <a:xfrm>
            <a:off x="7577065" y="4378004"/>
            <a:ext cx="2311878" cy="707886"/>
          </a:xfrm>
          <a:prstGeom prst="rect">
            <a:avLst/>
          </a:prstGeom>
          <a:noFill/>
        </p:spPr>
        <p:txBody>
          <a:bodyPr wrap="square">
            <a:spAutoFit/>
          </a:bodyPr>
          <a:lstStyle/>
          <a:p>
            <a:pPr marL="0" indent="0">
              <a:lnSpc>
                <a:spcPct val="100000"/>
              </a:lnSpc>
              <a:buNone/>
            </a:pPr>
            <a:r>
              <a:rPr lang="en-US" sz="2000" b="1" dirty="0">
                <a:latin typeface="+mj-lt"/>
                <a:cs typeface="Times New Roman" panose="02020603050405020304" pitchFamily="18" charset="0"/>
              </a:rPr>
              <a:t>GROUP 5</a:t>
            </a:r>
          </a:p>
          <a:p>
            <a:pPr marL="0" indent="0">
              <a:lnSpc>
                <a:spcPct val="100000"/>
              </a:lnSpc>
              <a:buNone/>
            </a:pPr>
            <a:r>
              <a:rPr lang="en-US" sz="2000" dirty="0">
                <a:latin typeface="+mj-lt"/>
                <a:cs typeface="Times New Roman" panose="02020603050405020304" pitchFamily="18" charset="0"/>
              </a:rPr>
              <a:t>STUDENTS- 2,3,10</a:t>
            </a:r>
          </a:p>
        </p:txBody>
      </p:sp>
      <p:sp>
        <p:nvSpPr>
          <p:cNvPr id="23" name="TextBox 22">
            <a:extLst>
              <a:ext uri="{FF2B5EF4-FFF2-40B4-BE49-F238E27FC236}">
                <a16:creationId xmlns:a16="http://schemas.microsoft.com/office/drawing/2014/main" id="{A40616A5-1215-20F3-AB27-CF743A90AEBC}"/>
              </a:ext>
            </a:extLst>
          </p:cNvPr>
          <p:cNvSpPr txBox="1"/>
          <p:nvPr/>
        </p:nvSpPr>
        <p:spPr>
          <a:xfrm>
            <a:off x="3154057" y="2619959"/>
            <a:ext cx="2294088" cy="707886"/>
          </a:xfrm>
          <a:prstGeom prst="rect">
            <a:avLst/>
          </a:prstGeom>
          <a:noFill/>
        </p:spPr>
        <p:txBody>
          <a:bodyPr wrap="square">
            <a:spAutoFit/>
          </a:bodyPr>
          <a:lstStyle/>
          <a:p>
            <a:pPr marL="0" indent="0">
              <a:lnSpc>
                <a:spcPct val="100000"/>
              </a:lnSpc>
              <a:buNone/>
            </a:pPr>
            <a:r>
              <a:rPr lang="en-US" sz="2000" b="1" dirty="0">
                <a:latin typeface="+mj-lt"/>
                <a:cs typeface="Times New Roman" panose="02020603050405020304" pitchFamily="18" charset="0"/>
              </a:rPr>
              <a:t>GROUP 1</a:t>
            </a:r>
          </a:p>
          <a:p>
            <a:pPr marL="0" indent="0">
              <a:lnSpc>
                <a:spcPct val="100000"/>
              </a:lnSpc>
              <a:buNone/>
            </a:pPr>
            <a:r>
              <a:rPr lang="en-US" sz="2000" dirty="0">
                <a:latin typeface="+mj-lt"/>
                <a:cs typeface="Times New Roman" panose="02020603050405020304" pitchFamily="18" charset="0"/>
              </a:rPr>
              <a:t>STUDENTS- 1,4,9</a:t>
            </a:r>
          </a:p>
        </p:txBody>
      </p:sp>
      <p:sp>
        <p:nvSpPr>
          <p:cNvPr id="4" name="Rectangle 3">
            <a:extLst>
              <a:ext uri="{FF2B5EF4-FFF2-40B4-BE49-F238E27FC236}">
                <a16:creationId xmlns:a16="http://schemas.microsoft.com/office/drawing/2014/main" id="{AB9DCC64-9120-B9E3-EC58-F8581ED59FD1}"/>
              </a:ext>
            </a:extLst>
          </p:cNvPr>
          <p:cNvSpPr/>
          <p:nvPr/>
        </p:nvSpPr>
        <p:spPr>
          <a:xfrm>
            <a:off x="-1" y="0"/>
            <a:ext cx="235949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reeform: Shape 7">
            <a:extLst>
              <a:ext uri="{FF2B5EF4-FFF2-40B4-BE49-F238E27FC236}">
                <a16:creationId xmlns:a16="http://schemas.microsoft.com/office/drawing/2014/main" id="{56D204BF-9EB8-18C5-4297-3218A8E5803E}"/>
              </a:ext>
            </a:extLst>
          </p:cNvPr>
          <p:cNvSpPr/>
          <p:nvPr/>
        </p:nvSpPr>
        <p:spPr>
          <a:xfrm>
            <a:off x="25879" y="25879"/>
            <a:ext cx="1613140" cy="5883215"/>
          </a:xfrm>
          <a:custGeom>
            <a:avLst/>
            <a:gdLst>
              <a:gd name="connsiteX0" fmla="*/ 0 w 1613140"/>
              <a:gd name="connsiteY0" fmla="*/ 5883215 h 5883215"/>
              <a:gd name="connsiteX1" fmla="*/ 1613140 w 1613140"/>
              <a:gd name="connsiteY1" fmla="*/ 0 h 5883215"/>
              <a:gd name="connsiteX2" fmla="*/ 1613140 w 1613140"/>
              <a:gd name="connsiteY2" fmla="*/ 0 h 5883215"/>
            </a:gdLst>
            <a:ahLst/>
            <a:cxnLst>
              <a:cxn ang="0">
                <a:pos x="connsiteX0" y="connsiteY0"/>
              </a:cxn>
              <a:cxn ang="0">
                <a:pos x="connsiteX1" y="connsiteY1"/>
              </a:cxn>
              <a:cxn ang="0">
                <a:pos x="connsiteX2" y="connsiteY2"/>
              </a:cxn>
            </a:cxnLst>
            <a:rect l="l" t="t" r="r" b="b"/>
            <a:pathLst>
              <a:path w="1613140" h="5883215">
                <a:moveTo>
                  <a:pt x="0" y="5883215"/>
                </a:moveTo>
                <a:lnTo>
                  <a:pt x="1613140" y="0"/>
                </a:lnTo>
                <a:lnTo>
                  <a:pt x="1613140" y="0"/>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B21F2F3-BDF4-5845-C84F-5F39E2F6948C}"/>
              </a:ext>
            </a:extLst>
          </p:cNvPr>
          <p:cNvSpPr/>
          <p:nvPr/>
        </p:nvSpPr>
        <p:spPr>
          <a:xfrm>
            <a:off x="25879" y="2355011"/>
            <a:ext cx="396815" cy="4511615"/>
          </a:xfrm>
          <a:custGeom>
            <a:avLst/>
            <a:gdLst>
              <a:gd name="connsiteX0" fmla="*/ 0 w 396815"/>
              <a:gd name="connsiteY0" fmla="*/ 0 h 4511615"/>
              <a:gd name="connsiteX1" fmla="*/ 396815 w 396815"/>
              <a:gd name="connsiteY1" fmla="*/ 4511615 h 4511615"/>
              <a:gd name="connsiteX2" fmla="*/ 396815 w 396815"/>
              <a:gd name="connsiteY2" fmla="*/ 4511615 h 4511615"/>
            </a:gdLst>
            <a:ahLst/>
            <a:cxnLst>
              <a:cxn ang="0">
                <a:pos x="connsiteX0" y="connsiteY0"/>
              </a:cxn>
              <a:cxn ang="0">
                <a:pos x="connsiteX1" y="connsiteY1"/>
              </a:cxn>
              <a:cxn ang="0">
                <a:pos x="connsiteX2" y="connsiteY2"/>
              </a:cxn>
            </a:cxnLst>
            <a:rect l="l" t="t" r="r" b="b"/>
            <a:pathLst>
              <a:path w="396815" h="4511615">
                <a:moveTo>
                  <a:pt x="0" y="0"/>
                </a:moveTo>
                <a:lnTo>
                  <a:pt x="396815" y="4511615"/>
                </a:lnTo>
                <a:lnTo>
                  <a:pt x="396815" y="4511615"/>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60E4BB2-596A-EBD9-2CA0-E0CB49A0C62A}"/>
              </a:ext>
            </a:extLst>
          </p:cNvPr>
          <p:cNvSpPr/>
          <p:nvPr/>
        </p:nvSpPr>
        <p:spPr>
          <a:xfrm>
            <a:off x="1854679" y="4244196"/>
            <a:ext cx="508959" cy="2562046"/>
          </a:xfrm>
          <a:custGeom>
            <a:avLst/>
            <a:gdLst>
              <a:gd name="connsiteX0" fmla="*/ 0 w 508959"/>
              <a:gd name="connsiteY0" fmla="*/ 2562046 h 2562046"/>
              <a:gd name="connsiteX1" fmla="*/ 508959 w 508959"/>
              <a:gd name="connsiteY1" fmla="*/ 0 h 2562046"/>
              <a:gd name="connsiteX2" fmla="*/ 508959 w 508959"/>
              <a:gd name="connsiteY2" fmla="*/ 0 h 2562046"/>
            </a:gdLst>
            <a:ahLst/>
            <a:cxnLst>
              <a:cxn ang="0">
                <a:pos x="connsiteX0" y="connsiteY0"/>
              </a:cxn>
              <a:cxn ang="0">
                <a:pos x="connsiteX1" y="connsiteY1"/>
              </a:cxn>
              <a:cxn ang="0">
                <a:pos x="connsiteX2" y="connsiteY2"/>
              </a:cxn>
            </a:cxnLst>
            <a:rect l="l" t="t" r="r" b="b"/>
            <a:pathLst>
              <a:path w="508959" h="2562046">
                <a:moveTo>
                  <a:pt x="0" y="2562046"/>
                </a:moveTo>
                <a:lnTo>
                  <a:pt x="508959" y="0"/>
                </a:lnTo>
                <a:lnTo>
                  <a:pt x="508959" y="0"/>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670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B8DC5-4C93-483B-ADAA-0E1CDDBB3FF2}"/>
              </a:ext>
            </a:extLst>
          </p:cNvPr>
          <p:cNvSpPr>
            <a:spLocks noGrp="1"/>
          </p:cNvSpPr>
          <p:nvPr>
            <p:ph type="title"/>
          </p:nvPr>
        </p:nvSpPr>
        <p:spPr>
          <a:xfrm>
            <a:off x="2259229" y="598598"/>
            <a:ext cx="3650279" cy="700615"/>
          </a:xfrm>
        </p:spPr>
        <p:txBody>
          <a:bodyPr vert="horz" lIns="91440" tIns="45720" rIns="91440" bIns="45720" rtlCol="0" anchor="t">
            <a:normAutofit/>
          </a:bodyPr>
          <a:lstStyle/>
          <a:p>
            <a:r>
              <a:rPr lang="en-US" dirty="0"/>
              <a:t>CONCLUSION</a:t>
            </a:r>
          </a:p>
        </p:txBody>
      </p:sp>
      <p:sp>
        <p:nvSpPr>
          <p:cNvPr id="35" name="Rectangle 3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FE2C311A-1586-83AB-95FD-5B25E6464689}"/>
              </a:ext>
            </a:extLst>
          </p:cNvPr>
          <p:cNvSpPr txBox="1"/>
          <p:nvPr/>
        </p:nvSpPr>
        <p:spPr>
          <a:xfrm>
            <a:off x="2259229" y="1664208"/>
            <a:ext cx="8080707" cy="4831778"/>
          </a:xfrm>
          <a:prstGeom prst="rect">
            <a:avLst/>
          </a:prstGeom>
        </p:spPr>
        <p:txBody>
          <a:bodyPr vert="horz" lIns="91440" tIns="45720" rIns="91440" bIns="45720" rtlCol="0">
            <a:noAutofit/>
          </a:bodyPr>
          <a:lstStyle/>
          <a:p>
            <a:pPr marL="0" marR="0">
              <a:lnSpc>
                <a:spcPct val="150000"/>
              </a:lnSpc>
              <a:spcBef>
                <a:spcPts val="1000"/>
              </a:spcBef>
              <a:buClr>
                <a:schemeClr val="accent1"/>
              </a:buClr>
            </a:pPr>
            <a:r>
              <a:rPr lang="en-US" sz="1900" dirty="0">
                <a:solidFill>
                  <a:schemeClr val="tx1">
                    <a:lumMod val="75000"/>
                    <a:lumOff val="25000"/>
                  </a:schemeClr>
                </a:solidFill>
                <a:effectLst/>
              </a:rPr>
              <a:t>Based on the solved model, the solution presented in the image represents the optimal arrangement of students into groups. This configuration is designed to maximize the likelihood of success in successfully completing the group project. Below are the groups:</a:t>
            </a:r>
          </a:p>
          <a:p>
            <a:pPr marL="0" marR="0">
              <a:lnSpc>
                <a:spcPct val="150000"/>
              </a:lnSpc>
              <a:spcBef>
                <a:spcPts val="1000"/>
              </a:spcBef>
              <a:buClr>
                <a:schemeClr val="accent1"/>
              </a:buClr>
              <a:buFont typeface="Wingdings 3" charset="2"/>
              <a:buChar char=""/>
            </a:pPr>
            <a:r>
              <a:rPr lang="en-US" sz="1900" b="1" dirty="0">
                <a:solidFill>
                  <a:schemeClr val="tx1">
                    <a:lumMod val="75000"/>
                    <a:lumOff val="25000"/>
                  </a:schemeClr>
                </a:solidFill>
                <a:effectLst/>
              </a:rPr>
              <a:t>GROUP 1: 1,4,9</a:t>
            </a:r>
            <a:endParaRPr lang="en-US" sz="1900" dirty="0">
              <a:solidFill>
                <a:schemeClr val="tx1">
                  <a:lumMod val="75000"/>
                  <a:lumOff val="25000"/>
                </a:schemeClr>
              </a:solidFill>
              <a:effectLst/>
            </a:endParaRPr>
          </a:p>
          <a:p>
            <a:pPr marL="0" marR="0">
              <a:lnSpc>
                <a:spcPct val="150000"/>
              </a:lnSpc>
              <a:spcBef>
                <a:spcPts val="1000"/>
              </a:spcBef>
              <a:buClr>
                <a:schemeClr val="accent1"/>
              </a:buClr>
              <a:buFont typeface="Wingdings 3" charset="2"/>
              <a:buChar char=""/>
            </a:pPr>
            <a:r>
              <a:rPr lang="en-US" sz="1900" b="1" dirty="0">
                <a:solidFill>
                  <a:schemeClr val="tx1">
                    <a:lumMod val="75000"/>
                    <a:lumOff val="25000"/>
                  </a:schemeClr>
                </a:solidFill>
                <a:effectLst/>
              </a:rPr>
              <a:t>GROUP 2: 6,7,8</a:t>
            </a:r>
            <a:endParaRPr lang="en-US" sz="1900" dirty="0">
              <a:solidFill>
                <a:schemeClr val="tx1">
                  <a:lumMod val="75000"/>
                  <a:lumOff val="25000"/>
                </a:schemeClr>
              </a:solidFill>
              <a:effectLst/>
            </a:endParaRPr>
          </a:p>
          <a:p>
            <a:pPr marL="0" marR="0">
              <a:lnSpc>
                <a:spcPct val="150000"/>
              </a:lnSpc>
              <a:spcBef>
                <a:spcPts val="1000"/>
              </a:spcBef>
              <a:buClr>
                <a:schemeClr val="accent1"/>
              </a:buClr>
              <a:buFont typeface="Wingdings 3" charset="2"/>
              <a:buChar char=""/>
            </a:pPr>
            <a:r>
              <a:rPr lang="en-US" sz="1900" b="1" dirty="0">
                <a:solidFill>
                  <a:schemeClr val="tx1">
                    <a:lumMod val="75000"/>
                    <a:lumOff val="25000"/>
                  </a:schemeClr>
                </a:solidFill>
                <a:effectLst/>
              </a:rPr>
              <a:t>GROUP 3: 5,11,14</a:t>
            </a:r>
            <a:endParaRPr lang="en-US" sz="1900" dirty="0">
              <a:solidFill>
                <a:schemeClr val="tx1">
                  <a:lumMod val="75000"/>
                  <a:lumOff val="25000"/>
                </a:schemeClr>
              </a:solidFill>
              <a:effectLst/>
            </a:endParaRPr>
          </a:p>
          <a:p>
            <a:pPr marL="0" marR="0">
              <a:lnSpc>
                <a:spcPct val="150000"/>
              </a:lnSpc>
              <a:spcBef>
                <a:spcPts val="1000"/>
              </a:spcBef>
              <a:buClr>
                <a:schemeClr val="accent1"/>
              </a:buClr>
              <a:buFont typeface="Wingdings 3" charset="2"/>
              <a:buChar char=""/>
            </a:pPr>
            <a:r>
              <a:rPr lang="en-US" sz="1900" b="1" dirty="0">
                <a:solidFill>
                  <a:schemeClr val="tx1">
                    <a:lumMod val="75000"/>
                    <a:lumOff val="25000"/>
                  </a:schemeClr>
                </a:solidFill>
                <a:effectLst/>
              </a:rPr>
              <a:t>GROUP 4: 12,13,15</a:t>
            </a:r>
            <a:endParaRPr lang="en-US" sz="1900" dirty="0">
              <a:solidFill>
                <a:schemeClr val="tx1">
                  <a:lumMod val="75000"/>
                  <a:lumOff val="25000"/>
                </a:schemeClr>
              </a:solidFill>
              <a:effectLst/>
            </a:endParaRPr>
          </a:p>
          <a:p>
            <a:pPr marL="0" marR="0">
              <a:lnSpc>
                <a:spcPct val="150000"/>
              </a:lnSpc>
              <a:spcBef>
                <a:spcPts val="1000"/>
              </a:spcBef>
              <a:buClr>
                <a:schemeClr val="accent1"/>
              </a:buClr>
              <a:buFont typeface="Wingdings 3" charset="2"/>
              <a:buChar char=""/>
            </a:pPr>
            <a:r>
              <a:rPr lang="en-US" sz="1900" b="1" dirty="0">
                <a:solidFill>
                  <a:schemeClr val="tx1">
                    <a:lumMod val="75000"/>
                    <a:lumOff val="25000"/>
                  </a:schemeClr>
                </a:solidFill>
                <a:effectLst/>
              </a:rPr>
              <a:t>GROUP 5: 2,3,10</a:t>
            </a:r>
            <a:endParaRPr lang="en-US" sz="1900" dirty="0">
              <a:solidFill>
                <a:schemeClr val="tx1">
                  <a:lumMod val="75000"/>
                  <a:lumOff val="25000"/>
                </a:schemeClr>
              </a:solidFill>
              <a:effectLst/>
            </a:endParaRPr>
          </a:p>
        </p:txBody>
      </p:sp>
      <p:sp>
        <p:nvSpPr>
          <p:cNvPr id="3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40AB208C-D318-CC01-D1EC-5802DE274C22}"/>
              </a:ext>
            </a:extLst>
          </p:cNvPr>
          <p:cNvSpPr/>
          <p:nvPr/>
        </p:nvSpPr>
        <p:spPr>
          <a:xfrm>
            <a:off x="11197087" y="103517"/>
            <a:ext cx="940279" cy="6737230"/>
          </a:xfrm>
          <a:custGeom>
            <a:avLst/>
            <a:gdLst>
              <a:gd name="connsiteX0" fmla="*/ 940279 w 940279"/>
              <a:gd name="connsiteY0" fmla="*/ 0 h 6737230"/>
              <a:gd name="connsiteX1" fmla="*/ 0 w 940279"/>
              <a:gd name="connsiteY1" fmla="*/ 6737230 h 6737230"/>
              <a:gd name="connsiteX2" fmla="*/ 0 w 940279"/>
              <a:gd name="connsiteY2" fmla="*/ 6737230 h 6737230"/>
            </a:gdLst>
            <a:ahLst/>
            <a:cxnLst>
              <a:cxn ang="0">
                <a:pos x="connsiteX0" y="connsiteY0"/>
              </a:cxn>
              <a:cxn ang="0">
                <a:pos x="connsiteX1" y="connsiteY1"/>
              </a:cxn>
              <a:cxn ang="0">
                <a:pos x="connsiteX2" y="connsiteY2"/>
              </a:cxn>
            </a:cxnLst>
            <a:rect l="l" t="t" r="r" b="b"/>
            <a:pathLst>
              <a:path w="940279" h="6737230">
                <a:moveTo>
                  <a:pt x="940279" y="0"/>
                </a:moveTo>
                <a:lnTo>
                  <a:pt x="0" y="6737230"/>
                </a:lnTo>
                <a:lnTo>
                  <a:pt x="0" y="6737230"/>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FEB09919-66F9-3B27-06E9-82B732C8D3BF}"/>
              </a:ext>
            </a:extLst>
          </p:cNvPr>
          <p:cNvSpPr/>
          <p:nvPr/>
        </p:nvSpPr>
        <p:spPr>
          <a:xfrm>
            <a:off x="1889185" y="43132"/>
            <a:ext cx="10282687" cy="905774"/>
          </a:xfrm>
          <a:custGeom>
            <a:avLst/>
            <a:gdLst>
              <a:gd name="connsiteX0" fmla="*/ 0 w 10282687"/>
              <a:gd name="connsiteY0" fmla="*/ 0 h 905774"/>
              <a:gd name="connsiteX1" fmla="*/ 10282687 w 10282687"/>
              <a:gd name="connsiteY1" fmla="*/ 905774 h 905774"/>
              <a:gd name="connsiteX2" fmla="*/ 10282687 w 10282687"/>
              <a:gd name="connsiteY2" fmla="*/ 905774 h 905774"/>
            </a:gdLst>
            <a:ahLst/>
            <a:cxnLst>
              <a:cxn ang="0">
                <a:pos x="connsiteX0" y="connsiteY0"/>
              </a:cxn>
              <a:cxn ang="0">
                <a:pos x="connsiteX1" y="connsiteY1"/>
              </a:cxn>
              <a:cxn ang="0">
                <a:pos x="connsiteX2" y="connsiteY2"/>
              </a:cxn>
            </a:cxnLst>
            <a:rect l="l" t="t" r="r" b="b"/>
            <a:pathLst>
              <a:path w="10282687" h="905774">
                <a:moveTo>
                  <a:pt x="0" y="0"/>
                </a:moveTo>
                <a:lnTo>
                  <a:pt x="10282687" y="905774"/>
                </a:lnTo>
                <a:lnTo>
                  <a:pt x="10282687" y="905774"/>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BDCDECD6-1BF1-F2C1-B4C3-29BB84D0404C}"/>
              </a:ext>
            </a:extLst>
          </p:cNvPr>
          <p:cNvSpPr/>
          <p:nvPr/>
        </p:nvSpPr>
        <p:spPr>
          <a:xfrm>
            <a:off x="198408" y="4675517"/>
            <a:ext cx="776377" cy="2173857"/>
          </a:xfrm>
          <a:custGeom>
            <a:avLst/>
            <a:gdLst>
              <a:gd name="connsiteX0" fmla="*/ 0 w 776377"/>
              <a:gd name="connsiteY0" fmla="*/ 0 h 2173857"/>
              <a:gd name="connsiteX1" fmla="*/ 776377 w 776377"/>
              <a:gd name="connsiteY1" fmla="*/ 2173857 h 2173857"/>
              <a:gd name="connsiteX2" fmla="*/ 776377 w 776377"/>
              <a:gd name="connsiteY2" fmla="*/ 2173857 h 2173857"/>
            </a:gdLst>
            <a:ahLst/>
            <a:cxnLst>
              <a:cxn ang="0">
                <a:pos x="connsiteX0" y="connsiteY0"/>
              </a:cxn>
              <a:cxn ang="0">
                <a:pos x="connsiteX1" y="connsiteY1"/>
              </a:cxn>
              <a:cxn ang="0">
                <a:pos x="connsiteX2" y="connsiteY2"/>
              </a:cxn>
            </a:cxnLst>
            <a:rect l="l" t="t" r="r" b="b"/>
            <a:pathLst>
              <a:path w="776377" h="2173857">
                <a:moveTo>
                  <a:pt x="0" y="0"/>
                </a:moveTo>
                <a:lnTo>
                  <a:pt x="776377" y="2173857"/>
                </a:lnTo>
                <a:lnTo>
                  <a:pt x="776377" y="2173857"/>
                </a:lnTo>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8916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450</TotalTime>
  <Words>354</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Abadi Extra Light</vt:lpstr>
      <vt:lpstr>Arial</vt:lpstr>
      <vt:lpstr>Bodoni MT Black</vt:lpstr>
      <vt:lpstr>Calibri</vt:lpstr>
      <vt:lpstr>Cambria Math</vt:lpstr>
      <vt:lpstr>Century Gothic</vt:lpstr>
      <vt:lpstr>Century Schoolbook</vt:lpstr>
      <vt:lpstr>Times New Roman</vt:lpstr>
      <vt:lpstr>Wingdings 3</vt:lpstr>
      <vt:lpstr>Wisp</vt:lpstr>
      <vt:lpstr>PowerPoint Presentation</vt:lpstr>
      <vt:lpstr>PROBLEM STATEMENT</vt:lpstr>
      <vt:lpstr>PARAMETERS CONSIDERED</vt:lpstr>
      <vt:lpstr>PowerPoint Presentation</vt:lpstr>
      <vt:lpstr>OBJECTIVE FORMULATION</vt:lpstr>
      <vt:lpstr>PowerPoint Presentation</vt:lpstr>
      <vt:lpstr>PowerPoint Presentation</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dc:title>
  <dc:creator>Jhansi Bussa</dc:creator>
  <cp:lastModifiedBy>Jhansi Bussa</cp:lastModifiedBy>
  <cp:revision>2</cp:revision>
  <dcterms:created xsi:type="dcterms:W3CDTF">2023-12-08T14:50:19Z</dcterms:created>
  <dcterms:modified xsi:type="dcterms:W3CDTF">2023-12-09T18:25:46Z</dcterms:modified>
</cp:coreProperties>
</file>