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theme/theme3.xml" ContentType="application/vnd.openxmlformats-officedocument.them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1" algn="l" defTabSz="9144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1" algn="l" defTabSz="9144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1" algn="l" defTabSz="9144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1" algn="l" defTabSz="9144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3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DCD61C4-14AE-41C1-8C02-1C13734CC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6784969-4140-4BB6-A9FF-D28DEE493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444600F-5ED4-4510-AE4A-4896205DF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0539D1B-C07B-4649-B287-CA76FD086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7873036-6D12-4B5B-90CD-444FEC729A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B820CBF-7D70-43C2-A642-475B6AC21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CA40FF8-FF85-45E6-9BA3-D3A02F249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04AE423-631D-4EFC-912B-080822DAC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C58DA36-7C03-47B2-8B28-04D04A02E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E0862F1-733A-4690-A669-CC9289900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00021F1-3E74-47E4-9BA4-8DAD135C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2EC3C04-9464-4C92-B884-B5A180FF6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3F9905-4F9F-4757-BB8B-575CAC70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DA9BDC-7330-4D7A-AF7A-CB830734E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8895E68-6EED-44A8-A693-0B121174A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359C19C-2700-4779-80F9-C687286DF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76D38E7-7D78-49CE-BC8C-C458542A1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226481-0B82-4AEA-96B0-18B564B56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6419D95-B68B-496F-BC6B-857E932F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DC64D31-9235-4CFD-8E03-6782A908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0"/>
            <a:ext cx="9144000" cy="52578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</p:spPr>
        <p:txBody>
          <a:bodyPr anchor="b"/>
          <a:lstStyle>
            <a:lvl1pPr algn="ctr" defTabSz="914401">
              <a:defRPr sz="59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 defTabSz="914401">
              <a:buNone/>
              <a:defRPr sz="2400">
                <a:solidFill>
                  <a:schemeClr val="bg1"/>
                </a:solidFill>
              </a:defRPr>
            </a:lvl1pPr>
            <a:lvl2pPr marL="457200" indent="0" algn="ctr" defTabSz="914401">
              <a:buNone/>
              <a:defRPr sz="2000"/>
            </a:lvl2pPr>
            <a:lvl3pPr marL="914401" indent="0" algn="ctr" defTabSz="914401">
              <a:buNone/>
              <a:defRPr sz="1800"/>
            </a:lvl3pPr>
            <a:lvl4pPr marL="1371600" indent="0" algn="ctr" defTabSz="914401">
              <a:buNone/>
              <a:defRPr sz="1600"/>
            </a:lvl4pPr>
            <a:lvl5pPr marL="1828800" indent="0" algn="ctr" defTabSz="914401">
              <a:buNone/>
              <a:defRPr sz="1600"/>
            </a:lvl5pPr>
            <a:lvl6pPr marL="2286001" indent="0" algn="ctr" defTabSz="914401">
              <a:buNone/>
              <a:defRPr sz="1600"/>
            </a:lvl6pPr>
            <a:lvl7pPr marL="2743200" indent="0" algn="ctr" defTabSz="914401">
              <a:buNone/>
              <a:defRPr sz="1600"/>
            </a:lvl7pPr>
            <a:lvl8pPr marL="3200401" indent="0" algn="ctr" defTabSz="914401">
              <a:buNone/>
              <a:defRPr sz="1600"/>
            </a:lvl8pPr>
            <a:lvl9pPr marL="3657601" indent="0" algn="ctr" defTabSz="914401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5349875"/>
            <a:ext cx="9144000" cy="1508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611619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198" y="611619"/>
            <a:ext cx="773430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821166"/>
            <a:ext cx="10515600" cy="4355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465" y="2210462"/>
            <a:ext cx="12646548" cy="302432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48" y="1709737"/>
            <a:ext cx="10515602" cy="2852737"/>
          </a:xfrm>
        </p:spPr>
        <p:txBody>
          <a:bodyPr anchor="b"/>
          <a:lstStyle>
            <a:lvl1pPr defTabSz="914401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48" y="4589462"/>
            <a:ext cx="10515602" cy="1500188"/>
          </a:xfrm>
        </p:spPr>
        <p:txBody>
          <a:bodyPr/>
          <a:lstStyle>
            <a:lvl1pPr marL="0" indent="0" defTabSz="91440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91440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1" indent="0" defTabSz="91440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91440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91440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1" indent="0" defTabSz="91440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91440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 defTabSz="91440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1" indent="0" defTabSz="91440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10600412" y="4511213"/>
            <a:ext cx="747422" cy="2435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4432853" y="922521"/>
            <a:ext cx="747424" cy="96131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57468" y="365124"/>
            <a:ext cx="1051560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973370" y="1825623"/>
            <a:ext cx="5181601" cy="4351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199" y="1825623"/>
            <a:ext cx="5181601" cy="4351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51105" y="365124"/>
            <a:ext cx="1051560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002504" y="1681162"/>
            <a:ext cx="5157788" cy="823912"/>
          </a:xfrm>
        </p:spPr>
        <p:txBody>
          <a:bodyPr anchor="b"/>
          <a:lstStyle>
            <a:lvl1pPr marL="0" indent="0" defTabSz="914401">
              <a:buNone/>
              <a:defRPr sz="2400" b="1"/>
            </a:lvl1pPr>
            <a:lvl2pPr marL="457200" indent="0" defTabSz="914401">
              <a:buNone/>
              <a:defRPr sz="2000" b="1"/>
            </a:lvl2pPr>
            <a:lvl3pPr marL="914401" indent="0" defTabSz="914401">
              <a:buNone/>
              <a:defRPr sz="1800" b="1"/>
            </a:lvl3pPr>
            <a:lvl4pPr marL="1371600" indent="0" defTabSz="914401">
              <a:buNone/>
              <a:defRPr sz="1600" b="1"/>
            </a:lvl4pPr>
            <a:lvl5pPr marL="1828800" indent="0" defTabSz="914401">
              <a:buNone/>
              <a:defRPr sz="1600" b="1"/>
            </a:lvl5pPr>
            <a:lvl6pPr marL="2286001" indent="0" defTabSz="914401">
              <a:buNone/>
              <a:defRPr sz="1600" b="1"/>
            </a:lvl6pPr>
            <a:lvl7pPr marL="2743200" indent="0" defTabSz="914401">
              <a:buNone/>
              <a:defRPr sz="1600" b="1"/>
            </a:lvl7pPr>
            <a:lvl8pPr marL="3200401" indent="0" defTabSz="914401">
              <a:buNone/>
              <a:defRPr sz="1600" b="1"/>
            </a:lvl8pPr>
            <a:lvl9pPr marL="3657601" indent="0" defTabSz="914401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014412" y="2505074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199" y="1681162"/>
            <a:ext cx="5183191" cy="823912"/>
          </a:xfrm>
        </p:spPr>
        <p:txBody>
          <a:bodyPr anchor="b"/>
          <a:lstStyle>
            <a:lvl1pPr marL="0" indent="0" defTabSz="914401">
              <a:buNone/>
              <a:defRPr sz="2400" b="1"/>
            </a:lvl1pPr>
            <a:lvl2pPr marL="457200" indent="0" defTabSz="914401">
              <a:buNone/>
              <a:defRPr sz="2000" b="1"/>
            </a:lvl2pPr>
            <a:lvl3pPr marL="914401" indent="0" defTabSz="914401">
              <a:buNone/>
              <a:defRPr sz="1800" b="1"/>
            </a:lvl3pPr>
            <a:lvl4pPr marL="1371600" indent="0" defTabSz="914401">
              <a:buNone/>
              <a:defRPr sz="1600" b="1"/>
            </a:lvl4pPr>
            <a:lvl5pPr marL="1828800" indent="0" defTabSz="914401">
              <a:buNone/>
              <a:defRPr sz="1600" b="1"/>
            </a:lvl5pPr>
            <a:lvl6pPr marL="2286001" indent="0" defTabSz="914401">
              <a:buNone/>
              <a:defRPr sz="1600" b="1"/>
            </a:lvl6pPr>
            <a:lvl7pPr marL="2743200" indent="0" defTabSz="914401">
              <a:buNone/>
              <a:defRPr sz="1600" b="1"/>
            </a:lvl7pPr>
            <a:lvl8pPr marL="3200401" indent="0" defTabSz="914401">
              <a:buNone/>
              <a:defRPr sz="1600" b="1"/>
            </a:lvl8pPr>
            <a:lvl9pPr marL="3657601" indent="0" defTabSz="914401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199" y="2505074"/>
            <a:ext cx="51831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57469" y="365124"/>
            <a:ext cx="1051560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07394" y="405516"/>
            <a:ext cx="12606790" cy="58203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43153" y="457200"/>
            <a:ext cx="3932239" cy="1600200"/>
          </a:xfrm>
        </p:spPr>
        <p:txBody>
          <a:bodyPr anchor="b"/>
          <a:lstStyle>
            <a:lvl1pPr defTabSz="91440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7" y="987424"/>
            <a:ext cx="6172203" cy="4873626"/>
          </a:xfrm>
        </p:spPr>
        <p:txBody>
          <a:bodyPr/>
          <a:lstStyle>
            <a:lvl1pPr defTabSz="914401">
              <a:defRPr sz="3200"/>
            </a:lvl1pPr>
            <a:lvl2pPr defTabSz="914401">
              <a:defRPr sz="2801"/>
            </a:lvl2pPr>
            <a:lvl3pPr defTabSz="914401">
              <a:defRPr sz="2400"/>
            </a:lvl3pPr>
            <a:lvl4pPr defTabSz="914401">
              <a:defRPr sz="2000"/>
            </a:lvl4pPr>
            <a:lvl5pPr defTabSz="914401">
              <a:defRPr sz="2000"/>
            </a:lvl5pPr>
            <a:lvl6pPr defTabSz="914401">
              <a:defRPr sz="2000"/>
            </a:lvl6pPr>
            <a:lvl7pPr defTabSz="914401">
              <a:defRPr sz="2000"/>
            </a:lvl7pPr>
            <a:lvl8pPr defTabSz="914401">
              <a:defRPr sz="2000"/>
            </a:lvl8pPr>
            <a:lvl9pPr defTabSz="914401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43153" y="2057400"/>
            <a:ext cx="3932236" cy="3811588"/>
          </a:xfrm>
        </p:spPr>
        <p:txBody>
          <a:bodyPr/>
          <a:lstStyle>
            <a:lvl1pPr marL="0" indent="0" defTabSz="914401">
              <a:buNone/>
              <a:defRPr sz="1600"/>
            </a:lvl1pPr>
            <a:lvl2pPr marL="457200" indent="0" defTabSz="914401">
              <a:buNone/>
              <a:defRPr sz="1400"/>
            </a:lvl2pPr>
            <a:lvl3pPr marL="914401" indent="0" defTabSz="914401">
              <a:buNone/>
              <a:defRPr sz="1200"/>
            </a:lvl3pPr>
            <a:lvl4pPr marL="1371600" indent="0" defTabSz="914401">
              <a:buNone/>
              <a:defRPr sz="1001"/>
            </a:lvl4pPr>
            <a:lvl5pPr marL="1828800" indent="0" defTabSz="914401">
              <a:buNone/>
              <a:defRPr sz="1001"/>
            </a:lvl5pPr>
            <a:lvl6pPr marL="2286001" indent="0" defTabSz="914401">
              <a:buNone/>
              <a:defRPr sz="1001"/>
            </a:lvl6pPr>
            <a:lvl7pPr marL="2743200" indent="0" defTabSz="914401">
              <a:buNone/>
              <a:defRPr sz="1001"/>
            </a:lvl7pPr>
            <a:lvl8pPr marL="3200401" indent="0" defTabSz="914401">
              <a:buNone/>
              <a:defRPr sz="1001"/>
            </a:lvl8pPr>
            <a:lvl9pPr marL="3657601" indent="0" defTabSz="914401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5201" y="457200"/>
            <a:ext cx="3932236" cy="1600200"/>
          </a:xfrm>
        </p:spPr>
        <p:txBody>
          <a:bodyPr anchor="b"/>
          <a:lstStyle>
            <a:lvl1pPr defTabSz="91440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7" y="987424"/>
            <a:ext cx="6172203" cy="4873626"/>
          </a:xfrm>
        </p:spPr>
        <p:txBody>
          <a:bodyPr/>
          <a:lstStyle>
            <a:lvl1pPr marL="0" indent="0" defTabSz="914401">
              <a:buNone/>
              <a:defRPr sz="3200"/>
            </a:lvl1pPr>
            <a:lvl2pPr marL="457200" indent="0" defTabSz="914401">
              <a:buNone/>
              <a:defRPr sz="2801"/>
            </a:lvl2pPr>
            <a:lvl3pPr marL="914401" indent="0" defTabSz="914401">
              <a:buNone/>
              <a:defRPr sz="2400"/>
            </a:lvl3pPr>
            <a:lvl4pPr marL="1371600" indent="0" defTabSz="914401">
              <a:buNone/>
              <a:defRPr sz="2000"/>
            </a:lvl4pPr>
            <a:lvl5pPr marL="1828800" indent="0" defTabSz="914401">
              <a:buNone/>
              <a:defRPr sz="2000"/>
            </a:lvl5pPr>
            <a:lvl6pPr marL="2286001" indent="0" defTabSz="914401">
              <a:buNone/>
              <a:defRPr sz="2000"/>
            </a:lvl6pPr>
            <a:lvl7pPr marL="2743200" indent="0" defTabSz="914401">
              <a:buNone/>
              <a:defRPr sz="2000"/>
            </a:lvl7pPr>
            <a:lvl8pPr marL="3200401" indent="0" defTabSz="914401">
              <a:buNone/>
              <a:defRPr sz="2000"/>
            </a:lvl8pPr>
            <a:lvl9pPr marL="3657601" indent="0" defTabSz="914401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43154" y="2057400"/>
            <a:ext cx="3932239" cy="3811588"/>
          </a:xfrm>
        </p:spPr>
        <p:txBody>
          <a:bodyPr/>
          <a:lstStyle>
            <a:lvl1pPr marL="0" indent="0" defTabSz="914401">
              <a:buNone/>
              <a:defRPr sz="1600"/>
            </a:lvl1pPr>
            <a:lvl2pPr marL="457200" indent="0" defTabSz="914401">
              <a:buNone/>
              <a:defRPr sz="1400"/>
            </a:lvl2pPr>
            <a:lvl3pPr marL="914401" indent="0" defTabSz="914401">
              <a:buNone/>
              <a:defRPr sz="1200"/>
            </a:lvl3pPr>
            <a:lvl4pPr marL="1371600" indent="0" defTabSz="914401">
              <a:buNone/>
              <a:defRPr sz="1001"/>
            </a:lvl4pPr>
            <a:lvl5pPr marL="1828800" indent="0" defTabSz="914401">
              <a:buNone/>
              <a:defRPr sz="1001"/>
            </a:lvl5pPr>
            <a:lvl6pPr marL="2286001" indent="0" defTabSz="914401">
              <a:buNone/>
              <a:defRPr sz="1001"/>
            </a:lvl6pPr>
            <a:lvl7pPr marL="2743200" indent="0" defTabSz="914401">
              <a:buNone/>
              <a:defRPr sz="1001"/>
            </a:lvl7pPr>
            <a:lvl8pPr marL="3200401" indent="0" defTabSz="914401">
              <a:buNone/>
              <a:defRPr sz="1001"/>
            </a:lvl8pPr>
            <a:lvl9pPr marL="3657601" indent="0" defTabSz="914401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5861" y="365124"/>
            <a:ext cx="11704321" cy="58118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005176" y="365124"/>
            <a:ext cx="10515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013126" y="1821166"/>
            <a:ext cx="10515602" cy="435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1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598" y="6356350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1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599" y="6356350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1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65122"/>
            <a:ext cx="747421" cy="1325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821166"/>
            <a:ext cx="747421" cy="435579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Axis Insurance 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                                                Sandhya Nair</a:t>
            </a:r>
          </a:p>
          <a:p>
            <a:r>
              <a:rPr lang="en-US"/>
              <a:t>                                                   November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442200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Analysis:Charges with Region,Children,Sex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802513"/>
            <a:ext cx="11311422" cy="5374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/>
              <a:t>               Charges vs Region                            Charges vs Children                                  Charges vs Sex</a:t>
            </a:r>
            <a:endParaRPr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1313" y="1075514"/>
            <a:ext cx="3634981" cy="3260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15762" y="1099388"/>
            <a:ext cx="3735237" cy="3234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21305" y="1107347"/>
            <a:ext cx="3730913" cy="3223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238" y="4544147"/>
            <a:ext cx="3406120" cy="137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Observations:</a:t>
            </a:r>
          </a:p>
          <a:p>
            <a:endParaRPr lang="en-US" sz="1400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southeast region has some of the higher medical costs.Also for this region we can see outliers with more than 60000 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3520" y="4663520"/>
            <a:ext cx="3406120" cy="137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Observations:</a:t>
            </a:r>
          </a:p>
          <a:p>
            <a:endParaRPr lang="en-US" sz="1400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Having 5 children insured contributes to less charges.Charges are more when 2 children are insured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2053" y="4751060"/>
            <a:ext cx="3644866" cy="137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Observations:</a:t>
            </a:r>
          </a:p>
          <a:p>
            <a:endParaRPr lang="en-US" sz="1400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Males have higher charges than females.But we can also see that its a female who has the highest charges of above 60000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625239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Analysis:Analyzing variables of policy holders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977594"/>
            <a:ext cx="10515600" cy="5199369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5853" y="1394677"/>
            <a:ext cx="4030325" cy="2977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04549" y="1418551"/>
            <a:ext cx="4248233" cy="2953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73067" y="1418551"/>
            <a:ext cx="2918663" cy="2953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0280" y="4585941"/>
            <a:ext cx="3812404" cy="94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There are more male smokers than female smokers which could be contributing to the higher charges among men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0809" y="1049349"/>
            <a:ext cx="1631436" cy="3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Smoker vs Sex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005" y="1065266"/>
            <a:ext cx="2976376" cy="3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Smoker vs Region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80658" y="1009558"/>
            <a:ext cx="1201692" cy="3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BMI vs Sex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8446" y="4585941"/>
            <a:ext cx="4064138" cy="100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 </a:t>
            </a:r>
            <a:r>
              <a:rPr lang="en-US" sz="1400"/>
              <a:t>There are slightly more number of smokers in the southeast region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 Non smokers are comparatively same across regions with slight differences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73067" y="4662822"/>
            <a:ext cx="2950766" cy="94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BMI of males and females are </a:t>
            </a:r>
            <a:r>
              <a:rPr lang="en-US" sz="1400" noProof="1"/>
              <a:t>approx</a:t>
            </a:r>
            <a:r>
              <a:rPr lang="en-US" sz="1400"/>
              <a:t>. equal.We can also see few outlier values (&gt;50 BMI) for males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64406" y="890366"/>
            <a:ext cx="10157481" cy="402409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Analysis:Analyzing variables of policy holders</a:t>
            </a:r>
          </a:p>
          <a:p/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128800"/>
            <a:ext cx="11255715" cy="50481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/>
              <a:t>                Charge vs Region vs Smoker                                               Charge vs Sex vs Smoker</a:t>
            </a:r>
            <a:endParaRPr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6911" y="1553842"/>
            <a:ext cx="5410575" cy="2891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10489" y="1577717"/>
            <a:ext cx="5434363" cy="28675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6164" y="4706298"/>
            <a:ext cx="3262019" cy="94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All of the regions have higher charges for smokers with charges being highest for southeast region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0188" y="4706298"/>
            <a:ext cx="4429655" cy="73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Charges for both male and female smokers are much higher than non smokers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808278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Analysis:Analyzing variables of policy holders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335714"/>
            <a:ext cx="10515600" cy="484124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/>
              <a:t>              BMI vs Children vs Sex                                                                Smoker vs BMI vs Charges</a:t>
            </a:r>
            <a:endParaRPr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35218" y="1649340"/>
            <a:ext cx="5500568" cy="2559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52439" y="1649340"/>
            <a:ext cx="5275833" cy="2559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736" y="4340303"/>
            <a:ext cx="4170111" cy="3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BMI is highest for women with 4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7321" y="4403968"/>
            <a:ext cx="4496397" cy="5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Charges for smokers are higher compared to non smoker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Analysis:Analyzing variables of policy holders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363203"/>
            <a:ext cx="11168197" cy="48137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/>
              <a:t>          Charge vs Region vs Sex                                                         BMI vs Region vs Sex</a:t>
            </a:r>
            <a:endParaRPr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3617" y="1919920"/>
            <a:ext cx="5717518" cy="3065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91743" y="1919920"/>
            <a:ext cx="5218022" cy="3065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8287" y="5140638"/>
            <a:ext cx="4659776" cy="5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Southeast region has highest BMI for both males and females than all other regions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0274" y="5060494"/>
            <a:ext cx="5381068" cy="94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For all of the regions we can see that charges are higher for males than females with southeast region having the highest charges for both males and females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601364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Customer Characteristics Across Regions</a:t>
            </a:r>
            <a:endParaRPr sz="20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961678"/>
            <a:ext cx="10515600" cy="52152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6820" y="1475342"/>
            <a:ext cx="2888836" cy="463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South East Region</a:t>
            </a:r>
          </a:p>
          <a:p>
            <a:endParaRPr lang="en-US" sz="1600" b="1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Most of the Insured fall in the Age group of mid 20's to 50s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Higher number of male policy holders.Also higher number of males compared to southwest and northeast regions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50% of the policy holders does not have ideal BMI.The BMI number is higher compared to other 3 regions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Frequency of non smokers is higher.Has the highest number of non smokers compared to other regions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Has the highest charges for individual medical cost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781" y="1515133"/>
            <a:ext cx="3016166" cy="3353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South West Region</a:t>
            </a:r>
          </a:p>
          <a:p>
            <a:endParaRPr lang="en-US" sz="1600" b="1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Most of the Insured fall in the Age group of upper 20's to 50s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Higher number of male policy holders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50% of the policy holders does not have ideal BMI but better compared to southeast region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Frequency of non smokers is higher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Has the lowest max charges compared to other regions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1196" y="1546966"/>
            <a:ext cx="2347676" cy="292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North East Region</a:t>
            </a:r>
          </a:p>
          <a:p>
            <a:endParaRPr lang="en-US" sz="1600" b="1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/>
              <a:t>Most of the Insured fall in the Age group of upper 20's to 50s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/>
              <a:t>Higher number of male policy holders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/>
              <a:t>BMI of policy holders is better compared to southeast and southwest regions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/>
              <a:t>Frequency of non smokers is higher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07664" y="1570840"/>
            <a:ext cx="2841088" cy="2957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</a:t>
            </a:r>
            <a:r>
              <a:rPr lang="en-US" sz="1600" b="1"/>
              <a:t>  North West Region</a:t>
            </a:r>
          </a:p>
          <a:p>
            <a:endParaRPr lang="en-US" sz="1600" b="1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/>
              <a:t>Most of the Insured fall in the Age group of mid 20's to 50s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/>
              <a:t>Higher number of female policy holders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/>
              <a:t>BMI of policy holders is better compared to other regions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/>
              <a:t>Frequency of non smokers is higher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endParaRPr lang="en-US" sz="1400"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000"/>
              <a:t>Conclusions based on EDA</a:t>
            </a:r>
            <a:endParaRPr sz="20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526712"/>
            <a:ext cx="10515600" cy="4650251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 panose="020B0604020202020204"/>
              <a:buChar char="•"/>
            </a:pPr>
            <a:r>
              <a:rPr sz="1600"/>
              <a:t>Factors that lead to higher medical charges are age, BMI and also if the policy holder is a regular tobacco user led to having increased charges.Charges are very high for smokers compared to non smokers</a:t>
            </a:r>
          </a:p>
          <a:p>
            <a:r>
              <a:rPr sz="1600"/>
              <a:t>Males have higher charges than females</a:t>
            </a:r>
          </a:p>
          <a:p>
            <a:r>
              <a:rPr sz="1600"/>
              <a:t>There is no significant difference between </a:t>
            </a:r>
            <a:r>
              <a:rPr lang="en-US" sz="1600"/>
              <a:t>BMI</a:t>
            </a:r>
            <a:r>
              <a:rPr sz="1600"/>
              <a:t> of males and females</a:t>
            </a:r>
          </a:p>
          <a:p>
            <a:r>
              <a:rPr sz="1600"/>
              <a:t>Smoking is higher in males than females and this could be one of the reasons for higher medical cost among men</a:t>
            </a:r>
          </a:p>
          <a:p>
            <a:r>
              <a:rPr sz="1600"/>
              <a:t>Among the regions southeast region has the highest number of smokers and also people with higher </a:t>
            </a:r>
            <a:r>
              <a:rPr lang="en-US" sz="1600"/>
              <a:t>BMI's</a:t>
            </a:r>
            <a:r>
              <a:rPr sz="1600"/>
              <a:t> .This would explain the higher amount of charges we see for this region co</a:t>
            </a:r>
            <a:r>
              <a:rPr lang="en-US" sz="1600"/>
              <a:t>m</a:t>
            </a:r>
            <a:r>
              <a:rPr sz="1600"/>
              <a:t>pared to the other regions</a:t>
            </a:r>
          </a:p>
          <a:p>
            <a:r>
              <a:rPr sz="1600"/>
              <a:t>Women with 4 children has the highest</a:t>
            </a:r>
            <a:r>
              <a:rPr lang="en-US" sz="1600"/>
              <a:t> BMI</a:t>
            </a:r>
            <a:endParaRPr sz="1600"/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672988"/>
          </a:xfrm>
          <a:prstGeom prst="rect">
            <a:avLst/>
          </a:prstGeom>
        </p:spPr>
        <p:txBody>
          <a:bodyPr/>
          <a:lstStyle/>
          <a:p>
            <a:r>
              <a:rPr lang="en-US" sz="2400"/>
              <a:t>Hypothesis Testing</a:t>
            </a:r>
            <a:endParaRPr sz="24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969636"/>
            <a:ext cx="11016968" cy="520732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/>
              <a:t>1.Statistical Analysis to </a:t>
            </a:r>
            <a:r>
              <a:rPr sz="1800" b="1"/>
              <a:t>Prove (or disprove) that the medical claims made by the people who smoke is greater than those who don't</a:t>
            </a:r>
            <a:endParaRPr lang="en-US" sz="1800" b="1"/>
          </a:p>
          <a:p>
            <a:pPr marL="0" indent="0">
              <a:buNone/>
            </a:pPr>
            <a:r>
              <a:rPr lang="en-US" sz="1800" b="0"/>
              <a:t>Null hypothesis </a:t>
            </a:r>
            <a:r>
              <a:rPr lang="en-US" sz="1800"/>
              <a:t> 𝐻0 : medical claims made by people who smoke is less than or equal to people who do not smoke</a:t>
            </a:r>
          </a:p>
          <a:p>
            <a:pPr marL="0" indent="0">
              <a:buNone/>
            </a:pPr>
            <a:r>
              <a:rPr lang="en-US" sz="1800"/>
              <a:t>Alternate hypothesis  𝐻𝐴 :medical claims made by people </a:t>
            </a:r>
          </a:p>
          <a:p>
            <a:pPr marL="0" indent="0">
              <a:buNone/>
            </a:pPr>
            <a:r>
              <a:rPr lang="en-US" sz="1800"/>
              <a:t>who smoke is greater than people who do not smoke</a:t>
            </a:r>
          </a:p>
          <a:p>
            <a:pPr marL="0" indent="0">
              <a:buNone/>
            </a:pPr>
            <a:r>
              <a:rPr lang="en-US" sz="1800"/>
              <a:t>Significance level(𝛼)  =0.05</a:t>
            </a:r>
          </a:p>
          <a:p>
            <a:pPr marL="0" indent="0">
              <a:buNone/>
            </a:pPr>
            <a:r>
              <a:rPr lang="en-US" sz="1800"/>
              <a:t>Distribution and test Statistic used :  t distribution and the </a:t>
            </a:r>
          </a:p>
          <a:p>
            <a:pPr marL="0" indent="0">
              <a:buNone/>
            </a:pPr>
            <a:r>
              <a:rPr lang="en-US" sz="1800"/>
              <a:t>2 sample t test</a:t>
            </a:r>
          </a:p>
          <a:p>
            <a:pPr marL="0" indent="0">
              <a:buNone/>
            </a:pPr>
            <a:r>
              <a:rPr lang="en-US" sz="1800"/>
              <a:t>p-value :4.1357179210886093e-283.Based on p-value </a:t>
            </a:r>
          </a:p>
          <a:p>
            <a:pPr marL="0" indent="0">
              <a:buNone/>
            </a:pPr>
            <a:r>
              <a:rPr lang="en-US" sz="1800"/>
              <a:t>we have rejected the null hypothesis.</a:t>
            </a:r>
          </a:p>
          <a:p>
            <a:pPr marL="0" indent="0">
              <a:buNone/>
            </a:pPr>
            <a:r>
              <a:rPr lang="en-US" sz="1800" b="1"/>
              <a:t>Conclusion</a:t>
            </a:r>
            <a:r>
              <a:rPr lang="en-US" sz="1800"/>
              <a:t>:So at 95% confidence level, there is sufficient evidence to prove that medical claims made by people who smoke is greater than people who do not smoke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44781" y="2381497"/>
            <a:ext cx="3692494" cy="20598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585448"/>
          </a:xfrm>
          <a:prstGeom prst="rect">
            <a:avLst/>
          </a:prstGeom>
        </p:spPr>
        <p:txBody>
          <a:bodyPr/>
          <a:lstStyle/>
          <a:p>
            <a:r>
              <a:rPr lang="en-US" sz="2400"/>
              <a:t>Hypothesis Testing</a:t>
            </a:r>
            <a:endParaRPr sz="24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977594"/>
            <a:ext cx="10515600" cy="519936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/>
              <a:t>2.</a:t>
            </a:r>
            <a:r>
              <a:rPr sz="1800" b="1"/>
              <a:t>Prove (or disprove) with statistical evidence that the BMI of females is different from that of males.</a:t>
            </a:r>
            <a:endParaRPr lang="en-US" sz="1800" b="1"/>
          </a:p>
          <a:p>
            <a:pPr marL="0" indent="0">
              <a:buNone/>
            </a:pPr>
            <a:r>
              <a:rPr lang="en-US" sz="1800" b="0"/>
              <a:t>Null hypothesis  𝐻0 : BMI of females is same as BMI of males</a:t>
            </a:r>
          </a:p>
          <a:p>
            <a:pPr marL="0" indent="0">
              <a:buNone/>
            </a:pPr>
            <a:r>
              <a:rPr lang="en-US" sz="1800" b="0"/>
              <a:t>Alternate hypothesis  𝐻𝐴 :BMI of females is different from BMI of males</a:t>
            </a:r>
          </a:p>
          <a:p>
            <a:pPr marL="0" indent="0">
              <a:buNone/>
            </a:pPr>
            <a:r>
              <a:rPr lang="en-US" sz="1800"/>
              <a:t>Significance level(𝛼)  =0.05</a:t>
            </a:r>
          </a:p>
          <a:p>
            <a:pPr marL="0" indent="0">
              <a:buNone/>
            </a:pPr>
            <a:r>
              <a:rPr lang="en-US" sz="1800"/>
              <a:t>Distribution and test Statistic used :  t distribution and the 2 sample</a:t>
            </a:r>
          </a:p>
          <a:p>
            <a:pPr marL="0" indent="0">
              <a:buNone/>
            </a:pPr>
            <a:r>
              <a:rPr lang="en-US" sz="1800"/>
              <a:t> t test</a:t>
            </a:r>
          </a:p>
          <a:p>
            <a:pPr marL="0" indent="0">
              <a:buNone/>
            </a:pPr>
            <a:r>
              <a:rPr lang="en-US" sz="1800"/>
              <a:t>p-value :0.08997637178984932.Based on p-value we have failed</a:t>
            </a:r>
          </a:p>
          <a:p>
            <a:pPr marL="0" indent="0">
              <a:buNone/>
            </a:pPr>
            <a:r>
              <a:rPr lang="en-US" sz="1800"/>
              <a:t> to reject the null hypothesis.</a:t>
            </a:r>
          </a:p>
          <a:p>
            <a:pPr marL="0" indent="0">
              <a:buNone/>
            </a:pPr>
            <a:r>
              <a:rPr lang="en-US" sz="1800" b="1"/>
              <a:t>Conclusion</a:t>
            </a:r>
            <a:r>
              <a:rPr lang="en-US" sz="1800"/>
              <a:t>: So at 95% confidence level, there is sufficient </a:t>
            </a:r>
          </a:p>
          <a:p>
            <a:pPr marL="0" indent="0">
              <a:buNone/>
            </a:pPr>
            <a:r>
              <a:rPr lang="en-US" sz="1800"/>
              <a:t>evidence to prove that BMI of females is same as BMI of males¶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b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016130" y="2325790"/>
            <a:ext cx="3040240" cy="24133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617281"/>
          </a:xfrm>
          <a:prstGeom prst="rect">
            <a:avLst/>
          </a:prstGeom>
        </p:spPr>
        <p:txBody>
          <a:bodyPr/>
          <a:lstStyle/>
          <a:p>
            <a:r>
              <a:rPr lang="en-US" sz="2800"/>
              <a:t>Hypothesis Testing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017385"/>
            <a:ext cx="11250432" cy="515957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/>
              <a:t>3.Statistical analysis to verify if the</a:t>
            </a:r>
            <a:r>
              <a:rPr sz="1800" b="1"/>
              <a:t> proportion of smokers significantly different across different regions</a:t>
            </a: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0"/>
              <a:t>Null Hypothesis :𝐻0 :Proportion of smokers does not differ </a:t>
            </a:r>
          </a:p>
          <a:p>
            <a:pPr marL="0" indent="0">
              <a:buNone/>
            </a:pPr>
            <a:r>
              <a:rPr lang="en-US" sz="1800" b="0"/>
              <a:t>significantly across regions</a:t>
            </a:r>
          </a:p>
          <a:p>
            <a:pPr marL="0" indent="0">
              <a:buNone/>
            </a:pPr>
            <a:r>
              <a:rPr lang="en-US" sz="1800" b="0"/>
              <a:t>Alternate Hypothesis 𝐻𝐴 :Proportion of smokers differ </a:t>
            </a:r>
          </a:p>
          <a:p>
            <a:pPr marL="0" indent="0">
              <a:buNone/>
            </a:pPr>
            <a:r>
              <a:rPr lang="en-US" sz="1800" b="0"/>
              <a:t>significantly across region</a:t>
            </a:r>
          </a:p>
          <a:p>
            <a:pPr marL="0" indent="0">
              <a:buNone/>
            </a:pPr>
            <a:r>
              <a:rPr lang="en-US" sz="1800"/>
              <a:t>Significance level(𝛼)  =0.05</a:t>
            </a:r>
          </a:p>
          <a:p>
            <a:pPr marL="0" indent="0">
              <a:buNone/>
            </a:pPr>
            <a:r>
              <a:rPr lang="en-US" sz="1800"/>
              <a:t>Distribution and test Statistic used :Chi-</a:t>
            </a:r>
            <a:r>
              <a:rPr lang="en-US" sz="1800" noProof="1"/>
              <a:t>sq</a:t>
            </a:r>
            <a:r>
              <a:rPr lang="en-US" sz="1800"/>
              <a:t> Test</a:t>
            </a:r>
          </a:p>
          <a:p>
            <a:pPr marL="0" indent="0">
              <a:buNone/>
            </a:pPr>
            <a:r>
              <a:rPr lang="en-US" sz="1800"/>
              <a:t>p-value:0.06171954839170547.Based on p-value </a:t>
            </a:r>
          </a:p>
          <a:p>
            <a:pPr marL="0" indent="0">
              <a:buNone/>
            </a:pPr>
            <a:r>
              <a:rPr lang="en-US" sz="1800"/>
              <a:t>we have failed to reject the null hypothesis.</a:t>
            </a:r>
          </a:p>
          <a:p>
            <a:pPr marL="0" indent="0">
              <a:buNone/>
            </a:pPr>
            <a:r>
              <a:rPr lang="en-US" sz="1800" b="1"/>
              <a:t>Conclusion</a:t>
            </a:r>
            <a:r>
              <a:rPr lang="en-US" sz="1800"/>
              <a:t> : At 95% confidence we fail to reject the </a:t>
            </a:r>
          </a:p>
          <a:p>
            <a:pPr marL="0" indent="0">
              <a:buNone/>
            </a:pPr>
            <a:r>
              <a:rPr lang="en-US" sz="1800"/>
              <a:t>null hypothesis which implies proportion of smokers does not </a:t>
            </a:r>
          </a:p>
          <a:p>
            <a:pPr marL="0" indent="0">
              <a:buNone/>
            </a:pPr>
            <a:r>
              <a:rPr lang="en-US" sz="1800"/>
              <a:t>differ significantly across regions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91114" y="1808505"/>
            <a:ext cx="4055874" cy="26559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1800"/>
              <a:t>Explore the dataset and extract insights using Exploratory Data Analysis</a:t>
            </a:r>
          </a:p>
          <a:p>
            <a:r>
              <a:rPr sz="1800"/>
              <a:t>Prove (or disprove) that the medical claims made by the people who smoke is greater than those who don't</a:t>
            </a:r>
          </a:p>
          <a:p>
            <a:r>
              <a:rPr sz="1800"/>
              <a:t>Prove (or disprove) with statistical evidence that the BMI of females is different from that of males.</a:t>
            </a:r>
          </a:p>
          <a:p>
            <a:r>
              <a:rPr sz="1800"/>
              <a:t>Using Statistical evidence verify if the proportion of smokers is significantly different across different regions</a:t>
            </a:r>
          </a:p>
          <a:p>
            <a:r>
              <a:rPr sz="1800"/>
              <a:t>Using Statistical evidence verify if the mean BMI of women with no children, one child, and two children are the same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696863"/>
          </a:xfrm>
          <a:prstGeom prst="rect">
            <a:avLst/>
          </a:prstGeom>
        </p:spPr>
        <p:txBody>
          <a:bodyPr/>
          <a:lstStyle/>
          <a:p>
            <a:r>
              <a:rPr lang="en-US" sz="2800"/>
              <a:t>Hypothesis Testing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089009"/>
            <a:ext cx="11179647" cy="50879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/>
              <a:t>4.Statistical analysis to verify if </a:t>
            </a:r>
            <a:r>
              <a:rPr sz="1800" b="1"/>
              <a:t>the mean BMI of women with no children, one child, and two children the same?</a:t>
            </a:r>
            <a:endParaRPr lang="en-US" sz="1800" b="1"/>
          </a:p>
          <a:p>
            <a:pPr marL="0" indent="0">
              <a:buNone/>
            </a:pPr>
            <a:r>
              <a:rPr sz="1800" b="1"/>
              <a:t> </a:t>
            </a:r>
            <a:endParaRPr lang="en-US" sz="1800" b="1"/>
          </a:p>
          <a:p>
            <a:pPr marL="0" indent="0">
              <a:buNone/>
            </a:pPr>
            <a:r>
              <a:rPr lang="en-US" sz="1800" b="0"/>
              <a:t>Null Hypothesis 𝐻0 :Mean BMI of women with no children, one child, and two children are the same 𝜇1 = 𝜇2 =𝜇3</a:t>
            </a:r>
          </a:p>
          <a:p>
            <a:pPr marL="0" indent="0">
              <a:buNone/>
            </a:pPr>
            <a:r>
              <a:rPr lang="en-US" sz="1800" b="0"/>
              <a:t>Alternate Hypothesis 𝐻𝐴:Mean BMI of women with no children</a:t>
            </a:r>
          </a:p>
          <a:p>
            <a:pPr marL="0" indent="0">
              <a:buNone/>
            </a:pPr>
            <a:r>
              <a:rPr lang="en-US" sz="1800" b="0"/>
              <a:t>, one child, and two children are not the same</a:t>
            </a:r>
          </a:p>
          <a:p>
            <a:pPr marL="0" indent="0">
              <a:buNone/>
            </a:pPr>
            <a:r>
              <a:rPr lang="en-US" sz="1800"/>
              <a:t>Significance level(𝛼)  =0.05</a:t>
            </a:r>
          </a:p>
          <a:p>
            <a:pPr marL="0" indent="0">
              <a:buNone/>
            </a:pPr>
            <a:r>
              <a:rPr lang="en-US" sz="1800"/>
              <a:t>Distribution and test Statistic used :One-Way ANOVA test</a:t>
            </a:r>
          </a:p>
          <a:p>
            <a:pPr marL="0" indent="0">
              <a:buNone/>
            </a:pPr>
            <a:r>
              <a:rPr lang="en-US" sz="1800"/>
              <a:t>p-value:0.715858.Based on p-value </a:t>
            </a:r>
          </a:p>
          <a:p>
            <a:pPr marL="0" indent="0">
              <a:buNone/>
            </a:pPr>
            <a:r>
              <a:rPr lang="en-US" sz="1800"/>
              <a:t>we have failed to reject the null hypothesis.</a:t>
            </a:r>
          </a:p>
          <a:p>
            <a:pPr marL="0" indent="0">
              <a:buNone/>
            </a:pPr>
            <a:r>
              <a:rPr lang="en-US" sz="1800" b="1"/>
              <a:t>Conclusion</a:t>
            </a:r>
            <a:r>
              <a:rPr lang="en-US" sz="1800"/>
              <a:t>:At 95% confidence level there is no difference in</a:t>
            </a:r>
          </a:p>
          <a:p>
            <a:pPr marL="0" indent="0">
              <a:buNone/>
            </a:pPr>
            <a:r>
              <a:rPr lang="en-US" sz="1800"/>
              <a:t>the Mean BMI of women with </a:t>
            </a:r>
          </a:p>
          <a:p>
            <a:pPr marL="0" indent="0">
              <a:buNone/>
            </a:pPr>
            <a:r>
              <a:rPr lang="en-US" sz="1800"/>
              <a:t>no children, one child, and two children.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33013" y="2691868"/>
            <a:ext cx="3922183" cy="29163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975401"/>
          </a:xfrm>
          <a:prstGeom prst="rect">
            <a:avLst/>
          </a:prstGeom>
        </p:spPr>
        <p:txBody>
          <a:bodyPr/>
          <a:lstStyle/>
          <a:p>
            <a:r>
              <a:rPr lang="en-US" sz="3200"/>
              <a:t>Data Information</a:t>
            </a:r>
            <a:endParaRPr sz="32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307160"/>
            <a:ext cx="10515600" cy="510527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/>
              <a:t>Data contains information about the policy holder</a:t>
            </a:r>
            <a:endParaRPr sz="16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6290" y="1694564"/>
          <a:ext cx="6427401" cy="434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733"/>
                <a:gridCol w="3213668"/>
              </a:tblGrid>
              <a:tr h="393669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Variable 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Description</a:t>
                      </a:r>
                    </a:p>
                  </a:txBody>
                  <a:tcPr marL="91437" marR="91437"/>
                </a:tc>
              </a:tr>
              <a:tr h="688946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Age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Age of primary beneficiary</a:t>
                      </a:r>
                    </a:p>
                  </a:txBody>
                  <a:tcPr marL="91437" marR="91437"/>
                </a:tc>
              </a:tr>
              <a:tr h="393669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Sex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Policy holders gender</a:t>
                      </a:r>
                    </a:p>
                  </a:txBody>
                  <a:tcPr marL="91437" marR="91437"/>
                </a:tc>
              </a:tr>
              <a:tr h="393669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BMI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Body Mass Index</a:t>
                      </a:r>
                    </a:p>
                  </a:txBody>
                  <a:tcPr marL="91437" marR="91437"/>
                </a:tc>
              </a:tr>
              <a:tr h="412858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Smoker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Insured is smoker or not</a:t>
                      </a:r>
                    </a:p>
                  </a:txBody>
                  <a:tcPr marL="91437" marR="91437"/>
                </a:tc>
              </a:tr>
              <a:tr h="688946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Children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No of children covered by insurance plan</a:t>
                      </a:r>
                    </a:p>
                  </a:txBody>
                  <a:tcPr marL="91437" marR="91437"/>
                </a:tc>
              </a:tr>
              <a:tr h="688946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Region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Beneficiary's place of residence</a:t>
                      </a:r>
                    </a:p>
                  </a:txBody>
                  <a:tcPr marL="91437" marR="91437"/>
                </a:tc>
              </a:tr>
              <a:tr h="688946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Charges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Individual medical costs billed to health insurance</a:t>
                      </a:r>
                    </a:p>
                  </a:txBody>
                  <a:tcPr marL="91437" marR="91437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96309" y="1678647"/>
          <a:ext cx="3876499" cy="10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256"/>
                <a:gridCol w="1938243"/>
              </a:tblGrid>
              <a:tr h="513548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Observations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Variables</a:t>
                      </a:r>
                    </a:p>
                  </a:txBody>
                  <a:tcPr marL="91437" marR="91437"/>
                </a:tc>
              </a:tr>
              <a:tr h="513548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1338</a:t>
                      </a:r>
                    </a:p>
                  </a:txBody>
                  <a:tcPr marL="91437" marR="91437"/>
                </a:tc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600"/>
                        <a:t>7</a:t>
                      </a:r>
                    </a:p>
                  </a:txBody>
                  <a:tcPr marL="91437" marR="91437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96309" y="2792342"/>
          <a:ext cx="3835821" cy="2090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821"/>
              </a:tblGrid>
              <a:tr h="2090189">
                <a:tc>
                  <a:txBody>
                    <a:bodyPr lIns="91437" rIns="91437"/>
                    <a:lstStyle/>
                    <a:p>
                      <a:pPr defTabSz="289322"/>
                      <a:r>
                        <a:rPr lang="en-US" sz="1400"/>
                        <a:t>Note:</a:t>
                      </a:r>
                    </a:p>
                    <a:p>
                      <a:pPr defTabSz="289322"/>
                      <a:endParaRPr lang="en-US" sz="1400"/>
                    </a:p>
                    <a:p>
                      <a:pPr marL="90413" indent="-90413" defTabSz="289322">
                        <a:buFont typeface="Arial" pitchFamily="34" charset="0" panose="020B0604020202020204"/>
                        <a:buChar char="•"/>
                      </a:pPr>
                      <a:r>
                        <a:rPr lang="en-US" sz="1400"/>
                        <a:t>There are no missing values in the dataset</a:t>
                      </a:r>
                    </a:p>
                    <a:p>
                      <a:pPr marL="90413" indent="-90413" defTabSz="289322">
                        <a:buFont typeface="Arial" pitchFamily="34" charset="0" panose="020B0604020202020204"/>
                        <a:buChar char="•"/>
                      </a:pPr>
                      <a:r>
                        <a:rPr lang="en-US" sz="1400"/>
                        <a:t>The children column has been converted to category from integer type</a:t>
                      </a:r>
                    </a:p>
                    <a:p>
                      <a:pPr marL="90413" indent="-90413" defTabSz="289322">
                        <a:buFont typeface="Arial" pitchFamily="34" charset="0" panose="020B0604020202020204"/>
                        <a:buChar char="•"/>
                      </a:pPr>
                      <a:r>
                        <a:rPr lang="en-US" sz="1400"/>
                        <a:t>Performed Label encoring of categorical data</a:t>
                      </a:r>
                    </a:p>
                  </a:txBody>
                  <a:tcPr marL="91437" marR="91437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744324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Analysis-Age, BMI,Charges</a:t>
            </a:r>
            <a:endParaRPr sz="20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994957"/>
            <a:ext cx="11250432" cy="5880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632"/>
              <a:t>               </a:t>
            </a:r>
            <a:r>
              <a:rPr lang="en-US" sz="1600"/>
              <a:t>                      Age                                      BMI                                          Charges</a:t>
            </a:r>
          </a:p>
          <a:p>
            <a:pPr marL="0" indent="0">
              <a:buNone/>
            </a:pPr>
            <a:endParaRPr lang="en-US" sz="632"/>
          </a:p>
          <a:p>
            <a:pPr marL="0" indent="0">
              <a:buNone/>
            </a:pPr>
            <a:endParaRPr lang="en-US" sz="632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5626" y="1450255"/>
            <a:ext cx="3301815" cy="2523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53078" y="1450255"/>
            <a:ext cx="3876681" cy="25302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5679" y="4244585"/>
            <a:ext cx="2647512" cy="823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13" indent="-90413">
              <a:buFont typeface="Arial" pitchFamily="34" charset="0" panose="020B0604020202020204"/>
              <a:buChar char="•"/>
            </a:pPr>
            <a:r>
              <a:rPr lang="en-US" sz="1200"/>
              <a:t>The mean and median of Age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en-US" sz="1200"/>
              <a:t>are </a:t>
            </a:r>
            <a:r>
              <a:rPr lang="en-US" sz="1200" noProof="1"/>
              <a:t>approx.</a:t>
            </a:r>
            <a:r>
              <a:rPr lang="en-US" sz="1200"/>
              <a:t> equal </a:t>
            </a:r>
          </a:p>
          <a:p>
            <a:pPr marL="90413" indent="-90413">
              <a:buFont typeface="Arial" pitchFamily="34" charset="0" panose="020B0604020202020204"/>
              <a:buChar char="•"/>
            </a:pPr>
            <a:r>
              <a:rPr lang="en-US" sz="1200"/>
              <a:t>75% of primary </a:t>
            </a:r>
          </a:p>
          <a:p>
            <a:pPr marL="90413" indent="-90413">
              <a:buFont typeface="Arial" pitchFamily="34" charset="0" panose="020B0604020202020204"/>
              <a:buChar char="•"/>
            </a:pPr>
            <a:r>
              <a:rPr lang="en-US" sz="1200"/>
              <a:t>beneficiaries are below age 51</a:t>
            </a:r>
          </a:p>
        </p:txBody>
      </p:sp>
      <p:sp>
        <p:nvSpPr>
          <p:cNvPr id="11" name="TextBox 10"/>
          <p:cNvSpPr txBox="1"/>
          <p:nvPr/>
        </p:nvSpPr>
        <p:spPr>
          <a:xfrm rot="21600000">
            <a:off x="3915583" y="4329191"/>
            <a:ext cx="3277610" cy="164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13" indent="-90413">
              <a:buFont typeface="Arial" pitchFamily="34" charset="0" panose="020B0604020202020204"/>
              <a:buChar char="•"/>
            </a:pPr>
            <a:r>
              <a:rPr lang="en-US" sz="1200"/>
              <a:t> 50 percent of the people have BMI of around 30</a:t>
            </a:r>
          </a:p>
          <a:p>
            <a:r>
              <a:rPr lang="en-US" sz="1200"/>
              <a:t> which is more than the ideal BMI</a:t>
            </a:r>
          </a:p>
          <a:p>
            <a:pPr marL="90413" indent="-90413">
              <a:buFont typeface="Arial" pitchFamily="34" charset="0" panose="020B0604020202020204"/>
              <a:buChar char="•"/>
            </a:pPr>
            <a:r>
              <a:rPr lang="en-US" sz="1200"/>
              <a:t>We can see many outliers for this variable</a:t>
            </a:r>
          </a:p>
          <a:p>
            <a:pPr marL="90413" indent="-90413">
              <a:buFont typeface="Arial" pitchFamily="34" charset="0" panose="020B0604020202020204"/>
              <a:buChar char="•"/>
            </a:pPr>
            <a:r>
              <a:rPr lang="en-US" sz="1200"/>
              <a:t> Mean and median are </a:t>
            </a:r>
            <a:r>
              <a:rPr lang="en-US" sz="1200" noProof="1"/>
              <a:t>aprrox</a:t>
            </a:r>
            <a:r>
              <a:rPr lang="en-US" sz="1200"/>
              <a:t>. equal</a:t>
            </a:r>
          </a:p>
          <a:p>
            <a:pPr marL="90413" indent="-90413">
              <a:buFont typeface="Arial" pitchFamily="34" charset="0" panose="020B0604020202020204"/>
              <a:buChar char="•"/>
            </a:pPr>
            <a:r>
              <a:rPr lang="en-US" sz="1200"/>
              <a:t> BMI ranges from values 16 to 53</a:t>
            </a:r>
          </a:p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20858" y="1384215"/>
            <a:ext cx="3829032" cy="2589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11843" y="4488439"/>
            <a:ext cx="3366330" cy="100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 panose="020B0604020202020204"/>
              <a:buChar char="•"/>
            </a:pPr>
            <a:r>
              <a:rPr lang="en-US" sz="1200"/>
              <a:t>The distribution is right skewed</a:t>
            </a:r>
          </a:p>
          <a:p>
            <a:pPr marL="171450" indent="-171450">
              <a:buFont typeface="Arial" pitchFamily="34" charset="0" panose="020B0604020202020204"/>
              <a:buChar char="•"/>
            </a:pPr>
            <a:r>
              <a:rPr lang="en-US" sz="1200"/>
              <a:t>There are many outliers present for this variable</a:t>
            </a:r>
          </a:p>
          <a:p>
            <a:pPr marL="171450" indent="-171450">
              <a:buFont typeface="Arial" pitchFamily="34" charset="0" panose="020B0604020202020204"/>
              <a:buChar char="•"/>
            </a:pPr>
            <a:r>
              <a:rPr lang="en-US" sz="1200"/>
              <a:t>50% of people have charges around 9000 billed to health insurance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592822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Analysis-Sex,Smoker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962485"/>
            <a:ext cx="10515600" cy="5214478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0750" y="1582292"/>
            <a:ext cx="4662008" cy="2742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35627" y="1582292"/>
            <a:ext cx="4768030" cy="2781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749" y="4363661"/>
            <a:ext cx="4118472" cy="91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There are more male policy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en-US"/>
              <a:t> holders than female policy holders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7379" y="4485696"/>
            <a:ext cx="4184966" cy="91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More number of insured are non- smokers(79.5%) than smokers(20.5%)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199369" y="1099112"/>
            <a:ext cx="852237" cy="36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9235" y="1179256"/>
            <a:ext cx="1197293" cy="36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Smoker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Analysis-Region,Children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1763" y="2086051"/>
            <a:ext cx="5396388" cy="2468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85543" y="2119059"/>
            <a:ext cx="5774681" cy="2435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7360" y="1607561"/>
            <a:ext cx="1246243" cy="36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Region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8851" y="1607561"/>
            <a:ext cx="1790601" cy="36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6193" y="4743102"/>
            <a:ext cx="3963196" cy="137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 panose="020B0604020202020204"/>
              <a:buChar char="•"/>
            </a:pPr>
            <a:r>
              <a:rPr lang="en-US" sz="1200"/>
              <a:t>Higher number of people under the insurance live in the south east region(27.2%),followed by southwest and northwest regions(both 24.3%)</a:t>
            </a:r>
          </a:p>
          <a:p>
            <a:pPr marL="171450" indent="-171450">
              <a:buFont typeface="Arial" pitchFamily="34" charset="0" panose="020B0604020202020204"/>
              <a:buChar char="•"/>
            </a:pPr>
            <a:r>
              <a:rPr lang="en-US" sz="1200"/>
              <a:t>Northeast has the lowest number of people(24.2%) living who are insured in the policy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5118" y="4924151"/>
            <a:ext cx="5093263" cy="823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 panose="020B0604020202020204"/>
              <a:buChar char="•"/>
            </a:pPr>
            <a:r>
              <a:rPr lang="en-US" sz="1200"/>
              <a:t>The max number of children covered by insurance is 5</a:t>
            </a:r>
          </a:p>
          <a:p>
            <a:endParaRPr lang="en-US" sz="1200"/>
          </a:p>
          <a:p>
            <a:pPr marL="171450" indent="-171450">
              <a:buFont typeface="Arial" pitchFamily="34" charset="0" panose="020B0604020202020204"/>
              <a:buChar char="•"/>
            </a:pPr>
            <a:r>
              <a:rPr lang="en-US" sz="1200"/>
              <a:t>42.9% people have no children covered by the insurance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696863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Analysis-Correlation matrix</a:t>
            </a:r>
            <a:endParaRPr sz="20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993511"/>
            <a:ext cx="10515600" cy="51834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/>
              <a:t>Observations: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1600"/>
              <a:t>There is a high positive correlation </a:t>
            </a:r>
          </a:p>
          <a:p>
            <a:pPr marL="0" indent="0">
              <a:buNone/>
            </a:pPr>
            <a:r>
              <a:rPr lang="en-US" sz="1600"/>
              <a:t>between smoking and charges indicating </a:t>
            </a:r>
          </a:p>
          <a:p>
            <a:pPr marL="0" indent="0">
              <a:buNone/>
            </a:pPr>
            <a:r>
              <a:rPr lang="en-US" sz="1600"/>
              <a:t>that being a smoker leads to very high </a:t>
            </a:r>
          </a:p>
          <a:p>
            <a:pPr marL="0" indent="0">
              <a:buNone/>
            </a:pPr>
            <a:r>
              <a:rPr lang="en-US" sz="1600"/>
              <a:t>medical charges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1600"/>
              <a:t>There is a weak positive correlation </a:t>
            </a:r>
          </a:p>
          <a:p>
            <a:pPr marL="0" indent="0">
              <a:buNone/>
            </a:pPr>
            <a:r>
              <a:rPr lang="en-US" sz="1600"/>
              <a:t>between age and charges indicating charges</a:t>
            </a:r>
          </a:p>
          <a:p>
            <a:pPr marL="0" indent="0">
              <a:buNone/>
            </a:pPr>
            <a:r>
              <a:rPr lang="en-US" sz="1600"/>
              <a:t> increase slightly with age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1600"/>
              <a:t>There is a weak positive correlation </a:t>
            </a:r>
          </a:p>
          <a:p>
            <a:pPr marL="0" indent="0">
              <a:buNone/>
            </a:pPr>
            <a:r>
              <a:rPr lang="en-US" sz="1600"/>
              <a:t>between BMI and charges indicating </a:t>
            </a:r>
          </a:p>
          <a:p>
            <a:pPr marL="0" indent="0">
              <a:buNone/>
            </a:pPr>
            <a:r>
              <a:rPr lang="en-US" sz="1600"/>
              <a:t>charges increase slightly with higher BMI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1600"/>
              <a:t>Other variables have significantly low</a:t>
            </a:r>
          </a:p>
          <a:p>
            <a:pPr marL="0" indent="0">
              <a:buNone/>
            </a:pPr>
            <a:r>
              <a:rPr lang="en-US" sz="1600"/>
              <a:t> correlation with each 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74499" y="1268178"/>
            <a:ext cx="6327847" cy="46598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000"/>
              <a:t>Exploratory Data Analysis – Pair plot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272049"/>
            <a:ext cx="10515600" cy="490491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/>
              <a:t>Observations: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1600"/>
              <a:t>We can see the insured who regularly smokes</a:t>
            </a:r>
          </a:p>
          <a:p>
            <a:pPr marL="0" indent="0">
              <a:buNone/>
            </a:pPr>
            <a:r>
              <a:rPr lang="en-US" sz="1600"/>
              <a:t> has higher charges billed to insurance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1600"/>
              <a:t>Also with age charges billed to insurance</a:t>
            </a:r>
          </a:p>
          <a:p>
            <a:pPr marL="0" indent="0">
              <a:buNone/>
            </a:pPr>
            <a:r>
              <a:rPr lang="en-US" sz="1600"/>
              <a:t> increases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64452" y="1301548"/>
            <a:ext cx="5006196" cy="46057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7" y="365124"/>
            <a:ext cx="10515602" cy="513824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Exploratory Data Analysis:Charges with Age ,BMI,smoker</a:t>
            </a:r>
            <a:endParaRPr sz="20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866179"/>
            <a:ext cx="10515600" cy="531078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/>
              <a:t>              Charges vs Age                                     Charges vs BMI                                Charges vs Smoker </a:t>
            </a:r>
            <a:endParaRPr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9270" y="1091430"/>
            <a:ext cx="3756299" cy="2908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55118" y="1099388"/>
            <a:ext cx="3593946" cy="290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48613" y="1083471"/>
            <a:ext cx="3593946" cy="29167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7238" y="4106444"/>
            <a:ext cx="3732407" cy="158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Observations:</a:t>
            </a:r>
          </a:p>
          <a:p>
            <a:endParaRPr lang="en-US" sz="1400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Medical costs increases with age.But there could be other variables along with age that would make the medical cost high. 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Need to analyze further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3937" y="4305399"/>
            <a:ext cx="3350413" cy="94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 panose="020B0604020202020204"/>
              <a:buNone/>
            </a:pPr>
            <a:r>
              <a:rPr lang="en-US" sz="1400"/>
              <a:t>Observations:</a:t>
            </a:r>
          </a:p>
          <a:p>
            <a:pPr marL="0" indent="0">
              <a:buFont typeface="Arial" pitchFamily="34" charset="0" panose="020B0604020202020204"/>
              <a:buNone/>
            </a:pPr>
            <a:endParaRPr lang="en-US" sz="1400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Charges are higher for people with BMI greater than 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2725" y="4289483"/>
            <a:ext cx="4233776" cy="18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 Observations:</a:t>
            </a:r>
            <a:endParaRPr lang="en-US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 </a:t>
            </a:r>
            <a:r>
              <a:rPr lang="en-US" sz="1400"/>
              <a:t>Here we can see smokers have significantly higher insurance charges compared to non smokers and the min amount for smokers is higher than 10000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/>
              <a:t> There are some outliers in terms of charges for non smokers.Need further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Party">
  <a:themeElements>
    <a:clrScheme name="Green Party">
      <a:dk1>
        <a:sysClr val="windowText" lastClr="000000"/>
      </a:dk1>
      <a:lt1>
        <a:srgbClr val="FDFDFD"/>
      </a:lt1>
      <a:dk2>
        <a:srgbClr val="093139"/>
      </a:dk2>
      <a:lt2>
        <a:srgbClr val="E0DBCC"/>
      </a:lt2>
      <a:accent1>
        <a:srgbClr val="69D2E7"/>
      </a:accent1>
      <a:accent2>
        <a:srgbClr val="2BB12B"/>
      </a:accent2>
      <a:accent3>
        <a:srgbClr val="A3DFCB"/>
      </a:accent3>
      <a:accent4>
        <a:srgbClr val="F38F30"/>
      </a:accent4>
      <a:accent5>
        <a:srgbClr val="24A1A4"/>
      </a:accent5>
      <a:accent6>
        <a:srgbClr val="E4D906"/>
      </a:accent6>
      <a:hlink>
        <a:srgbClr val="24A1A4"/>
      </a:hlink>
      <a:folHlink>
        <a:srgbClr val="49D4D7"/>
      </a:folHlink>
    </a:clrScheme>
    <a:fontScheme name="Green Party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Green Party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Sandhya Nair</cp:lastModifiedBy>
  <cp:revision>1</cp:revision>
  <dcterms:created xsi:type="dcterms:W3CDTF">2017-06-21T13:57:27Z</dcterms:created>
  <dcterms:modified xsi:type="dcterms:W3CDTF">2020-11-20T15:16:41Z</dcterms:modified>
</cp:coreProperties>
</file>