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notesslides/notesslide20.xml" ContentType="application/vnd.openxmlformats-officedocument.presentationml.notesSlide+xml"/>
  <Override PartName="/ppt/slidelayouts/slidelayout2.xml" ContentType="application/vnd.openxmlformats-officedocument.presentationml.slideLayout+xml"/>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21.xml" ContentType="application/vnd.openxmlformats-officedocument.presentationml.slide+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19.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6"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3.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28C6F-ABD7-4050-999C-F3AAAC570BEC}" type="datetimeFigureOut">
              <a:rPr lang="en-US" smtClean="0"/>
              <a:t>1/8/2021</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389040-3924-4234-9194-9EA822B5AF4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87CA704-A580-43C6-9AC0-BA5F6AC00ABA}"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BD9336F-5019-4384-A9B4-5C8AC53C2813}"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A305476-F1D8-4DA5-AEE1-02DB0FCDFB4A}"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D7CDED7-4FC7-43E6-B48D-BE067B8F8D06}"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AA6915F-FF33-48A4-8B86-7DF0AAAAA81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603B174-34AC-4191-BBB1-124629C065A3}"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83C216D-257C-48B1-A5B6-C43D949F8E10}"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0B5954D-D46F-41E5-ABDE-09B058FC8721}"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1130BD8-D359-41AC-9884-D386CE38E580}"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705AC5E-58B8-46DD-BB7B-DB69727C47B8}"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CA9400A-A05B-4735-A8F3-06337E51BF41}"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EB1030F-0DE1-4C75-9400-4C14A413EB98}"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212D2B8-D149-492D-A3CE-DE0F362A7F11}"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4896BE2-1556-4325-AF7F-290CBBBF9FF3}"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A4141D5-05F3-4CEF-8566-51A8DC2FAD26}"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2C42165-B4D7-4F00-82C4-87B01B0B7C7D}"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7574880-7B76-40EB-8D53-29E308B883F8}"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72BA852-67F1-4CDB-883C-A32DA3785AF1}"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3B3F422-F546-4889-81A0-9C11AC6B9839}"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B18B70C-E6C8-45B2-B8FE-AB8277D0C96E}"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23D545C-C8CB-4F5C-9D4F-23FA7D066D0F}"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524000" y="0"/>
            <a:ext cx="9144000" cy="5257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10" name="Rectangle 9"/>
          <p:cNvSpPr/>
          <p:nvPr/>
        </p:nvSpPr>
        <p:spPr>
          <a:xfrm>
            <a:off x="1524000" y="5349875"/>
            <a:ext cx="9144000" cy="1508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611620"/>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61162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325563"/>
          </a:xfrm>
        </p:spPr>
        <p:txBody>
          <a:bodyPr/>
          <a:lstStyle/>
          <a:p>
            <a:r>
              <a:rPr lang="en-US"/>
              <a:t>Click to edit Master title style</a:t>
            </a:r>
          </a:p>
        </p:txBody>
      </p:sp>
      <p:sp>
        <p:nvSpPr>
          <p:cNvPr id="3" name="Content Placeholder 2"/>
          <p:cNvSpPr>
            <a:spLocks noGrp="1" noEditPoints="1"/>
          </p:cNvSpPr>
          <p:nvPr>
            <p:ph idx="1"/>
          </p:nvPr>
        </p:nvSpPr>
        <p:spPr>
          <a:xfrm>
            <a:off x="941568" y="1821167"/>
            <a:ext cx="10515600" cy="4355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Graphic 7"/>
          <p:cNvPicPr>
            <a:picLocks noChangeAspect="1"/>
          </p:cNvPicPr>
          <p:nvPr/>
        </p:nvPicPr>
        <p:blipFill>
          <a:blip r:embed="rId1"/>
          <a:srcRect/>
          <a:stretch>
            <a:fillRect/>
          </a:stretch>
        </p:blipFill>
        <p:spPr>
          <a:xfrm>
            <a:off x="-250467" y="2210463"/>
            <a:ext cx="12646550" cy="3024319"/>
          </a:xfrm>
          <a:prstGeom prst="rect">
            <a:avLst/>
          </a:prstGeom>
        </p:spPr>
      </p:pic>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
        <p:nvSpPr>
          <p:cNvPr id="11" name="Rectangle 10"/>
          <p:cNvSpPr/>
          <p:nvPr/>
        </p:nvSpPr>
        <p:spPr>
          <a:xfrm rot="5400000">
            <a:off x="10600412" y="4511213"/>
            <a:ext cx="747424" cy="2435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4432853" y="922522"/>
            <a:ext cx="747423" cy="9613129"/>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0" y="365125"/>
            <a:ext cx="10515600" cy="1325563"/>
          </a:xfrm>
        </p:spPr>
        <p:txBody>
          <a:bodyPr/>
          <a:lstStyle/>
          <a:p>
            <a:r>
              <a:rPr lang="en-US"/>
              <a:t>Click to edit Master title style</a:t>
            </a:r>
          </a:p>
        </p:txBody>
      </p:sp>
      <p:sp>
        <p:nvSpPr>
          <p:cNvPr id="3" name="Content Placeholder 2"/>
          <p:cNvSpPr>
            <a:spLocks noGrp="1" noEditPoints="1"/>
          </p:cNvSpPr>
          <p:nvPr>
            <p:ph sz="half" idx="1"/>
          </p:nvPr>
        </p:nvSpPr>
        <p:spPr>
          <a:xfrm>
            <a:off x="973372"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1107"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1002506"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01441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1" y="365125"/>
            <a:ext cx="10515600" cy="1325563"/>
          </a:xfrm>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421EC8B3-BB03-49A5-B988-A05A639A26B0}" type="slidenum">
              <a:rPr lang="en-US" smtClean="0"/>
              <a:t>‹#›</a:t>
            </a:fld>
            <a:endParaRPr lang="en-US"/>
          </a:p>
        </p:txBody>
      </p:sp>
      <p:pic>
        <p:nvPicPr>
          <p:cNvPr id="5" name="Graphic 4"/>
          <p:cNvPicPr>
            <a:picLocks noChangeAspect="1"/>
          </p:cNvPicPr>
          <p:nvPr/>
        </p:nvPicPr>
        <p:blipFill>
          <a:blip r:embed="rId1"/>
          <a:srcRect/>
          <a:stretch>
            <a:fillRect/>
          </a:stretch>
        </p:blipFill>
        <p:spPr>
          <a:xfrm>
            <a:off x="-207397" y="405517"/>
            <a:ext cx="12606793" cy="58203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43155"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43154"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5202"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943157"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9" name="Graphic 8"/>
          <p:cNvPicPr>
            <a:picLocks noChangeAspect="1"/>
          </p:cNvPicPr>
          <p:nvPr/>
        </p:nvPicPr>
        <p:blipFill>
          <a:blip r:embed="rId1"/>
          <a:srcRect/>
          <a:stretch>
            <a:fillRect/>
          </a:stretch>
        </p:blipFill>
        <p:spPr>
          <a:xfrm>
            <a:off x="675863" y="365125"/>
            <a:ext cx="11704318" cy="5811838"/>
          </a:xfrm>
          <a:prstGeom prst="rect">
            <a:avLst/>
          </a:prstGeom>
        </p:spPr>
      </p:pic>
      <p:sp>
        <p:nvSpPr>
          <p:cNvPr id="2" name="Title Placeholder 1"/>
          <p:cNvSpPr>
            <a:spLocks noGrp="1" noEditPoints="1"/>
          </p:cNvSpPr>
          <p:nvPr>
            <p:ph type="title"/>
          </p:nvPr>
        </p:nvSpPr>
        <p:spPr>
          <a:xfrm>
            <a:off x="1005178"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1013128" y="1821167"/>
            <a:ext cx="10515600" cy="43557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421EC8B3-BB03-49A5-B988-A05A639A26B0}" type="slidenum">
              <a:rPr lang="en-US" smtClean="0"/>
              <a:t>‹#›</a:t>
            </a:fld>
            <a:endParaRPr lang="en-US"/>
          </a:p>
        </p:txBody>
      </p:sp>
      <p:sp>
        <p:nvSpPr>
          <p:cNvPr id="11" name="Rectangle 10"/>
          <p:cNvSpPr/>
          <p:nvPr/>
        </p:nvSpPr>
        <p:spPr>
          <a:xfrm>
            <a:off x="0" y="365124"/>
            <a:ext cx="747423" cy="13255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821167"/>
            <a:ext cx="747423" cy="435579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bg1">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bg1">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bg1">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a:t>Cars4U</a:t>
            </a:r>
          </a:p>
        </p:txBody>
      </p:sp>
      <p:sp>
        <p:nvSpPr>
          <p:cNvPr id="3" name="Subtitle 2"/>
          <p:cNvSpPr>
            <a:spLocks noGrp="1" noEditPoints="1"/>
          </p:cNvSpPr>
          <p:nvPr>
            <p:ph type="subTitle" idx="1"/>
          </p:nvPr>
        </p:nvSpPr>
        <p:spPr/>
        <p:txBody>
          <a:bodyPr/>
          <a:lstStyle/>
          <a:p>
            <a:r>
              <a:rPr lang="en-US"/>
              <a:t>                                                   Sandhya Nair</a:t>
            </a:r>
          </a:p>
          <a:p>
            <a:r>
              <a:rPr lang="en-US"/>
              <a:t>                                                   January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32153"/>
          </a:xfrm>
          <a:prstGeom prst="rect">
            <a:avLst/>
          </a:prstGeom>
        </p:spPr>
        <p:txBody>
          <a:bodyPr/>
          <a:lstStyle/>
          <a:p>
            <a:r>
              <a:rPr lang="en-US" sz="2400"/>
              <a:t>Exploratory Data Analysis-Correlation matrix</a:t>
            </a:r>
            <a:endParaRPr sz="2400"/>
          </a:p>
        </p:txBody>
      </p:sp>
      <p:sp>
        <p:nvSpPr>
          <p:cNvPr id="3" name="Content Placeholder 2"/>
          <p:cNvSpPr>
            <a:spLocks noGrp="1" noEditPoints="1"/>
          </p:cNvSpPr>
          <p:nvPr>
            <p:ph idx="1"/>
          </p:nvPr>
        </p:nvSpPr>
        <p:spPr>
          <a:xfrm>
            <a:off x="941568" y="1197278"/>
            <a:ext cx="10515600" cy="4979685"/>
          </a:xfrm>
          <a:prstGeom prst="rect">
            <a:avLst/>
          </a:prstGeom>
        </p:spPr>
        <p:txBody>
          <a:bodyPr/>
          <a:lstStyle/>
          <a:p>
            <a:pPr marL="0" indent="0">
              <a:buNone/>
            </a:pPr>
            <a:r>
              <a:rPr sz="1400" b="1"/>
              <a:t>Observation:</a:t>
            </a:r>
            <a:endParaRPr lang="en-US" sz="1400" b="1"/>
          </a:p>
          <a:p>
            <a:pPr>
              <a:buFont typeface="Arial" pitchFamily="34" charset="0" panose="020B0604020202020204"/>
              <a:buChar char="•"/>
            </a:pPr>
            <a:r>
              <a:rPr sz="1400"/>
              <a:t>Price is highly positively correlated with Power and</a:t>
            </a:r>
            <a:endParaRPr lang="en-US" sz="1400"/>
          </a:p>
          <a:p>
            <a:pPr marL="0" indent="0">
              <a:buFont typeface="Arial" pitchFamily="34" charset="0" panose="020B0604020202020204"/>
              <a:buNone/>
            </a:pPr>
            <a:r>
              <a:rPr sz="1400"/>
              <a:t>Engine</a:t>
            </a:r>
            <a:r>
              <a:rPr lang="en-US" sz="1400"/>
              <a:t> </a:t>
            </a:r>
            <a:r>
              <a:rPr sz="1400"/>
              <a:t>which</a:t>
            </a:r>
            <a:r>
              <a:rPr lang="en-US" sz="1400"/>
              <a:t> </a:t>
            </a:r>
            <a:r>
              <a:rPr sz="1400"/>
              <a:t>means cars with higher Power &amp; Engine tend</a:t>
            </a:r>
            <a:endParaRPr lang="en-US" sz="1400"/>
          </a:p>
          <a:p>
            <a:pPr marL="0" indent="0">
              <a:buFont typeface="Arial" pitchFamily="34" charset="0" panose="020B0604020202020204"/>
              <a:buNone/>
            </a:pPr>
            <a:r>
              <a:rPr sz="1400"/>
              <a:t> to be higher priced</a:t>
            </a:r>
          </a:p>
          <a:p>
            <a:pPr>
              <a:buFont typeface="Arial" pitchFamily="34" charset="0" panose="020B0604020202020204"/>
              <a:buChar char="•"/>
            </a:pPr>
            <a:r>
              <a:rPr sz="1400"/>
              <a:t>Price is negatively correlated with Mileage &amp; Kilometers_Driven</a:t>
            </a:r>
            <a:endParaRPr lang="en-US" sz="1400"/>
          </a:p>
          <a:p>
            <a:pPr marL="0" indent="0">
              <a:buNone/>
            </a:pPr>
            <a:r>
              <a:rPr sz="1400"/>
              <a:t> meaning as the value of these variables increases Price of cars will decrease</a:t>
            </a:r>
          </a:p>
          <a:p>
            <a:pPr>
              <a:buFont typeface="Arial" pitchFamily="34" charset="0" panose="020B0604020202020204"/>
              <a:buChar char="•"/>
            </a:pPr>
            <a:r>
              <a:rPr sz="1400"/>
              <a:t>Power and Engine has high positive correlation with each other</a:t>
            </a:r>
          </a:p>
          <a:p>
            <a:pPr marL="0" indent="0">
              <a:buNone/>
            </a:pPr>
            <a:r>
              <a:rPr sz="1400"/>
              <a:t>Power and Engine has negative correlation with Mileage</a:t>
            </a:r>
          </a:p>
        </p:txBody>
      </p:sp>
      <p:pic>
        <p:nvPicPr>
          <p:cNvPr id="4" name="Picture 3"/>
          <p:cNvPicPr>
            <a:picLocks noChangeAspect="1"/>
          </p:cNvPicPr>
          <p:nvPr/>
        </p:nvPicPr>
        <p:blipFill>
          <a:blip r:embed="rId1"/>
          <a:srcRect/>
          <a:stretch>
            <a:fillRect/>
          </a:stretch>
        </p:blipFill>
        <p:spPr>
          <a:xfrm>
            <a:off x="7035201" y="1311583"/>
            <a:ext cx="4329013" cy="39005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24195"/>
          </a:xfrm>
          <a:prstGeom prst="rect">
            <a:avLst/>
          </a:prstGeom>
        </p:spPr>
        <p:txBody>
          <a:bodyPr/>
          <a:lstStyle/>
          <a:p>
            <a:r>
              <a:rPr lang="en-US" sz="2400"/>
              <a:t>Exploratory Data Analysis Price with Mileage, Kilometers_Driven, Engine</a:t>
            </a:r>
            <a:endParaRPr sz="2400"/>
          </a:p>
        </p:txBody>
      </p:sp>
      <p:sp>
        <p:nvSpPr>
          <p:cNvPr id="3" name="Content Placeholder 2"/>
          <p:cNvSpPr>
            <a:spLocks noGrp="1" noEditPoints="1"/>
          </p:cNvSpPr>
          <p:nvPr>
            <p:ph idx="1"/>
          </p:nvPr>
        </p:nvSpPr>
        <p:spPr>
          <a:xfrm>
            <a:off x="941568" y="1478963"/>
            <a:ext cx="11250432" cy="4698000"/>
          </a:xfrm>
          <a:prstGeom prst="rect">
            <a:avLst/>
          </a:prstGeom>
        </p:spPr>
        <p:txBody>
          <a:bodyPr/>
          <a:lstStyle/>
          <a:p>
            <a:pPr marL="0" indent="0">
              <a:buNone/>
            </a:pPr>
            <a:r>
              <a:rPr lang="en-US" sz="1400"/>
              <a:t>       Price vs Mileage                                    Price vs KM_Driven                                     Price vs Engine</a:t>
            </a:r>
          </a:p>
          <a:p>
            <a:pPr marL="0" indent="0">
              <a:buNone/>
            </a:pPr>
            <a:endParaRPr lang="en-US" sz="1400"/>
          </a:p>
        </p:txBody>
      </p:sp>
      <p:pic>
        <p:nvPicPr>
          <p:cNvPr id="4" name="Picture 3"/>
          <p:cNvPicPr>
            <a:picLocks noChangeAspect="1"/>
          </p:cNvPicPr>
          <p:nvPr/>
        </p:nvPicPr>
        <p:blipFill>
          <a:blip r:embed="rId1"/>
          <a:srcRect/>
          <a:stretch>
            <a:fillRect/>
          </a:stretch>
        </p:blipFill>
        <p:spPr>
          <a:xfrm>
            <a:off x="933618" y="1802043"/>
            <a:ext cx="3273936" cy="2197022"/>
          </a:xfrm>
          <a:prstGeom prst="rect">
            <a:avLst/>
          </a:prstGeom>
        </p:spPr>
      </p:pic>
      <p:pic>
        <p:nvPicPr>
          <p:cNvPr id="5" name="Picture 4"/>
          <p:cNvPicPr>
            <a:picLocks noChangeAspect="1"/>
          </p:cNvPicPr>
          <p:nvPr/>
        </p:nvPicPr>
        <p:blipFill>
          <a:blip r:embed="rId2"/>
          <a:srcRect/>
          <a:stretch>
            <a:fillRect/>
          </a:stretch>
        </p:blipFill>
        <p:spPr>
          <a:xfrm>
            <a:off x="4610308" y="1802043"/>
            <a:ext cx="3552335" cy="2197023"/>
          </a:xfrm>
          <a:prstGeom prst="rect">
            <a:avLst/>
          </a:prstGeom>
        </p:spPr>
      </p:pic>
      <p:pic>
        <p:nvPicPr>
          <p:cNvPr id="6" name="Picture 5"/>
          <p:cNvPicPr>
            <a:picLocks noChangeAspect="1"/>
          </p:cNvPicPr>
          <p:nvPr/>
        </p:nvPicPr>
        <p:blipFill>
          <a:blip r:embed="rId3"/>
          <a:srcRect/>
          <a:stretch>
            <a:fillRect/>
          </a:stretch>
        </p:blipFill>
        <p:spPr>
          <a:xfrm>
            <a:off x="8414190" y="1802043"/>
            <a:ext cx="3552335" cy="2197022"/>
          </a:xfrm>
          <a:prstGeom prst="rect">
            <a:avLst/>
          </a:prstGeom>
        </p:spPr>
      </p:pic>
      <p:sp>
        <p:nvSpPr>
          <p:cNvPr id="8" name="TextBox 7"/>
          <p:cNvSpPr txBox="1"/>
          <p:nvPr/>
        </p:nvSpPr>
        <p:spPr>
          <a:xfrm>
            <a:off x="1082319" y="4209901"/>
            <a:ext cx="2729670" cy="731991"/>
          </a:xfrm>
          <a:prstGeom prst="rect">
            <a:avLst/>
          </a:prstGeom>
          <a:noFill/>
        </p:spPr>
        <p:txBody>
          <a:bodyPr wrap="square" rtlCol="0">
            <a:spAutoFit/>
          </a:bodyPr>
          <a:lstStyle/>
          <a:p>
            <a:r>
              <a:rPr lang="en-US" sz="1400"/>
              <a:t>Cars with lower Mileage have higher prices than ones with higher Mileage</a:t>
            </a:r>
          </a:p>
        </p:txBody>
      </p:sp>
      <p:sp>
        <p:nvSpPr>
          <p:cNvPr id="9" name="TextBox 8"/>
          <p:cNvSpPr txBox="1"/>
          <p:nvPr/>
        </p:nvSpPr>
        <p:spPr>
          <a:xfrm>
            <a:off x="4687394" y="4272797"/>
            <a:ext cx="3552335" cy="518631"/>
          </a:xfrm>
          <a:prstGeom prst="rect">
            <a:avLst/>
          </a:prstGeom>
          <a:noFill/>
        </p:spPr>
        <p:txBody>
          <a:bodyPr wrap="square" rtlCol="0">
            <a:spAutoFit/>
          </a:bodyPr>
          <a:lstStyle/>
          <a:p>
            <a:r>
              <a:rPr lang="en-US" sz="1400"/>
              <a:t>Price decreases with more kilometers driven for the car</a:t>
            </a:r>
          </a:p>
        </p:txBody>
      </p:sp>
      <p:sp>
        <p:nvSpPr>
          <p:cNvPr id="10" name="TextBox 9"/>
          <p:cNvSpPr txBox="1"/>
          <p:nvPr/>
        </p:nvSpPr>
        <p:spPr>
          <a:xfrm>
            <a:off x="8555092" y="4248922"/>
            <a:ext cx="3223081" cy="518631"/>
          </a:xfrm>
          <a:prstGeom prst="rect">
            <a:avLst/>
          </a:prstGeom>
          <a:noFill/>
        </p:spPr>
        <p:txBody>
          <a:bodyPr wrap="square" rtlCol="0">
            <a:spAutoFit/>
          </a:bodyPr>
          <a:lstStyle/>
          <a:p>
            <a:r>
              <a:rPr lang="en-US" sz="1400"/>
              <a:t>Engines with higher cc have higher price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400"/>
              <a:t>Exploratory Data Analysis Price with Location,Fuel_Type</a:t>
            </a:r>
          </a:p>
        </p:txBody>
      </p:sp>
      <p:sp>
        <p:nvSpPr>
          <p:cNvPr id="3" name="Content Placeholder 2"/>
          <p:cNvSpPr>
            <a:spLocks noGrp="1" noEditPoints="1"/>
          </p:cNvSpPr>
          <p:nvPr>
            <p:ph idx="1"/>
          </p:nvPr>
        </p:nvSpPr>
        <p:spPr>
          <a:xfrm>
            <a:off x="941568" y="1486921"/>
            <a:ext cx="11176133" cy="4690042"/>
          </a:xfrm>
          <a:prstGeom prst="rect">
            <a:avLst/>
          </a:prstGeom>
        </p:spPr>
        <p:txBody>
          <a:bodyPr/>
          <a:lstStyle/>
          <a:p>
            <a:pPr marL="0" indent="0">
              <a:buNone/>
            </a:pPr>
            <a:r>
              <a:rPr lang="en-US"/>
              <a:t>              </a:t>
            </a:r>
            <a:r>
              <a:rPr lang="en-US" sz="1400"/>
              <a:t>    Price vs Location                                                                      Price vs Fuel Type</a:t>
            </a:r>
            <a:endParaRPr sz="1400"/>
          </a:p>
        </p:txBody>
      </p:sp>
      <p:pic>
        <p:nvPicPr>
          <p:cNvPr id="5" name="Picture 4"/>
          <p:cNvPicPr>
            <a:picLocks noChangeAspect="1"/>
          </p:cNvPicPr>
          <p:nvPr/>
        </p:nvPicPr>
        <p:blipFill>
          <a:blip r:embed="rId1"/>
          <a:srcRect/>
          <a:stretch>
            <a:fillRect/>
          </a:stretch>
        </p:blipFill>
        <p:spPr>
          <a:xfrm>
            <a:off x="6828068" y="1934232"/>
            <a:ext cx="5160969" cy="3029836"/>
          </a:xfrm>
          <a:prstGeom prst="rect">
            <a:avLst/>
          </a:prstGeom>
        </p:spPr>
      </p:pic>
      <p:pic>
        <p:nvPicPr>
          <p:cNvPr id="6" name="Picture 5"/>
          <p:cNvPicPr>
            <a:picLocks noChangeAspect="1"/>
          </p:cNvPicPr>
          <p:nvPr/>
        </p:nvPicPr>
        <p:blipFill>
          <a:blip r:embed="rId2"/>
          <a:srcRect/>
          <a:stretch>
            <a:fillRect/>
          </a:stretch>
        </p:blipFill>
        <p:spPr>
          <a:xfrm>
            <a:off x="1063256" y="1934232"/>
            <a:ext cx="5466378" cy="3029836"/>
          </a:xfrm>
          <a:prstGeom prst="rect">
            <a:avLst/>
          </a:prstGeom>
        </p:spPr>
      </p:pic>
      <p:sp>
        <p:nvSpPr>
          <p:cNvPr id="7" name="TextBox 6"/>
          <p:cNvSpPr txBox="1"/>
          <p:nvPr/>
        </p:nvSpPr>
        <p:spPr>
          <a:xfrm>
            <a:off x="1344940" y="5139024"/>
            <a:ext cx="5184694" cy="731991"/>
          </a:xfrm>
          <a:prstGeom prst="rect">
            <a:avLst/>
          </a:prstGeom>
          <a:noFill/>
        </p:spPr>
        <p:txBody>
          <a:bodyPr wrap="square" rtlCol="0">
            <a:spAutoFit/>
          </a:bodyPr>
          <a:lstStyle/>
          <a:p>
            <a:r>
              <a:rPr lang="en-US" sz="1400"/>
              <a:t>Cars are being sold for higher prices in cities Coimbatore,Bangalore </a:t>
            </a:r>
            <a:r>
              <a:rPr lang="en-US" sz="1400" noProof="1"/>
              <a:t>etc</a:t>
            </a:r>
            <a:r>
              <a:rPr lang="en-US" sz="1400"/>
              <a:t>. and for lesser price in cities like Jaipur,Kolkata </a:t>
            </a:r>
            <a:r>
              <a:rPr lang="en-US" sz="1400" noProof="1"/>
              <a:t>etc</a:t>
            </a:r>
            <a:r>
              <a:rPr lang="en-US" sz="1400"/>
              <a:t>.</a:t>
            </a:r>
          </a:p>
        </p:txBody>
      </p:sp>
      <p:sp>
        <p:nvSpPr>
          <p:cNvPr id="8" name="TextBox 7"/>
          <p:cNvSpPr txBox="1"/>
          <p:nvPr/>
        </p:nvSpPr>
        <p:spPr>
          <a:xfrm>
            <a:off x="7234026" y="5266355"/>
            <a:ext cx="4424773" cy="518631"/>
          </a:xfrm>
          <a:prstGeom prst="rect">
            <a:avLst/>
          </a:prstGeom>
          <a:noFill/>
        </p:spPr>
        <p:txBody>
          <a:bodyPr wrap="square" rtlCol="0">
            <a:spAutoFit/>
          </a:bodyPr>
          <a:lstStyle/>
          <a:p>
            <a:r>
              <a:rPr lang="en-US" sz="1400"/>
              <a:t>Diesel cars have higher price among all other fuel types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75401"/>
          </a:xfrm>
          <a:prstGeom prst="rect">
            <a:avLst/>
          </a:prstGeom>
        </p:spPr>
        <p:txBody>
          <a:bodyPr/>
          <a:lstStyle/>
          <a:p>
            <a:r>
              <a:rPr lang="en-US" sz="2400"/>
              <a:t>Exploratory Data Analysis Price with Transmission,Seats</a:t>
            </a:r>
          </a:p>
        </p:txBody>
      </p:sp>
      <p:sp>
        <p:nvSpPr>
          <p:cNvPr id="3" name="Content Placeholder 2"/>
          <p:cNvSpPr>
            <a:spLocks noGrp="1" noEditPoints="1"/>
          </p:cNvSpPr>
          <p:nvPr>
            <p:ph idx="1"/>
          </p:nvPr>
        </p:nvSpPr>
        <p:spPr>
          <a:xfrm>
            <a:off x="941568" y="1415298"/>
            <a:ext cx="10515600" cy="4761665"/>
          </a:xfrm>
          <a:prstGeom prst="rect">
            <a:avLst/>
          </a:prstGeom>
        </p:spPr>
        <p:txBody>
          <a:bodyPr/>
          <a:lstStyle/>
          <a:p>
            <a:pPr marL="0" indent="0">
              <a:buNone/>
            </a:pPr>
            <a:r>
              <a:rPr lang="en-US"/>
              <a:t>            </a:t>
            </a:r>
            <a:r>
              <a:rPr lang="en-US" sz="1400"/>
              <a:t>Price vs Transmission                                                       Price vs Seats</a:t>
            </a:r>
            <a:endParaRPr sz="1400"/>
          </a:p>
        </p:txBody>
      </p:sp>
      <p:pic>
        <p:nvPicPr>
          <p:cNvPr id="6" name="Picture 5"/>
          <p:cNvPicPr>
            <a:picLocks noChangeAspect="1"/>
          </p:cNvPicPr>
          <p:nvPr/>
        </p:nvPicPr>
        <p:blipFill>
          <a:blip r:embed="rId1"/>
          <a:srcRect/>
          <a:stretch>
            <a:fillRect/>
          </a:stretch>
        </p:blipFill>
        <p:spPr>
          <a:xfrm>
            <a:off x="6096000" y="1988537"/>
            <a:ext cx="5276264" cy="3330566"/>
          </a:xfrm>
          <a:prstGeom prst="rect">
            <a:avLst/>
          </a:prstGeom>
        </p:spPr>
      </p:pic>
      <p:pic>
        <p:nvPicPr>
          <p:cNvPr id="7" name="Picture 6"/>
          <p:cNvPicPr>
            <a:picLocks noChangeAspect="1"/>
          </p:cNvPicPr>
          <p:nvPr/>
        </p:nvPicPr>
        <p:blipFill>
          <a:blip r:embed="rId2"/>
          <a:srcRect/>
          <a:stretch>
            <a:fillRect/>
          </a:stretch>
        </p:blipFill>
        <p:spPr>
          <a:xfrm>
            <a:off x="1023307" y="1988537"/>
            <a:ext cx="4865639" cy="3330566"/>
          </a:xfrm>
          <a:prstGeom prst="rect">
            <a:avLst/>
          </a:prstGeom>
        </p:spPr>
      </p:pic>
      <p:sp>
        <p:nvSpPr>
          <p:cNvPr id="8" name="TextBox 7"/>
          <p:cNvSpPr txBox="1"/>
          <p:nvPr/>
        </p:nvSpPr>
        <p:spPr>
          <a:xfrm>
            <a:off x="6565535" y="5492234"/>
            <a:ext cx="4989807" cy="731991"/>
          </a:xfrm>
          <a:prstGeom prst="rect">
            <a:avLst/>
          </a:prstGeom>
          <a:noFill/>
        </p:spPr>
        <p:txBody>
          <a:bodyPr wrap="square" rtlCol="0">
            <a:spAutoFit/>
          </a:bodyPr>
          <a:lstStyle/>
          <a:p>
            <a:pPr marL="285750" indent="-285750">
              <a:buFont typeface="Arial" pitchFamily="34" charset="0" panose="020B0604020202020204"/>
              <a:buChar char="•"/>
            </a:pPr>
            <a:r>
              <a:rPr lang="en-US" sz="1400"/>
              <a:t>Cars with 2 seats are higher priced</a:t>
            </a:r>
          </a:p>
          <a:p>
            <a:pPr marL="285750" indent="-285750">
              <a:buFont typeface="Arial" pitchFamily="34" charset="0" panose="020B0604020202020204"/>
              <a:buChar char="•"/>
            </a:pPr>
            <a:r>
              <a:rPr lang="en-US" sz="1400"/>
              <a:t>Cars with 5 seats are varyingly priced and those with 9 and 10 seats are priced lower</a:t>
            </a:r>
          </a:p>
        </p:txBody>
      </p:sp>
      <p:sp>
        <p:nvSpPr>
          <p:cNvPr id="9" name="TextBox 8"/>
          <p:cNvSpPr txBox="1"/>
          <p:nvPr/>
        </p:nvSpPr>
        <p:spPr>
          <a:xfrm>
            <a:off x="1281274" y="5595691"/>
            <a:ext cx="4440690" cy="518631"/>
          </a:xfrm>
          <a:prstGeom prst="rect">
            <a:avLst/>
          </a:prstGeom>
          <a:noFill/>
        </p:spPr>
        <p:txBody>
          <a:bodyPr wrap="square" rtlCol="0">
            <a:spAutoFit/>
          </a:bodyPr>
          <a:lstStyle/>
          <a:p>
            <a:r>
              <a:rPr lang="en-US" sz="1400"/>
              <a:t>Automatic cars have higher price than manual ones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87861"/>
          </a:xfrm>
          <a:prstGeom prst="rect">
            <a:avLst/>
          </a:prstGeom>
        </p:spPr>
        <p:txBody>
          <a:bodyPr/>
          <a:lstStyle/>
          <a:p>
            <a:r>
              <a:rPr lang="en-US" sz="2400"/>
              <a:t>Exploratory Data Analysis Price with Owner Type</a:t>
            </a:r>
          </a:p>
        </p:txBody>
      </p:sp>
      <p:sp>
        <p:nvSpPr>
          <p:cNvPr id="3" name="Content Placeholder 2"/>
          <p:cNvSpPr>
            <a:spLocks noGrp="1" noEditPoints="1"/>
          </p:cNvSpPr>
          <p:nvPr>
            <p:ph idx="1"/>
          </p:nvPr>
        </p:nvSpPr>
        <p:spPr>
          <a:xfrm>
            <a:off x="941568" y="1327757"/>
            <a:ext cx="10515600" cy="4849206"/>
          </a:xfrm>
          <a:prstGeom prst="rect">
            <a:avLst/>
          </a:prstGeom>
        </p:spPr>
        <p:txBody>
          <a:bodyPr/>
          <a:lstStyle/>
          <a:p>
            <a:pPr marL="0" indent="0">
              <a:buNone/>
            </a:pPr>
            <a:r>
              <a:rPr lang="en-US" sz="1400"/>
              <a:t>                                                                  Price vs Owner_Type</a:t>
            </a:r>
          </a:p>
          <a:p>
            <a:pPr marL="0" indent="0">
              <a:buNone/>
            </a:pPr>
            <a:endParaRPr lang="en-US" sz="1400"/>
          </a:p>
        </p:txBody>
      </p:sp>
      <p:pic>
        <p:nvPicPr>
          <p:cNvPr id="6" name="Picture 5"/>
          <p:cNvPicPr>
            <a:picLocks noChangeAspect="1"/>
          </p:cNvPicPr>
          <p:nvPr/>
        </p:nvPicPr>
        <p:blipFill>
          <a:blip r:embed="rId1"/>
          <a:srcRect/>
          <a:stretch>
            <a:fillRect/>
          </a:stretch>
        </p:blipFill>
        <p:spPr>
          <a:xfrm>
            <a:off x="2304146" y="1816842"/>
            <a:ext cx="7790445" cy="2696552"/>
          </a:xfrm>
          <a:prstGeom prst="rect">
            <a:avLst/>
          </a:prstGeom>
        </p:spPr>
      </p:pic>
      <p:sp>
        <p:nvSpPr>
          <p:cNvPr id="7" name="TextBox 6"/>
          <p:cNvSpPr txBox="1"/>
          <p:nvPr/>
        </p:nvSpPr>
        <p:spPr>
          <a:xfrm>
            <a:off x="3079833" y="4934099"/>
            <a:ext cx="6398412" cy="335818"/>
          </a:xfrm>
          <a:prstGeom prst="rect">
            <a:avLst/>
          </a:prstGeom>
          <a:noFill/>
        </p:spPr>
        <p:txBody>
          <a:bodyPr wrap="square" rtlCol="0">
            <a:spAutoFit/>
          </a:bodyPr>
          <a:lstStyle/>
          <a:p>
            <a:r>
              <a:rPr lang="en-US" sz="1600"/>
              <a:t>First hand cars are higher priced than Second and below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49114"/>
          </a:xfrm>
          <a:prstGeom prst="rect">
            <a:avLst/>
          </a:prstGeom>
        </p:spPr>
        <p:txBody>
          <a:bodyPr/>
          <a:lstStyle/>
          <a:p>
            <a:r>
              <a:rPr lang="en-US" sz="2400"/>
              <a:t>Exploratory Data Analysis Price with Car Brand</a:t>
            </a:r>
          </a:p>
        </p:txBody>
      </p:sp>
      <p:sp>
        <p:nvSpPr>
          <p:cNvPr id="3" name="Content Placeholder 2"/>
          <p:cNvSpPr>
            <a:spLocks noGrp="1" noEditPoints="1"/>
          </p:cNvSpPr>
          <p:nvPr>
            <p:ph idx="1"/>
          </p:nvPr>
        </p:nvSpPr>
        <p:spPr>
          <a:xfrm>
            <a:off x="941568" y="1375506"/>
            <a:ext cx="10515600" cy="4801457"/>
          </a:xfrm>
          <a:prstGeom prst="rect">
            <a:avLst/>
          </a:prstGeom>
        </p:spPr>
        <p:txBody>
          <a:bodyPr/>
          <a:lstStyle/>
          <a:p>
            <a:pPr marL="0" indent="0">
              <a:buNone/>
            </a:pPr>
            <a:r>
              <a:rPr lang="en-US"/>
              <a:t>                            </a:t>
            </a:r>
            <a:r>
              <a:rPr lang="en-US" sz="1800"/>
              <a:t>Price vs Car Brand</a:t>
            </a:r>
            <a:endParaRPr sz="1800"/>
          </a:p>
        </p:txBody>
      </p:sp>
      <p:pic>
        <p:nvPicPr>
          <p:cNvPr id="4" name="Picture 4"/>
          <p:cNvPicPr>
            <a:picLocks noChangeAspect="1"/>
          </p:cNvPicPr>
          <p:nvPr/>
        </p:nvPicPr>
        <p:blipFill>
          <a:blip r:embed="rId1"/>
          <a:srcRect/>
          <a:stretch>
            <a:fillRect/>
          </a:stretch>
        </p:blipFill>
        <p:spPr>
          <a:xfrm>
            <a:off x="1902294" y="1931768"/>
            <a:ext cx="8714356" cy="3497936"/>
          </a:xfrm>
          <a:prstGeom prst="rect">
            <a:avLst/>
          </a:prstGeom>
        </p:spPr>
      </p:pic>
      <p:sp>
        <p:nvSpPr>
          <p:cNvPr id="5" name="TextBox 4"/>
          <p:cNvSpPr txBox="1"/>
          <p:nvPr/>
        </p:nvSpPr>
        <p:spPr>
          <a:xfrm>
            <a:off x="3525493" y="5544893"/>
            <a:ext cx="5873171" cy="579658"/>
          </a:xfrm>
          <a:prstGeom prst="rect">
            <a:avLst/>
          </a:prstGeom>
          <a:noFill/>
        </p:spPr>
        <p:txBody>
          <a:bodyPr wrap="square" rtlCol="0">
            <a:spAutoFit/>
          </a:bodyPr>
          <a:lstStyle/>
          <a:p>
            <a:r>
              <a:rPr lang="en-US" sz="1600"/>
              <a:t>We can see that Land Rovers,Porsche,Audi have the highest Price among the cars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56028"/>
          </a:xfrm>
          <a:prstGeom prst="rect">
            <a:avLst/>
          </a:prstGeom>
        </p:spPr>
        <p:txBody>
          <a:bodyPr/>
          <a:lstStyle/>
          <a:p>
            <a:r>
              <a:rPr sz="2800"/>
              <a:t>Insights Based on EDA</a:t>
            </a:r>
          </a:p>
        </p:txBody>
      </p:sp>
      <p:sp>
        <p:nvSpPr>
          <p:cNvPr id="3" name="Content Placeholder 2"/>
          <p:cNvSpPr>
            <a:spLocks noGrp="1" noEditPoints="1"/>
          </p:cNvSpPr>
          <p:nvPr>
            <p:ph idx="1"/>
          </p:nvPr>
        </p:nvSpPr>
        <p:spPr>
          <a:xfrm>
            <a:off x="941568" y="1221153"/>
            <a:ext cx="10515600" cy="4955810"/>
          </a:xfrm>
          <a:prstGeom prst="rect">
            <a:avLst/>
          </a:prstGeom>
        </p:spPr>
        <p:txBody>
          <a:bodyPr/>
          <a:lstStyle/>
          <a:p>
            <a:r>
              <a:rPr sz="1800"/>
              <a:t>Some of the factors that increases the price of the cars are higher Power and Engine .Also prices tend to be higher for automatic cars</a:t>
            </a:r>
          </a:p>
          <a:p>
            <a:r>
              <a:rPr sz="1800"/>
              <a:t>Cars are being sold for higher prices in cities Co</a:t>
            </a:r>
            <a:r>
              <a:rPr lang="en-US" sz="1800"/>
              <a:t>i</a:t>
            </a:r>
            <a:r>
              <a:rPr sz="1800"/>
              <a:t>mbatore,Bangalore </a:t>
            </a:r>
            <a:r>
              <a:rPr sz="1800" noProof="1"/>
              <a:t>etc</a:t>
            </a:r>
            <a:r>
              <a:rPr lang="en-US" sz="1800"/>
              <a:t>.</a:t>
            </a:r>
            <a:r>
              <a:rPr sz="1800"/>
              <a:t> and for lesser price in cities like Jaipur,Kolkata </a:t>
            </a:r>
            <a:r>
              <a:rPr sz="1800" noProof="1"/>
              <a:t>etc</a:t>
            </a:r>
            <a:r>
              <a:rPr lang="en-US" sz="1800"/>
              <a:t>.</a:t>
            </a:r>
            <a:endParaRPr sz="1800"/>
          </a:p>
          <a:p>
            <a:r>
              <a:rPr sz="1800"/>
              <a:t>Diesel cars have higher price among all other fuel types</a:t>
            </a:r>
          </a:p>
          <a:p>
            <a:r>
              <a:rPr sz="1800"/>
              <a:t>First hand cars tend to be sold for more price than second and third owned</a:t>
            </a:r>
          </a:p>
          <a:p>
            <a:r>
              <a:rPr sz="1800"/>
              <a:t>Some of the factors that decrease the price of the car are higher Mileage and higher kilometers driven</a:t>
            </a:r>
          </a:p>
          <a:p>
            <a:r>
              <a:rPr sz="1800"/>
              <a:t>Among the cars being sold 20% are from companies like Maruti followed by Hyundai</a:t>
            </a:r>
            <a:endParaRPr lang="en-US" sz="1800"/>
          </a:p>
          <a:p>
            <a:r>
              <a:rPr lang="en-US" sz="1800"/>
              <a:t>Two seater cars are priced higher </a:t>
            </a:r>
          </a:p>
          <a:p>
            <a:r>
              <a:rPr lang="en-US" sz="1800"/>
              <a:t>Automatic cars are sold for higher price than manual ones</a:t>
            </a:r>
          </a:p>
          <a:p>
            <a:r>
              <a:rPr lang="en-US" sz="1800"/>
              <a:t>We can see that Land Rovers,Porsche,Audi have the highest Price among the cars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24195"/>
          </a:xfrm>
          <a:prstGeom prst="rect">
            <a:avLst/>
          </a:prstGeom>
        </p:spPr>
        <p:txBody>
          <a:bodyPr/>
          <a:lstStyle/>
          <a:p>
            <a:r>
              <a:rPr lang="en-US" sz="3200"/>
              <a:t>Model Building -Linear Regression</a:t>
            </a:r>
            <a:endParaRPr sz="3200"/>
          </a:p>
        </p:txBody>
      </p:sp>
      <p:sp>
        <p:nvSpPr>
          <p:cNvPr id="3" name="Content Placeholder 2"/>
          <p:cNvSpPr>
            <a:spLocks noGrp="1" noEditPoints="1"/>
          </p:cNvSpPr>
          <p:nvPr>
            <p:ph idx="1"/>
          </p:nvPr>
        </p:nvSpPr>
        <p:spPr>
          <a:xfrm>
            <a:off x="941568" y="1189320"/>
            <a:ext cx="10515600" cy="4987643"/>
          </a:xfrm>
          <a:prstGeom prst="rect">
            <a:avLst/>
          </a:prstGeom>
        </p:spPr>
        <p:txBody>
          <a:bodyPr/>
          <a:lstStyle/>
          <a:p>
            <a:pPr marL="0" indent="0">
              <a:buNone/>
            </a:pPr>
            <a:r>
              <a:rPr lang="en-US" sz="1400" b="1"/>
              <a:t>Price is the dependent variable</a:t>
            </a:r>
          </a:p>
          <a:p>
            <a:pPr marL="0" indent="0">
              <a:buNone/>
            </a:pPr>
            <a:r>
              <a:rPr lang="en-US" sz="1400" b="0"/>
              <a:t>Below is the Model Statistics obtained after performing Linear Regression</a:t>
            </a:r>
          </a:p>
          <a:p>
            <a:pPr marL="0" indent="0">
              <a:buNone/>
            </a:pPr>
            <a:r>
              <a:rPr lang="en-US" sz="1600" b="1"/>
              <a:t>Model Statistics</a:t>
            </a:r>
          </a:p>
          <a:p>
            <a:pPr marL="0" indent="0">
              <a:buNone/>
            </a:pPr>
            <a:r>
              <a:rPr lang="en-US" sz="1400" b="1"/>
              <a:t>Mean Absolute Error on test</a:t>
            </a:r>
            <a:r>
              <a:rPr lang="en-US" sz="1400"/>
              <a:t>:The mean absolute error (MAE) is the simplest regression error metric.It is calculated by taking the absolute value of the residual for every data point, so that negative and positive residuals do not cancel out. The average of all these residuals are then taken to obtain the MAE</a:t>
            </a:r>
          </a:p>
          <a:p>
            <a:pPr marL="0" indent="0">
              <a:buNone/>
            </a:pPr>
            <a:r>
              <a:rPr lang="en-US" sz="1400" b="1"/>
              <a:t>Value :</a:t>
            </a:r>
            <a:r>
              <a:rPr lang="en-US" sz="1400" b="0"/>
              <a:t>2.859158693523042</a:t>
            </a:r>
          </a:p>
          <a:p>
            <a:pPr marL="0" indent="0">
              <a:buNone/>
            </a:pPr>
            <a:r>
              <a:rPr lang="en-US" sz="1400" b="1"/>
              <a:t>Root Mean Square Error:</a:t>
            </a:r>
            <a:r>
              <a:rPr lang="en-US" sz="1400" b="0"/>
              <a:t>The root mean square error (RMSE) is just like the MAE, but squares the difference before summing them all instead of using the absolute value. And then takes the square root of the value. </a:t>
            </a:r>
          </a:p>
          <a:p>
            <a:pPr marL="0" indent="0">
              <a:buNone/>
            </a:pPr>
            <a:r>
              <a:rPr lang="en-US" sz="1400" b="1"/>
              <a:t>Value:</a:t>
            </a:r>
            <a:r>
              <a:rPr lang="en-US" sz="1400" b="0"/>
              <a:t> 5.135125601059347</a:t>
            </a:r>
          </a:p>
          <a:p>
            <a:pPr marL="0" indent="0">
              <a:buNone/>
            </a:pPr>
            <a:r>
              <a:rPr lang="en-US" sz="1400" b="1"/>
              <a:t>R Squared on test:</a:t>
            </a:r>
            <a:r>
              <a:rPr lang="en-US" sz="1400" b="0"/>
              <a:t> 0.796377902748143</a:t>
            </a:r>
          </a:p>
          <a:p>
            <a:pPr marL="0" indent="0">
              <a:buNone/>
            </a:pPr>
            <a:r>
              <a:rPr lang="en-US" sz="1400" b="1"/>
              <a:t>Training Score </a:t>
            </a:r>
            <a:r>
              <a:rPr lang="en-US" sz="1400" b="0"/>
              <a:t>:0.7949499732166628</a:t>
            </a:r>
          </a:p>
          <a:p>
            <a:pPr marL="0" indent="0">
              <a:buNone/>
            </a:pPr>
            <a:r>
              <a:rPr lang="en-US" sz="1400" b="1"/>
              <a:t>Conclusion:</a:t>
            </a:r>
          </a:p>
          <a:p>
            <a:pPr marL="0" indent="0">
              <a:buNone/>
            </a:pPr>
            <a:r>
              <a:rPr lang="en-US" sz="1400" b="0"/>
              <a:t>The Training and testing scores are around 79% and both scores are comparable, hence the model is a good fit.</a:t>
            </a:r>
          </a:p>
          <a:p>
            <a:pPr marL="0" indent="0">
              <a:buNone/>
            </a:pPr>
            <a:endParaRPr lang="en-US" sz="1400" b="0"/>
          </a:p>
          <a:p>
            <a:pPr marL="0" indent="0">
              <a:buNone/>
            </a:pPr>
            <a:r>
              <a:rPr lang="en-US" sz="1400" b="0"/>
              <a:t>R2_score is 0.79, that explains 79% of total variation in the dataset</a:t>
            </a:r>
          </a:p>
          <a:p>
            <a:pPr marL="0" indent="0">
              <a:buNone/>
            </a:pPr>
            <a:endParaRPr lang="en-US"/>
          </a:p>
          <a:p>
            <a:pPr marL="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03777"/>
          </a:xfrm>
          <a:prstGeom prst="rect">
            <a:avLst/>
          </a:prstGeom>
        </p:spPr>
        <p:txBody>
          <a:bodyPr/>
          <a:lstStyle/>
          <a:p>
            <a:r>
              <a:rPr sz="3200"/>
              <a:t>Analysis using </a:t>
            </a:r>
            <a:r>
              <a:rPr sz="3200" noProof="1"/>
              <a:t>statsmodels</a:t>
            </a:r>
            <a:r>
              <a:rPr lang="en-US" sz="3200" noProof="1"/>
              <a:t> &amp; Test Assumptions</a:t>
            </a:r>
            <a:endParaRPr sz="3200" noProof="1"/>
          </a:p>
        </p:txBody>
      </p:sp>
      <p:sp>
        <p:nvSpPr>
          <p:cNvPr id="3" name="Content Placeholder 2"/>
          <p:cNvSpPr>
            <a:spLocks noGrp="1" noEditPoints="1"/>
          </p:cNvSpPr>
          <p:nvPr>
            <p:ph idx="1"/>
          </p:nvPr>
        </p:nvSpPr>
        <p:spPr>
          <a:xfrm>
            <a:off x="941568" y="1343673"/>
            <a:ext cx="10515600" cy="5064079"/>
          </a:xfrm>
          <a:prstGeom prst="rect">
            <a:avLst/>
          </a:prstGeom>
        </p:spPr>
        <p:txBody>
          <a:bodyPr/>
          <a:lstStyle/>
          <a:p>
            <a:pPr marL="0" indent="0">
              <a:buNone/>
            </a:pPr>
            <a:r>
              <a:rPr lang="en-US" sz="2000"/>
              <a:t>Below is the Model Performance obtained after removing multicollinear variables and variables with high p-value(&gt;0.05).</a:t>
            </a:r>
          </a:p>
          <a:p>
            <a:pPr marL="0" indent="0">
              <a:buNone/>
            </a:pPr>
            <a:r>
              <a:rPr lang="en-US" sz="1600" b="1"/>
              <a:t>RMSE on train</a:t>
            </a:r>
            <a:r>
              <a:rPr lang="en-US" sz="1600"/>
              <a:t>: 4.926335707573093</a:t>
            </a:r>
          </a:p>
          <a:p>
            <a:pPr marL="0" indent="0">
              <a:buNone/>
            </a:pPr>
            <a:r>
              <a:rPr lang="en-US" sz="1600" b="1"/>
              <a:t>RMSE on test</a:t>
            </a:r>
            <a:r>
              <a:rPr lang="en-US" sz="1600"/>
              <a:t> :5.177904758603569</a:t>
            </a:r>
          </a:p>
          <a:p>
            <a:pPr marL="0" indent="0">
              <a:buNone/>
            </a:pPr>
            <a:r>
              <a:rPr lang="en-US" sz="1600" b="1"/>
              <a:t>Mean Absolute Error on test</a:t>
            </a:r>
            <a:r>
              <a:rPr lang="en-US" sz="1600"/>
              <a:t>: 2.88091086215036</a:t>
            </a:r>
          </a:p>
          <a:p>
            <a:pPr marL="0" indent="0">
              <a:buNone/>
            </a:pPr>
            <a:r>
              <a:rPr lang="en-US" sz="1600" b="1"/>
              <a:t>R2 Squared on test</a:t>
            </a:r>
            <a:r>
              <a:rPr lang="en-US" sz="1600"/>
              <a:t>: 0.7929711447118247</a:t>
            </a:r>
            <a:endParaRPr lang="en-US" sz="2000"/>
          </a:p>
          <a:p>
            <a:pPr marL="0" indent="0">
              <a:buNone/>
            </a:pPr>
            <a:r>
              <a:rPr lang="en-US" sz="2000" b="1"/>
              <a:t>Test Assumptions: </a:t>
            </a:r>
            <a:r>
              <a:rPr lang="en-US" sz="1400" b="0"/>
              <a:t>we have tested the below assumptions for our linear regression model.</a:t>
            </a:r>
          </a:p>
          <a:p>
            <a:pPr marL="0" indent="0">
              <a:buNone/>
            </a:pPr>
            <a:r>
              <a:rPr lang="en-US" sz="1600"/>
              <a:t>1. </a:t>
            </a:r>
            <a:r>
              <a:rPr lang="en-US" sz="1600" b="0"/>
              <a:t>Mean of residuals should be 0.</a:t>
            </a:r>
            <a:r>
              <a:rPr lang="en-US" sz="1600"/>
              <a:t> </a:t>
            </a:r>
            <a:r>
              <a:rPr lang="en-US" sz="1400"/>
              <a:t>We obtained the mean of residuals</a:t>
            </a:r>
          </a:p>
          <a:p>
            <a:pPr marL="0" indent="0">
              <a:buNone/>
            </a:pPr>
            <a:r>
              <a:rPr lang="en-US" sz="1400"/>
              <a:t> as -2.853766123167513e-13, which means it is very close to 0 in our case</a:t>
            </a:r>
          </a:p>
          <a:p>
            <a:pPr marL="0" indent="0">
              <a:buNone/>
            </a:pPr>
            <a:r>
              <a:rPr lang="en-US" sz="1600"/>
              <a:t>2.Test for Linearity:</a:t>
            </a:r>
            <a:r>
              <a:rPr lang="en-US" sz="1400"/>
              <a:t>Linearity describes a straight-line relationship </a:t>
            </a:r>
          </a:p>
          <a:p>
            <a:pPr marL="0" indent="0">
              <a:buNone/>
            </a:pPr>
            <a:r>
              <a:rPr lang="en-US" sz="1400"/>
              <a:t>between two variables, predictor variables must have </a:t>
            </a:r>
          </a:p>
          <a:p>
            <a:pPr marL="0" indent="0">
              <a:buNone/>
            </a:pPr>
            <a:r>
              <a:rPr lang="en-US" sz="1400"/>
              <a:t>a linear relation with the dependent variable.</a:t>
            </a:r>
          </a:p>
          <a:p>
            <a:pPr marL="0" indent="0">
              <a:buNone/>
            </a:pPr>
            <a:r>
              <a:rPr lang="en-US" sz="1400"/>
              <a:t>Make a plot of fitted values vs Residuals, if they don’t </a:t>
            </a:r>
          </a:p>
          <a:p>
            <a:pPr marL="0" indent="0">
              <a:buNone/>
            </a:pPr>
            <a:r>
              <a:rPr lang="en-US" sz="1400"/>
              <a:t>follow any pattern, they we say the model is linear otherwise model is showing signs of non-linearity.</a:t>
            </a:r>
          </a:p>
          <a:p>
            <a:endParaRPr lang="en-US"/>
          </a:p>
        </p:txBody>
      </p:sp>
      <p:pic>
        <p:nvPicPr>
          <p:cNvPr id="4" name="Picture 3"/>
          <p:cNvPicPr>
            <a:picLocks noChangeAspect="1"/>
          </p:cNvPicPr>
          <p:nvPr/>
        </p:nvPicPr>
        <p:blipFill>
          <a:blip r:embed="rId1"/>
          <a:srcRect/>
          <a:stretch>
            <a:fillRect/>
          </a:stretch>
        </p:blipFill>
        <p:spPr>
          <a:xfrm>
            <a:off x="9247766" y="3875712"/>
            <a:ext cx="2639153" cy="19580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60529"/>
          </a:xfrm>
          <a:prstGeom prst="rect">
            <a:avLst/>
          </a:prstGeom>
        </p:spPr>
        <p:txBody>
          <a:bodyPr/>
          <a:lstStyle/>
          <a:p>
            <a:r>
              <a:rPr lang="en-US" sz="3200"/>
              <a:t>Test Assumptions</a:t>
            </a:r>
            <a:endParaRPr sz="3200"/>
          </a:p>
        </p:txBody>
      </p:sp>
      <p:sp>
        <p:nvSpPr>
          <p:cNvPr id="3" name="Content Placeholder 2"/>
          <p:cNvSpPr>
            <a:spLocks noGrp="1" noEditPoints="1"/>
          </p:cNvSpPr>
          <p:nvPr>
            <p:ph idx="1"/>
          </p:nvPr>
        </p:nvSpPr>
        <p:spPr>
          <a:xfrm>
            <a:off x="941568" y="1057178"/>
            <a:ext cx="10515600" cy="5119785"/>
          </a:xfrm>
          <a:prstGeom prst="rect">
            <a:avLst/>
          </a:prstGeom>
        </p:spPr>
        <p:txBody>
          <a:bodyPr/>
          <a:lstStyle/>
          <a:p>
            <a:pPr marL="0" indent="0">
              <a:buNone/>
            </a:pPr>
            <a:r>
              <a:rPr lang="en-US" sz="1400"/>
              <a:t>3.</a:t>
            </a:r>
            <a:r>
              <a:rPr sz="1400"/>
              <a:t>T</a:t>
            </a:r>
            <a:r>
              <a:rPr lang="en-US" sz="1400"/>
              <a:t>est</a:t>
            </a:r>
            <a:r>
              <a:rPr sz="1400"/>
              <a:t> F</a:t>
            </a:r>
            <a:r>
              <a:rPr lang="en-US" sz="1400"/>
              <a:t>or</a:t>
            </a:r>
            <a:r>
              <a:rPr sz="1400"/>
              <a:t> NORMALITY</a:t>
            </a:r>
            <a:r>
              <a:rPr lang="en-US" sz="1400"/>
              <a:t>:</a:t>
            </a:r>
          </a:p>
          <a:p>
            <a:pPr marL="0" indent="0">
              <a:buNone/>
            </a:pPr>
            <a:r>
              <a:rPr lang="en-US" sz="1400"/>
              <a:t>Error terms/Residuals should be normally distributed</a:t>
            </a:r>
          </a:p>
          <a:p>
            <a:pPr marL="0" indent="0">
              <a:buNone/>
            </a:pPr>
            <a:endParaRPr lang="en-US" sz="1400"/>
          </a:p>
          <a:p>
            <a:pPr marL="0" indent="0">
              <a:buNone/>
            </a:pPr>
            <a:r>
              <a:rPr lang="en-US" sz="1400"/>
              <a:t>4.Test for HOMOSCEDASTICITY</a:t>
            </a:r>
          </a:p>
          <a:p>
            <a:pPr marL="0" indent="0">
              <a:buNone/>
            </a:pPr>
            <a:r>
              <a:rPr lang="en-US" sz="1400" b="1"/>
              <a:t>Test</a:t>
            </a:r>
            <a:r>
              <a:rPr lang="en-US" sz="1400"/>
              <a:t> -</a:t>
            </a:r>
            <a:r>
              <a:rPr lang="en-US" sz="1400" noProof="1"/>
              <a:t>goldfeldquandt</a:t>
            </a:r>
            <a:r>
              <a:rPr lang="en-US" sz="1400"/>
              <a:t> test</a:t>
            </a:r>
          </a:p>
          <a:p>
            <a:pPr marL="0" indent="0">
              <a:buNone/>
            </a:pPr>
            <a:r>
              <a:rPr lang="en-US" sz="1400" b="1" noProof="1"/>
              <a:t>Homoscedacity</a:t>
            </a:r>
            <a:r>
              <a:rPr lang="en-US" sz="1400"/>
              <a:t> - If the variance of the residuals are symmetrically</a:t>
            </a:r>
          </a:p>
          <a:p>
            <a:pPr marL="0" indent="0">
              <a:buNone/>
            </a:pPr>
            <a:r>
              <a:rPr lang="en-US" sz="1400"/>
              <a:t> distributed across the regression line , then the data is said to homoscedastic.</a:t>
            </a:r>
          </a:p>
          <a:p>
            <a:pPr marL="0" indent="0">
              <a:buNone/>
            </a:pPr>
            <a:r>
              <a:rPr lang="en-US" sz="1400" b="1" noProof="1"/>
              <a:t>Heteroscedacity</a:t>
            </a:r>
            <a:r>
              <a:rPr lang="en-US" sz="1400"/>
              <a:t> - If the variance is unequal for the residuals across the regression line, then the data is said to be heteroscedastic. In this case the residuals can form an arrow shape or any other non symmetrical shape.</a:t>
            </a:r>
          </a:p>
          <a:p>
            <a:pPr marL="0" indent="0">
              <a:buNone/>
            </a:pPr>
            <a:r>
              <a:rPr lang="en-US" sz="1400" b="1"/>
              <a:t>Null hypothesis</a:t>
            </a:r>
            <a:r>
              <a:rPr lang="en-US" sz="1400"/>
              <a:t> : Residuals are homoscedastic</a:t>
            </a:r>
          </a:p>
          <a:p>
            <a:pPr marL="0" indent="0">
              <a:buNone/>
            </a:pPr>
            <a:r>
              <a:rPr lang="en-US" sz="1400" b="1"/>
              <a:t>Alternate hypothesis</a:t>
            </a:r>
            <a:r>
              <a:rPr lang="en-US" sz="1400"/>
              <a:t> : Residuals have </a:t>
            </a:r>
            <a:r>
              <a:rPr lang="en-US" sz="1400" noProof="1"/>
              <a:t>hetroscedasticity</a:t>
            </a:r>
          </a:p>
          <a:p>
            <a:pPr marL="0" indent="0">
              <a:buNone/>
            </a:pPr>
            <a:r>
              <a:rPr lang="en-US" sz="1400" b="1" noProof="1"/>
              <a:t>p-value obtained</a:t>
            </a:r>
            <a:r>
              <a:rPr lang="en-US" sz="1400" noProof="1"/>
              <a:t>:0.07159340476308185, since p-value &gt;0.5 we can say that the residuals are homoscedastic. This assumption is therefore valid in the data</a:t>
            </a:r>
          </a:p>
          <a:p>
            <a:pPr marL="0" indent="0">
              <a:buNone/>
            </a:pPr>
            <a:endParaRPr lang="en-US" sz="1800"/>
          </a:p>
        </p:txBody>
      </p:sp>
      <p:pic>
        <p:nvPicPr>
          <p:cNvPr id="5" name="Picture 4"/>
          <p:cNvPicPr>
            <a:picLocks noChangeAspect="1"/>
          </p:cNvPicPr>
          <p:nvPr/>
        </p:nvPicPr>
        <p:blipFill>
          <a:blip r:embed="rId1"/>
          <a:srcRect/>
          <a:stretch>
            <a:fillRect/>
          </a:stretch>
        </p:blipFill>
        <p:spPr>
          <a:xfrm>
            <a:off x="8143099" y="1125654"/>
            <a:ext cx="2813539" cy="20142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111447"/>
          </a:xfrm>
          <a:prstGeom prst="rect">
            <a:avLst/>
          </a:prstGeom>
        </p:spPr>
        <p:txBody>
          <a:bodyPr/>
          <a:lstStyle/>
          <a:p>
            <a:r>
              <a:rPr lang="en-US" sz="3600"/>
              <a:t>Project Objective</a:t>
            </a:r>
            <a:endParaRPr sz="3600"/>
          </a:p>
        </p:txBody>
      </p:sp>
      <p:sp>
        <p:nvSpPr>
          <p:cNvPr id="3" name="Content Placeholder 2"/>
          <p:cNvSpPr>
            <a:spLocks noGrp="1" noEditPoints="1"/>
          </p:cNvSpPr>
          <p:nvPr>
            <p:ph idx="1"/>
          </p:nvPr>
        </p:nvSpPr>
        <p:spPr>
          <a:xfrm>
            <a:off x="828213" y="826159"/>
            <a:ext cx="10628955" cy="5262639"/>
          </a:xfrm>
          <a:prstGeom prst="rect">
            <a:avLst/>
          </a:prstGeom>
        </p:spPr>
        <p:txBody>
          <a:bodyPr/>
          <a:lstStyle/>
          <a:p>
            <a:pPr marL="0" indent="0">
              <a:buNone/>
            </a:pPr>
          </a:p>
          <a:p>
            <a:r>
              <a:rPr lang="en-US" sz="1600"/>
              <a:t>Obtain an o</a:t>
            </a:r>
            <a:r>
              <a:rPr sz="1600"/>
              <a:t>verview of the data</a:t>
            </a:r>
          </a:p>
          <a:p>
            <a:r>
              <a:rPr sz="1600"/>
              <a:t> Explore and visualize the dataset using Univariate and Bivariate analysis and identify patterns and insights.</a:t>
            </a:r>
          </a:p>
          <a:p>
            <a:r>
              <a:rPr sz="1600"/>
              <a:t>Prepare the data for analysis</a:t>
            </a:r>
          </a:p>
          <a:p>
            <a:r>
              <a:rPr sz="1600"/>
              <a:t> Build a linear regression model to predict the prices of used cars.Identify key variables having strong relationship with price variable</a:t>
            </a:r>
          </a:p>
          <a:p>
            <a:r>
              <a:rPr sz="1600"/>
              <a:t>Perform tests for the assumptions of the linear regression</a:t>
            </a:r>
          </a:p>
          <a:p>
            <a:r>
              <a:rPr sz="1600"/>
              <a:t>Evaluate the model on different performance metrics - RMSE, MAE, Adjusted R-square</a:t>
            </a:r>
          </a:p>
          <a:p>
            <a:r>
              <a:rPr sz="1600"/>
              <a:t>Generate a set of insights and recommendations that will help the business.</a:t>
            </a:r>
            <a:endParaRPr lang="en-US" sz="1600"/>
          </a:p>
          <a:p>
            <a:pPr marL="0" indent="0">
              <a:buNone/>
            </a:pPr>
            <a:r>
              <a:rPr lang="en-US" sz="1600" b="1"/>
              <a:t>Key-Questions to answer</a:t>
            </a:r>
          </a:p>
          <a:p>
            <a:pPr>
              <a:buFont typeface="Arial" pitchFamily="34" charset="0" panose="020B0604020202020204"/>
              <a:buChar char="•"/>
            </a:pPr>
            <a:r>
              <a:rPr lang="en-US" sz="1600"/>
              <a:t>What are the predicting variables that affect the pricing of used cars?</a:t>
            </a:r>
          </a:p>
          <a:p>
            <a:pPr>
              <a:buFont typeface="Arial" pitchFamily="34" charset="0" panose="020B0604020202020204"/>
              <a:buChar char="•"/>
            </a:pPr>
            <a:r>
              <a:rPr lang="en-US" sz="1600"/>
              <a:t>Does Location in which the car being sold has any effect on the price?</a:t>
            </a:r>
          </a:p>
          <a:p>
            <a:pPr>
              <a:buFont typeface="Arial" pitchFamily="34" charset="0" panose="020B0604020202020204"/>
              <a:buChar char="•"/>
            </a:pPr>
            <a:r>
              <a:rPr lang="en-US" sz="1600"/>
              <a:t>Does increase in kilometers_Driven decrease the price of the car?</a:t>
            </a:r>
          </a:p>
          <a:p>
            <a:pPr>
              <a:buFont typeface="Arial" pitchFamily="34" charset="0" panose="020B0604020202020204"/>
              <a:buChar char="•"/>
            </a:pPr>
            <a:r>
              <a:rPr lang="en-US" sz="1600"/>
              <a:t>Does Mileage ,Engine and Power has any effect on the pricing of the car?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070900"/>
          </a:xfrm>
          <a:prstGeom prst="rect">
            <a:avLst/>
          </a:prstGeom>
        </p:spPr>
        <p:txBody>
          <a:bodyPr/>
          <a:lstStyle/>
          <a:p>
            <a:r>
              <a:rPr sz="3200"/>
              <a:t>Observations &amp; Key variables having strong relationship with dependent variable</a:t>
            </a:r>
          </a:p>
        </p:txBody>
      </p:sp>
      <p:sp>
        <p:nvSpPr>
          <p:cNvPr id="3" name="Content Placeholder 2"/>
          <p:cNvSpPr>
            <a:spLocks noGrp="1" noEditPoints="1"/>
          </p:cNvSpPr>
          <p:nvPr>
            <p:ph idx="1"/>
          </p:nvPr>
        </p:nvSpPr>
        <p:spPr>
          <a:xfrm>
            <a:off x="941568" y="1436025"/>
            <a:ext cx="10515600" cy="4740938"/>
          </a:xfrm>
          <a:prstGeom prst="rect">
            <a:avLst/>
          </a:prstGeom>
        </p:spPr>
        <p:txBody>
          <a:bodyPr/>
          <a:lstStyle/>
          <a:p>
            <a:pPr>
              <a:buFont typeface="Arial" pitchFamily="34" charset="0" panose="020B0604020202020204"/>
              <a:buChar char="•"/>
            </a:pPr>
            <a:r>
              <a:rPr sz="1600"/>
              <a:t>Mileage and Kilometers_Driven are significant variables.As these two increases, Price decreases as observed per the negative coe</a:t>
            </a:r>
            <a:r>
              <a:rPr lang="en-US" sz="1600"/>
              <a:t>f</a:t>
            </a:r>
            <a:r>
              <a:rPr sz="1600"/>
              <a:t>ficient values</a:t>
            </a:r>
          </a:p>
          <a:p>
            <a:pPr>
              <a:buFont typeface="Arial" pitchFamily="34" charset="0" panose="020B0604020202020204"/>
              <a:buChar char="•"/>
            </a:pPr>
            <a:r>
              <a:rPr sz="1600"/>
              <a:t>Also we can see that Price is negatively affected by Second_Owner type cars</a:t>
            </a:r>
          </a:p>
          <a:p>
            <a:pPr>
              <a:buFont typeface="Arial" pitchFamily="34" charset="0" panose="020B0604020202020204"/>
              <a:buChar char="•"/>
            </a:pPr>
            <a:r>
              <a:rPr sz="1600"/>
              <a:t>Used cars that are of the Brands Chevrolet,Datsun,Honda,Mahindra,Renault Volkswagen </a:t>
            </a:r>
            <a:r>
              <a:rPr sz="1600" noProof="1"/>
              <a:t>etc</a:t>
            </a:r>
            <a:r>
              <a:rPr sz="1600"/>
              <a:t> tend to negatively affect the price when sold</a:t>
            </a:r>
          </a:p>
          <a:p>
            <a:pPr>
              <a:buFont typeface="Arial" pitchFamily="34" charset="0" panose="020B0604020202020204"/>
              <a:buChar char="•"/>
            </a:pPr>
            <a:r>
              <a:rPr sz="1600"/>
              <a:t>When it comes to comes to Location, cars sold in Kolkata tend to have lower price.</a:t>
            </a:r>
          </a:p>
          <a:p>
            <a:pPr>
              <a:buFont typeface="Arial" pitchFamily="34" charset="0" panose="020B0604020202020204"/>
              <a:buChar char="•"/>
            </a:pPr>
            <a:r>
              <a:rPr sz="1600"/>
              <a:t>Cars with higher Power can be sold for higher prices</a:t>
            </a:r>
          </a:p>
          <a:p>
            <a:pPr>
              <a:buFont typeface="Arial" pitchFamily="34" charset="0" panose="020B0604020202020204"/>
              <a:buChar char="•"/>
            </a:pPr>
            <a:r>
              <a:rPr sz="1600"/>
              <a:t>Cars with 2,4,7,8 seats all increases the price of the cars</a:t>
            </a:r>
          </a:p>
          <a:p>
            <a:pPr>
              <a:buFont typeface="Arial" pitchFamily="34" charset="0" panose="020B0604020202020204"/>
              <a:buChar char="•"/>
            </a:pPr>
            <a:r>
              <a:rPr sz="1600"/>
              <a:t>In terms of Location cars sold in Bangalore,Coimbatore,Chennai,Hyderabad </a:t>
            </a:r>
            <a:r>
              <a:rPr sz="1600" noProof="1"/>
              <a:t>etc</a:t>
            </a:r>
            <a:r>
              <a:rPr sz="1600"/>
              <a:t> tend to be sold for higher prices</a:t>
            </a:r>
          </a:p>
          <a:p>
            <a:pPr>
              <a:buFont typeface="Arial" pitchFamily="34" charset="0" panose="020B0604020202020204"/>
              <a:buChar char="•"/>
            </a:pPr>
            <a:r>
              <a:rPr sz="1600"/>
              <a:t>Also the price increases for Diesel cars</a:t>
            </a:r>
          </a:p>
          <a:p>
            <a:pPr>
              <a:buFont typeface="Arial" pitchFamily="34" charset="0" panose="020B0604020202020204"/>
              <a:buChar char="•"/>
            </a:pPr>
            <a:r>
              <a:rPr sz="1600"/>
              <a:t>Cars like BMW,Bentley,Jaguar,Land,Mercedes Benz,</a:t>
            </a:r>
            <a:r>
              <a:rPr sz="1600" noProof="1"/>
              <a:t>Porche</a:t>
            </a:r>
            <a:r>
              <a:rPr sz="1600"/>
              <a:t>,Mini cooper ,Toyota,Volvo tend to positively affect the price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sz="3200"/>
              <a:t>Actionable Insights &amp; Recommendation</a:t>
            </a:r>
            <a:r>
              <a:rPr lang="en-US" sz="3200"/>
              <a:t>s</a:t>
            </a:r>
            <a:endParaRPr sz="3200"/>
          </a:p>
        </p:txBody>
      </p:sp>
      <p:sp>
        <p:nvSpPr>
          <p:cNvPr id="3" name="Content Placeholder 2"/>
          <p:cNvSpPr>
            <a:spLocks noGrp="1" noEditPoints="1"/>
          </p:cNvSpPr>
          <p:nvPr>
            <p:ph idx="1"/>
          </p:nvPr>
        </p:nvSpPr>
        <p:spPr>
          <a:prstGeom prst="rect">
            <a:avLst/>
          </a:prstGeom>
        </p:spPr>
        <p:txBody>
          <a:bodyPr/>
          <a:lstStyle/>
          <a:p>
            <a:pPr marL="0" indent="0">
              <a:buNone/>
            </a:pPr>
            <a:r>
              <a:rPr sz="1600"/>
              <a:t>Based on the Analysis and Model output,below are some of the recommendations to grow the business</a:t>
            </a:r>
          </a:p>
          <a:p>
            <a:pPr>
              <a:buFont typeface="Arial" pitchFamily="34" charset="0" panose="020B0604020202020204"/>
              <a:buChar char="•"/>
            </a:pPr>
            <a:r>
              <a:rPr sz="1600"/>
              <a:t>As we saw from the analysis , Mileage and Kilometers_Driven negatively impact the Price, so when buying cars for sale, need to make sure Mileage is less meaning less wear and tear for the car.</a:t>
            </a:r>
            <a:endParaRPr lang="en-US" sz="1600"/>
          </a:p>
          <a:p>
            <a:pPr>
              <a:buFont typeface="Arial" pitchFamily="34" charset="0" panose="020B0604020202020204"/>
              <a:buChar char="•"/>
            </a:pPr>
            <a:r>
              <a:rPr sz="1600"/>
              <a:t>Also buy cars</a:t>
            </a:r>
            <a:r>
              <a:rPr lang="en-US" sz="1600"/>
              <a:t> for sale</a:t>
            </a:r>
            <a:r>
              <a:rPr sz="1600"/>
              <a:t> with less kilometers driven in them.</a:t>
            </a:r>
          </a:p>
          <a:p>
            <a:pPr>
              <a:buFont typeface="Arial" pitchFamily="34" charset="0" panose="020B0604020202020204"/>
              <a:buChar char="•"/>
            </a:pPr>
            <a:r>
              <a:rPr sz="1600"/>
              <a:t>Since Power is positively influencing price ,cars with higher power can be sold for better price.</a:t>
            </a:r>
          </a:p>
          <a:p>
            <a:pPr>
              <a:buFont typeface="Arial" pitchFamily="34" charset="0" panose="020B0604020202020204"/>
              <a:buChar char="•"/>
            </a:pPr>
            <a:r>
              <a:rPr sz="1600"/>
              <a:t>The best locations to concentrate for business would be Bangalore,Coimbatore,Chennai,Hyderabad </a:t>
            </a:r>
            <a:r>
              <a:rPr sz="1600" noProof="1"/>
              <a:t>etc</a:t>
            </a:r>
            <a:r>
              <a:rPr lang="en-US" sz="1600"/>
              <a:t>.</a:t>
            </a:r>
            <a:endParaRPr sz="1600"/>
          </a:p>
          <a:p>
            <a:pPr>
              <a:buFont typeface="Arial" pitchFamily="34" charset="0" panose="020B0604020202020204"/>
              <a:buChar char="•"/>
            </a:pPr>
            <a:r>
              <a:rPr sz="1600"/>
              <a:t>Buying more Diesel cars </a:t>
            </a:r>
            <a:r>
              <a:rPr lang="en-US" sz="1600"/>
              <a:t>for sale </a:t>
            </a:r>
            <a:r>
              <a:rPr sz="1600"/>
              <a:t>would be more benefitable since they tend to be sold for higher price.</a:t>
            </a:r>
          </a:p>
          <a:p>
            <a:pPr>
              <a:buFont typeface="Arial" pitchFamily="34" charset="0" panose="020B0604020202020204"/>
              <a:buChar char="•"/>
            </a:pPr>
            <a:r>
              <a:rPr sz="1600"/>
              <a:t>In terms of Car Brands , buying more cars like BMW, Bentley,Jaguar,Land,Mercedes Benz,</a:t>
            </a:r>
            <a:r>
              <a:rPr sz="1600" noProof="1"/>
              <a:t>Porche</a:t>
            </a:r>
            <a:r>
              <a:rPr sz="1600"/>
              <a:t>,Mini cooper ,Toyota,Volvo will also be benefitable since they tend to be sold for higher price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415261"/>
          </a:xfrm>
          <a:prstGeom prst="rect">
            <a:avLst/>
          </a:prstGeom>
        </p:spPr>
        <p:txBody>
          <a:bodyPr/>
          <a:lstStyle/>
          <a:p>
            <a:r>
              <a:rPr lang="en-US" sz="3600"/>
              <a:t>Data Information</a:t>
            </a:r>
            <a:endParaRPr sz="3600"/>
          </a:p>
        </p:txBody>
      </p:sp>
      <p:sp>
        <p:nvSpPr>
          <p:cNvPr id="3" name="Content Placeholder 2"/>
          <p:cNvSpPr>
            <a:spLocks noGrp="1" noEditPoints="1"/>
          </p:cNvSpPr>
          <p:nvPr>
            <p:ph idx="1"/>
          </p:nvPr>
        </p:nvSpPr>
        <p:spPr>
          <a:xfrm>
            <a:off x="941568" y="1212077"/>
            <a:ext cx="10515600" cy="4964886"/>
          </a:xfrm>
          <a:prstGeom prst="rect">
            <a:avLst/>
          </a:prstGeom>
        </p:spPr>
        <p:txBody>
          <a:bodyPr/>
          <a:lstStyle/>
          <a:p>
            <a:endParaRPr lang="en-US"/>
          </a:p>
          <a:p>
            <a:pPr marL="0" indent="0">
              <a:buNone/>
            </a:pPr>
            <a:endParaRPr lang="en-US"/>
          </a:p>
        </p:txBody>
      </p:sp>
      <p:graphicFrame>
        <p:nvGraphicFramePr>
          <p:cNvPr id="4" name="Table 3"/>
          <p:cNvGraphicFramePr>
            <a:graphicFrameLocks noGrp="1"/>
          </p:cNvGraphicFramePr>
          <p:nvPr/>
        </p:nvGraphicFramePr>
        <p:xfrm>
          <a:off x="1546489" y="871957"/>
          <a:ext cx="9703640" cy="5304997"/>
        </p:xfrm>
        <a:graphic>
          <a:graphicData uri="http://schemas.openxmlformats.org/drawingml/2006/table">
            <a:tbl>
              <a:tblPr firstRow="1" bandRow="1">
                <a:tableStyleId>{5C22544A-7EE6-4342-B048-85BDC9FD1C3A}</a:tableStyleId>
              </a:tblPr>
              <a:tblGrid>
                <a:gridCol w="2655131"/>
                <a:gridCol w="7048509"/>
              </a:tblGrid>
              <a:tr h="383437">
                <a:tc>
                  <a:txBody>
                    <a:bodyPr/>
                    <a:lstStyle/>
                    <a:p>
                      <a:r>
                        <a:rPr lang="en-US"/>
                        <a:t>Variable</a:t>
                      </a:r>
                    </a:p>
                  </a:txBody>
                  <a:tcPr/>
                </a:tc>
                <a:tc>
                  <a:txBody>
                    <a:bodyPr/>
                    <a:lstStyle/>
                    <a:p>
                      <a:r>
                        <a:rPr lang="en-US"/>
                        <a:t>Description</a:t>
                      </a:r>
                    </a:p>
                  </a:txBody>
                  <a:tcPr/>
                </a:tc>
              </a:tr>
              <a:tr h="543210">
                <a:tc>
                  <a:txBody>
                    <a:bodyPr/>
                    <a:lstStyle/>
                    <a:p>
                      <a:r>
                        <a:rPr lang="en-US" sz="1400"/>
                        <a:t>S.No.</a:t>
                      </a:r>
                    </a:p>
                  </a:txBody>
                  <a:tcPr/>
                </a:tc>
                <a:tc>
                  <a:txBody>
                    <a:bodyPr/>
                    <a:lstStyle/>
                    <a:p>
                      <a:r>
                        <a:rPr lang="en-US" sz="1400"/>
                        <a:t>Serial Number</a:t>
                      </a:r>
                    </a:p>
                    <a:p>
                      <a:endParaRPr lang="en-US" sz="1400"/>
                    </a:p>
                  </a:txBody>
                  <a:tcPr/>
                </a:tc>
              </a:tr>
              <a:tr h="319534">
                <a:tc>
                  <a:txBody>
                    <a:bodyPr/>
                    <a:lstStyle/>
                    <a:p>
                      <a:r>
                        <a:rPr lang="en-US" sz="1400"/>
                        <a:t>Name</a:t>
                      </a:r>
                    </a:p>
                  </a:txBody>
                  <a:tcPr/>
                </a:tc>
                <a:tc>
                  <a:txBody>
                    <a:bodyPr/>
                    <a:lstStyle/>
                    <a:p>
                      <a:r>
                        <a:rPr lang="en-US" sz="1400"/>
                        <a:t>Name of the car which includes Brand name and Model name</a:t>
                      </a:r>
                    </a:p>
                  </a:txBody>
                  <a:tcPr/>
                </a:tc>
              </a:tr>
              <a:tr h="319534">
                <a:tc>
                  <a:txBody>
                    <a:bodyPr/>
                    <a:lstStyle/>
                    <a:p>
                      <a:r>
                        <a:rPr lang="en-US" sz="1400"/>
                        <a:t>Location</a:t>
                      </a:r>
                    </a:p>
                  </a:txBody>
                  <a:tcPr/>
                </a:tc>
                <a:tc>
                  <a:txBody>
                    <a:bodyPr/>
                    <a:lstStyle/>
                    <a:p>
                      <a:r>
                        <a:rPr lang="en-US" sz="1400"/>
                        <a:t>The location in which the car is being sold or is available for purchase Cities</a:t>
                      </a:r>
                    </a:p>
                  </a:txBody>
                  <a:tcPr/>
                </a:tc>
              </a:tr>
              <a:tr h="319534">
                <a:tc>
                  <a:txBody>
                    <a:bodyPr/>
                    <a:lstStyle/>
                    <a:p>
                      <a:r>
                        <a:rPr lang="en-US" sz="1400"/>
                        <a:t>Year</a:t>
                      </a:r>
                    </a:p>
                  </a:txBody>
                  <a:tcPr/>
                </a:tc>
                <a:tc>
                  <a:txBody>
                    <a:bodyPr/>
                    <a:lstStyle/>
                    <a:p>
                      <a:r>
                        <a:rPr lang="en-US" sz="1400"/>
                        <a:t>Manufacturing year of the car</a:t>
                      </a:r>
                    </a:p>
                  </a:txBody>
                  <a:tcPr/>
                </a:tc>
              </a:tr>
              <a:tr h="319534">
                <a:tc>
                  <a:txBody>
                    <a:bodyPr/>
                    <a:lstStyle/>
                    <a:p>
                      <a:r>
                        <a:rPr lang="en-US" sz="1400"/>
                        <a:t>Kilometers_driven</a:t>
                      </a:r>
                    </a:p>
                  </a:txBody>
                  <a:tcPr/>
                </a:tc>
                <a:tc>
                  <a:txBody>
                    <a:bodyPr/>
                    <a:lstStyle/>
                    <a:p>
                      <a:r>
                        <a:rPr lang="en-US" sz="1400"/>
                        <a:t>The total kilometers driven in the car by the previous owner(s) in KM.</a:t>
                      </a:r>
                    </a:p>
                  </a:txBody>
                  <a:tcPr/>
                </a:tc>
              </a:tr>
              <a:tr h="319534">
                <a:tc>
                  <a:txBody>
                    <a:bodyPr/>
                    <a:lstStyle/>
                    <a:p>
                      <a:r>
                        <a:rPr lang="en-US" sz="1400"/>
                        <a:t>Fuel_Type</a:t>
                      </a:r>
                    </a:p>
                  </a:txBody>
                  <a:tcPr/>
                </a:tc>
                <a:tc>
                  <a:txBody>
                    <a:bodyPr/>
                    <a:lstStyle/>
                    <a:p>
                      <a:r>
                        <a:rPr lang="en-US" sz="1400"/>
                        <a:t>The type of fuel used by the car. (Petrol, Diesel, Electric, CNG, LPG)</a:t>
                      </a:r>
                    </a:p>
                  </a:txBody>
                  <a:tcPr/>
                </a:tc>
              </a:tr>
              <a:tr h="319534">
                <a:tc>
                  <a:txBody>
                    <a:bodyPr/>
                    <a:lstStyle/>
                    <a:p>
                      <a:r>
                        <a:rPr lang="en-US" sz="1400"/>
                        <a:t>Transmission</a:t>
                      </a:r>
                    </a:p>
                  </a:txBody>
                  <a:tcPr/>
                </a:tc>
                <a:tc>
                  <a:txBody>
                    <a:bodyPr/>
                    <a:lstStyle/>
                    <a:p>
                      <a:r>
                        <a:rPr lang="en-US" sz="1400"/>
                        <a:t>The type of transmission used by the car. (Automatic / Manual)</a:t>
                      </a:r>
                    </a:p>
                  </a:txBody>
                  <a:tcPr/>
                </a:tc>
              </a:tr>
              <a:tr h="319534">
                <a:tc>
                  <a:txBody>
                    <a:bodyPr/>
                    <a:lstStyle/>
                    <a:p>
                      <a:r>
                        <a:rPr lang="en-US" sz="1400"/>
                        <a:t>Owner</a:t>
                      </a:r>
                    </a:p>
                  </a:txBody>
                  <a:tcPr/>
                </a:tc>
                <a:tc>
                  <a:txBody>
                    <a:bodyPr/>
                    <a:lstStyle/>
                    <a:p>
                      <a:r>
                        <a:rPr lang="en-US" sz="1400"/>
                        <a:t>Type of ownership</a:t>
                      </a:r>
                    </a:p>
                  </a:txBody>
                  <a:tcPr/>
                </a:tc>
              </a:tr>
              <a:tr h="319534">
                <a:tc>
                  <a:txBody>
                    <a:bodyPr/>
                    <a:lstStyle/>
                    <a:p>
                      <a:r>
                        <a:rPr lang="en-US" sz="1400"/>
                        <a:t>Mileage</a:t>
                      </a:r>
                    </a:p>
                  </a:txBody>
                  <a:tcPr/>
                </a:tc>
                <a:tc>
                  <a:txBody>
                    <a:bodyPr/>
                    <a:lstStyle/>
                    <a:p>
                      <a:r>
                        <a:rPr lang="en-US" sz="1400"/>
                        <a:t>The standard mileage offered by the car company in kmpl or km/kg</a:t>
                      </a:r>
                    </a:p>
                  </a:txBody>
                  <a:tcPr/>
                </a:tc>
              </a:tr>
              <a:tr h="319534">
                <a:tc>
                  <a:txBody>
                    <a:bodyPr/>
                    <a:lstStyle/>
                    <a:p>
                      <a:r>
                        <a:rPr lang="en-US" sz="1400"/>
                        <a:t>Engine</a:t>
                      </a:r>
                    </a:p>
                  </a:txBody>
                  <a:tcPr/>
                </a:tc>
                <a:tc>
                  <a:txBody>
                    <a:bodyPr/>
                    <a:lstStyle/>
                    <a:p>
                      <a:r>
                        <a:rPr lang="en-US" sz="1400"/>
                        <a:t>The displacement volume of the engine in CC.</a:t>
                      </a:r>
                    </a:p>
                  </a:txBody>
                  <a:tcPr/>
                </a:tc>
              </a:tr>
              <a:tr h="319534">
                <a:tc>
                  <a:txBody>
                    <a:bodyPr/>
                    <a:lstStyle/>
                    <a:p>
                      <a:r>
                        <a:rPr lang="en-US" sz="1400"/>
                        <a:t>Power </a:t>
                      </a:r>
                    </a:p>
                  </a:txBody>
                  <a:tcPr/>
                </a:tc>
                <a:tc>
                  <a:txBody>
                    <a:bodyPr/>
                    <a:lstStyle/>
                    <a:p>
                      <a:r>
                        <a:rPr lang="en-US" sz="1400"/>
                        <a:t>The maximum power of the engine in bhp</a:t>
                      </a:r>
                    </a:p>
                  </a:txBody>
                  <a:tcPr/>
                </a:tc>
              </a:tr>
              <a:tr h="319534">
                <a:tc>
                  <a:txBody>
                    <a:bodyPr/>
                    <a:lstStyle/>
                    <a:p>
                      <a:r>
                        <a:rPr lang="en-US" sz="1400"/>
                        <a:t>Seats</a:t>
                      </a:r>
                    </a:p>
                  </a:txBody>
                  <a:tcPr/>
                </a:tc>
                <a:tc>
                  <a:txBody>
                    <a:bodyPr/>
                    <a:lstStyle/>
                    <a:p>
                      <a:r>
                        <a:rPr lang="en-US" sz="1400"/>
                        <a:t>The number of seats in the car</a:t>
                      </a:r>
                    </a:p>
                  </a:txBody>
                  <a:tcPr/>
                </a:tc>
              </a:tr>
              <a:tr h="320266">
                <a:tc>
                  <a:txBody>
                    <a:bodyPr/>
                    <a:lstStyle/>
                    <a:p>
                      <a:r>
                        <a:rPr lang="en-US" sz="1400"/>
                        <a:t>New_Price</a:t>
                      </a:r>
                    </a:p>
                  </a:txBody>
                  <a:tcPr/>
                </a:tc>
                <a:tc>
                  <a:txBody>
                    <a:bodyPr/>
                    <a:lstStyle/>
                    <a:p>
                      <a:r>
                        <a:rPr lang="en-US" sz="1400"/>
                        <a:t>The price of a new car of the same model in INR Lakhs.(1 Lakh = 100, 000)</a:t>
                      </a:r>
                    </a:p>
                  </a:txBody>
                  <a:tcPr/>
                </a:tc>
              </a:tr>
              <a:tr h="543210">
                <a:tc>
                  <a:txBody>
                    <a:bodyPr/>
                    <a:lstStyle/>
                    <a:p>
                      <a:r>
                        <a:rPr lang="en-US" sz="1400"/>
                        <a:t>Price  </a:t>
                      </a:r>
                    </a:p>
                  </a:txBody>
                  <a:tcPr/>
                </a:tc>
                <a:tc>
                  <a:txBody>
                    <a:bodyPr/>
                    <a:lstStyle/>
                    <a:p>
                      <a:r>
                        <a:rPr lang="en-US" sz="1400"/>
                        <a:t>The price of the used car in INR Lakhs (1 Lakh = 100, 000)</a:t>
                      </a:r>
                    </a:p>
                    <a:p>
                      <a:endParaRPr lang="en-US" sz="140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59280"/>
          </a:xfrm>
          <a:prstGeom prst="rect">
            <a:avLst/>
          </a:prstGeom>
        </p:spPr>
        <p:txBody>
          <a:bodyPr/>
          <a:lstStyle/>
          <a:p>
            <a:r>
              <a:rPr lang="en-US" sz="3600"/>
              <a:t>Data Preprocessing</a:t>
            </a:r>
            <a:endParaRPr sz="3600"/>
          </a:p>
        </p:txBody>
      </p:sp>
      <p:sp>
        <p:nvSpPr>
          <p:cNvPr id="3" name="Content Placeholder 2"/>
          <p:cNvSpPr>
            <a:spLocks noGrp="1" noEditPoints="1"/>
          </p:cNvSpPr>
          <p:nvPr>
            <p:ph idx="1"/>
          </p:nvPr>
        </p:nvSpPr>
        <p:spPr>
          <a:xfrm>
            <a:off x="941568" y="1324405"/>
            <a:ext cx="10515600" cy="4852558"/>
          </a:xfrm>
          <a:prstGeom prst="rect">
            <a:avLst/>
          </a:prstGeom>
        </p:spPr>
        <p:txBody>
          <a:bodyPr/>
          <a:lstStyle/>
          <a:p>
            <a:pPr marL="0" indent="0">
              <a:buNone/>
            </a:pPr>
            <a:r>
              <a:rPr sz="1600"/>
              <a:t>There are 7253 rows and 14 columns</a:t>
            </a:r>
            <a:r>
              <a:rPr lang="en-US" sz="1600"/>
              <a:t> in the given data set.</a:t>
            </a:r>
          </a:p>
          <a:p>
            <a:pPr marL="0" indent="0">
              <a:buNone/>
            </a:pPr>
            <a:r>
              <a:rPr lang="en-US" sz="1600" b="1"/>
              <a:t>Fixing the Data types</a:t>
            </a:r>
          </a:p>
          <a:p>
            <a:pPr>
              <a:buFont typeface="Arial" pitchFamily="34" charset="0" panose="020B0604020202020204"/>
              <a:buChar char="•"/>
            </a:pPr>
            <a:r>
              <a:rPr lang="en-US" sz="1600"/>
              <a:t>There are variables like Location, Fuel_Type,Transmission,Owner_Type,Seats that need to be converted to Category datatype</a:t>
            </a:r>
          </a:p>
          <a:p>
            <a:pPr>
              <a:buFont typeface="Arial" pitchFamily="34" charset="0" panose="020B0604020202020204"/>
              <a:buChar char="•"/>
            </a:pPr>
            <a:r>
              <a:rPr lang="en-US" sz="1600"/>
              <a:t>Variables like Mileage,Engine,Power,New_Price can be converted to float datatype</a:t>
            </a:r>
          </a:p>
          <a:p>
            <a:pPr>
              <a:buFont typeface="Arial" pitchFamily="34" charset="0" panose="020B0604020202020204"/>
              <a:buChar char="•"/>
            </a:pPr>
            <a:r>
              <a:rPr lang="en-US" sz="1600"/>
              <a:t>Dependent Variable is Price</a:t>
            </a:r>
          </a:p>
          <a:p>
            <a:pPr marL="0" indent="0">
              <a:buNone/>
            </a:pPr>
            <a:r>
              <a:rPr lang="en-US" sz="1600" b="1"/>
              <a:t>Missing Values Treatment</a:t>
            </a:r>
          </a:p>
          <a:p>
            <a:pPr marL="0" indent="0">
              <a:buNone/>
            </a:pPr>
            <a:r>
              <a:rPr lang="en-US" sz="1600" b="0"/>
              <a:t>The dataset has many missing values for the New_Price column. Since the new price of a car is determined and managed by OEMs (Original Equipment Manufacturer) which will not influence the used price of the car.For these reasons we have opted to remove this column</a:t>
            </a:r>
          </a:p>
          <a:p>
            <a:pPr marL="0" indent="0">
              <a:buNone/>
            </a:pPr>
            <a:r>
              <a:rPr lang="en-US" sz="1600" b="0"/>
              <a:t>We have also calculated and removed the missing values in rows wherever applicable</a:t>
            </a:r>
          </a:p>
          <a:p>
            <a:pPr marL="0" indent="0">
              <a:buNone/>
            </a:pPr>
            <a:r>
              <a:rPr lang="en-US" sz="1600" b="1"/>
              <a:t>Feature Engineering</a:t>
            </a:r>
          </a:p>
          <a:p>
            <a:pPr marL="0" indent="0">
              <a:buNone/>
            </a:pPr>
            <a:r>
              <a:rPr lang="en-US" sz="1600" b="0"/>
              <a:t>Variables like Mileage ,Engine,Power has strings at the end of each value .They were removed and these columns were converted to float values</a:t>
            </a:r>
          </a:p>
          <a:p>
            <a:pPr marL="0" indent="0">
              <a:buNone/>
            </a:pPr>
            <a:endParaRPr lang="en-US" sz="16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76138"/>
          </a:xfrm>
          <a:prstGeom prst="rect">
            <a:avLst/>
          </a:prstGeom>
        </p:spPr>
        <p:txBody>
          <a:bodyPr/>
          <a:lstStyle/>
          <a:p>
            <a:r>
              <a:rPr lang="en-US" sz="3600"/>
              <a:t>Data Preprocessing</a:t>
            </a:r>
            <a:endParaRPr sz="3600"/>
          </a:p>
        </p:txBody>
      </p:sp>
      <p:sp>
        <p:nvSpPr>
          <p:cNvPr id="3" name="Content Placeholder 2"/>
          <p:cNvSpPr>
            <a:spLocks noGrp="1" noEditPoints="1"/>
          </p:cNvSpPr>
          <p:nvPr>
            <p:ph idx="1"/>
          </p:nvPr>
        </p:nvSpPr>
        <p:spPr>
          <a:xfrm>
            <a:off x="941568" y="1337150"/>
            <a:ext cx="10515600" cy="4839813"/>
          </a:xfrm>
          <a:prstGeom prst="rect">
            <a:avLst/>
          </a:prstGeom>
        </p:spPr>
        <p:txBody>
          <a:bodyPr/>
          <a:lstStyle/>
          <a:p>
            <a:pPr marL="0" indent="0">
              <a:buNone/>
            </a:pPr>
            <a:r>
              <a:rPr lang="en-US" sz="1600"/>
              <a:t>Also power values having null bhp were determined and removed</a:t>
            </a:r>
          </a:p>
          <a:p>
            <a:pPr marL="0" indent="0">
              <a:buNone/>
            </a:pPr>
            <a:endParaRPr lang="en-US" sz="1600"/>
          </a:p>
          <a:p>
            <a:pPr marL="0" indent="0">
              <a:buNone/>
            </a:pPr>
            <a:r>
              <a:rPr lang="en-US" sz="1600" b="1"/>
              <a:t>Outlier determination and Treatment</a:t>
            </a:r>
          </a:p>
          <a:p>
            <a:pPr marL="0" indent="0">
              <a:buNone/>
            </a:pPr>
            <a:r>
              <a:rPr lang="en-US" sz="1600" b="0"/>
              <a:t>We could see some outlier values in case of Mileage and Price which could affect our model so we have removed those values</a:t>
            </a:r>
          </a:p>
          <a:p>
            <a:pPr marL="0" indent="0">
              <a:buNone/>
            </a:pPr>
            <a:endParaRPr lang="en-US" sz="1600" b="0"/>
          </a:p>
          <a:p>
            <a:pPr marL="0" indent="0">
              <a:buNone/>
            </a:pPr>
            <a:r>
              <a:rPr lang="en-US" sz="1600" b="1"/>
              <a:t>Log Transformation for Kilometers_Driven variable</a:t>
            </a:r>
          </a:p>
          <a:p>
            <a:pPr marL="0" indent="0">
              <a:buNone/>
            </a:pPr>
            <a:r>
              <a:rPr lang="en-US" sz="1600" b="0"/>
              <a:t>The Kilometers_Driven variable was highly left skewed so we have performed Log transformation on this variable to normalize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724905" cy="723812"/>
          </a:xfrm>
          <a:prstGeom prst="rect">
            <a:avLst/>
          </a:prstGeom>
        </p:spPr>
        <p:txBody>
          <a:bodyPr/>
          <a:lstStyle/>
          <a:p>
            <a:r>
              <a:rPr lang="en-US" sz="2400"/>
              <a:t>Exploratory Data Analysis-Price,Kilometers_Driven,Mileage</a:t>
            </a:r>
            <a:endParaRPr sz="2400"/>
          </a:p>
        </p:txBody>
      </p:sp>
      <p:sp>
        <p:nvSpPr>
          <p:cNvPr id="3" name="Content Placeholder 2"/>
          <p:cNvSpPr>
            <a:spLocks noGrp="1" noEditPoints="1"/>
          </p:cNvSpPr>
          <p:nvPr>
            <p:ph idx="1"/>
          </p:nvPr>
        </p:nvSpPr>
        <p:spPr>
          <a:xfrm>
            <a:off x="941568" y="1467965"/>
            <a:ext cx="10515600" cy="4708998"/>
          </a:xfrm>
          <a:prstGeom prst="rect">
            <a:avLst/>
          </a:prstGeom>
        </p:spPr>
        <p:txBody>
          <a:bodyPr/>
          <a:lstStyle/>
          <a:p>
            <a:pPr marL="0" indent="0">
              <a:buNone/>
            </a:pPr>
            <a:endParaRPr lang="en-US"/>
          </a:p>
          <a:p>
            <a:endParaRPr lang="en-US"/>
          </a:p>
        </p:txBody>
      </p:sp>
      <p:pic>
        <p:nvPicPr>
          <p:cNvPr id="5" name="Picture 4"/>
          <p:cNvPicPr>
            <a:picLocks noChangeAspect="1"/>
          </p:cNvPicPr>
          <p:nvPr/>
        </p:nvPicPr>
        <p:blipFill>
          <a:blip r:embed="rId1"/>
          <a:srcRect/>
          <a:stretch>
            <a:fillRect/>
          </a:stretch>
        </p:blipFill>
        <p:spPr>
          <a:xfrm>
            <a:off x="4559082" y="1228550"/>
            <a:ext cx="3932955" cy="3223467"/>
          </a:xfrm>
          <a:prstGeom prst="rect">
            <a:avLst/>
          </a:prstGeom>
        </p:spPr>
      </p:pic>
      <p:pic>
        <p:nvPicPr>
          <p:cNvPr id="6" name="Picture 5"/>
          <p:cNvPicPr>
            <a:picLocks noChangeAspect="1"/>
          </p:cNvPicPr>
          <p:nvPr/>
        </p:nvPicPr>
        <p:blipFill>
          <a:blip r:embed="rId2"/>
          <a:srcRect/>
          <a:stretch>
            <a:fillRect/>
          </a:stretch>
        </p:blipFill>
        <p:spPr>
          <a:xfrm>
            <a:off x="933618" y="1228550"/>
            <a:ext cx="3557819" cy="3206882"/>
          </a:xfrm>
          <a:prstGeom prst="rect">
            <a:avLst/>
          </a:prstGeom>
        </p:spPr>
      </p:pic>
      <p:sp>
        <p:nvSpPr>
          <p:cNvPr id="7" name="TextBox 6"/>
          <p:cNvSpPr txBox="1"/>
          <p:nvPr/>
        </p:nvSpPr>
        <p:spPr>
          <a:xfrm>
            <a:off x="1011958" y="4703122"/>
            <a:ext cx="3479479" cy="731991"/>
          </a:xfrm>
          <a:prstGeom prst="rect">
            <a:avLst/>
          </a:prstGeom>
          <a:noFill/>
        </p:spPr>
        <p:txBody>
          <a:bodyPr wrap="square" rtlCol="0">
            <a:spAutoFit/>
          </a:bodyPr>
          <a:lstStyle/>
          <a:p>
            <a:r>
              <a:rPr lang="en-US" sz="1400"/>
              <a:t>We can see outliers for this variable </a:t>
            </a:r>
          </a:p>
          <a:p>
            <a:r>
              <a:rPr lang="en-US" sz="1400"/>
              <a:t>and can see that one car specifically</a:t>
            </a:r>
          </a:p>
          <a:p>
            <a:r>
              <a:rPr lang="en-US" sz="1400"/>
              <a:t> priced at 160 lakhs</a:t>
            </a:r>
          </a:p>
        </p:txBody>
      </p:sp>
      <p:sp>
        <p:nvSpPr>
          <p:cNvPr id="8" name="TextBox 7"/>
          <p:cNvSpPr txBox="1"/>
          <p:nvPr/>
        </p:nvSpPr>
        <p:spPr>
          <a:xfrm>
            <a:off x="4491437" y="4703122"/>
            <a:ext cx="4000600" cy="518631"/>
          </a:xfrm>
          <a:prstGeom prst="rect">
            <a:avLst/>
          </a:prstGeom>
          <a:noFill/>
        </p:spPr>
        <p:txBody>
          <a:bodyPr wrap="square" rtlCol="0">
            <a:spAutoFit/>
          </a:bodyPr>
          <a:lstStyle/>
          <a:p>
            <a:r>
              <a:rPr lang="en-US" sz="1400"/>
              <a:t>Most of the cars have been driven for less than 100000 </a:t>
            </a:r>
            <a:r>
              <a:rPr lang="en-US" sz="1400" noProof="1"/>
              <a:t>Kms</a:t>
            </a:r>
          </a:p>
        </p:txBody>
      </p:sp>
      <p:pic>
        <p:nvPicPr>
          <p:cNvPr id="9" name="Picture 8"/>
          <p:cNvPicPr>
            <a:picLocks noChangeAspect="1"/>
          </p:cNvPicPr>
          <p:nvPr/>
        </p:nvPicPr>
        <p:blipFill>
          <a:blip r:embed="rId3"/>
          <a:srcRect/>
          <a:stretch>
            <a:fillRect/>
          </a:stretch>
        </p:blipFill>
        <p:spPr>
          <a:xfrm>
            <a:off x="8559682" y="1228550"/>
            <a:ext cx="3557819" cy="3206882"/>
          </a:xfrm>
          <a:prstGeom prst="rect">
            <a:avLst/>
          </a:prstGeom>
        </p:spPr>
      </p:pic>
      <p:sp>
        <p:nvSpPr>
          <p:cNvPr id="10" name="TextBox 9"/>
          <p:cNvSpPr txBox="1"/>
          <p:nvPr/>
        </p:nvSpPr>
        <p:spPr>
          <a:xfrm>
            <a:off x="8571008" y="4686175"/>
            <a:ext cx="3479479" cy="731991"/>
          </a:xfrm>
          <a:prstGeom prst="rect">
            <a:avLst/>
          </a:prstGeom>
          <a:noFill/>
        </p:spPr>
        <p:txBody>
          <a:bodyPr wrap="square" rtlCol="0">
            <a:spAutoFit/>
          </a:bodyPr>
          <a:lstStyle/>
          <a:p>
            <a:r>
              <a:rPr lang="en-US" sz="1400"/>
              <a:t>We have an almost uniform distribution of data here with equal mean and median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31991"/>
          </a:xfrm>
          <a:prstGeom prst="rect">
            <a:avLst/>
          </a:prstGeom>
        </p:spPr>
        <p:txBody>
          <a:bodyPr/>
          <a:lstStyle/>
          <a:p>
            <a:r>
              <a:rPr lang="en-US" sz="2400"/>
              <a:t>Exploratory Data Analysis-Engine,Power,Transmission</a:t>
            </a:r>
            <a:endParaRPr sz="2400"/>
          </a:p>
        </p:txBody>
      </p:sp>
      <p:sp>
        <p:nvSpPr>
          <p:cNvPr id="3" name="Content Placeholder 2"/>
          <p:cNvSpPr>
            <a:spLocks noGrp="1" noEditPoints="1"/>
          </p:cNvSpPr>
          <p:nvPr>
            <p:ph idx="1"/>
          </p:nvPr>
        </p:nvSpPr>
        <p:spPr>
          <a:xfrm>
            <a:off x="941568" y="985553"/>
            <a:ext cx="11184091" cy="5191410"/>
          </a:xfrm>
          <a:prstGeom prst="rect">
            <a:avLst/>
          </a:prstGeom>
        </p:spPr>
        <p:txBody>
          <a:bodyPr/>
          <a:lstStyle/>
          <a:p>
            <a:pPr marL="0" indent="0">
              <a:buNone/>
            </a:pPr>
            <a:r>
              <a:rPr lang="en-US"/>
              <a:t>             </a:t>
            </a:r>
            <a:r>
              <a:rPr lang="en-US" sz="1400"/>
              <a:t> Engine                                              Power                                          Transmission</a:t>
            </a:r>
            <a:endParaRPr sz="1400"/>
          </a:p>
        </p:txBody>
      </p:sp>
      <p:pic>
        <p:nvPicPr>
          <p:cNvPr id="4" name="Picture 3"/>
          <p:cNvPicPr>
            <a:picLocks noChangeAspect="1"/>
          </p:cNvPicPr>
          <p:nvPr/>
        </p:nvPicPr>
        <p:blipFill>
          <a:blip r:embed="rId1"/>
          <a:srcRect/>
          <a:stretch>
            <a:fillRect/>
          </a:stretch>
        </p:blipFill>
        <p:spPr>
          <a:xfrm>
            <a:off x="933618" y="1434585"/>
            <a:ext cx="3719731" cy="2835085"/>
          </a:xfrm>
          <a:prstGeom prst="rect">
            <a:avLst/>
          </a:prstGeom>
        </p:spPr>
      </p:pic>
      <p:pic>
        <p:nvPicPr>
          <p:cNvPr id="5" name="Picture 4"/>
          <p:cNvPicPr>
            <a:picLocks noChangeAspect="1"/>
          </p:cNvPicPr>
          <p:nvPr/>
        </p:nvPicPr>
        <p:blipFill>
          <a:blip r:embed="rId2"/>
          <a:srcRect/>
          <a:stretch>
            <a:fillRect/>
          </a:stretch>
        </p:blipFill>
        <p:spPr>
          <a:xfrm>
            <a:off x="4737305" y="1434585"/>
            <a:ext cx="3412462" cy="2835085"/>
          </a:xfrm>
          <a:prstGeom prst="rect">
            <a:avLst/>
          </a:prstGeom>
        </p:spPr>
      </p:pic>
      <p:sp>
        <p:nvSpPr>
          <p:cNvPr id="6" name="TextBox 5"/>
          <p:cNvSpPr txBox="1"/>
          <p:nvPr/>
        </p:nvSpPr>
        <p:spPr>
          <a:xfrm>
            <a:off x="1018652" y="4682888"/>
            <a:ext cx="3634697" cy="731991"/>
          </a:xfrm>
          <a:prstGeom prst="rect">
            <a:avLst/>
          </a:prstGeom>
          <a:noFill/>
        </p:spPr>
        <p:txBody>
          <a:bodyPr wrap="square" rtlCol="0">
            <a:spAutoFit/>
          </a:bodyPr>
          <a:lstStyle/>
          <a:p>
            <a:r>
              <a:rPr lang="en-US" sz="1400"/>
              <a:t>We can see that we have a positively</a:t>
            </a:r>
          </a:p>
          <a:p>
            <a:r>
              <a:rPr lang="en-US" sz="1400"/>
              <a:t> skewed distribution with</a:t>
            </a:r>
          </a:p>
          <a:p>
            <a:r>
              <a:rPr lang="en-US" sz="1400"/>
              <a:t> mean &gt; median</a:t>
            </a:r>
          </a:p>
        </p:txBody>
      </p:sp>
      <p:sp>
        <p:nvSpPr>
          <p:cNvPr id="7" name="TextBox 6"/>
          <p:cNvSpPr txBox="1"/>
          <p:nvPr/>
        </p:nvSpPr>
        <p:spPr>
          <a:xfrm>
            <a:off x="4653349" y="4682888"/>
            <a:ext cx="3613757" cy="731991"/>
          </a:xfrm>
          <a:prstGeom prst="rect">
            <a:avLst/>
          </a:prstGeom>
          <a:noFill/>
        </p:spPr>
        <p:txBody>
          <a:bodyPr wrap="square" rtlCol="0">
            <a:spAutoFit/>
          </a:bodyPr>
          <a:lstStyle/>
          <a:p>
            <a:r>
              <a:rPr lang="en-US" sz="1400"/>
              <a:t> We can see that we have a positively</a:t>
            </a:r>
          </a:p>
          <a:p>
            <a:r>
              <a:rPr lang="en-US" sz="1400"/>
              <a:t> skewed distribution </a:t>
            </a:r>
          </a:p>
          <a:p>
            <a:r>
              <a:rPr lang="en-US" sz="1400"/>
              <a:t>with mean &gt; median</a:t>
            </a:r>
          </a:p>
        </p:txBody>
      </p:sp>
      <p:pic>
        <p:nvPicPr>
          <p:cNvPr id="8" name="Picture 7"/>
          <p:cNvPicPr>
            <a:picLocks noChangeAspect="1"/>
          </p:cNvPicPr>
          <p:nvPr/>
        </p:nvPicPr>
        <p:blipFill>
          <a:blip r:embed="rId3"/>
          <a:srcRect/>
          <a:stretch>
            <a:fillRect/>
          </a:stretch>
        </p:blipFill>
        <p:spPr>
          <a:xfrm>
            <a:off x="8267106" y="1434585"/>
            <a:ext cx="3924894" cy="2835085"/>
          </a:xfrm>
          <a:prstGeom prst="rect">
            <a:avLst/>
          </a:prstGeom>
        </p:spPr>
      </p:pic>
      <p:sp>
        <p:nvSpPr>
          <p:cNvPr id="9" name="TextBox 8"/>
          <p:cNvSpPr txBox="1"/>
          <p:nvPr/>
        </p:nvSpPr>
        <p:spPr>
          <a:xfrm>
            <a:off x="8308387" y="4678217"/>
            <a:ext cx="3634696" cy="518631"/>
          </a:xfrm>
          <a:prstGeom prst="rect">
            <a:avLst/>
          </a:prstGeom>
          <a:noFill/>
        </p:spPr>
        <p:txBody>
          <a:bodyPr wrap="square" rtlCol="0">
            <a:spAutoFit/>
          </a:bodyPr>
          <a:lstStyle/>
          <a:p>
            <a:r>
              <a:rPr lang="en-US" sz="1400"/>
              <a:t>Almost 70% of the cars for sale are Manual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28696"/>
          </a:xfrm>
          <a:prstGeom prst="rect">
            <a:avLst/>
          </a:prstGeom>
        </p:spPr>
        <p:txBody>
          <a:bodyPr/>
          <a:lstStyle/>
          <a:p>
            <a:r>
              <a:rPr lang="en-US" sz="2400"/>
              <a:t>Exploratory Data Analysis Car Brand</a:t>
            </a:r>
            <a:endParaRPr sz="2400"/>
          </a:p>
        </p:txBody>
      </p:sp>
      <p:sp>
        <p:nvSpPr>
          <p:cNvPr id="3" name="Content Placeholder 2"/>
          <p:cNvSpPr>
            <a:spLocks noGrp="1" noEditPoints="1"/>
          </p:cNvSpPr>
          <p:nvPr>
            <p:ph idx="1"/>
          </p:nvPr>
        </p:nvSpPr>
        <p:spPr>
          <a:xfrm>
            <a:off x="941568" y="1093821"/>
            <a:ext cx="10515600" cy="5083142"/>
          </a:xfrm>
          <a:prstGeom prst="rect">
            <a:avLst/>
          </a:prstGeom>
        </p:spPr>
        <p:txBody>
          <a:bodyPr/>
          <a:lstStyle/>
          <a:p>
            <a:pPr marL="0" indent="0">
              <a:buNone/>
            </a:pPr>
            <a:r>
              <a:rPr lang="en-US" sz="1400"/>
              <a:t>                                                                          Car Brand</a:t>
            </a:r>
            <a:endParaRPr sz="1400"/>
          </a:p>
        </p:txBody>
      </p:sp>
      <p:pic>
        <p:nvPicPr>
          <p:cNvPr id="5" name="Picture 4"/>
          <p:cNvPicPr>
            <a:picLocks noChangeAspect="1"/>
          </p:cNvPicPr>
          <p:nvPr/>
        </p:nvPicPr>
        <p:blipFill>
          <a:blip r:embed="rId1"/>
          <a:srcRect/>
          <a:stretch>
            <a:fillRect/>
          </a:stretch>
        </p:blipFill>
        <p:spPr>
          <a:xfrm>
            <a:off x="1019174" y="1391562"/>
            <a:ext cx="10628806" cy="2761115"/>
          </a:xfrm>
          <a:prstGeom prst="rect">
            <a:avLst/>
          </a:prstGeom>
        </p:spPr>
      </p:pic>
      <p:sp>
        <p:nvSpPr>
          <p:cNvPr id="6" name="TextBox 5"/>
          <p:cNvSpPr txBox="1"/>
          <p:nvPr/>
        </p:nvSpPr>
        <p:spPr>
          <a:xfrm>
            <a:off x="3374287" y="4152677"/>
            <a:ext cx="4233776" cy="1219671"/>
          </a:xfrm>
          <a:prstGeom prst="rect">
            <a:avLst/>
          </a:prstGeom>
          <a:noFill/>
        </p:spPr>
        <p:txBody>
          <a:bodyPr wrap="square" rtlCol="0">
            <a:spAutoFit/>
          </a:bodyPr>
          <a:lstStyle/>
          <a:p>
            <a:endParaRPr lang="en-US"/>
          </a:p>
          <a:p>
            <a:r>
              <a:rPr lang="en-US" sz="1400"/>
              <a:t>Around 20% of cars available for sale are from Maruti followed by Hyundai.</a:t>
            </a:r>
          </a:p>
          <a:p>
            <a:r>
              <a:rPr lang="en-US" sz="1400"/>
              <a:t>Least number of cars available for sale are from Lamborghini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2400"/>
              <a:t>Exploratory Data Analysis Location,Owner_Type</a:t>
            </a:r>
          </a:p>
        </p:txBody>
      </p:sp>
      <p:sp>
        <p:nvSpPr>
          <p:cNvPr id="3" name="Content Placeholder 2"/>
          <p:cNvSpPr>
            <a:spLocks noGrp="1" noEditPoints="1"/>
          </p:cNvSpPr>
          <p:nvPr>
            <p:ph idx="1"/>
          </p:nvPr>
        </p:nvSpPr>
        <p:spPr>
          <a:prstGeom prst="rect">
            <a:avLst/>
          </a:prstGeom>
        </p:spPr>
        <p:txBody>
          <a:bodyPr/>
          <a:lstStyle/>
          <a:p>
            <a:pPr marL="0" indent="0">
              <a:buNone/>
            </a:pPr>
            <a:r>
              <a:rPr lang="en-US"/>
              <a:t>                      </a:t>
            </a:r>
            <a:r>
              <a:rPr lang="en-US" sz="1400"/>
              <a:t>Location                                                             Owner_Type</a:t>
            </a:r>
            <a:endParaRPr sz="1400"/>
          </a:p>
        </p:txBody>
      </p:sp>
      <p:pic>
        <p:nvPicPr>
          <p:cNvPr id="4" name="Picture 3"/>
          <p:cNvPicPr>
            <a:picLocks noChangeAspect="1"/>
          </p:cNvPicPr>
          <p:nvPr/>
        </p:nvPicPr>
        <p:blipFill>
          <a:blip r:embed="rId1"/>
          <a:srcRect/>
          <a:stretch>
            <a:fillRect/>
          </a:stretch>
        </p:blipFill>
        <p:spPr>
          <a:xfrm>
            <a:off x="1101249" y="2440647"/>
            <a:ext cx="5198652" cy="2167703"/>
          </a:xfrm>
          <a:prstGeom prst="rect">
            <a:avLst/>
          </a:prstGeom>
        </p:spPr>
      </p:pic>
      <p:pic>
        <p:nvPicPr>
          <p:cNvPr id="6" name="Picture 5"/>
          <p:cNvPicPr>
            <a:picLocks noChangeAspect="1"/>
          </p:cNvPicPr>
          <p:nvPr/>
        </p:nvPicPr>
        <p:blipFill>
          <a:blip r:embed="rId2"/>
          <a:srcRect/>
          <a:stretch>
            <a:fillRect/>
          </a:stretch>
        </p:blipFill>
        <p:spPr>
          <a:xfrm>
            <a:off x="6530690" y="2440647"/>
            <a:ext cx="4822011" cy="2167703"/>
          </a:xfrm>
          <a:prstGeom prst="rect">
            <a:avLst/>
          </a:prstGeom>
        </p:spPr>
      </p:pic>
      <p:sp>
        <p:nvSpPr>
          <p:cNvPr id="7" name="TextBox 6"/>
          <p:cNvSpPr txBox="1"/>
          <p:nvPr/>
        </p:nvSpPr>
        <p:spPr>
          <a:xfrm>
            <a:off x="1352898" y="4808821"/>
            <a:ext cx="4273567" cy="731991"/>
          </a:xfrm>
          <a:prstGeom prst="rect">
            <a:avLst/>
          </a:prstGeom>
          <a:noFill/>
        </p:spPr>
        <p:txBody>
          <a:bodyPr wrap="square" rtlCol="0">
            <a:spAutoFit/>
          </a:bodyPr>
          <a:lstStyle/>
          <a:p>
            <a:r>
              <a:rPr lang="en-US" sz="1400"/>
              <a:t>We can see that Mumbai has the most number of cars for sale followed by Hyderabad and Coimbatore</a:t>
            </a:r>
          </a:p>
        </p:txBody>
      </p:sp>
      <p:sp>
        <p:nvSpPr>
          <p:cNvPr id="9" name="TextBox 8"/>
          <p:cNvSpPr txBox="1"/>
          <p:nvPr/>
        </p:nvSpPr>
        <p:spPr>
          <a:xfrm>
            <a:off x="6780407" y="4944111"/>
            <a:ext cx="4472522" cy="518631"/>
          </a:xfrm>
          <a:prstGeom prst="rect">
            <a:avLst/>
          </a:prstGeom>
          <a:noFill/>
        </p:spPr>
        <p:txBody>
          <a:bodyPr wrap="square" rtlCol="0">
            <a:spAutoFit/>
          </a:bodyPr>
          <a:lstStyle/>
          <a:p>
            <a:r>
              <a:rPr lang="en-US" sz="1400"/>
              <a:t>82.3% of cars that are for sale has an owner type of First</a:t>
            </a:r>
          </a:p>
        </p:txBody>
      </p:sp>
    </p:spTree>
  </p:cSld>
  <p:clrMapOvr>
    <a:masterClrMapping/>
  </p:clrMapOvr>
</p:sld>
</file>

<file path=ppt/theme/theme1.xml><?xml version="1.0" encoding="utf-8"?>
<a:theme xmlns:a="http://schemas.openxmlformats.org/drawingml/2006/main" name="Green Party">
  <a:themeElements>
    <a:clrScheme name="Green Party">
      <a:dk1>
        <a:sysClr val="windowText" lastClr="000000"/>
      </a:dk1>
      <a:lt1>
        <a:srgbClr val="FDFDFD"/>
      </a:lt1>
      <a:dk2>
        <a:srgbClr val="093139"/>
      </a:dk2>
      <a:lt2>
        <a:srgbClr val="E0DBCC"/>
      </a:lt2>
      <a:accent1>
        <a:srgbClr val="69D2E7"/>
      </a:accent1>
      <a:accent2>
        <a:srgbClr val="2BB12B"/>
      </a:accent2>
      <a:accent3>
        <a:srgbClr val="A3DFCB"/>
      </a:accent3>
      <a:accent4>
        <a:srgbClr val="F38F30"/>
      </a:accent4>
      <a:accent5>
        <a:srgbClr val="24A1A4"/>
      </a:accent5>
      <a:accent6>
        <a:srgbClr val="E4D906"/>
      </a:accent6>
      <a:hlink>
        <a:srgbClr val="24A1A4"/>
      </a:hlink>
      <a:folHlink>
        <a:srgbClr val="49D4D7"/>
      </a:folHlink>
    </a:clrScheme>
    <a:fontScheme name="Green Party">
      <a:majorFont>
        <a:latin typeface="Verdana bold"/>
        <a:ea typeface=""/>
        <a:cs typeface=""/>
      </a:majorFont>
      <a:minorFont>
        <a:latin typeface="Verdana"/>
        <a:ea typeface=""/>
        <a:cs typeface=""/>
      </a:minorFont>
    </a:fontScheme>
    <a:fmtScheme name="Green Party">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Nair</dc:creator>
  <cp:lastModifiedBy>Sandhya Nair</cp:lastModifiedBy>
  <cp:revision>1</cp:revision>
  <dcterms:created xsi:type="dcterms:W3CDTF">2021-01-02T13:45:13Z</dcterms:created>
  <dcterms:modified xsi:type="dcterms:W3CDTF">2021-01-08T11:48:42Z</dcterms:modified>
</cp:coreProperties>
</file>