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bmp" ContentType="image/bmp"/>
  <Default Extension="png" ContentType="image/png"/>
  <Override PartName="/ppt/slidelayouts/slidelayout2.xml" ContentType="application/vnd.openxmlformats-officedocument.presentationml.slideLayout+xml"/>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tablestyles.xml" ContentType="application/vnd.openxmlformats-officedocument.presentationml.tableStyles+xml"/>
  <Override PartName="/ppt/slides/slide13.xml" ContentType="application/vnd.openxmlformats-officedocument.presentationml.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heme/theme3.xml" ContentType="application/vnd.openxmlformats-officedocument.theme+xml"/>
  <Override PartName="/ppt/theme/theme2.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70" r:id="rId9"/>
    <p:sldId id="271" r:id="rId10"/>
    <p:sldId id="263" r:id="rId11"/>
    <p:sldId id="262"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49BEA75-DC16-4BCF-BA17-79D580F0385F}"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20C32B5-D353-4ED7-B372-9D14DC50C62E}"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6263C98-A74B-418B-A295-5377E3B95A4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E5DC01A-3116-48A2-8CCF-60F6CBB9C54F}"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96E3BDA-9459-4B81-9777-903EBAF45D04}"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841BEF9-F0D2-4E55-BEF6-C72852D671EF}"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6C0B15A-655B-42EC-8EEE-F284996836B1}"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9F6C19-A692-4F0D-A1EF-790BEFBC3405}"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AD88238-202F-420B-A633-5DAB9FDCF8FF}"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0612A91-7CD8-4A5E-A9D9-102DB9597C8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9AF501B-F753-483D-970D-EA0BBD9A567E}"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E8ACCFA-49F8-4E64-A172-2D5C8E86631D}"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1B05922-5735-4BD2-847E-5C1286DB666F}"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5A805F0-3118-4992-AF36-9E795DB01942}"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F29D27A-EA26-41B9-9D37-1A482E4CFE81}"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4DBC509-8BF5-4ABB-8B15-C6FD97348244}"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524000" y="0"/>
            <a:ext cx="9144000" cy="5257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Rectangle 9"/>
          <p:cNvSpPr/>
          <p:nvPr/>
        </p:nvSpPr>
        <p:spPr>
          <a:xfrm>
            <a:off x="1524000" y="5349875"/>
            <a:ext cx="9144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611620"/>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61162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325563"/>
          </a:xfrm>
        </p:spPr>
        <p:txBody>
          <a:bodyPr/>
          <a:lstStyle/>
          <a:p>
            <a:r>
              <a:rPr lang="en-US"/>
              <a:t>Click to edit Master title style</a:t>
            </a:r>
          </a:p>
        </p:txBody>
      </p:sp>
      <p:sp>
        <p:nvSpPr>
          <p:cNvPr id="3" name="Content Placeholder 2"/>
          <p:cNvSpPr>
            <a:spLocks noGrp="1" noEditPoints="1"/>
          </p:cNvSpPr>
          <p:nvPr>
            <p:ph idx="1"/>
          </p:nvPr>
        </p:nvSpPr>
        <p:spPr>
          <a:xfrm>
            <a:off x="941568" y="1821167"/>
            <a:ext cx="10515600" cy="4355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Graphic 7"/>
          <p:cNvPicPr>
            <a:picLocks noChangeAspect="1"/>
          </p:cNvPicPr>
          <p:nvPr/>
        </p:nvPicPr>
        <p:blipFill>
          <a:blip r:embed="rId1"/>
          <a:srcRect/>
          <a:stretch>
            <a:fillRect/>
          </a:stretch>
        </p:blipFill>
        <p:spPr>
          <a:xfrm>
            <a:off x="-250467" y="2210463"/>
            <a:ext cx="12646550" cy="3024319"/>
          </a:xfrm>
          <a:prstGeom prst="rect">
            <a:avLst/>
          </a:prstGeom>
        </p:spPr>
      </p:pic>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
        <p:nvSpPr>
          <p:cNvPr id="11" name="Rectangle 10"/>
          <p:cNvSpPr/>
          <p:nvPr/>
        </p:nvSpPr>
        <p:spPr>
          <a:xfrm rot="5400000">
            <a:off x="10600412" y="4511213"/>
            <a:ext cx="747424" cy="2435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4432853" y="922522"/>
            <a:ext cx="747423" cy="9613129"/>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0" y="365125"/>
            <a:ext cx="10515600" cy="1325563"/>
          </a:xfrm>
        </p:spPr>
        <p:txBody>
          <a:bodyPr/>
          <a:lstStyle/>
          <a:p>
            <a:r>
              <a:rPr lang="en-US"/>
              <a:t>Click to edit Master title style</a:t>
            </a:r>
          </a:p>
        </p:txBody>
      </p:sp>
      <p:sp>
        <p:nvSpPr>
          <p:cNvPr id="3" name="Content Placeholder 2"/>
          <p:cNvSpPr>
            <a:spLocks noGrp="1" noEditPoints="1"/>
          </p:cNvSpPr>
          <p:nvPr>
            <p:ph sz="half" idx="1"/>
          </p:nvPr>
        </p:nvSpPr>
        <p:spPr>
          <a:xfrm>
            <a:off x="97337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1107"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100250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01441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1" y="365125"/>
            <a:ext cx="10515600" cy="1325563"/>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421EC8B3-BB03-49A5-B988-A05A639A26B0}" type="slidenum">
              <a:rPr lang="en-US" smtClean="0"/>
              <a:t>‹#›</a:t>
            </a:fld>
            <a:endParaRPr lang="en-US"/>
          </a:p>
        </p:txBody>
      </p:sp>
      <p:pic>
        <p:nvPicPr>
          <p:cNvPr id="5" name="Graphic 4"/>
          <p:cNvPicPr>
            <a:picLocks noChangeAspect="1"/>
          </p:cNvPicPr>
          <p:nvPr/>
        </p:nvPicPr>
        <p:blipFill>
          <a:blip r:embed="rId1"/>
          <a:srcRect/>
          <a:stretch>
            <a:fillRect/>
          </a:stretch>
        </p:blipFill>
        <p:spPr>
          <a:xfrm>
            <a:off x="-207397" y="405517"/>
            <a:ext cx="12606793" cy="58203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43155"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43154"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5202"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94315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Graphic 8"/>
          <p:cNvPicPr>
            <a:picLocks noChangeAspect="1"/>
          </p:cNvPicPr>
          <p:nvPr/>
        </p:nvPicPr>
        <p:blipFill>
          <a:blip r:embed="rId1"/>
          <a:srcRect/>
          <a:stretch>
            <a:fillRect/>
          </a:stretch>
        </p:blipFill>
        <p:spPr>
          <a:xfrm>
            <a:off x="675863" y="365125"/>
            <a:ext cx="11704318" cy="5811838"/>
          </a:xfrm>
          <a:prstGeom prst="rect">
            <a:avLst/>
          </a:prstGeom>
        </p:spPr>
      </p:pic>
      <p:sp>
        <p:nvSpPr>
          <p:cNvPr id="2" name="Title Placeholder 1"/>
          <p:cNvSpPr>
            <a:spLocks noGrp="1" noEditPoints="1"/>
          </p:cNvSpPr>
          <p:nvPr>
            <p:ph type="title"/>
          </p:nvPr>
        </p:nvSpPr>
        <p:spPr>
          <a:xfrm>
            <a:off x="100517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1013128" y="1821167"/>
            <a:ext cx="10515600" cy="4355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421EC8B3-BB03-49A5-B988-A05A639A26B0}" type="slidenum">
              <a:rPr lang="en-US" smtClean="0"/>
              <a:t>‹#›</a:t>
            </a:fld>
            <a:endParaRPr lang="en-US"/>
          </a:p>
        </p:txBody>
      </p:sp>
      <p:sp>
        <p:nvSpPr>
          <p:cNvPr id="11" name="Rectangle 10"/>
          <p:cNvSpPr/>
          <p:nvPr/>
        </p:nvSpPr>
        <p:spPr>
          <a:xfrm>
            <a:off x="0" y="365124"/>
            <a:ext cx="747423" cy="13255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821167"/>
            <a:ext cx="747423" cy="435579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bg1">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bg1">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bg1">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bmp"/><Relationship Id="rId2" Type="http://schemas.openxmlformats.org/officeDocument/2006/relationships/image" Target="../media/image13.bmp"/><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6.bmp"/><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7.bmp"/><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8.bmp"/><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9.bmp"/><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bmp"/><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bmp"/><Relationship Id="rId2" Type="http://schemas.openxmlformats.org/officeDocument/2006/relationships/image" Target="../media/image6.bmp"/><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bmp"/><Relationship Id="rId2" Type="http://schemas.openxmlformats.org/officeDocument/2006/relationships/image" Target="../media/image8.bmp"/><Relationship Id="rId3" Type="http://schemas.openxmlformats.org/officeDocument/2006/relationships/image" Target="../media/image9.bmp"/><Relationship Id="rId4" Type="http://schemas.openxmlformats.org/officeDocument/2006/relationships/slideLayout" Target="../slideLayouts/slideLayout2.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bmp"/><Relationship Id="rId2" Type="http://schemas.openxmlformats.org/officeDocument/2006/relationships/image" Target="../media/image3.bmp"/><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bmp"/><Relationship Id="rId2" Type="http://schemas.openxmlformats.org/officeDocument/2006/relationships/image" Target="../media/image11.bmp"/><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4.bmp"/><Relationship Id="rId2" Type="http://schemas.openxmlformats.org/officeDocument/2006/relationships/image" Target="../media/image15.bmp"/><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sz="4000"/>
              <a:t>Credit Card Users Churn Prediction-Business Presentation</a:t>
            </a:r>
          </a:p>
        </p:txBody>
      </p:sp>
      <p:sp>
        <p:nvSpPr>
          <p:cNvPr id="3" name="Subtitle 2"/>
          <p:cNvSpPr>
            <a:spLocks noGrp="1" noEditPoints="1"/>
          </p:cNvSpPr>
          <p:nvPr>
            <p:ph type="subTitle" idx="1"/>
          </p:nvPr>
        </p:nvSpPr>
        <p:spPr/>
        <p:txBody>
          <a:bodyPr/>
          <a:lstStyle/>
          <a:p>
            <a:r>
              <a:rPr lang="en-US"/>
              <a:t>                                                                                                                                                                                                                                     </a:t>
            </a:r>
          </a:p>
          <a:p>
            <a:r>
              <a:rPr lang="en-US"/>
              <a:t>                                                                                                    </a:t>
            </a:r>
          </a:p>
        </p:txBody>
      </p:sp>
      <p:sp>
        <p:nvSpPr>
          <p:cNvPr id="4" name="TextBox 3"/>
          <p:cNvSpPr txBox="1"/>
          <p:nvPr/>
        </p:nvSpPr>
        <p:spPr>
          <a:xfrm>
            <a:off x="6991036" y="3778219"/>
            <a:ext cx="3512148" cy="640686"/>
          </a:xfrm>
          <a:prstGeom prst="rect">
            <a:avLst/>
          </a:prstGeom>
          <a:noFill/>
        </p:spPr>
        <p:txBody>
          <a:bodyPr wrap="square" rtlCol="0">
            <a:spAutoFit/>
          </a:bodyPr>
          <a:lstStyle/>
          <a:p>
            <a:r>
              <a:rPr lang="en-US"/>
              <a:t>Sandhya Nair</a:t>
            </a:r>
          </a:p>
          <a:p>
            <a:r>
              <a:rPr lang="en-US"/>
              <a:t>March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 with Attrition Flag &amp; Months_Inactive_12_mon ,Card_Category </a:t>
            </a:r>
            <a:endParaRPr sz="2400"/>
          </a:p>
        </p:txBody>
      </p:sp>
      <p:sp>
        <p:nvSpPr>
          <p:cNvPr id="3" name="Content Placeholder 2"/>
          <p:cNvSpPr>
            <a:spLocks noGrp="1" noEditPoints="1"/>
          </p:cNvSpPr>
          <p:nvPr>
            <p:ph idx="1"/>
          </p:nvPr>
        </p:nvSpPr>
        <p:spPr>
          <a:prstGeom prst="rect">
            <a:avLst/>
          </a:prstGeom>
        </p:spPr>
        <p:txBody>
          <a:bodyPr/>
          <a:lstStyle/>
          <a:p>
            <a:endParaRPr lang="en-US"/>
          </a:p>
          <a:p>
            <a:endParaRPr lang="en-US"/>
          </a:p>
        </p:txBody>
      </p:sp>
      <p:pic>
        <p:nvPicPr>
          <p:cNvPr id="4" name="Picture 3"/>
          <p:cNvPicPr>
            <a:picLocks noChangeAspect="1"/>
          </p:cNvPicPr>
          <p:nvPr/>
        </p:nvPicPr>
        <p:blipFill>
          <a:blip r:embed="rId1"/>
          <a:srcRect/>
          <a:stretch>
            <a:fillRect/>
          </a:stretch>
        </p:blipFill>
        <p:spPr>
          <a:xfrm>
            <a:off x="1057070" y="1755928"/>
            <a:ext cx="3908592" cy="2578549"/>
          </a:xfrm>
          <a:prstGeom prst="rect">
            <a:avLst/>
          </a:prstGeom>
        </p:spPr>
      </p:pic>
      <p:pic>
        <p:nvPicPr>
          <p:cNvPr id="6" name="Picture 5"/>
          <p:cNvPicPr>
            <a:picLocks noChangeAspect="1"/>
          </p:cNvPicPr>
          <p:nvPr/>
        </p:nvPicPr>
        <p:blipFill>
          <a:blip r:embed="rId2"/>
          <a:srcRect/>
          <a:stretch>
            <a:fillRect/>
          </a:stretch>
        </p:blipFill>
        <p:spPr>
          <a:xfrm>
            <a:off x="5696616" y="1755929"/>
            <a:ext cx="6199923" cy="2513308"/>
          </a:xfrm>
          <a:prstGeom prst="rect">
            <a:avLst/>
          </a:prstGeom>
        </p:spPr>
      </p:pic>
      <p:sp>
        <p:nvSpPr>
          <p:cNvPr id="7" name="TextBox 6"/>
          <p:cNvSpPr txBox="1"/>
          <p:nvPr/>
        </p:nvSpPr>
        <p:spPr>
          <a:xfrm>
            <a:off x="5816134" y="4568184"/>
            <a:ext cx="5793235" cy="945351"/>
          </a:xfrm>
          <a:prstGeom prst="rect">
            <a:avLst/>
          </a:prstGeom>
          <a:noFill/>
        </p:spPr>
        <p:txBody>
          <a:bodyPr wrap="square" rtlCol="0">
            <a:spAutoFit/>
          </a:bodyPr>
          <a:lstStyle/>
          <a:p>
            <a:pPr marL="285750" indent="-285750">
              <a:buFont typeface="Arial" pitchFamily="34" charset="0" panose="020B0604020202020204"/>
              <a:buChar char="•"/>
            </a:pPr>
            <a:r>
              <a:rPr lang="en-US" sz="1400"/>
              <a:t> We can see that most of the </a:t>
            </a:r>
            <a:r>
              <a:rPr lang="en-US" sz="1400" noProof="1"/>
              <a:t>attrited</a:t>
            </a:r>
            <a:r>
              <a:rPr lang="en-US" sz="1400"/>
              <a:t> customers are using Platinum credit card</a:t>
            </a:r>
          </a:p>
          <a:p>
            <a:pPr marL="285750" indent="-285750">
              <a:buFont typeface="Arial" pitchFamily="34" charset="0" panose="020B0604020202020204"/>
              <a:buChar char="•"/>
            </a:pPr>
            <a:r>
              <a:rPr lang="en-US" sz="1400"/>
              <a:t> Customers using Gold,Blue,Silver cards have the same level of attrition</a:t>
            </a:r>
          </a:p>
        </p:txBody>
      </p:sp>
      <p:sp>
        <p:nvSpPr>
          <p:cNvPr id="8" name="TextBox 7"/>
          <p:cNvSpPr txBox="1"/>
          <p:nvPr/>
        </p:nvSpPr>
        <p:spPr>
          <a:xfrm>
            <a:off x="1087663" y="4499489"/>
            <a:ext cx="4236160" cy="1372071"/>
          </a:xfrm>
          <a:prstGeom prst="rect">
            <a:avLst/>
          </a:prstGeom>
          <a:noFill/>
        </p:spPr>
        <p:txBody>
          <a:bodyPr wrap="square" rtlCol="0">
            <a:spAutoFit/>
          </a:bodyPr>
          <a:lstStyle/>
          <a:p>
            <a:pPr marL="285750" indent="-285750">
              <a:buFont typeface="Arial" pitchFamily="34" charset="0" panose="020B0604020202020204"/>
              <a:buChar char="•"/>
            </a:pPr>
            <a:r>
              <a:rPr lang="en-US" sz="1400"/>
              <a:t>Interestingly customers who has not been inactive in the last 12 months are showing the highest attrition.</a:t>
            </a:r>
          </a:p>
          <a:p>
            <a:pPr marL="285750" indent="-285750">
              <a:buFont typeface="Arial" pitchFamily="34" charset="0" panose="020B0604020202020204"/>
              <a:buChar char="•"/>
            </a:pPr>
            <a:r>
              <a:rPr lang="en-US" sz="1400"/>
              <a:t>Customers who have been inactive for 3 or 4 months are also showing higher attritions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800"/>
              <a:t>Exploratory Data Analysis-Correlation Heat Map</a:t>
            </a:r>
            <a:endParaRPr sz="2800"/>
          </a:p>
        </p:txBody>
      </p:sp>
      <p:sp>
        <p:nvSpPr>
          <p:cNvPr id="3" name="Content Placeholder 2"/>
          <p:cNvSpPr>
            <a:spLocks noGrp="1" noEditPoints="1"/>
          </p:cNvSpPr>
          <p:nvPr>
            <p:ph idx="1"/>
          </p:nvPr>
        </p:nvSpPr>
        <p:spPr>
          <a:prstGeom prst="rect">
            <a:avLst/>
          </a:prstGeom>
        </p:spPr>
        <p:txBody>
          <a:bodyPr/>
          <a:lstStyle/>
          <a:p>
            <a:pPr>
              <a:buFont typeface="Arial" pitchFamily="34" charset="0" panose="020B0604020202020204"/>
              <a:buChar char="•"/>
            </a:pPr>
            <a:r>
              <a:rPr sz="1400"/>
              <a:t>Attrition Flag has slight positive correlation with Customer Age,Dependent_count &amp; Month_on_book.</a:t>
            </a:r>
          </a:p>
          <a:p>
            <a:pPr>
              <a:buFont typeface="Arial" pitchFamily="34" charset="0" panose="020B0604020202020204"/>
              <a:buChar char="•"/>
            </a:pPr>
            <a:r>
              <a:rPr sz="1400"/>
              <a:t>Attrition Flag has slight negative correlation with </a:t>
            </a:r>
            <a:endParaRPr lang="en-US" sz="1400"/>
          </a:p>
          <a:p>
            <a:pPr marL="0" indent="0">
              <a:buNone/>
            </a:pPr>
            <a:r>
              <a:rPr sz="1400"/>
              <a:t>Total_Revolving_Bal,Total_Amt_</a:t>
            </a:r>
            <a:r>
              <a:rPr sz="1400" noProof="1"/>
              <a:t>Chng</a:t>
            </a:r>
            <a:r>
              <a:rPr sz="1400"/>
              <a:t>_Q4_Q1,</a:t>
            </a:r>
            <a:endParaRPr lang="en-US" sz="1400"/>
          </a:p>
          <a:p>
            <a:pPr marL="0" indent="0">
              <a:buNone/>
            </a:pPr>
            <a:r>
              <a:rPr sz="1400"/>
              <a:t>Total_Tran_Ct,Total_Ct_</a:t>
            </a:r>
            <a:r>
              <a:rPr sz="1400" noProof="1"/>
              <a:t>Chng</a:t>
            </a:r>
            <a:r>
              <a:rPr sz="1400"/>
              <a:t>_q4_q1 &amp; </a:t>
            </a:r>
            <a:r>
              <a:rPr sz="1400" noProof="1"/>
              <a:t>Avg</a:t>
            </a:r>
            <a:r>
              <a:rPr sz="1400"/>
              <a:t>_Utilization_Ratio</a:t>
            </a:r>
          </a:p>
          <a:p>
            <a:pPr>
              <a:buFont typeface="Arial" pitchFamily="34" charset="0" panose="020B0604020202020204"/>
              <a:buChar char="•"/>
            </a:pPr>
            <a:r>
              <a:rPr sz="1400"/>
              <a:t> There is strong positive correlation between</a:t>
            </a:r>
            <a:endParaRPr lang="en-US" sz="1400"/>
          </a:p>
          <a:p>
            <a:pPr marL="0" indent="0">
              <a:buNone/>
            </a:pPr>
            <a:r>
              <a:rPr sz="1400"/>
              <a:t> Customer_Age and Months_on_book which implies</a:t>
            </a:r>
            <a:endParaRPr lang="en-US" sz="1400"/>
          </a:p>
          <a:p>
            <a:pPr marL="0" indent="0">
              <a:buNone/>
            </a:pPr>
            <a:r>
              <a:rPr sz="1400"/>
              <a:t> that customers have long relationship with the bank</a:t>
            </a:r>
          </a:p>
          <a:p>
            <a:pPr>
              <a:buFont typeface="Arial" pitchFamily="34" charset="0" panose="020B0604020202020204"/>
              <a:buChar char="•"/>
            </a:pPr>
            <a:r>
              <a:rPr sz="1400"/>
              <a:t>Total_Revolving_Bal has positive correlation with </a:t>
            </a:r>
            <a:endParaRPr lang="en-US" sz="1400"/>
          </a:p>
          <a:p>
            <a:pPr marL="0" indent="0">
              <a:buNone/>
            </a:pPr>
            <a:r>
              <a:rPr sz="1400" noProof="1"/>
              <a:t>Avg</a:t>
            </a:r>
            <a:r>
              <a:rPr sz="1400"/>
              <a:t>_Utilization_Ratio</a:t>
            </a:r>
          </a:p>
          <a:p>
            <a:pPr>
              <a:buFont typeface="Arial" pitchFamily="34" charset="0" panose="020B0604020202020204"/>
              <a:buChar char="•"/>
            </a:pPr>
            <a:r>
              <a:rPr sz="1400"/>
              <a:t>Total_Tran_Amt &amp; Total_Trans_Ct has positive correlation </a:t>
            </a:r>
          </a:p>
          <a:p>
            <a:pPr marL="0" indent="0">
              <a:buNone/>
            </a:pPr>
            <a:r>
              <a:rPr sz="1400"/>
              <a:t> </a:t>
            </a:r>
            <a:r>
              <a:rPr sz="1400" noProof="1"/>
              <a:t>Avg</a:t>
            </a:r>
            <a:r>
              <a:rPr sz="1400"/>
              <a:t>_Utilization_Ratio &amp; </a:t>
            </a:r>
            <a:r>
              <a:rPr sz="1400" noProof="1"/>
              <a:t>Avg</a:t>
            </a:r>
            <a:r>
              <a:rPr sz="1400"/>
              <a:t>_Open_To_Buy has </a:t>
            </a:r>
            <a:endParaRPr lang="en-US" sz="1400"/>
          </a:p>
          <a:p>
            <a:pPr marL="0" indent="0">
              <a:buNone/>
            </a:pPr>
            <a:r>
              <a:rPr sz="1400"/>
              <a:t>negative correlation</a:t>
            </a:r>
          </a:p>
        </p:txBody>
      </p:sp>
      <p:pic>
        <p:nvPicPr>
          <p:cNvPr id="4" name="Picture 3"/>
          <p:cNvPicPr>
            <a:picLocks noChangeAspect="1"/>
          </p:cNvPicPr>
          <p:nvPr/>
        </p:nvPicPr>
        <p:blipFill>
          <a:blip r:embed="rId1"/>
          <a:srcRect/>
          <a:stretch>
            <a:fillRect/>
          </a:stretch>
        </p:blipFill>
        <p:spPr>
          <a:xfrm>
            <a:off x="6322730" y="2203257"/>
            <a:ext cx="5573003" cy="3120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Model Building Steps</a:t>
            </a:r>
            <a:endParaRPr sz="3600"/>
          </a:p>
        </p:txBody>
      </p:sp>
      <p:sp>
        <p:nvSpPr>
          <p:cNvPr id="3" name="Content Placeholder 2"/>
          <p:cNvSpPr>
            <a:spLocks noGrp="1" noEditPoints="1"/>
          </p:cNvSpPr>
          <p:nvPr>
            <p:ph idx="1"/>
          </p:nvPr>
        </p:nvSpPr>
        <p:spPr>
          <a:prstGeom prst="rect">
            <a:avLst/>
          </a:prstGeom>
        </p:spPr>
        <p:txBody>
          <a:bodyPr/>
          <a:lstStyle/>
          <a:p>
            <a:pPr>
              <a:buFont typeface="Arial" pitchFamily="34" charset="0" panose="020B0604020202020204"/>
              <a:buChar char="•"/>
            </a:pPr>
            <a:r>
              <a:rPr sz="1400"/>
              <a:t>Split the dataset into train and train sets</a:t>
            </a:r>
          </a:p>
          <a:p>
            <a:r>
              <a:rPr lang="en-US" sz="1400"/>
              <a:t>I</a:t>
            </a:r>
            <a:r>
              <a:rPr sz="1400"/>
              <a:t>mpute missing values using </a:t>
            </a:r>
            <a:r>
              <a:rPr lang="en-US" sz="1400" noProof="1"/>
              <a:t>KNN</a:t>
            </a:r>
            <a:r>
              <a:rPr sz="1400" noProof="1"/>
              <a:t>Imputer</a:t>
            </a:r>
          </a:p>
          <a:p>
            <a:r>
              <a:rPr sz="1400"/>
              <a:t>Choose Model performance evaluation metric</a:t>
            </a:r>
            <a:endParaRPr lang="en-US" sz="1400"/>
          </a:p>
          <a:p>
            <a:r>
              <a:rPr lang="en-US" sz="1400"/>
              <a:t>Build Model using Logistic Regression'</a:t>
            </a:r>
          </a:p>
          <a:p>
            <a:r>
              <a:rPr lang="en-US" sz="1400"/>
              <a:t>Oversample data using SMOTE</a:t>
            </a:r>
          </a:p>
          <a:p>
            <a:r>
              <a:rPr lang="en-US" sz="1400"/>
              <a:t>Perform Regularization on Model</a:t>
            </a:r>
          </a:p>
          <a:p>
            <a:r>
              <a:rPr lang="en-US" sz="1400"/>
              <a:t>Perform Under sampling using SMOTE</a:t>
            </a:r>
          </a:p>
          <a:p>
            <a:r>
              <a:rPr sz="1400"/>
              <a:t>Build different models - </a:t>
            </a:r>
            <a:r>
              <a:rPr sz="1400" noProof="1"/>
              <a:t>DecisionTreeClassifier</a:t>
            </a:r>
            <a:r>
              <a:rPr sz="1400"/>
              <a:t>, </a:t>
            </a:r>
            <a:r>
              <a:rPr sz="1400" noProof="1"/>
              <a:t>RandomForestClassifier</a:t>
            </a:r>
            <a:r>
              <a:rPr sz="1400"/>
              <a:t>, </a:t>
            </a:r>
            <a:r>
              <a:rPr sz="1400" noProof="1"/>
              <a:t>BaggingClassifier</a:t>
            </a:r>
            <a:r>
              <a:rPr sz="1400"/>
              <a:t>, </a:t>
            </a:r>
          </a:p>
          <a:p>
            <a:r>
              <a:rPr sz="1400" noProof="1"/>
              <a:t>AdaBoostClassifier</a:t>
            </a:r>
            <a:r>
              <a:rPr sz="1400"/>
              <a:t>, </a:t>
            </a:r>
            <a:r>
              <a:rPr sz="1400" noProof="1"/>
              <a:t>GradientBoostingClassifier</a:t>
            </a:r>
            <a:r>
              <a:rPr sz="1400"/>
              <a:t>, </a:t>
            </a:r>
            <a:r>
              <a:rPr sz="1400" noProof="1"/>
              <a:t>XGBClassifier</a:t>
            </a:r>
            <a:r>
              <a:rPr sz="1400"/>
              <a:t> </a:t>
            </a:r>
          </a:p>
          <a:p>
            <a:r>
              <a:rPr sz="1400"/>
              <a:t> Tune hyperparameters of all models using GridSearchCV</a:t>
            </a:r>
            <a:endParaRPr lang="en-US" sz="1400"/>
          </a:p>
          <a:p>
            <a:r>
              <a:rPr lang="en-US" sz="1400"/>
              <a:t>Tune hyperparameters of all models using </a:t>
            </a:r>
            <a:r>
              <a:rPr lang="en-US" sz="1400" noProof="1"/>
              <a:t>RandomizedSearchCV</a:t>
            </a:r>
          </a:p>
          <a:p>
            <a:r>
              <a:rPr lang="en-US" sz="1400"/>
              <a:t>Use pipelines in hyperparameter tuning</a:t>
            </a:r>
          </a:p>
          <a:p>
            <a:r>
              <a:rPr sz="1400"/>
              <a:t>Compare all models’ performance on train and test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Comparing Model Performance-Logistic Regression</a:t>
            </a:r>
            <a:endParaRPr sz="3600"/>
          </a:p>
        </p:txBody>
      </p:sp>
      <p:sp>
        <p:nvSpPr>
          <p:cNvPr id="3" name="Content Placeholder 2"/>
          <p:cNvSpPr>
            <a:spLocks noGrp="1" noEditPoints="1"/>
          </p:cNvSpPr>
          <p:nvPr>
            <p:ph idx="1"/>
          </p:nvPr>
        </p:nvSpPr>
        <p:spPr>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1040350" y="1821167"/>
            <a:ext cx="8691613" cy="2105868"/>
          </a:xfrm>
          <a:prstGeom prst="rect">
            <a:avLst/>
          </a:prstGeom>
        </p:spPr>
      </p:pic>
      <p:sp>
        <p:nvSpPr>
          <p:cNvPr id="5" name="TextBox 4"/>
          <p:cNvSpPr txBox="1"/>
          <p:nvPr/>
        </p:nvSpPr>
        <p:spPr>
          <a:xfrm>
            <a:off x="858681" y="4246684"/>
            <a:ext cx="8873282" cy="640686"/>
          </a:xfrm>
          <a:prstGeom prst="rect">
            <a:avLst/>
          </a:prstGeom>
          <a:noFill/>
        </p:spPr>
        <p:txBody>
          <a:bodyPr wrap="square" rtlCol="0">
            <a:spAutoFit/>
          </a:bodyPr>
          <a:lstStyle/>
          <a:p>
            <a:r>
              <a:rPr lang="en-US"/>
              <a:t> Logistic regression model on under sampled data has given a generalized performance with the highest recall on test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Comparing Model Performance Bagging and Boosting</a:t>
            </a:r>
            <a:endParaRPr sz="3600"/>
          </a:p>
        </p:txBody>
      </p:sp>
      <p:sp>
        <p:nvSpPr>
          <p:cNvPr id="3" name="Content Placeholder 2"/>
          <p:cNvSpPr>
            <a:spLocks noGrp="1" noEditPoints="1"/>
          </p:cNvSpPr>
          <p:nvPr>
            <p:ph idx="1"/>
          </p:nvPr>
        </p:nvSpPr>
        <p:spPr>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1076213" y="1821167"/>
            <a:ext cx="9182501" cy="2974206"/>
          </a:xfrm>
          <a:prstGeom prst="rect">
            <a:avLst/>
          </a:prstGeom>
        </p:spPr>
      </p:pic>
      <p:sp>
        <p:nvSpPr>
          <p:cNvPr id="5" name="TextBox 4"/>
          <p:cNvSpPr txBox="1"/>
          <p:nvPr/>
        </p:nvSpPr>
        <p:spPr>
          <a:xfrm>
            <a:off x="1076213" y="4795373"/>
            <a:ext cx="9903456" cy="1372071"/>
          </a:xfrm>
          <a:prstGeom prst="rect">
            <a:avLst/>
          </a:prstGeom>
          <a:noFill/>
        </p:spPr>
        <p:txBody>
          <a:bodyPr wrap="square" rtlCol="0">
            <a:spAutoFit/>
          </a:bodyPr>
          <a:lstStyle/>
          <a:p>
            <a:pPr marL="285750" indent="-285750">
              <a:buFont typeface="Arial" pitchFamily="34" charset="0" panose="020B0604020202020204"/>
              <a:buChar char="•"/>
            </a:pPr>
            <a:r>
              <a:rPr lang="en-US" sz="1400"/>
              <a:t>The XGBoost model tuned using grid search is giving the best test recall of 0.95 and it has comparable Accuracy and Precision as well but based on the time taken XGBoost model with Randomized search is giving close performance with very good timing</a:t>
            </a:r>
          </a:p>
          <a:p>
            <a:pPr marL="285750" indent="-285750">
              <a:buFont typeface="Arial" pitchFamily="34" charset="0" panose="020B0604020202020204"/>
              <a:buChar char="•"/>
            </a:pPr>
            <a:r>
              <a:rPr lang="en-US" sz="1400"/>
              <a:t>Also we can see that the Random Forest with Grid Search has taken the highest time for completion with around 5 and half hours.The least amount of time has been taken by the Decision Tree model with Randomized Search with just 6.27 secs.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Feature Importance-XGBoost</a:t>
            </a:r>
          </a:p>
        </p:txBody>
      </p:sp>
      <p:sp>
        <p:nvSpPr>
          <p:cNvPr id="3" name="Content Placeholder 2"/>
          <p:cNvSpPr>
            <a:spLocks noGrp="1" noEditPoints="1"/>
          </p:cNvSpPr>
          <p:nvPr>
            <p:ph idx="1"/>
          </p:nvPr>
        </p:nvSpPr>
        <p:spPr>
          <a:prstGeom prst="rect">
            <a:avLst/>
          </a:prstGeom>
        </p:spPr>
        <p:txBody>
          <a:bodyPr/>
          <a:lstStyle/>
          <a:p>
            <a:pPr marL="0" indent="0">
              <a:buNone/>
            </a:pPr>
            <a:r>
              <a:rPr sz="1600"/>
              <a:t>Total_Tran_Ct is the most important </a:t>
            </a:r>
            <a:endParaRPr lang="en-US" sz="1600"/>
          </a:p>
          <a:p>
            <a:pPr marL="0" indent="0">
              <a:buNone/>
            </a:pPr>
            <a:r>
              <a:rPr sz="1600"/>
              <a:t>feature followed by Total_Trans_Amt </a:t>
            </a:r>
            <a:endParaRPr lang="en-US" sz="1600"/>
          </a:p>
          <a:p>
            <a:pPr marL="0" indent="0">
              <a:buNone/>
            </a:pPr>
            <a:r>
              <a:rPr sz="1600"/>
              <a:t>&amp; Total_Revolving_Ba</a:t>
            </a:r>
            <a:r>
              <a:rPr lang="en-US" sz="1600"/>
              <a:t>l</a:t>
            </a:r>
            <a:endParaRPr sz="1600"/>
          </a:p>
        </p:txBody>
      </p:sp>
      <p:pic>
        <p:nvPicPr>
          <p:cNvPr id="4" name="Picture 3"/>
          <p:cNvPicPr>
            <a:picLocks noChangeAspect="1"/>
          </p:cNvPicPr>
          <p:nvPr/>
        </p:nvPicPr>
        <p:blipFill>
          <a:blip r:embed="rId1"/>
          <a:srcRect/>
          <a:stretch>
            <a:fillRect/>
          </a:stretch>
        </p:blipFill>
        <p:spPr>
          <a:xfrm>
            <a:off x="5135137" y="1690688"/>
            <a:ext cx="6314081" cy="45650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Business Recommendations</a:t>
            </a:r>
          </a:p>
        </p:txBody>
      </p:sp>
      <p:sp>
        <p:nvSpPr>
          <p:cNvPr id="3" name="Content Placeholder 2"/>
          <p:cNvSpPr>
            <a:spLocks noGrp="1" noEditPoints="1"/>
          </p:cNvSpPr>
          <p:nvPr>
            <p:ph idx="1"/>
          </p:nvPr>
        </p:nvSpPr>
        <p:spPr>
          <a:xfrm>
            <a:off x="941568" y="1690688"/>
            <a:ext cx="10515600" cy="4486275"/>
          </a:xfrm>
          <a:prstGeom prst="rect">
            <a:avLst/>
          </a:prstGeom>
        </p:spPr>
        <p:txBody>
          <a:bodyPr/>
          <a:lstStyle/>
          <a:p>
            <a:pPr>
              <a:buFont typeface="Arial" pitchFamily="34" charset="0" panose="020B0604020202020204"/>
              <a:buChar char="•"/>
            </a:pPr>
            <a:r>
              <a:rPr sz="1600"/>
              <a:t>The Bank should focus on customers who have less Total_Trans_Ct in the last 12 months as these are customers who have high chances of </a:t>
            </a:r>
            <a:r>
              <a:rPr sz="1600" noProof="1"/>
              <a:t>attriting</a:t>
            </a:r>
            <a:r>
              <a:rPr sz="1600"/>
              <a:t>.Obviously since these customers do</a:t>
            </a:r>
            <a:r>
              <a:rPr lang="en-US" sz="1600"/>
              <a:t> </a:t>
            </a:r>
            <a:r>
              <a:rPr sz="1600"/>
              <a:t>not make much transactions they indicate that they do</a:t>
            </a:r>
            <a:r>
              <a:rPr lang="en-US" sz="1600"/>
              <a:t> </a:t>
            </a:r>
            <a:r>
              <a:rPr sz="1600"/>
              <a:t>not use the credit cards much.Bank can provide some offers for these customers to get them using th</a:t>
            </a:r>
            <a:r>
              <a:rPr lang="en-US" sz="1600"/>
              <a:t>ei</a:t>
            </a:r>
            <a:r>
              <a:rPr sz="1600"/>
              <a:t>r credit cards</a:t>
            </a:r>
          </a:p>
          <a:p>
            <a:pPr>
              <a:buFont typeface="Arial" pitchFamily="34" charset="0" panose="020B0604020202020204"/>
              <a:buChar char="•"/>
            </a:pPr>
            <a:r>
              <a:rPr sz="1600"/>
              <a:t>Similarly customers who have done less transaction in the past 12 months and those who have low revolving balance in th</a:t>
            </a:r>
            <a:r>
              <a:rPr lang="en-US" sz="1600"/>
              <a:t>ei</a:t>
            </a:r>
            <a:r>
              <a:rPr sz="1600"/>
              <a:t>r account have higher chances of attrition and th</a:t>
            </a:r>
            <a:r>
              <a:rPr lang="en-US" sz="1600"/>
              <a:t>e</a:t>
            </a:r>
            <a:r>
              <a:rPr sz="1600"/>
              <a:t> bank must focus on such customers and provide offers to retain them </a:t>
            </a:r>
          </a:p>
          <a:p>
            <a:pPr>
              <a:buFont typeface="Arial" pitchFamily="34" charset="0" panose="020B0604020202020204"/>
              <a:buChar char="•"/>
            </a:pPr>
            <a:r>
              <a:rPr sz="1600"/>
              <a:t> Also customers who hold 2 products with the bank are the ones showing higher attrition.Bank can encourage such customers to get enrolled for more products which will help retain such customers</a:t>
            </a:r>
          </a:p>
          <a:p>
            <a:pPr>
              <a:buFont typeface="Arial" pitchFamily="34" charset="0" panose="020B0604020202020204"/>
              <a:buChar char="•"/>
            </a:pPr>
            <a:r>
              <a:rPr sz="1600"/>
              <a:t>Change in transaction amount from Q4 over Q1 (Total_Amt_</a:t>
            </a:r>
            <a:r>
              <a:rPr sz="1600" noProof="1"/>
              <a:t>Chng</a:t>
            </a:r>
            <a:r>
              <a:rPr sz="1600"/>
              <a:t>_Q4_Q1) is less for </a:t>
            </a:r>
            <a:r>
              <a:rPr sz="1600" noProof="1"/>
              <a:t>attrited</a:t>
            </a:r>
            <a:r>
              <a:rPr sz="1600"/>
              <a:t> customers than existing customers.Customers have to encouraged to spend more.Offers can be provided.</a:t>
            </a:r>
          </a:p>
          <a:p>
            <a:pPr>
              <a:buFont typeface="Arial" pitchFamily="34" charset="0" panose="020B0604020202020204"/>
              <a:buChar char="•"/>
            </a:pPr>
            <a:r>
              <a:rPr sz="1600"/>
              <a:t>Customers who have been inactive for a month show high chances of attrition.Bank should focus on such customers as well.</a:t>
            </a:r>
          </a:p>
          <a:p>
            <a:pPr>
              <a:buFont typeface="Arial" pitchFamily="34" charset="0" panose="020B0604020202020204"/>
              <a:buChar char="•"/>
            </a:pPr>
            <a:r>
              <a:rPr sz="1600"/>
              <a:t>Other factors to focus are customers having income less than 40K, customers who have had high number of contacts with the bank in the last 12 months.</a:t>
            </a:r>
          </a:p>
          <a:p>
            <a:pPr marL="0" indent="0">
              <a:buNone/>
            </a:pPr>
            <a:endParaRPr sz="1600"/>
          </a:p>
          <a:p>
            <a:pPr marL="0" indent="0">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46411"/>
          </a:xfrm>
          <a:prstGeom prst="rect">
            <a:avLst/>
          </a:prstGeom>
        </p:spPr>
        <p:txBody>
          <a:bodyPr/>
          <a:lstStyle/>
          <a:p>
            <a:r>
              <a:rPr lang="en-US" sz="3600"/>
              <a:t>Objective</a:t>
            </a:r>
            <a:endParaRPr sz="3600"/>
          </a:p>
        </p:txBody>
      </p:sp>
      <p:sp>
        <p:nvSpPr>
          <p:cNvPr id="3" name="Content Placeholder 2"/>
          <p:cNvSpPr>
            <a:spLocks noGrp="1" noEditPoints="1"/>
          </p:cNvSpPr>
          <p:nvPr>
            <p:ph idx="1"/>
          </p:nvPr>
        </p:nvSpPr>
        <p:spPr>
          <a:xfrm>
            <a:off x="941568" y="1311536"/>
            <a:ext cx="10515600" cy="4865427"/>
          </a:xfrm>
          <a:prstGeom prst="rect">
            <a:avLst/>
          </a:prstGeom>
        </p:spPr>
        <p:txBody>
          <a:bodyPr/>
          <a:lstStyle/>
          <a:p>
            <a:r>
              <a:t>Explore and visualize the dataset.</a:t>
            </a:r>
          </a:p>
          <a:p>
            <a:r>
              <a:t>Build a classification model to predict if the customer is going to churn or not</a:t>
            </a:r>
          </a:p>
          <a:p>
            <a:r>
              <a:t>Optimize the model using appropriate techniques</a:t>
            </a:r>
          </a:p>
          <a:p>
            <a:r>
              <a:t>Generate a set of insights and recommendations that will help the 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Dictionary</a:t>
            </a:r>
            <a:endParaRPr sz="3600"/>
          </a:p>
        </p:txBody>
      </p:sp>
      <p:sp>
        <p:nvSpPr>
          <p:cNvPr id="3" name="Content Placeholder 2"/>
          <p:cNvSpPr>
            <a:spLocks noGrp="1" noEditPoints="1"/>
          </p:cNvSpPr>
          <p:nvPr>
            <p:ph idx="1"/>
          </p:nvPr>
        </p:nvSpPr>
        <p:spPr>
          <a:xfrm>
            <a:off x="941568" y="1348890"/>
            <a:ext cx="10914707" cy="5406779"/>
          </a:xfrm>
          <a:prstGeom prst="rect">
            <a:avLst/>
          </a:prstGeom>
        </p:spPr>
        <p:txBody>
          <a:bodyPr/>
          <a:lstStyle/>
          <a:p>
            <a:pPr>
              <a:buFont typeface="Arial" pitchFamily="34" charset="0" panose="020B0604020202020204"/>
              <a:buChar char="•"/>
            </a:pPr>
            <a:r>
              <a:rPr sz="1600"/>
              <a:t>CLIENTNUM: Client number. Unique identifier for the customer holding the account</a:t>
            </a:r>
          </a:p>
          <a:p>
            <a:pPr>
              <a:buFont typeface="Arial" pitchFamily="34" charset="0" panose="020B0604020202020204"/>
              <a:buChar char="•"/>
            </a:pPr>
            <a:r>
              <a:rPr sz="1600"/>
              <a:t>Attrition_Flag: Internal event (customer activity) variable - if the account is closed then 1 else 0</a:t>
            </a:r>
          </a:p>
          <a:p>
            <a:pPr>
              <a:buFont typeface="Arial" pitchFamily="34" charset="0" panose="020B0604020202020204"/>
              <a:buChar char="•"/>
            </a:pPr>
            <a:r>
              <a:rPr sz="1600"/>
              <a:t> Customer_Age: Age in Years</a:t>
            </a:r>
          </a:p>
          <a:p>
            <a:pPr>
              <a:buFont typeface="Arial" pitchFamily="34" charset="0" panose="020B0604020202020204"/>
              <a:buChar char="•"/>
            </a:pPr>
            <a:r>
              <a:rPr sz="1600"/>
              <a:t> Gender: Gender of the account holder</a:t>
            </a:r>
          </a:p>
          <a:p>
            <a:pPr>
              <a:buFont typeface="Arial" pitchFamily="34" charset="0" panose="020B0604020202020204"/>
              <a:buChar char="•"/>
            </a:pPr>
            <a:r>
              <a:rPr sz="1600"/>
              <a:t> Dependent_count: Number of dependents</a:t>
            </a:r>
          </a:p>
          <a:p>
            <a:pPr>
              <a:buFont typeface="Arial" pitchFamily="34" charset="0" panose="020B0604020202020204"/>
              <a:buChar char="•"/>
            </a:pPr>
            <a:r>
              <a:rPr sz="1600"/>
              <a:t> Education_Level: Educational Qualification of the account holder</a:t>
            </a:r>
          </a:p>
          <a:p>
            <a:pPr>
              <a:buFont typeface="Arial" pitchFamily="34" charset="0" panose="020B0604020202020204"/>
              <a:buChar char="•"/>
            </a:pPr>
            <a:r>
              <a:rPr sz="1600"/>
              <a:t> Marital_Status: Marital Status of the account holder</a:t>
            </a:r>
          </a:p>
          <a:p>
            <a:pPr>
              <a:buFont typeface="Arial" pitchFamily="34" charset="0" panose="020B0604020202020204"/>
              <a:buChar char="•"/>
            </a:pPr>
            <a:r>
              <a:rPr sz="1600"/>
              <a:t> Income_Category: Annual Income Category of the account holder</a:t>
            </a:r>
          </a:p>
          <a:p>
            <a:pPr>
              <a:buFont typeface="Arial" pitchFamily="34" charset="0" panose="020B0604020202020204"/>
              <a:buChar char="•"/>
            </a:pPr>
            <a:r>
              <a:rPr sz="1600"/>
              <a:t> Card_Category: Type of Card</a:t>
            </a:r>
          </a:p>
          <a:p>
            <a:pPr>
              <a:buFont typeface="Arial" pitchFamily="34" charset="0" panose="020B0604020202020204"/>
              <a:buChar char="•"/>
            </a:pPr>
            <a:r>
              <a:rPr sz="1600"/>
              <a:t> Months_on_book: Period of relationship with the bank</a:t>
            </a:r>
            <a:endParaRPr lang="en-US" sz="1600"/>
          </a:p>
          <a:p>
            <a:pPr>
              <a:buFont typeface="Arial" pitchFamily="34" charset="0" panose="020B0604020202020204"/>
              <a:buChar char="•"/>
            </a:pPr>
            <a:r>
              <a:rPr lang="en-US" sz="1600"/>
              <a:t>Total_Relationship_Count: Total no. of products held by the customer</a:t>
            </a:r>
          </a:p>
          <a:p>
            <a:pPr>
              <a:buFont typeface="Arial" pitchFamily="34" charset="0" panose="020B0604020202020204"/>
              <a:buChar char="•"/>
            </a:pPr>
            <a:r>
              <a:rPr lang="en-US" sz="1600"/>
              <a:t> Months_Inactive_12_mon: No. of months inactive in the last 12 months</a:t>
            </a:r>
          </a:p>
          <a:p>
            <a:pPr>
              <a:buFont typeface="Arial" pitchFamily="34" charset="0" panose="020B0604020202020204"/>
              <a:buChar char="•"/>
            </a:pPr>
            <a:r>
              <a:rPr lang="en-US" sz="1600"/>
              <a:t> Contacts_Count_12_mon: No. of Contacts in the last 12 months</a:t>
            </a:r>
          </a:p>
          <a:p>
            <a:pPr>
              <a:buFont typeface="Arial" pitchFamily="34" charset="0" panose="020B0604020202020204"/>
              <a:buChar char="•"/>
            </a:pP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Dictionary &amp; Data Information</a:t>
            </a:r>
            <a:endParaRPr sz="3600"/>
          </a:p>
        </p:txBody>
      </p:sp>
      <p:sp>
        <p:nvSpPr>
          <p:cNvPr id="3" name="Content Placeholder 2"/>
          <p:cNvSpPr>
            <a:spLocks noGrp="1" noEditPoints="1"/>
          </p:cNvSpPr>
          <p:nvPr>
            <p:ph idx="1"/>
          </p:nvPr>
        </p:nvSpPr>
        <p:spPr>
          <a:xfrm>
            <a:off x="941568" y="1821167"/>
            <a:ext cx="11174128" cy="4355796"/>
          </a:xfrm>
          <a:prstGeom prst="rect">
            <a:avLst/>
          </a:prstGeom>
        </p:spPr>
        <p:txBody>
          <a:bodyPr/>
          <a:lstStyle/>
          <a:p>
            <a:pPr>
              <a:buFont typeface="Arial" pitchFamily="34" charset="0" panose="020B0604020202020204"/>
              <a:buChar char="•"/>
            </a:pPr>
            <a:r>
              <a:rPr sz="1600"/>
              <a:t>Credit_Limit: Credit Limit on the Credit Card</a:t>
            </a:r>
          </a:p>
          <a:p>
            <a:pPr>
              <a:buFont typeface="Arial" pitchFamily="34" charset="0" panose="020B0604020202020204"/>
              <a:buChar char="•"/>
            </a:pPr>
            <a:r>
              <a:rPr sz="1600"/>
              <a:t> Total_Revolving_Bal: Total Revolving Balance on the Credit Card</a:t>
            </a:r>
          </a:p>
          <a:p>
            <a:pPr>
              <a:buFont typeface="Arial" pitchFamily="34" charset="0" panose="020B0604020202020204"/>
              <a:buChar char="•"/>
            </a:pPr>
            <a:r>
              <a:rPr sz="1600"/>
              <a:t> </a:t>
            </a:r>
            <a:r>
              <a:rPr sz="1600" noProof="1"/>
              <a:t>Avg</a:t>
            </a:r>
            <a:r>
              <a:rPr sz="1600"/>
              <a:t>_Open_To_Buy: Open to Buy Credit Line (Average of last 12 months)</a:t>
            </a:r>
          </a:p>
          <a:p>
            <a:pPr>
              <a:buFont typeface="Arial" pitchFamily="34" charset="0" panose="020B0604020202020204"/>
              <a:buChar char="•"/>
            </a:pPr>
            <a:r>
              <a:rPr sz="1600"/>
              <a:t> Total_Amt_</a:t>
            </a:r>
            <a:r>
              <a:rPr sz="1600" noProof="1"/>
              <a:t>Chng</a:t>
            </a:r>
            <a:r>
              <a:rPr sz="1600"/>
              <a:t>_Q4_Q1: Change in Transaction Amount (Q4 over Q1)</a:t>
            </a:r>
          </a:p>
          <a:p>
            <a:pPr>
              <a:buFont typeface="Arial" pitchFamily="34" charset="0" panose="020B0604020202020204"/>
              <a:buChar char="•"/>
            </a:pPr>
            <a:r>
              <a:rPr sz="1600"/>
              <a:t> Total_Trans_Amt: Total Transaction Amount (Last 12 months)</a:t>
            </a:r>
          </a:p>
          <a:p>
            <a:pPr>
              <a:buFont typeface="Arial" pitchFamily="34" charset="0" panose="020B0604020202020204"/>
              <a:buChar char="•"/>
            </a:pPr>
            <a:r>
              <a:rPr sz="1600"/>
              <a:t> Total_Trans_Ct: Total Transaction Count (Last 12 months)</a:t>
            </a:r>
          </a:p>
          <a:p>
            <a:pPr>
              <a:buFont typeface="Arial" pitchFamily="34" charset="0" panose="020B0604020202020204"/>
              <a:buChar char="•"/>
            </a:pPr>
            <a:r>
              <a:rPr sz="1600"/>
              <a:t> Total_Ct_</a:t>
            </a:r>
            <a:r>
              <a:rPr sz="1600" noProof="1"/>
              <a:t>Chng</a:t>
            </a:r>
            <a:r>
              <a:rPr sz="1600"/>
              <a:t>_Q4_Q1: Change in Transaction Count (Q4 over Q1)</a:t>
            </a:r>
          </a:p>
          <a:p>
            <a:pPr>
              <a:buFont typeface="Arial" pitchFamily="34" charset="0" panose="020B0604020202020204"/>
              <a:buChar char="•"/>
            </a:pPr>
            <a:r>
              <a:rPr sz="1600"/>
              <a:t> </a:t>
            </a:r>
            <a:r>
              <a:rPr sz="1600" noProof="1"/>
              <a:t>Avg</a:t>
            </a:r>
            <a:r>
              <a:rPr sz="1600"/>
              <a:t>_Utilization_Ratio: Average Card Utilization Ratio</a:t>
            </a:r>
            <a:endParaRPr lang="en-US" sz="1600"/>
          </a:p>
          <a:p>
            <a:pPr marL="0" indent="0">
              <a:buFont typeface="Arial" pitchFamily="34" charset="0" panose="020B0604020202020204"/>
              <a:buNone/>
            </a:pPr>
            <a:r>
              <a:rPr lang="en-US" sz="1600" b="1"/>
              <a:t>Data Information:</a:t>
            </a:r>
          </a:p>
          <a:p>
            <a:pPr>
              <a:buFont typeface="Arial" pitchFamily="34" charset="0" panose="020B0604020202020204"/>
              <a:buChar char="•"/>
            </a:pPr>
            <a:r>
              <a:rPr lang="en-US" sz="1600" b="0"/>
              <a:t>There are 10127 rows and 21 columns.</a:t>
            </a:r>
          </a:p>
          <a:p>
            <a:pPr>
              <a:buFont typeface="Arial" pitchFamily="34" charset="0" panose="020B0604020202020204"/>
              <a:buChar char="•"/>
            </a:pPr>
            <a:r>
              <a:rPr lang="en-US" sz="1600" b="0"/>
              <a:t> We don't see any missing values in the columns</a:t>
            </a:r>
          </a:p>
          <a:p>
            <a:pPr>
              <a:buFont typeface="Arial" pitchFamily="34" charset="0" panose="020B0604020202020204"/>
              <a:buChar char="•"/>
            </a:pPr>
            <a:r>
              <a:rPr lang="en-US" sz="1600" b="0"/>
              <a:t>There are 10 </a:t>
            </a:r>
            <a:r>
              <a:rPr lang="en-US" sz="1600" b="0" noProof="1"/>
              <a:t>int</a:t>
            </a:r>
            <a:r>
              <a:rPr lang="en-US" sz="1600" b="0"/>
              <a:t> variables,5 float variables and 6 object variables</a:t>
            </a:r>
          </a:p>
        </p:txBody>
      </p:sp>
      <p:pic>
        <p:nvPicPr>
          <p:cNvPr id="5" name="Picture 4"/>
          <p:cNvPicPr>
            <a:picLocks noChangeAspect="1"/>
          </p:cNvPicPr>
          <p:nvPr/>
        </p:nvPicPr>
        <p:blipFill>
          <a:blip r:embed="rId1"/>
          <a:srcRect/>
          <a:stretch>
            <a:fillRect/>
          </a:stretch>
        </p:blipFill>
        <p:spPr>
          <a:xfrm>
            <a:off x="8829528" y="2189394"/>
            <a:ext cx="3362471" cy="37257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Information</a:t>
            </a:r>
            <a:endParaRPr sz="3600"/>
          </a:p>
        </p:txBody>
      </p:sp>
      <p:sp>
        <p:nvSpPr>
          <p:cNvPr id="3" name="Content Placeholder 2"/>
          <p:cNvSpPr>
            <a:spLocks noGrp="1" noEditPoints="1"/>
          </p:cNvSpPr>
          <p:nvPr>
            <p:ph idx="1"/>
          </p:nvPr>
        </p:nvSpPr>
        <p:spPr>
          <a:xfrm>
            <a:off x="941568" y="1821167"/>
            <a:ext cx="10515600" cy="4581957"/>
          </a:xfrm>
          <a:prstGeom prst="rect">
            <a:avLst/>
          </a:prstGeom>
        </p:spPr>
        <p:txBody>
          <a:bodyPr/>
          <a:lstStyle/>
          <a:p>
            <a:pPr>
              <a:buFont typeface="Arial" pitchFamily="34" charset="0" panose="020B0604020202020204"/>
              <a:buChar char="•"/>
            </a:pPr>
            <a:r>
              <a:rPr sz="1400"/>
              <a:t>Age of customers range from 26 to 73</a:t>
            </a:r>
          </a:p>
          <a:p>
            <a:pPr>
              <a:buFont typeface="Arial" pitchFamily="34" charset="0" panose="020B0604020202020204"/>
              <a:buChar char="•"/>
            </a:pPr>
            <a:r>
              <a:rPr sz="1400"/>
              <a:t>Customers have min 13 years of relationship </a:t>
            </a:r>
            <a:endParaRPr lang="en-US" sz="1400"/>
          </a:p>
          <a:p>
            <a:pPr marL="0" indent="0">
              <a:buFont typeface="Arial" pitchFamily="34" charset="0" panose="020B0604020202020204"/>
              <a:buNone/>
            </a:pPr>
            <a:r>
              <a:rPr sz="1400"/>
              <a:t>with the Bank</a:t>
            </a:r>
          </a:p>
          <a:p>
            <a:pPr>
              <a:buFont typeface="Arial" pitchFamily="34" charset="0" panose="020B0604020202020204"/>
              <a:buChar char="•"/>
            </a:pPr>
            <a:r>
              <a:rPr sz="1400"/>
              <a:t>The max number of products held is 6</a:t>
            </a:r>
          </a:p>
          <a:p>
            <a:pPr>
              <a:buFont typeface="Arial" pitchFamily="34" charset="0" panose="020B0604020202020204"/>
              <a:buChar char="•"/>
            </a:pPr>
            <a:r>
              <a:rPr sz="1400"/>
              <a:t>Credit limit ranges from 1438 to 34516</a:t>
            </a:r>
          </a:p>
          <a:p>
            <a:pPr>
              <a:buFont typeface="Arial" pitchFamily="34" charset="0" panose="020B0604020202020204"/>
              <a:buChar char="•"/>
            </a:pPr>
            <a:r>
              <a:rPr sz="1400" noProof="1"/>
              <a:t>Avg</a:t>
            </a:r>
            <a:r>
              <a:rPr sz="1400"/>
              <a:t>_open_to_buy has a huge range from</a:t>
            </a:r>
            <a:endParaRPr lang="en-US" sz="1400"/>
          </a:p>
          <a:p>
            <a:pPr marL="0" indent="0">
              <a:buFont typeface="Arial" pitchFamily="34" charset="0" panose="020B0604020202020204"/>
              <a:buNone/>
            </a:pPr>
            <a:r>
              <a:rPr sz="1400"/>
              <a:t> amount 3 to 34516</a:t>
            </a:r>
            <a:endParaRPr lang="en-US" sz="1400"/>
          </a:p>
          <a:p>
            <a:pPr>
              <a:buFont typeface="Arial" pitchFamily="34" charset="0" panose="020B0604020202020204"/>
              <a:buChar char="•"/>
            </a:pPr>
            <a:r>
              <a:rPr lang="en-US" sz="1400"/>
              <a:t>Most of the customers are existing customers</a:t>
            </a:r>
          </a:p>
          <a:p>
            <a:pPr marL="0" indent="0">
              <a:buFont typeface="Arial" pitchFamily="34" charset="0" panose="020B0604020202020204"/>
              <a:buNone/>
            </a:pPr>
            <a:r>
              <a:rPr lang="en-US" sz="1400"/>
              <a:t>who has not </a:t>
            </a:r>
            <a:r>
              <a:rPr lang="en-US" sz="1400" noProof="1"/>
              <a:t>attrited</a:t>
            </a:r>
            <a:r>
              <a:rPr lang="en-US" sz="1400"/>
              <a:t> yet</a:t>
            </a:r>
          </a:p>
          <a:p>
            <a:pPr>
              <a:buFont typeface="Arial" pitchFamily="34" charset="0" panose="020B0604020202020204"/>
              <a:buChar char="•"/>
            </a:pPr>
            <a:r>
              <a:rPr lang="en-US" sz="1400"/>
              <a:t>Most of the customers are Female ,have graduation</a:t>
            </a:r>
          </a:p>
          <a:p>
            <a:pPr marL="0" indent="0">
              <a:buFont typeface="Arial" pitchFamily="34" charset="0" panose="020B0604020202020204"/>
              <a:buNone/>
            </a:pPr>
            <a:r>
              <a:rPr lang="en-US" sz="1400"/>
              <a:t>and are married</a:t>
            </a:r>
          </a:p>
          <a:p>
            <a:pPr>
              <a:buFont typeface="Arial" pitchFamily="34" charset="0" panose="020B0604020202020204"/>
              <a:buChar char="•"/>
            </a:pPr>
            <a:r>
              <a:rPr lang="en-US" sz="1400"/>
              <a:t>Most of the customers make less than 40K income</a:t>
            </a:r>
          </a:p>
          <a:p>
            <a:pPr>
              <a:buFont typeface="Arial" pitchFamily="34" charset="0" panose="020B0604020202020204"/>
              <a:buChar char="•"/>
            </a:pPr>
            <a:r>
              <a:rPr lang="en-US" sz="1400"/>
              <a:t>The card category that most customers hold is Blue.</a:t>
            </a:r>
          </a:p>
          <a:p>
            <a:pPr>
              <a:buFont typeface="Arial" pitchFamily="34" charset="0" panose="020B0604020202020204"/>
              <a:buChar char="•"/>
            </a:pPr>
            <a:r>
              <a:rPr lang="en-US" sz="1400"/>
              <a:t>Attrition_Flag is our target variable</a:t>
            </a:r>
          </a:p>
        </p:txBody>
      </p:sp>
      <p:pic>
        <p:nvPicPr>
          <p:cNvPr id="4" name="Picture 3"/>
          <p:cNvPicPr>
            <a:picLocks noChangeAspect="1"/>
          </p:cNvPicPr>
          <p:nvPr/>
        </p:nvPicPr>
        <p:blipFill>
          <a:blip r:embed="rId1"/>
          <a:srcRect/>
          <a:stretch>
            <a:fillRect/>
          </a:stretch>
        </p:blipFill>
        <p:spPr>
          <a:xfrm>
            <a:off x="6191418" y="1821167"/>
            <a:ext cx="5678877" cy="2785314"/>
          </a:xfrm>
          <a:prstGeom prst="rect">
            <a:avLst/>
          </a:prstGeom>
        </p:spPr>
      </p:pic>
      <p:pic>
        <p:nvPicPr>
          <p:cNvPr id="5" name="Picture 4"/>
          <p:cNvPicPr>
            <a:picLocks noChangeAspect="1"/>
          </p:cNvPicPr>
          <p:nvPr/>
        </p:nvPicPr>
        <p:blipFill>
          <a:blip r:embed="rId2"/>
          <a:srcRect/>
          <a:stretch>
            <a:fillRect/>
          </a:stretch>
        </p:blipFill>
        <p:spPr>
          <a:xfrm>
            <a:off x="6199367" y="4736960"/>
            <a:ext cx="3532472" cy="13255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Analysis-Months_on_book,Total_Revolving_Bal,Total_Tran_Amt</a:t>
            </a:r>
          </a:p>
        </p:txBody>
      </p:sp>
      <p:sp>
        <p:nvSpPr>
          <p:cNvPr id="3" name="Content Placeholder 2"/>
          <p:cNvSpPr>
            <a:spLocks noGrp="1" noEditPoints="1"/>
          </p:cNvSpPr>
          <p:nvPr>
            <p:ph idx="1"/>
          </p:nvPr>
        </p:nvSpPr>
        <p:spPr>
          <a:prstGeom prst="rect">
            <a:avLst/>
          </a:prstGeom>
        </p:spPr>
        <p:txBody>
          <a:bodyPr/>
          <a:lstStyle/>
          <a:p>
            <a:pPr marL="0" indent="0">
              <a:buNone/>
            </a:pPr>
            <a:r>
              <a:rPr lang="en-US" sz="1400"/>
              <a:t>            Months_on_book                                   Total_Revolving_Bal                          Total_Tran_Amt</a:t>
            </a:r>
            <a:endParaRPr sz="1400"/>
          </a:p>
        </p:txBody>
      </p:sp>
      <p:pic>
        <p:nvPicPr>
          <p:cNvPr id="5" name="Picture 4"/>
          <p:cNvPicPr>
            <a:picLocks noChangeAspect="1"/>
          </p:cNvPicPr>
          <p:nvPr/>
        </p:nvPicPr>
        <p:blipFill>
          <a:blip r:embed="rId1"/>
          <a:srcRect/>
          <a:stretch>
            <a:fillRect/>
          </a:stretch>
        </p:blipFill>
        <p:spPr>
          <a:xfrm>
            <a:off x="933618" y="2160075"/>
            <a:ext cx="3825971" cy="2731772"/>
          </a:xfrm>
          <a:prstGeom prst="rect">
            <a:avLst/>
          </a:prstGeom>
        </p:spPr>
      </p:pic>
      <p:pic>
        <p:nvPicPr>
          <p:cNvPr id="6" name="Picture 5"/>
          <p:cNvPicPr>
            <a:picLocks noChangeAspect="1"/>
          </p:cNvPicPr>
          <p:nvPr/>
        </p:nvPicPr>
        <p:blipFill>
          <a:blip r:embed="rId2"/>
          <a:srcRect/>
          <a:stretch>
            <a:fillRect/>
          </a:stretch>
        </p:blipFill>
        <p:spPr>
          <a:xfrm>
            <a:off x="4823190" y="2160075"/>
            <a:ext cx="3707921" cy="2731772"/>
          </a:xfrm>
          <a:prstGeom prst="rect">
            <a:avLst/>
          </a:prstGeom>
        </p:spPr>
      </p:pic>
      <p:pic>
        <p:nvPicPr>
          <p:cNvPr id="7" name="Picture 6"/>
          <p:cNvPicPr>
            <a:picLocks noChangeAspect="1"/>
          </p:cNvPicPr>
          <p:nvPr/>
        </p:nvPicPr>
        <p:blipFill>
          <a:blip r:embed="rId3"/>
          <a:srcRect/>
          <a:stretch>
            <a:fillRect/>
          </a:stretch>
        </p:blipFill>
        <p:spPr>
          <a:xfrm>
            <a:off x="8594712" y="2266504"/>
            <a:ext cx="2750504" cy="2625343"/>
          </a:xfrm>
          <a:prstGeom prst="rect">
            <a:avLst/>
          </a:prstGeom>
        </p:spPr>
      </p:pic>
      <p:sp>
        <p:nvSpPr>
          <p:cNvPr id="8" name="TextBox 7"/>
          <p:cNvSpPr txBox="1"/>
          <p:nvPr/>
        </p:nvSpPr>
        <p:spPr>
          <a:xfrm>
            <a:off x="1184019" y="5095275"/>
            <a:ext cx="3492192" cy="823364"/>
          </a:xfrm>
          <a:prstGeom prst="rect">
            <a:avLst/>
          </a:prstGeom>
          <a:noFill/>
        </p:spPr>
        <p:txBody>
          <a:bodyPr wrap="square" rtlCol="0">
            <a:spAutoFit/>
          </a:bodyPr>
          <a:lstStyle/>
          <a:p>
            <a:pPr marL="171450" indent="-171450">
              <a:buFont typeface="Arial" pitchFamily="34" charset="0" panose="020B0604020202020204"/>
              <a:buChar char="•"/>
            </a:pPr>
            <a:r>
              <a:rPr lang="en-US" sz="1200"/>
              <a:t>The mean and median value is same at 36</a:t>
            </a:r>
          </a:p>
          <a:p>
            <a:pPr marL="171450" indent="-171450">
              <a:buFont typeface="Arial" pitchFamily="34" charset="0" panose="020B0604020202020204"/>
              <a:buChar char="•"/>
            </a:pPr>
            <a:r>
              <a:rPr lang="en-US" sz="1200"/>
              <a:t>We can see some outliers where months &lt; 15 and months &gt; 50</a:t>
            </a:r>
          </a:p>
        </p:txBody>
      </p:sp>
      <p:sp>
        <p:nvSpPr>
          <p:cNvPr id="9" name="TextBox 8"/>
          <p:cNvSpPr txBox="1"/>
          <p:nvPr/>
        </p:nvSpPr>
        <p:spPr>
          <a:xfrm>
            <a:off x="4882417" y="5148489"/>
            <a:ext cx="3492193" cy="640484"/>
          </a:xfrm>
          <a:prstGeom prst="rect">
            <a:avLst/>
          </a:prstGeom>
          <a:noFill/>
        </p:spPr>
        <p:txBody>
          <a:bodyPr wrap="square" rtlCol="0">
            <a:spAutoFit/>
          </a:bodyPr>
          <a:lstStyle/>
          <a:p>
            <a:pPr marL="171450" indent="-171450">
              <a:buFont typeface="Arial" pitchFamily="34" charset="0" panose="020B0604020202020204"/>
              <a:buChar char="•"/>
            </a:pPr>
            <a:r>
              <a:rPr lang="en-US" sz="1200"/>
              <a:t> Total_Revolving_Bal is left skewed</a:t>
            </a:r>
          </a:p>
          <a:p>
            <a:pPr marL="171450" indent="-171450">
              <a:buFont typeface="Arial" pitchFamily="34" charset="0" panose="020B0604020202020204"/>
              <a:buChar char="•"/>
            </a:pPr>
            <a:r>
              <a:rPr lang="en-US" sz="1200"/>
              <a:t> Most of the customers had a revolving balance of 0</a:t>
            </a:r>
          </a:p>
        </p:txBody>
      </p:sp>
      <p:sp>
        <p:nvSpPr>
          <p:cNvPr id="10" name="TextBox 9"/>
          <p:cNvSpPr txBox="1"/>
          <p:nvPr/>
        </p:nvSpPr>
        <p:spPr>
          <a:xfrm>
            <a:off x="8660636" y="5195052"/>
            <a:ext cx="2913486" cy="640484"/>
          </a:xfrm>
          <a:prstGeom prst="rect">
            <a:avLst/>
          </a:prstGeom>
          <a:noFill/>
        </p:spPr>
        <p:txBody>
          <a:bodyPr wrap="square" rtlCol="0">
            <a:spAutoFit/>
          </a:bodyPr>
          <a:lstStyle/>
          <a:p>
            <a:pPr marL="171450" indent="-171450">
              <a:buFont typeface="Arial" pitchFamily="34" charset="0" panose="020B0604020202020204"/>
              <a:buChar char="•"/>
            </a:pPr>
            <a:r>
              <a:rPr lang="en-US" sz="1200"/>
              <a:t>The mean is at about 4500 for Total_Trans_Amt and we have outliers above 8500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Analysis-Income Category,Total Relationship_Count</a:t>
            </a:r>
          </a:p>
        </p:txBody>
      </p:sp>
      <p:sp>
        <p:nvSpPr>
          <p:cNvPr id="3" name="Content Placeholder 2"/>
          <p:cNvSpPr>
            <a:spLocks noGrp="1" noEditPoints="1"/>
          </p:cNvSpPr>
          <p:nvPr>
            <p:ph idx="1"/>
          </p:nvPr>
        </p:nvSpPr>
        <p:spPr>
          <a:xfrm>
            <a:off x="941568" y="1821167"/>
            <a:ext cx="11250432" cy="4355796"/>
          </a:xfrm>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933618" y="1821167"/>
            <a:ext cx="5265750" cy="1856150"/>
          </a:xfrm>
          <a:prstGeom prst="rect">
            <a:avLst/>
          </a:prstGeom>
        </p:spPr>
      </p:pic>
      <p:pic>
        <p:nvPicPr>
          <p:cNvPr id="5" name="Picture 4"/>
          <p:cNvPicPr>
            <a:picLocks noChangeAspect="1"/>
          </p:cNvPicPr>
          <p:nvPr/>
        </p:nvPicPr>
        <p:blipFill>
          <a:blip r:embed="rId2"/>
          <a:srcRect/>
          <a:stretch>
            <a:fillRect/>
          </a:stretch>
        </p:blipFill>
        <p:spPr>
          <a:xfrm>
            <a:off x="6518702" y="1821167"/>
            <a:ext cx="5673298" cy="1905122"/>
          </a:xfrm>
          <a:prstGeom prst="rect">
            <a:avLst/>
          </a:prstGeom>
        </p:spPr>
      </p:pic>
      <p:sp>
        <p:nvSpPr>
          <p:cNvPr id="6" name="TextBox 5"/>
          <p:cNvSpPr txBox="1"/>
          <p:nvPr/>
        </p:nvSpPr>
        <p:spPr>
          <a:xfrm>
            <a:off x="1190705" y="4041526"/>
            <a:ext cx="5186434" cy="915006"/>
          </a:xfrm>
          <a:prstGeom prst="rect">
            <a:avLst/>
          </a:prstGeom>
          <a:noFill/>
        </p:spPr>
        <p:txBody>
          <a:bodyPr wrap="square" rtlCol="0">
            <a:spAutoFit/>
          </a:bodyPr>
          <a:lstStyle/>
          <a:p>
            <a:r>
              <a:rPr lang="en-US"/>
              <a:t>35.2% percent customers make less than $40K,followed by 17.7% who make 40K-60K.</a:t>
            </a:r>
          </a:p>
        </p:txBody>
      </p:sp>
      <p:sp>
        <p:nvSpPr>
          <p:cNvPr id="7" name="TextBox 6"/>
          <p:cNvSpPr txBox="1"/>
          <p:nvPr/>
        </p:nvSpPr>
        <p:spPr>
          <a:xfrm>
            <a:off x="6525977" y="4018628"/>
            <a:ext cx="5289475" cy="915006"/>
          </a:xfrm>
          <a:prstGeom prst="rect">
            <a:avLst/>
          </a:prstGeom>
          <a:noFill/>
        </p:spPr>
        <p:txBody>
          <a:bodyPr wrap="square" rtlCol="0">
            <a:spAutoFit/>
          </a:bodyPr>
          <a:lstStyle/>
          <a:p>
            <a:r>
              <a:rPr lang="en-US"/>
              <a:t>22.8% customers hold 3 products with the bank About 18% each hold 4 products and 5 and 6 products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Analysis-Months_Inactive_12_mon,Contacts_Count_12_month</a:t>
            </a:r>
          </a:p>
        </p:txBody>
      </p:sp>
      <p:sp>
        <p:nvSpPr>
          <p:cNvPr id="3" name="Content Placeholder 2"/>
          <p:cNvSpPr>
            <a:spLocks noGrp="1" noEditPoints="1"/>
          </p:cNvSpPr>
          <p:nvPr>
            <p:ph idx="1"/>
          </p:nvPr>
        </p:nvSpPr>
        <p:spPr>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933618" y="1821167"/>
            <a:ext cx="5162382" cy="2252966"/>
          </a:xfrm>
          <a:prstGeom prst="rect">
            <a:avLst/>
          </a:prstGeom>
        </p:spPr>
      </p:pic>
      <p:pic>
        <p:nvPicPr>
          <p:cNvPr id="5" name="Picture 4"/>
          <p:cNvPicPr>
            <a:picLocks noChangeAspect="1"/>
          </p:cNvPicPr>
          <p:nvPr/>
        </p:nvPicPr>
        <p:blipFill>
          <a:blip r:embed="rId2"/>
          <a:srcRect/>
          <a:stretch>
            <a:fillRect/>
          </a:stretch>
        </p:blipFill>
        <p:spPr>
          <a:xfrm>
            <a:off x="6199368" y="1821167"/>
            <a:ext cx="5299969" cy="2316385"/>
          </a:xfrm>
          <a:prstGeom prst="rect">
            <a:avLst/>
          </a:prstGeom>
        </p:spPr>
      </p:pic>
      <p:sp>
        <p:nvSpPr>
          <p:cNvPr id="6" name="TextBox 5"/>
          <p:cNvSpPr txBox="1"/>
          <p:nvPr/>
        </p:nvSpPr>
        <p:spPr>
          <a:xfrm>
            <a:off x="1064765" y="4522387"/>
            <a:ext cx="5031235" cy="1463646"/>
          </a:xfrm>
          <a:prstGeom prst="rect">
            <a:avLst/>
          </a:prstGeom>
          <a:noFill/>
        </p:spPr>
        <p:txBody>
          <a:bodyPr wrap="square" rtlCol="0">
            <a:spAutoFit/>
          </a:bodyPr>
          <a:lstStyle/>
          <a:p>
            <a:r>
              <a:rPr lang="en-US"/>
              <a:t>38.0% customers had their card inactive for 3 months followed by 32.4% who had not used their card for 2 months.</a:t>
            </a:r>
          </a:p>
          <a:p>
            <a:r>
              <a:rPr lang="en-US"/>
              <a:t>1.2% have not used their card for 6 month</a:t>
            </a:r>
          </a:p>
        </p:txBody>
      </p:sp>
      <p:sp>
        <p:nvSpPr>
          <p:cNvPr id="7" name="TextBox 6"/>
          <p:cNvSpPr txBox="1"/>
          <p:nvPr/>
        </p:nvSpPr>
        <p:spPr>
          <a:xfrm>
            <a:off x="6285546" y="4545285"/>
            <a:ext cx="5031235" cy="1189326"/>
          </a:xfrm>
          <a:prstGeom prst="rect">
            <a:avLst/>
          </a:prstGeom>
          <a:noFill/>
        </p:spPr>
        <p:txBody>
          <a:bodyPr wrap="square" rtlCol="0">
            <a:spAutoFit/>
          </a:bodyPr>
          <a:lstStyle/>
          <a:p>
            <a:r>
              <a:rPr lang="en-US"/>
              <a:t>33.4% of the customers had contacted the bank or the bank has contacted the customer 3 times in the past 12 months &amp; 31.9% we contacted 2 times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 with Attrition Flag &amp; Contacts_Count_12_mon,Total_Relationship_Count</a:t>
            </a:r>
          </a:p>
        </p:txBody>
      </p:sp>
      <p:sp>
        <p:nvSpPr>
          <p:cNvPr id="3" name="Content Placeholder 2"/>
          <p:cNvSpPr>
            <a:spLocks noGrp="1" noEditPoints="1"/>
          </p:cNvSpPr>
          <p:nvPr>
            <p:ph idx="1"/>
          </p:nvPr>
        </p:nvSpPr>
        <p:spPr>
          <a:prstGeom prst="rect">
            <a:avLst/>
          </a:prstGeom>
        </p:spPr>
        <p:txBody>
          <a:bodyPr/>
          <a:lstStyle/>
          <a:p/>
        </p:txBody>
      </p:sp>
      <p:pic>
        <p:nvPicPr>
          <p:cNvPr id="4" name="Picture 4"/>
          <p:cNvPicPr>
            <a:picLocks noChangeAspect="1"/>
          </p:cNvPicPr>
          <p:nvPr/>
        </p:nvPicPr>
        <p:blipFill>
          <a:blip r:embed="rId1"/>
          <a:srcRect/>
          <a:stretch>
            <a:fillRect/>
          </a:stretch>
        </p:blipFill>
        <p:spPr>
          <a:xfrm>
            <a:off x="941568" y="1838661"/>
            <a:ext cx="5445056" cy="2080261"/>
          </a:xfrm>
          <a:prstGeom prst="rect">
            <a:avLst/>
          </a:prstGeom>
        </p:spPr>
      </p:pic>
      <p:sp>
        <p:nvSpPr>
          <p:cNvPr id="5" name="TextBox 4"/>
          <p:cNvSpPr txBox="1"/>
          <p:nvPr/>
        </p:nvSpPr>
        <p:spPr>
          <a:xfrm>
            <a:off x="1041866" y="4178915"/>
            <a:ext cx="5266578" cy="915006"/>
          </a:xfrm>
          <a:prstGeom prst="rect">
            <a:avLst/>
          </a:prstGeom>
          <a:noFill/>
        </p:spPr>
        <p:txBody>
          <a:bodyPr wrap="square" rtlCol="0">
            <a:spAutoFit/>
          </a:bodyPr>
          <a:lstStyle/>
          <a:p>
            <a:r>
              <a:rPr lang="en-US"/>
              <a:t>Attrition has been higher when there is higher number of contacts with the Bank in the last 12 months.</a:t>
            </a:r>
          </a:p>
        </p:txBody>
      </p:sp>
      <p:pic>
        <p:nvPicPr>
          <p:cNvPr id="6" name="Picture 5"/>
          <p:cNvPicPr>
            <a:picLocks noChangeAspect="1"/>
          </p:cNvPicPr>
          <p:nvPr/>
        </p:nvPicPr>
        <p:blipFill>
          <a:blip r:embed="rId2"/>
          <a:srcRect/>
          <a:stretch>
            <a:fillRect/>
          </a:stretch>
        </p:blipFill>
        <p:spPr>
          <a:xfrm>
            <a:off x="6596399" y="1921433"/>
            <a:ext cx="4835517" cy="2077632"/>
          </a:xfrm>
          <a:prstGeom prst="rect">
            <a:avLst/>
          </a:prstGeom>
        </p:spPr>
      </p:pic>
      <p:sp>
        <p:nvSpPr>
          <p:cNvPr id="7" name="TextBox 6"/>
          <p:cNvSpPr txBox="1"/>
          <p:nvPr/>
        </p:nvSpPr>
        <p:spPr>
          <a:xfrm>
            <a:off x="6503078" y="4167466"/>
            <a:ext cx="4928838" cy="1189326"/>
          </a:xfrm>
          <a:prstGeom prst="rect">
            <a:avLst/>
          </a:prstGeom>
          <a:noFill/>
        </p:spPr>
        <p:txBody>
          <a:bodyPr wrap="square" rtlCol="0">
            <a:spAutoFit/>
          </a:bodyPr>
          <a:lstStyle/>
          <a:p>
            <a:r>
              <a:rPr lang="en-US"/>
              <a:t>We can see that attrition is more for customers who hold 1 or 2 products compared to customers who hold more 4 or more products </a:t>
            </a:r>
          </a:p>
        </p:txBody>
      </p:sp>
    </p:spTree>
  </p:cSld>
  <p:clrMapOvr>
    <a:masterClrMapping/>
  </p:clrMapOvr>
</p:sld>
</file>

<file path=ppt/theme/theme1.xml><?xml version="1.0" encoding="utf-8"?>
<a:theme xmlns:a="http://schemas.openxmlformats.org/drawingml/2006/main" name="Green Party">
  <a:themeElements>
    <a:clrScheme name="Green Party">
      <a:dk1>
        <a:sysClr val="windowText" lastClr="000000"/>
      </a:dk1>
      <a:lt1>
        <a:srgbClr val="FDFDFD"/>
      </a:lt1>
      <a:dk2>
        <a:srgbClr val="093139"/>
      </a:dk2>
      <a:lt2>
        <a:srgbClr val="E0DBCC"/>
      </a:lt2>
      <a:accent1>
        <a:srgbClr val="69D2E7"/>
      </a:accent1>
      <a:accent2>
        <a:srgbClr val="2BB12B"/>
      </a:accent2>
      <a:accent3>
        <a:srgbClr val="A3DFCB"/>
      </a:accent3>
      <a:accent4>
        <a:srgbClr val="F38F30"/>
      </a:accent4>
      <a:accent5>
        <a:srgbClr val="24A1A4"/>
      </a:accent5>
      <a:accent6>
        <a:srgbClr val="E4D906"/>
      </a:accent6>
      <a:hlink>
        <a:srgbClr val="24A1A4"/>
      </a:hlink>
      <a:folHlink>
        <a:srgbClr val="49D4D7"/>
      </a:folHlink>
    </a:clrScheme>
    <a:fontScheme name="Green Party">
      <a:majorFont>
        <a:latin typeface="Verdana bold"/>
        <a:ea typeface=""/>
        <a:cs typeface=""/>
      </a:majorFont>
      <a:minorFont>
        <a:latin typeface="Verdana"/>
        <a:ea typeface=""/>
        <a:cs typeface=""/>
      </a:minorFont>
    </a:fontScheme>
    <a:fmtScheme name="Green Part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Sandhya Nair</cp:lastModifiedBy>
  <cp:revision>1</cp:revision>
  <dcterms:created xsi:type="dcterms:W3CDTF">2017-06-21T13:57:27Z</dcterms:created>
  <dcterms:modified xsi:type="dcterms:W3CDTF">2021-03-19T13:18:21Z</dcterms:modified>
</cp:coreProperties>
</file>