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revisioninfo.xml" ContentType="application/vnd.ms-powerpoint.revisioninfo+xml"/>
  <Override PartName="/ppt/slidemasters/slidemaster1.xml" ContentType="application/vnd.openxmlformats-officedocument.presentationml.slideMaster+xml"/>
  <Override PartName="/ppt/slides/slide21.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presprops.xml" ContentType="application/vnd.openxmlformats-officedocument.presentationml.presProps+xml"/>
  <Override PartName="/ppt/notesslides/notesslide2.xml" ContentType="application/vnd.openxmlformats-officedocument.presentationml.notesSlide+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tablestyles.xml" ContentType="application/vnd.openxmlformats-officedocument.presentationml.tableStyles+xml"/>
  <Override PartName="/ppt/slides/slide13.xml" ContentType="application/vnd.openxmlformats-officedocument.presentationml.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19.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slides/slide2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2" r:id="rId8"/>
    <p:sldId id="263" r:id="rId9"/>
    <p:sldId id="264" r:id="rId10"/>
    <p:sldId id="265" r:id="rId11"/>
    <p:sldId id="273" r:id="rId12"/>
    <p:sldId id="266" r:id="rId13"/>
    <p:sldId id="267" r:id="rId14"/>
    <p:sldId id="268" r:id="rId15"/>
    <p:sldId id="269" r:id="rId16"/>
    <p:sldId id="271" r:id="rId17"/>
    <p:sldId id="272" r:id="rId18"/>
    <p:sldId id="274" r:id="rId19"/>
    <p:sldId id="275" r:id="rId20"/>
    <p:sldId id="276"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3.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44D13-C7F3-4E9A-ADF7-6FABAE5C2464}" type="datetimeFigureOut">
              <a:rPr lang="en-US" smtClean="0"/>
              <a:t>1/29/2021</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DA05B-BD3D-49CA-80A1-7593ABA82A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28D1A26-7725-4BE0-AD54-105B1497DA03}"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8FBD940-13F3-4612-BF34-BFC64BC9F95C}"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6D36F1C-D9B2-4183-B659-F209F50D1332}"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E24E692-2C74-4A8B-BC22-3B7270353343}"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17BB3F7-19D3-493F-8876-E7AF19B06918}"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E55B5D5-9030-4D43-96F1-2667BDE42994}"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B839855-09D6-465E-9EAC-881D85C6BB20}"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5D0F930-8B6E-474A-BC26-C4E50CF84723}"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DE76EAD-4AF2-440D-8F13-196F4F0ACBCA}"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3161542-3489-4057-8052-B9E08822B936}"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A730260-F3A0-4ECF-92CC-0E04CBE6E998}"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BE6C78F-4A38-4C10-BE8A-ECD3CBED2E72}"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3E93D5B-CD86-4DF4-94F6-AC61671E00AE}"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7B24EDE-5CBD-4690-80E4-AC82C433E990}"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11D6F8F-92B9-44C8-82ED-D206F26E1216}"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763E17D-117A-48B5-B8DA-917DAF54839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8724AA3-58E7-46C0-B7AF-1101C1CCCEBE}"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ED41E9-6469-420B-BE7F-850082FE659E}"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94BAB2-C148-4220-9D40-14228ECE08C1}"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2CC2469-7517-4AA6-A079-CA7862B7A9F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0286A1A-8797-4DCB-ABCA-FF11703F415D}"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1251EC5-4CCC-4A62-858D-A7B5D5E6B1A5}"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524000" y="0"/>
            <a:ext cx="9144000" cy="52578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0" name="Rectangle 9"/>
          <p:cNvSpPr/>
          <p:nvPr/>
        </p:nvSpPr>
        <p:spPr>
          <a:xfrm>
            <a:off x="1524000" y="5349875"/>
            <a:ext cx="9144000" cy="1508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611620"/>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61162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325563"/>
          </a:xfrm>
        </p:spPr>
        <p:txBody>
          <a:bodyPr/>
          <a:lstStyle/>
          <a:p>
            <a:r>
              <a:rPr lang="en-US"/>
              <a:t>Click to edit Master title style</a:t>
            </a:r>
          </a:p>
        </p:txBody>
      </p:sp>
      <p:sp>
        <p:nvSpPr>
          <p:cNvPr id="3" name="Content Placeholder 2"/>
          <p:cNvSpPr>
            <a:spLocks noGrp="1" noEditPoints="1"/>
          </p:cNvSpPr>
          <p:nvPr>
            <p:ph idx="1"/>
          </p:nvPr>
        </p:nvSpPr>
        <p:spPr>
          <a:xfrm>
            <a:off x="941568" y="1821167"/>
            <a:ext cx="10515600" cy="4355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Graphic 7"/>
          <p:cNvPicPr>
            <a:picLocks noChangeAspect="1"/>
          </p:cNvPicPr>
          <p:nvPr/>
        </p:nvPicPr>
        <p:blipFill>
          <a:blip r:embed="rId1"/>
          <a:srcRect/>
          <a:stretch>
            <a:fillRect/>
          </a:stretch>
        </p:blipFill>
        <p:spPr>
          <a:xfrm>
            <a:off x="-250467" y="2210463"/>
            <a:ext cx="12646550" cy="3024319"/>
          </a:xfrm>
          <a:prstGeom prst="rect">
            <a:avLst/>
          </a:prstGeom>
        </p:spPr>
      </p:pic>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421EC8B3-BB03-49A5-B988-A05A639A26B0}" type="slidenum">
              <a:rPr lang="en-US" smtClean="0"/>
              <a:t>‹#›</a:t>
            </a:fld>
            <a:endParaRPr lang="en-US"/>
          </a:p>
        </p:txBody>
      </p:sp>
      <p:sp>
        <p:nvSpPr>
          <p:cNvPr id="11" name="Rectangle 10"/>
          <p:cNvSpPr/>
          <p:nvPr/>
        </p:nvSpPr>
        <p:spPr>
          <a:xfrm rot="5400000">
            <a:off x="10600412" y="4511213"/>
            <a:ext cx="747424" cy="2435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a:off x="4432853" y="922522"/>
            <a:ext cx="747423" cy="9613129"/>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0" y="365125"/>
            <a:ext cx="10515600" cy="1325563"/>
          </a:xfrm>
        </p:spPr>
        <p:txBody>
          <a:bodyPr/>
          <a:lstStyle/>
          <a:p>
            <a:r>
              <a:rPr lang="en-US"/>
              <a:t>Click to edit Master title style</a:t>
            </a:r>
          </a:p>
        </p:txBody>
      </p:sp>
      <p:sp>
        <p:nvSpPr>
          <p:cNvPr id="3" name="Content Placeholder 2"/>
          <p:cNvSpPr>
            <a:spLocks noGrp="1" noEditPoints="1"/>
          </p:cNvSpPr>
          <p:nvPr>
            <p:ph sz="half" idx="1"/>
          </p:nvPr>
        </p:nvSpPr>
        <p:spPr>
          <a:xfrm>
            <a:off x="973372"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1107"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1002506"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01441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57471" y="365125"/>
            <a:ext cx="10515600" cy="1325563"/>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421EC8B3-BB03-49A5-B988-A05A639A26B0}" type="slidenum">
              <a:rPr lang="en-US" smtClean="0"/>
              <a:t>‹#›</a:t>
            </a:fld>
            <a:endParaRPr lang="en-US"/>
          </a:p>
        </p:txBody>
      </p:sp>
      <p:pic>
        <p:nvPicPr>
          <p:cNvPr id="5" name="Graphic 4"/>
          <p:cNvPicPr>
            <a:picLocks noChangeAspect="1"/>
          </p:cNvPicPr>
          <p:nvPr/>
        </p:nvPicPr>
        <p:blipFill>
          <a:blip r:embed="rId1"/>
          <a:srcRect/>
          <a:stretch>
            <a:fillRect/>
          </a:stretch>
        </p:blipFill>
        <p:spPr>
          <a:xfrm>
            <a:off x="-207397" y="405517"/>
            <a:ext cx="12606793" cy="58203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43155"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43154"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5202"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943157"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421EC8B3-BB03-49A5-B988-A05A639A26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9" name="Graphic 8"/>
          <p:cNvPicPr>
            <a:picLocks noChangeAspect="1"/>
          </p:cNvPicPr>
          <p:nvPr/>
        </p:nvPicPr>
        <p:blipFill>
          <a:blip r:embed="rId1"/>
          <a:srcRect/>
          <a:stretch>
            <a:fillRect/>
          </a:stretch>
        </p:blipFill>
        <p:spPr>
          <a:xfrm>
            <a:off x="675863" y="365125"/>
            <a:ext cx="11704318" cy="5811838"/>
          </a:xfrm>
          <a:prstGeom prst="rect">
            <a:avLst/>
          </a:prstGeom>
        </p:spPr>
      </p:pic>
      <p:sp>
        <p:nvSpPr>
          <p:cNvPr id="2" name="Title Placeholder 1"/>
          <p:cNvSpPr>
            <a:spLocks noGrp="1" noEditPoints="1"/>
          </p:cNvSpPr>
          <p:nvPr>
            <p:ph type="title"/>
          </p:nvPr>
        </p:nvSpPr>
        <p:spPr>
          <a:xfrm>
            <a:off x="1005178"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1013128" y="1821167"/>
            <a:ext cx="10515600" cy="43557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421EC8B3-BB03-49A5-B988-A05A639A26B0}" type="slidenum">
              <a:rPr lang="en-US" smtClean="0"/>
              <a:t>‹#›</a:t>
            </a:fld>
            <a:endParaRPr lang="en-US"/>
          </a:p>
        </p:txBody>
      </p:sp>
      <p:sp>
        <p:nvSpPr>
          <p:cNvPr id="11" name="Rectangle 10"/>
          <p:cNvSpPr/>
          <p:nvPr/>
        </p:nvSpPr>
        <p:spPr>
          <a:xfrm>
            <a:off x="0" y="365124"/>
            <a:ext cx="747423" cy="13255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821167"/>
            <a:ext cx="747423" cy="435579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bg1">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bg1">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bg1">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bg1">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a:t>Personal loan campaign Project</a:t>
            </a:r>
          </a:p>
        </p:txBody>
      </p:sp>
      <p:sp>
        <p:nvSpPr>
          <p:cNvPr id="3" name="Subtitle 2"/>
          <p:cNvSpPr>
            <a:spLocks noGrp="1" noEditPoints="1"/>
          </p:cNvSpPr>
          <p:nvPr>
            <p:ph type="subTitle" idx="1"/>
          </p:nvPr>
        </p:nvSpPr>
        <p:spPr/>
        <p:txBody>
          <a:bodyPr/>
          <a:lstStyle/>
          <a:p>
            <a:r>
              <a:rPr lang="en-US"/>
              <a:t>                                                                                                                                          </a:t>
            </a:r>
          </a:p>
          <a:p>
            <a:r>
              <a:rPr lang="en-US"/>
              <a:t>                                                       Sandhya Nair</a:t>
            </a:r>
          </a:p>
          <a:p>
            <a:r>
              <a:rPr lang="en-US"/>
              <a:t>                                                        January 2021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24195"/>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prstGeom prst="rect">
            <a:avLst/>
          </a:prstGeom>
        </p:spPr>
        <p:txBody>
          <a:bodyPr/>
          <a:lstStyle/>
          <a:p>
            <a:endParaRPr lang="en-US"/>
          </a:p>
          <a:p>
            <a:pPr marL="0" indent="0">
              <a:buNone/>
            </a:pPr>
            <a:endParaRPr lang="en-US"/>
          </a:p>
        </p:txBody>
      </p:sp>
      <p:pic>
        <p:nvPicPr>
          <p:cNvPr id="4" name="Picture 3"/>
          <p:cNvPicPr>
            <a:picLocks noChangeAspect="1"/>
          </p:cNvPicPr>
          <p:nvPr/>
        </p:nvPicPr>
        <p:blipFill>
          <a:blip r:embed="rId1"/>
          <a:srcRect/>
          <a:stretch>
            <a:fillRect/>
          </a:stretch>
        </p:blipFill>
        <p:spPr>
          <a:xfrm>
            <a:off x="1341414" y="2138682"/>
            <a:ext cx="8059601" cy="3366124"/>
          </a:xfrm>
          <a:prstGeom prst="rect">
            <a:avLst/>
          </a:prstGeom>
        </p:spPr>
      </p:pic>
      <p:sp>
        <p:nvSpPr>
          <p:cNvPr id="5" name="TextBox 4"/>
          <p:cNvSpPr txBox="1"/>
          <p:nvPr/>
        </p:nvSpPr>
        <p:spPr>
          <a:xfrm>
            <a:off x="1103255" y="1488390"/>
            <a:ext cx="8059601" cy="529297"/>
          </a:xfrm>
          <a:prstGeom prst="rect">
            <a:avLst/>
          </a:prstGeom>
          <a:noFill/>
        </p:spPr>
        <p:txBody>
          <a:bodyPr wrap="square" rtlCol="0">
            <a:spAutoFit/>
          </a:bodyPr>
          <a:lstStyle/>
          <a:p>
            <a:r>
              <a:rPr lang="en-US" sz="1400"/>
              <a:t>Analysis of Income with Family,Education,Securities_Account,</a:t>
            </a:r>
            <a:r>
              <a:rPr lang="en-US" sz="1400" noProof="1"/>
              <a:t>CD_Account,Online and Credit Cards</a:t>
            </a:r>
            <a:endParaRPr lang="en-US"/>
          </a:p>
        </p:txBody>
      </p:sp>
      <p:sp>
        <p:nvSpPr>
          <p:cNvPr id="6" name="TextBox 5"/>
          <p:cNvSpPr txBox="1"/>
          <p:nvPr/>
        </p:nvSpPr>
        <p:spPr>
          <a:xfrm>
            <a:off x="1313107" y="5642381"/>
            <a:ext cx="8087908" cy="305271"/>
          </a:xfrm>
          <a:prstGeom prst="rect">
            <a:avLst/>
          </a:prstGeom>
          <a:noFill/>
        </p:spPr>
        <p:txBody>
          <a:bodyPr wrap="square" rtlCol="0">
            <a:spAutoFit/>
          </a:bodyPr>
          <a:lstStyle/>
          <a:p>
            <a:r>
              <a:rPr lang="en-US" sz="1400"/>
              <a:t>We can see some outliers w.r.t to income for customers who are undergraduates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513824"/>
          </a:xfrm>
          <a:prstGeom prst="rect">
            <a:avLst/>
          </a:prstGeom>
        </p:spPr>
        <p:txBody>
          <a:bodyPr/>
          <a:lstStyle/>
          <a:p>
            <a:r>
              <a:rPr lang="en-US" sz="3600"/>
              <a:t>Exploratory Data Analysis:Correlation</a:t>
            </a:r>
            <a:endParaRPr sz="3600"/>
          </a:p>
        </p:txBody>
      </p:sp>
      <p:sp>
        <p:nvSpPr>
          <p:cNvPr id="3" name="Content Placeholder 2"/>
          <p:cNvSpPr>
            <a:spLocks noGrp="1" noEditPoints="1"/>
          </p:cNvSpPr>
          <p:nvPr>
            <p:ph idx="1"/>
          </p:nvPr>
        </p:nvSpPr>
        <p:spPr>
          <a:xfrm>
            <a:off x="941568" y="961679"/>
            <a:ext cx="10515600" cy="5215284"/>
          </a:xfrm>
          <a:prstGeom prst="rect">
            <a:avLst/>
          </a:prstGeom>
        </p:spPr>
        <p:txBody>
          <a:bodyPr/>
          <a:lstStyle/>
          <a:p>
            <a:pPr algn="just">
              <a:buFont typeface="Arial" pitchFamily="34" charset="0" panose="020B0604020202020204"/>
              <a:buChar char="•"/>
            </a:pPr>
            <a:r>
              <a:rPr lang="en-US" sz="1600"/>
              <a:t>Age and Experience are highly correlated </a:t>
            </a:r>
          </a:p>
          <a:p>
            <a:pPr marL="0" indent="0" algn="just">
              <a:buNone/>
            </a:pPr>
            <a:r>
              <a:rPr lang="en-US" sz="1600"/>
              <a:t>with each other .We would need to</a:t>
            </a:r>
          </a:p>
          <a:p>
            <a:pPr marL="0" indent="0" algn="just">
              <a:buNone/>
            </a:pPr>
            <a:r>
              <a:rPr lang="en-US" sz="1600"/>
              <a:t>remove one of these variables from</a:t>
            </a:r>
          </a:p>
          <a:p>
            <a:pPr marL="0" indent="0" algn="just">
              <a:buNone/>
            </a:pPr>
            <a:r>
              <a:rPr lang="en-US" sz="1600"/>
              <a:t>our model.</a:t>
            </a:r>
          </a:p>
          <a:p>
            <a:r>
              <a:rPr lang="en-US" sz="1600"/>
              <a:t>Personal_Loan has positive correlation </a:t>
            </a:r>
          </a:p>
          <a:p>
            <a:pPr marL="0" indent="0">
              <a:buNone/>
            </a:pPr>
            <a:r>
              <a:rPr lang="en-US" sz="1600"/>
              <a:t>with Income &amp; </a:t>
            </a:r>
            <a:r>
              <a:rPr lang="en-US" sz="1600" noProof="1"/>
              <a:t>CCAvg</a:t>
            </a:r>
          </a:p>
          <a:p>
            <a:r>
              <a:rPr lang="en-US" sz="1600"/>
              <a:t>Also </a:t>
            </a:r>
            <a:r>
              <a:rPr lang="en-US" sz="1600" noProof="1"/>
              <a:t>CCAvg</a:t>
            </a:r>
            <a:r>
              <a:rPr lang="en-US" sz="1600"/>
              <a:t> &amp; Income have positive </a:t>
            </a:r>
          </a:p>
          <a:p>
            <a:pPr marL="0" indent="0">
              <a:buNone/>
            </a:pPr>
            <a:r>
              <a:rPr lang="en-US" sz="1600"/>
              <a:t>correlation with each other.</a:t>
            </a:r>
          </a:p>
          <a:p>
            <a:pPr marL="0" indent="0">
              <a:buNone/>
            </a:pPr>
            <a:endParaRPr lang="en-US"/>
          </a:p>
        </p:txBody>
      </p:sp>
      <p:pic>
        <p:nvPicPr>
          <p:cNvPr id="4" name="Picture 3"/>
          <p:cNvPicPr>
            <a:picLocks noChangeAspect="1"/>
          </p:cNvPicPr>
          <p:nvPr/>
        </p:nvPicPr>
        <p:blipFill>
          <a:blip r:embed="rId1"/>
          <a:srcRect/>
          <a:stretch>
            <a:fillRect/>
          </a:stretch>
        </p:blipFill>
        <p:spPr>
          <a:xfrm>
            <a:off x="5427789" y="878949"/>
            <a:ext cx="6371177" cy="5228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56028"/>
          </a:xfrm>
          <a:prstGeom prst="rect">
            <a:avLst/>
          </a:prstGeom>
        </p:spPr>
        <p:txBody>
          <a:bodyPr/>
          <a:lstStyle/>
          <a:p>
            <a:r>
              <a:rPr lang="en-US" sz="3600"/>
              <a:t>Insights Based on EDA</a:t>
            </a:r>
            <a:endParaRPr sz="3600"/>
          </a:p>
        </p:txBody>
      </p:sp>
      <p:sp>
        <p:nvSpPr>
          <p:cNvPr id="3" name="Content Placeholder 2"/>
          <p:cNvSpPr>
            <a:spLocks noGrp="1" noEditPoints="1"/>
          </p:cNvSpPr>
          <p:nvPr>
            <p:ph idx="1"/>
          </p:nvPr>
        </p:nvSpPr>
        <p:spPr>
          <a:xfrm>
            <a:off x="941568" y="1221153"/>
            <a:ext cx="10515600" cy="4955810"/>
          </a:xfrm>
          <a:prstGeom prst="rect">
            <a:avLst/>
          </a:prstGeom>
        </p:spPr>
        <p:txBody>
          <a:bodyPr/>
          <a:lstStyle/>
          <a:p>
            <a:r>
              <a:rPr sz="1600"/>
              <a:t>We can see that there is not much variation in the Age and Experience of the customers who are availing personal_loan.That means customers of all ages and with different years of experience are equally availing the loans</a:t>
            </a:r>
          </a:p>
          <a:p>
            <a:r>
              <a:rPr sz="1600"/>
              <a:t>We can see that customers having higher Income have better chances of accepting the loan offered</a:t>
            </a:r>
          </a:p>
          <a:p>
            <a:r>
              <a:rPr sz="1600"/>
              <a:t>Customers having higher spending on Credit cards have availed loans</a:t>
            </a:r>
          </a:p>
          <a:p>
            <a:r>
              <a:rPr sz="1600"/>
              <a:t>Family having 3 members have better chances of availing the loan when offered</a:t>
            </a:r>
          </a:p>
          <a:p>
            <a:r>
              <a:rPr sz="1600"/>
              <a:t>Customers who are having graduate and Advanced/Professional degree have better chance of accepting the loan than customers who are undergraduates</a:t>
            </a:r>
          </a:p>
          <a:p>
            <a:r>
              <a:rPr lang="en-US" sz="1600"/>
              <a:t>Customers</a:t>
            </a:r>
            <a:r>
              <a:rPr sz="1600"/>
              <a:t> who have Securities_Account and CD_Accounts have more chance of accepting the personal loan offered</a:t>
            </a:r>
          </a:p>
          <a:p>
            <a:r>
              <a:rPr sz="1600"/>
              <a:t>Using Internet banking or having a credit card does not increase the chance of accepting personal loan offered</a:t>
            </a:r>
          </a:p>
          <a:p>
            <a:r>
              <a:rPr sz="1600"/>
              <a:t>Customers with higher mortgage values also have accepted loan offer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1023151"/>
          </a:xfrm>
          <a:prstGeom prst="rect">
            <a:avLst/>
          </a:prstGeom>
        </p:spPr>
        <p:txBody>
          <a:bodyPr/>
          <a:lstStyle/>
          <a:p>
            <a:r>
              <a:rPr lang="en-US" sz="3600"/>
              <a:t>Data Preprocessing </a:t>
            </a:r>
            <a:endParaRPr sz="3600"/>
          </a:p>
        </p:txBody>
      </p:sp>
      <p:sp>
        <p:nvSpPr>
          <p:cNvPr id="3" name="Content Placeholder 2"/>
          <p:cNvSpPr>
            <a:spLocks noGrp="1" noEditPoints="1"/>
          </p:cNvSpPr>
          <p:nvPr>
            <p:ph idx="1"/>
          </p:nvPr>
        </p:nvSpPr>
        <p:spPr>
          <a:xfrm>
            <a:off x="941568" y="1240217"/>
            <a:ext cx="10515600" cy="4936746"/>
          </a:xfrm>
          <a:prstGeom prst="rect">
            <a:avLst/>
          </a:prstGeom>
        </p:spPr>
        <p:txBody>
          <a:bodyPr/>
          <a:lstStyle/>
          <a:p>
            <a:pPr marL="0" indent="0">
              <a:buNone/>
            </a:pPr>
            <a:r>
              <a:rPr lang="en-US" sz="1600" b="1"/>
              <a:t>Experience Column:</a:t>
            </a:r>
          </a:p>
          <a:p>
            <a:pPr marL="0" indent="0">
              <a:buNone/>
            </a:pPr>
            <a:r>
              <a:rPr lang="en-US" sz="1400"/>
              <a:t>Experience column had negative numbers.We did an analysis of No of years of experience with the age of the customers and determined that based on the age of the customers it would be ideal to just remove the - sign in front of the number.</a:t>
            </a:r>
          </a:p>
          <a:p>
            <a:pPr marL="0" indent="0">
              <a:buNone/>
            </a:pPr>
            <a:r>
              <a:rPr lang="en-US" sz="1600" b="1"/>
              <a:t>Feature Engineering Income Column:</a:t>
            </a:r>
          </a:p>
          <a:p>
            <a:pPr marL="0" indent="0">
              <a:buNone/>
            </a:pPr>
            <a:r>
              <a:rPr lang="en-US" sz="1400"/>
              <a:t>For the Income column we decided to split the customers based on their income into 3 categories :Low Income, Median Income &amp; High Income since we identified that Income is an important variable from our exploratory data analysis.This classification of income variable will help us to build a better model for prediction</a:t>
            </a:r>
          </a:p>
          <a:p>
            <a:pPr marL="0" indent="0">
              <a:buNone/>
            </a:pPr>
            <a:r>
              <a:rPr lang="en-US" sz="1600" b="1"/>
              <a:t>Feature Engineering </a:t>
            </a:r>
            <a:r>
              <a:rPr lang="en-US" sz="1600" b="1" noProof="1"/>
              <a:t>CCAvg</a:t>
            </a:r>
            <a:r>
              <a:rPr lang="en-US" sz="1600" b="1"/>
              <a:t> column:</a:t>
            </a:r>
          </a:p>
          <a:p>
            <a:pPr marL="0" indent="0">
              <a:buNone/>
            </a:pPr>
            <a:r>
              <a:rPr lang="en-US" sz="1400"/>
              <a:t>For the </a:t>
            </a:r>
            <a:r>
              <a:rPr lang="en-US" sz="1400" noProof="1"/>
              <a:t>CCAvg</a:t>
            </a:r>
            <a:r>
              <a:rPr lang="en-US" sz="1400"/>
              <a:t> column we decided to split the customers based on their average credit card spending into 3 categories :Low Spending, Median Spending &amp; High Spending since we identified that average CC spending is an important variable from our exploratory data analysis.This classification of </a:t>
            </a:r>
            <a:r>
              <a:rPr lang="en-US" sz="1400" noProof="1"/>
              <a:t>CCAvg</a:t>
            </a:r>
            <a:r>
              <a:rPr lang="en-US" sz="1400"/>
              <a:t> variable will help us to build a better model for prediction</a:t>
            </a:r>
          </a:p>
          <a:p>
            <a:pPr marL="0" indent="0">
              <a:buNone/>
            </a:pPr>
            <a:r>
              <a:rPr lang="en-US" sz="1600" b="1"/>
              <a:t>Missing Values,duplicates and outliers</a:t>
            </a:r>
          </a:p>
          <a:p>
            <a:pPr marL="0" indent="0">
              <a:buNone/>
            </a:pPr>
            <a:r>
              <a:rPr lang="en-US" sz="1400" b="0" baseline="0"/>
              <a:t>There are no missing or duplicates values in any columns</a:t>
            </a:r>
          </a:p>
          <a:p>
            <a:pPr marL="0" indent="0">
              <a:buNone/>
            </a:pPr>
            <a:r>
              <a:rPr lang="en-US" sz="1400" b="0" baseline="0"/>
              <a:t>Income,</a:t>
            </a:r>
            <a:r>
              <a:rPr lang="en-US" sz="1400" b="0" baseline="0" noProof="1"/>
              <a:t>CCAvg</a:t>
            </a:r>
            <a:r>
              <a:rPr lang="en-US" sz="1400" b="0" baseline="0"/>
              <a:t> and Mortgage had upper outliers.Based on analysis of these variables we have decided not to treat them</a:t>
            </a:r>
          </a:p>
          <a:p>
            <a:pPr marL="0" indent="0">
              <a:buNone/>
            </a:pP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497908"/>
          </a:xfrm>
          <a:prstGeom prst="rect">
            <a:avLst/>
          </a:prstGeom>
        </p:spPr>
        <p:txBody>
          <a:bodyPr/>
          <a:lstStyle/>
          <a:p>
            <a:r>
              <a:rPr lang="en-US" sz="3600"/>
              <a:t>Logistic Model Building</a:t>
            </a:r>
            <a:endParaRPr sz="3600"/>
          </a:p>
        </p:txBody>
      </p:sp>
      <p:sp>
        <p:nvSpPr>
          <p:cNvPr id="3" name="Content Placeholder 2"/>
          <p:cNvSpPr>
            <a:spLocks noGrp="1" noEditPoints="1"/>
          </p:cNvSpPr>
          <p:nvPr>
            <p:ph idx="1"/>
          </p:nvPr>
        </p:nvSpPr>
        <p:spPr>
          <a:xfrm>
            <a:off x="941568" y="863033"/>
            <a:ext cx="10515600" cy="5608384"/>
          </a:xfrm>
          <a:prstGeom prst="rect">
            <a:avLst/>
          </a:prstGeom>
        </p:spPr>
        <p:txBody>
          <a:bodyPr/>
          <a:lstStyle/>
          <a:p>
            <a:pPr marL="342900" indent="-342900" algn="just">
              <a:buFont typeface="+mj-lt"/>
              <a:buAutoNum type="arabicPeriod"/>
            </a:pPr>
            <a:r>
              <a:rPr lang="en-US" sz="1400" b="1"/>
              <a:t>Encode Categorical features &amp; Identify dependent variable</a:t>
            </a:r>
            <a:r>
              <a:rPr lang="en-US" sz="1400"/>
              <a:t>:Before we proceed to modelling, we'll have to encode categorical features and we have identified Personal_Loan as the predictor variable</a:t>
            </a:r>
            <a:endParaRPr sz="1400"/>
          </a:p>
          <a:p>
            <a:pPr marL="342900" indent="-342900" algn="just">
              <a:buFont typeface="+mj-lt"/>
              <a:buAutoNum type="arabicPeriod"/>
            </a:pPr>
            <a:r>
              <a:rPr sz="1400" b="1"/>
              <a:t>Partition the data into train and test set</a:t>
            </a:r>
            <a:r>
              <a:rPr lang="en-US" sz="1400"/>
              <a:t>:We'll split the data into train and test, to be able to evaluate the performance of the model </a:t>
            </a:r>
            <a:r>
              <a:rPr sz="1400"/>
              <a:t>that we build on the train data.</a:t>
            </a:r>
          </a:p>
          <a:p>
            <a:pPr marL="342900" indent="-342900" algn="just">
              <a:buFont typeface="+mj-lt"/>
              <a:buAutoNum type="arabicPeriod"/>
            </a:pPr>
            <a:r>
              <a:rPr lang="en-US" sz="1400"/>
              <a:t> </a:t>
            </a:r>
            <a:r>
              <a:rPr lang="en-US" sz="1400" b="1"/>
              <a:t>Model Building</a:t>
            </a:r>
            <a:r>
              <a:rPr lang="en-US" sz="1400"/>
              <a:t>:</a:t>
            </a:r>
            <a:r>
              <a:rPr sz="1400" b="0"/>
              <a:t>Built a Logistic regression</a:t>
            </a:r>
            <a:r>
              <a:rPr lang="en-US" sz="1400" b="0"/>
              <a:t> model</a:t>
            </a:r>
            <a:r>
              <a:rPr sz="1400" b="0"/>
              <a:t> on the train data.</a:t>
            </a:r>
          </a:p>
          <a:p>
            <a:pPr marL="342900" indent="-342900" algn="just">
              <a:buFont typeface="+mj-lt"/>
              <a:buAutoNum type="arabicPeriod"/>
            </a:pPr>
            <a:r>
              <a:rPr sz="1400" b="1"/>
              <a:t>Remove multicollinearity and insignificant variables</a:t>
            </a:r>
            <a:endParaRPr sz="1400"/>
          </a:p>
          <a:p>
            <a:pPr marL="342900" indent="-342900" algn="just">
              <a:buFont typeface="+mj-lt"/>
              <a:buAutoNum type="arabicPeriod"/>
            </a:pPr>
            <a:r>
              <a:rPr sz="1400" b="1"/>
              <a:t>Choose optimal threshold, if required.</a:t>
            </a:r>
          </a:p>
          <a:p>
            <a:pPr marL="342900" indent="-342900" algn="just">
              <a:buFont typeface="+mj-lt"/>
              <a:buAutoNum type="arabicPeriod"/>
            </a:pPr>
            <a:r>
              <a:rPr sz="1400" b="1"/>
              <a:t>Test the data on test set.</a:t>
            </a:r>
            <a:endParaRPr lang="en-US" sz="1400" b="1"/>
          </a:p>
          <a:p>
            <a:pPr marL="0" indent="0" algn="just">
              <a:buFont typeface="+mj-lt"/>
              <a:buNone/>
            </a:pPr>
            <a:r>
              <a:rPr lang="en-US" sz="1800" b="1"/>
              <a:t>Model Evaluation Criterion</a:t>
            </a:r>
          </a:p>
          <a:p>
            <a:pPr marL="0" indent="0">
              <a:buNone/>
            </a:pPr>
            <a:r>
              <a:rPr sz="1400" b="1"/>
              <a:t>What does a bank want? Bank could face 2 types of situations</a:t>
            </a:r>
          </a:p>
          <a:p>
            <a:pPr marL="0" indent="0">
              <a:buNone/>
            </a:pPr>
            <a:r>
              <a:rPr sz="1400"/>
              <a:t>1. Target customers who do not end up taking Personal Loans - Loss of resources</a:t>
            </a:r>
          </a:p>
          <a:p>
            <a:pPr marL="0" indent="0">
              <a:buNone/>
            </a:pPr>
            <a:r>
              <a:rPr sz="1400"/>
              <a:t>2. Not targeting potential customers who may take Personal Loan - Loss of opportunity to earn more through interest on Loans</a:t>
            </a:r>
          </a:p>
          <a:p>
            <a:pPr marL="0" indent="0">
              <a:buNone/>
            </a:pPr>
            <a:r>
              <a:rPr sz="1400" b="1"/>
              <a:t>Which Loss is greater ? </a:t>
            </a:r>
            <a:endParaRPr lang="en-US" sz="1400" b="1"/>
          </a:p>
          <a:p>
            <a:pPr marL="0" indent="0">
              <a:buNone/>
            </a:pPr>
            <a:r>
              <a:rPr sz="1400"/>
              <a:t>Not targeting potential customers who may take Personal Loan i.e. False Negatives i.e Predicting a customer will not take loan, while in actual the customer will take the loan Since we want to reduce loss of opportunity, we should</a:t>
            </a:r>
            <a:r>
              <a:rPr lang="en-US" sz="1400"/>
              <a:t> </a:t>
            </a:r>
            <a:r>
              <a:rPr sz="1400"/>
              <a:t>use Recall as a metric of model evaluation </a:t>
            </a:r>
            <a:endParaRPr lang="en-US" sz="1400"/>
          </a:p>
          <a:p>
            <a:pPr marL="0" indent="0">
              <a:buNone/>
            </a:pPr>
            <a:r>
              <a:rPr sz="1400" b="1"/>
              <a:t>Recall</a:t>
            </a:r>
            <a:r>
              <a:rPr sz="1400"/>
              <a:t> - It gives the ratio of True positives to Actual positives, so</a:t>
            </a:r>
            <a:r>
              <a:rPr lang="en-US" sz="1400"/>
              <a:t> </a:t>
            </a:r>
            <a:r>
              <a:rPr sz="1400"/>
              <a:t>high Recall implies low false </a:t>
            </a:r>
            <a:r>
              <a:rPr sz="1600"/>
              <a:t>negatives, </a:t>
            </a:r>
            <a:r>
              <a:rPr sz="1400"/>
              <a:t>i.e. low chances of not</a:t>
            </a:r>
            <a:r>
              <a:rPr lang="en-US" sz="1400"/>
              <a:t> </a:t>
            </a:r>
            <a:r>
              <a:rPr sz="1400"/>
              <a:t>targeting customers who may take loan</a:t>
            </a:r>
          </a:p>
          <a:p>
            <a:pPr marL="342900" indent="-342900">
              <a:buFont typeface="+mj-lt"/>
              <a:buAutoNum type="arabicPeriod"/>
            </a:pPr>
            <a:endParaRPr lang="en-US" sz="1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62782"/>
          </a:xfrm>
          <a:prstGeom prst="rect">
            <a:avLst/>
          </a:prstGeom>
        </p:spPr>
        <p:txBody>
          <a:bodyPr/>
          <a:lstStyle/>
          <a:p>
            <a:r>
              <a:rPr sz="3600"/>
              <a:t>Model Performance Evaluation-Insights </a:t>
            </a:r>
          </a:p>
        </p:txBody>
      </p:sp>
      <p:sp>
        <p:nvSpPr>
          <p:cNvPr id="3" name="Content Placeholder 2"/>
          <p:cNvSpPr>
            <a:spLocks noGrp="1" noEditPoints="1"/>
          </p:cNvSpPr>
          <p:nvPr>
            <p:ph idx="1"/>
          </p:nvPr>
        </p:nvSpPr>
        <p:spPr>
          <a:xfrm>
            <a:off x="941568" y="1187072"/>
            <a:ext cx="11056759" cy="5670928"/>
          </a:xfrm>
          <a:prstGeom prst="rect">
            <a:avLst/>
          </a:prstGeom>
        </p:spPr>
        <p:txBody>
          <a:bodyPr/>
          <a:lstStyle/>
          <a:p>
            <a:pPr marL="0" indent="0">
              <a:buNone/>
            </a:pPr>
            <a:r>
              <a:rPr sz="1600" b="1"/>
              <a:t>True Positives:</a:t>
            </a:r>
          </a:p>
          <a:p>
            <a:pPr marL="0" indent="0">
              <a:buNone/>
            </a:pPr>
            <a:r>
              <a:rPr sz="1600"/>
              <a:t>Reality: A customer opted to take personal Loan. Model predicted: The customer will take personal loan. Outcome: The model is good.</a:t>
            </a:r>
          </a:p>
          <a:p>
            <a:pPr marL="0" indent="0">
              <a:buNone/>
            </a:pPr>
            <a:r>
              <a:rPr sz="1600" b="1"/>
              <a:t>True Negatives</a:t>
            </a:r>
            <a:r>
              <a:rPr sz="1600"/>
              <a:t>:</a:t>
            </a:r>
            <a:endParaRPr lang="en-US" sz="1600"/>
          </a:p>
          <a:p>
            <a:pPr marL="0" indent="0">
              <a:buNone/>
            </a:pPr>
            <a:r>
              <a:rPr sz="1600"/>
              <a:t>Reality: A customer opted out to take personal loan. Model predicted: The customer will not take personal loan. Outcome: The business is unaffected. </a:t>
            </a:r>
            <a:endParaRPr lang="en-US" sz="1600"/>
          </a:p>
          <a:p>
            <a:pPr marL="0" indent="0">
              <a:buNone/>
            </a:pPr>
            <a:r>
              <a:rPr sz="1600" b="1"/>
              <a:t>False Positives </a:t>
            </a:r>
            <a:r>
              <a:rPr sz="1600"/>
              <a:t>:</a:t>
            </a:r>
            <a:endParaRPr lang="en-US" sz="1600"/>
          </a:p>
          <a:p>
            <a:pPr marL="0" indent="0">
              <a:buNone/>
            </a:pPr>
            <a:r>
              <a:rPr sz="1600"/>
              <a:t>Reality: A customer opted out to take personal loan. Model predicted: </a:t>
            </a:r>
            <a:endParaRPr lang="en-US" sz="1600"/>
          </a:p>
          <a:p>
            <a:pPr marL="0" indent="0">
              <a:buNone/>
            </a:pPr>
            <a:r>
              <a:rPr sz="1600"/>
              <a:t>The customer will take personal loan. Outcome: The team which </a:t>
            </a:r>
            <a:endParaRPr lang="en-US" sz="1600"/>
          </a:p>
          <a:p>
            <a:pPr marL="0" indent="0">
              <a:buNone/>
            </a:pPr>
            <a:r>
              <a:rPr sz="1600"/>
              <a:t>is targeting the potential customers will be wasting their resources</a:t>
            </a:r>
            <a:endParaRPr lang="en-US" sz="1600"/>
          </a:p>
          <a:p>
            <a:pPr marL="0" indent="0">
              <a:buNone/>
            </a:pPr>
            <a:r>
              <a:rPr sz="1600"/>
              <a:t> on the people/customers who will not be availing a personal loan.</a:t>
            </a:r>
          </a:p>
          <a:p>
            <a:pPr marL="0" indent="0">
              <a:buNone/>
            </a:pPr>
            <a:r>
              <a:rPr sz="1600" b="1"/>
              <a:t>False Negatives</a:t>
            </a:r>
            <a:r>
              <a:rPr sz="1600"/>
              <a:t>:</a:t>
            </a:r>
            <a:endParaRPr lang="en-US" sz="1600"/>
          </a:p>
          <a:p>
            <a:pPr marL="0" indent="0">
              <a:buNone/>
            </a:pPr>
            <a:r>
              <a:rPr sz="1600"/>
              <a:t>Reality: A customer opted to take personal Loan. Model</a:t>
            </a:r>
            <a:r>
              <a:t> </a:t>
            </a:r>
            <a:r>
              <a:rPr sz="1600"/>
              <a:t>predicted:</a:t>
            </a:r>
            <a:endParaRPr lang="en-US" sz="1600"/>
          </a:p>
          <a:p>
            <a:pPr marL="0" indent="0">
              <a:buNone/>
            </a:pPr>
            <a:r>
              <a:rPr sz="1600"/>
              <a:t> The customer will not take personal loan. </a:t>
            </a:r>
            <a:endParaRPr lang="en-US" sz="1600"/>
          </a:p>
          <a:p>
            <a:pPr marL="0" indent="0">
              <a:buNone/>
            </a:pPr>
            <a:r>
              <a:rPr sz="1600"/>
              <a:t>Outcome: The</a:t>
            </a:r>
            <a:r>
              <a:rPr sz="1800"/>
              <a:t> </a:t>
            </a:r>
            <a:r>
              <a:rPr sz="1600"/>
              <a:t>potential customer is missed by the sales/marketing team, the team could have offered the potential customer some offer to make the customer to avail the personal loan.</a:t>
            </a:r>
            <a:endParaRPr lang="en-US" sz="1600"/>
          </a:p>
          <a:p>
            <a:pPr marL="0" indent="0">
              <a:buNone/>
            </a:pPr>
            <a:endParaRPr lang="en-US" sz="1600"/>
          </a:p>
        </p:txBody>
      </p:sp>
      <p:pic>
        <p:nvPicPr>
          <p:cNvPr id="4" name="Picture 3"/>
          <p:cNvPicPr>
            <a:picLocks noChangeAspect="1"/>
          </p:cNvPicPr>
          <p:nvPr/>
        </p:nvPicPr>
        <p:blipFill>
          <a:blip r:embed="rId1"/>
          <a:srcRect/>
          <a:stretch>
            <a:fillRect/>
          </a:stretch>
        </p:blipFill>
        <p:spPr>
          <a:xfrm>
            <a:off x="7871511" y="3011831"/>
            <a:ext cx="4009292" cy="29989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76446"/>
          </a:xfrm>
          <a:prstGeom prst="rect">
            <a:avLst/>
          </a:prstGeom>
        </p:spPr>
        <p:txBody>
          <a:bodyPr/>
          <a:lstStyle/>
          <a:p>
            <a:r>
              <a:rPr lang="en-US" sz="3600"/>
              <a:t>Right Metrics to use and Observations</a:t>
            </a:r>
            <a:endParaRPr sz="3600"/>
          </a:p>
        </p:txBody>
      </p:sp>
      <p:sp>
        <p:nvSpPr>
          <p:cNvPr id="3" name="Content Placeholder 2"/>
          <p:cNvSpPr>
            <a:spLocks noGrp="1" noEditPoints="1"/>
          </p:cNvSpPr>
          <p:nvPr>
            <p:ph idx="1"/>
          </p:nvPr>
        </p:nvSpPr>
        <p:spPr>
          <a:xfrm>
            <a:off x="941568" y="1224300"/>
            <a:ext cx="10515600" cy="4952663"/>
          </a:xfrm>
          <a:prstGeom prst="rect">
            <a:avLst/>
          </a:prstGeom>
        </p:spPr>
        <p:txBody>
          <a:bodyPr/>
          <a:lstStyle/>
          <a:p>
            <a:pPr marL="0" indent="0">
              <a:buNone/>
            </a:pPr>
            <a:r>
              <a:rPr sz="1600" b="1"/>
              <a:t>Right Metric to use</a:t>
            </a:r>
            <a:r>
              <a:rPr sz="1600"/>
              <a:t>:</a:t>
            </a:r>
          </a:p>
          <a:p>
            <a:r>
              <a:rPr sz="1600"/>
              <a:t>In this case, not being able to identify a potential customer is the biggest loss we can face. Hence, recall is the right metric to check the performance of the model.</a:t>
            </a:r>
            <a:endParaRPr lang="en-US" sz="1600"/>
          </a:p>
          <a:p>
            <a:pPr marL="0" indent="0">
              <a:buNone/>
            </a:pPr>
            <a:r>
              <a:rPr lang="en-US" sz="1600" b="1"/>
              <a:t>Observation</a:t>
            </a:r>
          </a:p>
          <a:p>
            <a:pPr marL="0" indent="0">
              <a:buNone/>
            </a:pPr>
            <a:r>
              <a:rPr lang="en-US" sz="1600"/>
              <a:t>After choosing optimal threshold(0.144), true positives has increased from 6.53% to 8.37% while False Positive has decreased from 3.40%</a:t>
            </a:r>
          </a:p>
          <a:p>
            <a:pPr marL="0" indent="0">
              <a:buNone/>
            </a:pPr>
            <a:r>
              <a:rPr lang="en-US" sz="1600"/>
              <a:t>The accuracy on test data is 93.6% &amp; </a:t>
            </a:r>
            <a:r>
              <a:rPr lang="en-US" sz="1600" b="1"/>
              <a:t>Recall is 83.2% </a:t>
            </a:r>
            <a:r>
              <a:rPr lang="en-US" sz="1600"/>
              <a:t>after removing multicollinearity and choosing optimal threshold. This is more reliable as multi collinearity has been removed from the data.</a:t>
            </a:r>
          </a:p>
          <a:p>
            <a:pPr marL="0" indent="0">
              <a:buNone/>
            </a:pPr>
            <a:r>
              <a:rPr lang="en-US" sz="1600" b="1"/>
              <a:t>AUC</a:t>
            </a:r>
            <a:r>
              <a:rPr lang="en-US" sz="1600"/>
              <a:t> is 0.97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12780"/>
          </a:xfrm>
          <a:prstGeom prst="rect">
            <a:avLst/>
          </a:prstGeom>
        </p:spPr>
        <p:txBody>
          <a:bodyPr/>
          <a:lstStyle/>
          <a:p>
            <a:r>
              <a:rPr lang="en-US" sz="3600"/>
              <a:t>Decision Tree Model Building</a:t>
            </a:r>
            <a:endParaRPr sz="3600"/>
          </a:p>
        </p:txBody>
      </p:sp>
      <p:sp>
        <p:nvSpPr>
          <p:cNvPr id="3" name="Content Placeholder 2"/>
          <p:cNvSpPr>
            <a:spLocks noGrp="1" noEditPoints="1"/>
          </p:cNvSpPr>
          <p:nvPr>
            <p:ph idx="1"/>
          </p:nvPr>
        </p:nvSpPr>
        <p:spPr>
          <a:xfrm>
            <a:off x="941568" y="1077905"/>
            <a:ext cx="10515600" cy="5099058"/>
          </a:xfrm>
          <a:prstGeom prst="rect">
            <a:avLst/>
          </a:prstGeom>
        </p:spPr>
        <p:txBody>
          <a:bodyPr/>
          <a:lstStyle/>
          <a:p>
            <a:pPr marL="0" indent="0">
              <a:buNone/>
            </a:pPr>
            <a:r>
              <a:rPr sz="1600" b="1"/>
              <a:t>Approach</a:t>
            </a:r>
            <a:r>
              <a:rPr lang="en-US" sz="1600" b="1"/>
              <a:t>:</a:t>
            </a:r>
            <a:endParaRPr sz="1600" b="1"/>
          </a:p>
          <a:p>
            <a:pPr marL="342900" indent="-342900">
              <a:buFont typeface="+mj-lt"/>
              <a:buAutoNum type="arabicPeriod"/>
            </a:pPr>
            <a:r>
              <a:rPr sz="1600"/>
              <a:t>Data preparation</a:t>
            </a:r>
          </a:p>
          <a:p>
            <a:pPr marL="342900" indent="-342900">
              <a:buFont typeface="+mj-lt"/>
              <a:buAutoNum type="arabicPeriod"/>
            </a:pPr>
            <a:r>
              <a:rPr sz="1600"/>
              <a:t>Partition the data into train and test set.</a:t>
            </a:r>
          </a:p>
          <a:p>
            <a:pPr marL="342900" indent="-342900">
              <a:buFont typeface="+mj-lt"/>
              <a:buAutoNum type="arabicPeriod"/>
            </a:pPr>
            <a:r>
              <a:rPr sz="1600"/>
              <a:t>Built a CART model on the train data.</a:t>
            </a:r>
          </a:p>
          <a:p>
            <a:pPr marL="342900" indent="-342900">
              <a:buFont typeface="+mj-lt"/>
              <a:buAutoNum type="arabicPeriod"/>
            </a:pPr>
            <a:r>
              <a:rPr sz="1600"/>
              <a:t>Tune the model and prune the tree, if required.</a:t>
            </a:r>
          </a:p>
          <a:p>
            <a:pPr marL="342900" indent="-342900">
              <a:buFont typeface="+mj-lt"/>
              <a:buAutoNum type="arabicPeriod"/>
            </a:pPr>
            <a:r>
              <a:rPr sz="1600"/>
              <a:t>Test the data on test set.</a:t>
            </a:r>
            <a:endParaRPr lang="en-US" sz="1600"/>
          </a:p>
          <a:p>
            <a:pPr marL="0" indent="0">
              <a:buFont typeface="+mj-lt"/>
              <a:buNone/>
            </a:pPr>
            <a:endParaRPr lang="en-US" sz="1600"/>
          </a:p>
          <a:p>
            <a:pPr marL="0" indent="0">
              <a:buFont typeface="+mj-lt"/>
              <a:buNone/>
            </a:pPr>
            <a:r>
              <a:rPr lang="en-US" sz="1600"/>
              <a:t>We will use Recall as our metric for Model Evaluation</a:t>
            </a:r>
          </a:p>
          <a:p>
            <a:pPr marL="0" indent="0">
              <a:buFont typeface="+mj-lt"/>
              <a:buNone/>
            </a:pPr>
            <a:r>
              <a:rPr lang="en-US" sz="1600"/>
              <a:t>The Recall obtained after building a general tree for train and test are as follows:</a:t>
            </a:r>
          </a:p>
          <a:p>
            <a:pPr marL="0" indent="0">
              <a:buFont typeface="+mj-lt"/>
              <a:buNone/>
            </a:pPr>
            <a:r>
              <a:rPr lang="en-US" sz="1600"/>
              <a:t>Recall on training set :  1.0</a:t>
            </a:r>
          </a:p>
          <a:p>
            <a:pPr marL="0" indent="0">
              <a:buFont typeface="+mj-lt"/>
              <a:buNone/>
            </a:pPr>
            <a:r>
              <a:rPr lang="en-US" sz="1600"/>
              <a:t>Recall on test set :  0.6912751677852349</a:t>
            </a:r>
          </a:p>
          <a:p>
            <a:pPr marL="0" indent="0">
              <a:buFont typeface="+mj-lt"/>
              <a:buNone/>
            </a:pPr>
            <a:r>
              <a:rPr lang="en-US" sz="1600"/>
              <a:t>There is a huge disparity in performance of model on training set and test set, which suggests that the model is over fitting.</a:t>
            </a:r>
          </a:p>
          <a:p>
            <a:pPr marL="0" indent="0">
              <a:buFont typeface="+mj-lt"/>
              <a:buNone/>
            </a:pP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959485"/>
          </a:xfrm>
          <a:prstGeom prst="rect">
            <a:avLst/>
          </a:prstGeom>
        </p:spPr>
        <p:txBody>
          <a:bodyPr/>
          <a:lstStyle/>
          <a:p>
            <a:r>
              <a:rPr lang="en-US" sz="3600"/>
              <a:t>Decision Tree with Hyperparameter Tuning</a:t>
            </a:r>
            <a:endParaRPr sz="3600"/>
          </a:p>
        </p:txBody>
      </p:sp>
      <p:sp>
        <p:nvSpPr>
          <p:cNvPr id="3" name="Content Placeholder 2"/>
          <p:cNvSpPr>
            <a:spLocks noGrp="1" noEditPoints="1"/>
          </p:cNvSpPr>
          <p:nvPr>
            <p:ph idx="1"/>
          </p:nvPr>
        </p:nvSpPr>
        <p:spPr>
          <a:xfrm>
            <a:off x="941568" y="1324610"/>
            <a:ext cx="10515600" cy="4852353"/>
          </a:xfrm>
          <a:prstGeom prst="rect">
            <a:avLst/>
          </a:prstGeom>
        </p:spPr>
        <p:txBody>
          <a:bodyPr/>
          <a:lstStyle/>
          <a:p>
            <a:pPr marL="0" indent="0">
              <a:buNone/>
            </a:pPr>
            <a:endParaRPr lang="en-US"/>
          </a:p>
          <a:p>
            <a:pPr marL="0" indent="0">
              <a:buNone/>
            </a:pPr>
            <a:endParaRPr lang="en-US"/>
          </a:p>
        </p:txBody>
      </p:sp>
      <p:pic>
        <p:nvPicPr>
          <p:cNvPr id="4" name="Picture 3"/>
          <p:cNvPicPr>
            <a:picLocks noChangeAspect="1"/>
          </p:cNvPicPr>
          <p:nvPr/>
        </p:nvPicPr>
        <p:blipFill>
          <a:blip r:embed="rId1"/>
          <a:srcRect/>
          <a:stretch>
            <a:fillRect/>
          </a:stretch>
        </p:blipFill>
        <p:spPr>
          <a:xfrm>
            <a:off x="7210151" y="1186482"/>
            <a:ext cx="4890057" cy="3219898"/>
          </a:xfrm>
          <a:prstGeom prst="rect">
            <a:avLst/>
          </a:prstGeom>
        </p:spPr>
      </p:pic>
      <p:sp>
        <p:nvSpPr>
          <p:cNvPr id="5" name="TextBox 4"/>
          <p:cNvSpPr txBox="1"/>
          <p:nvPr/>
        </p:nvSpPr>
        <p:spPr>
          <a:xfrm>
            <a:off x="1066402" y="1424522"/>
            <a:ext cx="4727186" cy="1615978"/>
          </a:xfrm>
          <a:prstGeom prst="rect">
            <a:avLst/>
          </a:prstGeom>
          <a:noFill/>
        </p:spPr>
        <p:txBody>
          <a:bodyPr wrap="square" rtlCol="0">
            <a:spAutoFit/>
          </a:bodyPr>
          <a:lstStyle/>
          <a:p>
            <a:r>
              <a:rPr lang="en-US" sz="1400"/>
              <a:t>Recall on training set :  0.95</a:t>
            </a:r>
          </a:p>
          <a:p>
            <a:r>
              <a:rPr lang="en-US" sz="1400"/>
              <a:t>Recall on test set :  0.93</a:t>
            </a:r>
          </a:p>
          <a:p>
            <a:endParaRPr lang="en-US" sz="1400"/>
          </a:p>
          <a:p>
            <a:r>
              <a:rPr lang="en-US" sz="1400"/>
              <a:t>Recall has improved for both train and test set after hyperparameter tuning and we have a generalized model.</a:t>
            </a:r>
          </a:p>
          <a:p>
            <a:endParaRPr lang="en-US" sz="1600"/>
          </a:p>
        </p:txBody>
      </p:sp>
      <p:pic>
        <p:nvPicPr>
          <p:cNvPr id="6" name="Picture 5"/>
          <p:cNvPicPr>
            <a:picLocks noChangeAspect="1"/>
          </p:cNvPicPr>
          <p:nvPr/>
        </p:nvPicPr>
        <p:blipFill>
          <a:blip r:embed="rId2"/>
          <a:srcRect/>
          <a:stretch>
            <a:fillRect/>
          </a:stretch>
        </p:blipFill>
        <p:spPr>
          <a:xfrm>
            <a:off x="1151540" y="2796431"/>
            <a:ext cx="5246873" cy="3085971"/>
          </a:xfrm>
          <a:prstGeom prst="rect">
            <a:avLst/>
          </a:prstGeom>
        </p:spPr>
      </p:pic>
      <p:sp>
        <p:nvSpPr>
          <p:cNvPr id="7" name="TextBox 6"/>
          <p:cNvSpPr txBox="1"/>
          <p:nvPr/>
        </p:nvSpPr>
        <p:spPr>
          <a:xfrm>
            <a:off x="6875906" y="4633815"/>
            <a:ext cx="4751060" cy="945351"/>
          </a:xfrm>
          <a:prstGeom prst="rect">
            <a:avLst/>
          </a:prstGeom>
          <a:noFill/>
        </p:spPr>
        <p:txBody>
          <a:bodyPr wrap="square" rtlCol="0">
            <a:spAutoFit/>
          </a:bodyPr>
          <a:lstStyle/>
          <a:p>
            <a:r>
              <a:rPr lang="en-US" sz="1400"/>
              <a:t>Important Features after hyper parameter tuning are Income_High_category,CD_Account,Credit_Card &amp; Median spending on CCavg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09323"/>
          </a:xfrm>
          <a:prstGeom prst="rect">
            <a:avLst/>
          </a:prstGeom>
        </p:spPr>
        <p:txBody>
          <a:bodyPr/>
          <a:lstStyle/>
          <a:p>
            <a:r>
              <a:rPr lang="en-US" sz="3600"/>
              <a:t>Cost Complexity Pruning(Post Pruning)</a:t>
            </a:r>
            <a:endParaRPr sz="3600"/>
          </a:p>
        </p:txBody>
      </p:sp>
      <p:sp>
        <p:nvSpPr>
          <p:cNvPr id="3" name="Content Placeholder 2"/>
          <p:cNvSpPr>
            <a:spLocks noGrp="1" noEditPoints="1"/>
          </p:cNvSpPr>
          <p:nvPr>
            <p:ph idx="1"/>
          </p:nvPr>
        </p:nvSpPr>
        <p:spPr>
          <a:xfrm>
            <a:off x="941568" y="1104927"/>
            <a:ext cx="10515600" cy="5072036"/>
          </a:xfrm>
          <a:prstGeom prst="rect">
            <a:avLst/>
          </a:prstGeom>
        </p:spPr>
        <p:txBody>
          <a:bodyPr/>
          <a:lstStyle/>
          <a:p>
            <a:pPr marL="0" indent="0">
              <a:buNone/>
            </a:pPr>
            <a:r>
              <a:rPr sz="1400"/>
              <a:t>Recall on training set :  0.9607250755287009</a:t>
            </a:r>
          </a:p>
          <a:p>
            <a:pPr marL="0" indent="0">
              <a:buNone/>
            </a:pPr>
            <a:r>
              <a:rPr sz="1400"/>
              <a:t>Recall on test set :  0.912751677852349</a:t>
            </a:r>
          </a:p>
        </p:txBody>
      </p:sp>
      <p:pic>
        <p:nvPicPr>
          <p:cNvPr id="4" name="Picture 3"/>
          <p:cNvPicPr>
            <a:picLocks noChangeAspect="1"/>
          </p:cNvPicPr>
          <p:nvPr/>
        </p:nvPicPr>
        <p:blipFill>
          <a:blip r:embed="rId1"/>
          <a:srcRect/>
          <a:stretch>
            <a:fillRect/>
          </a:stretch>
        </p:blipFill>
        <p:spPr>
          <a:xfrm>
            <a:off x="6977510" y="1255807"/>
            <a:ext cx="4786599" cy="3151775"/>
          </a:xfrm>
          <a:prstGeom prst="rect">
            <a:avLst/>
          </a:prstGeom>
        </p:spPr>
      </p:pic>
      <p:pic>
        <p:nvPicPr>
          <p:cNvPr id="5" name="Picture 4"/>
          <p:cNvPicPr>
            <a:picLocks noChangeAspect="1"/>
          </p:cNvPicPr>
          <p:nvPr/>
        </p:nvPicPr>
        <p:blipFill>
          <a:blip r:embed="rId2"/>
          <a:srcRect/>
          <a:stretch>
            <a:fillRect/>
          </a:stretch>
        </p:blipFill>
        <p:spPr>
          <a:xfrm>
            <a:off x="1048214" y="1743504"/>
            <a:ext cx="5344510" cy="4357661"/>
          </a:xfrm>
          <a:prstGeom prst="rect">
            <a:avLst/>
          </a:prstGeom>
        </p:spPr>
      </p:pic>
      <p:sp>
        <p:nvSpPr>
          <p:cNvPr id="6" name="TextBox 5"/>
          <p:cNvSpPr txBox="1"/>
          <p:nvPr/>
        </p:nvSpPr>
        <p:spPr>
          <a:xfrm>
            <a:off x="6931613" y="4679436"/>
            <a:ext cx="4631687" cy="1463646"/>
          </a:xfrm>
          <a:prstGeom prst="rect">
            <a:avLst/>
          </a:prstGeom>
          <a:noFill/>
        </p:spPr>
        <p:txBody>
          <a:bodyPr wrap="square" rtlCol="0">
            <a:spAutoFit/>
          </a:bodyPr>
          <a:lstStyle/>
          <a:p>
            <a:r>
              <a:rPr lang="en-US"/>
              <a:t>Important Features from cost complexity pruning are High_Income,Graduate Education,Family with 3 &amp; 4 members,high CC </a:t>
            </a:r>
            <a:r>
              <a:rPr lang="en-US" noProof="1"/>
              <a:t>Avg</a:t>
            </a:r>
            <a:r>
              <a:rPr lang="en-US"/>
              <a:t> spending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US"/>
              <a:t>Objective</a:t>
            </a:r>
          </a:p>
        </p:txBody>
      </p:sp>
      <p:sp>
        <p:nvSpPr>
          <p:cNvPr id="3" name="Content Placeholder 2"/>
          <p:cNvSpPr>
            <a:spLocks noGrp="1" noEditPoints="1"/>
          </p:cNvSpPr>
          <p:nvPr>
            <p:ph idx="1"/>
          </p:nvPr>
        </p:nvSpPr>
        <p:spPr>
          <a:prstGeom prst="rect">
            <a:avLst/>
          </a:prstGeom>
        </p:spPr>
        <p:txBody>
          <a:bodyPr/>
          <a:lstStyle/>
          <a:p>
            <a:r>
              <a:t>To predict whether a liability customer will buy a personal loan or not.</a:t>
            </a:r>
          </a:p>
          <a:p>
            <a:pPr>
              <a:buFont typeface="Arial" pitchFamily="34" charset="0" panose="020B0604020202020204"/>
              <a:buChar char="•"/>
            </a:pPr>
            <a:r>
              <a:t>Which variables are most significant.</a:t>
            </a:r>
          </a:p>
          <a:p>
            <a:pPr>
              <a:buFont typeface="Arial" pitchFamily="34" charset="0" panose="020B0604020202020204"/>
              <a:buChar char="•"/>
            </a:pPr>
            <a:r>
              <a:t>Which segment of customers should be targeted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537699"/>
          </a:xfrm>
          <a:prstGeom prst="rect">
            <a:avLst/>
          </a:prstGeom>
        </p:spPr>
        <p:txBody>
          <a:bodyPr/>
          <a:lstStyle/>
          <a:p>
            <a:r>
              <a:rPr lang="en-US" sz="3600"/>
              <a:t>Model Comparison</a:t>
            </a:r>
            <a:endParaRPr sz="3600"/>
          </a:p>
        </p:txBody>
      </p:sp>
      <p:sp>
        <p:nvSpPr>
          <p:cNvPr id="3" name="Content Placeholder 2"/>
          <p:cNvSpPr>
            <a:spLocks noGrp="1" noEditPoints="1"/>
          </p:cNvSpPr>
          <p:nvPr>
            <p:ph idx="1"/>
          </p:nvPr>
        </p:nvSpPr>
        <p:spPr>
          <a:xfrm>
            <a:off x="941568" y="969637"/>
            <a:ext cx="10515600" cy="5207326"/>
          </a:xfrm>
          <a:prstGeom prst="rect">
            <a:avLst/>
          </a:prstGeom>
        </p:spPr>
        <p:txBody>
          <a:bodyPr/>
          <a:lstStyle/>
          <a:p>
            <a:pPr marL="0" indent="0">
              <a:buNone/>
            </a:pPr>
          </a:p>
          <a:p>
            <a:pPr marL="0" indent="0">
              <a:buNone/>
            </a:pPr>
          </a:p>
        </p:txBody>
      </p:sp>
      <p:graphicFrame>
        <p:nvGraphicFramePr>
          <p:cNvPr id="4" name="Table 3"/>
          <p:cNvGraphicFramePr>
            <a:graphicFrameLocks noGrp="1"/>
          </p:cNvGraphicFramePr>
          <p:nvPr/>
        </p:nvGraphicFramePr>
        <p:xfrm>
          <a:off x="2032000" y="1143000"/>
          <a:ext cx="7539330" cy="2672080"/>
        </p:xfrm>
        <a:graphic>
          <a:graphicData uri="http://schemas.openxmlformats.org/drawingml/2006/table">
            <a:tbl>
              <a:tblPr firstRow="1" bandRow="1">
                <a:tableStyleId>{5C22544A-7EE6-4342-B048-85BDC9FD1C3A}</a:tableStyleId>
              </a:tblPr>
              <a:tblGrid>
                <a:gridCol w="3098975"/>
                <a:gridCol w="1739596"/>
                <a:gridCol w="2700759"/>
              </a:tblGrid>
              <a:tr h="381000">
                <a:tc>
                  <a:txBody>
                    <a:bodyPr/>
                    <a:lstStyle/>
                    <a:p>
                      <a:r>
                        <a:rPr lang="en-US"/>
                        <a:t>Model</a:t>
                      </a:r>
                    </a:p>
                  </a:txBody>
                  <a:tcPr/>
                </a:tc>
                <a:tc>
                  <a:txBody>
                    <a:bodyPr/>
                    <a:lstStyle/>
                    <a:p>
                      <a:r>
                        <a:rPr lang="en-US"/>
                        <a:t>Train Recall</a:t>
                      </a:r>
                    </a:p>
                  </a:txBody>
                  <a:tcPr/>
                </a:tc>
                <a:tc>
                  <a:txBody>
                    <a:bodyPr/>
                    <a:lstStyle/>
                    <a:p>
                      <a:r>
                        <a:rPr lang="en-US"/>
                        <a:t>Test Recall</a:t>
                      </a:r>
                    </a:p>
                  </a:txBody>
                  <a:tcPr/>
                </a:tc>
              </a:tr>
              <a:tr h="370840">
                <a:tc>
                  <a:txBody>
                    <a:bodyPr/>
                    <a:lstStyle/>
                    <a:p>
                      <a:r>
                        <a:rPr lang="en-US"/>
                        <a:t>Logistic Regression</a:t>
                      </a:r>
                    </a:p>
                  </a:txBody>
                  <a:tcPr/>
                </a:tc>
                <a:tc>
                  <a:txBody>
                    <a:bodyPr/>
                    <a:lstStyle/>
                    <a:p>
                      <a:r>
                        <a:rPr lang="en-US"/>
                        <a:t>0.88</a:t>
                      </a:r>
                    </a:p>
                  </a:txBody>
                  <a:tcPr/>
                </a:tc>
                <a:tc>
                  <a:txBody>
                    <a:bodyPr/>
                    <a:lstStyle/>
                    <a:p>
                      <a:r>
                        <a:rPr lang="en-US"/>
                        <a:t>0.83</a:t>
                      </a:r>
                    </a:p>
                  </a:txBody>
                  <a:tcPr/>
                </a:tc>
              </a:tr>
              <a:tr h="370840">
                <a:tc>
                  <a:txBody>
                    <a:bodyPr/>
                    <a:lstStyle/>
                    <a:p>
                      <a:r>
                        <a:rPr lang="en-US"/>
                        <a:t>Initial Decision Tree model</a:t>
                      </a:r>
                    </a:p>
                  </a:txBody>
                  <a:tcPr/>
                </a:tc>
                <a:tc>
                  <a:txBody>
                    <a:bodyPr/>
                    <a:lstStyle/>
                    <a:p>
                      <a:r>
                        <a:rPr lang="en-US"/>
                        <a:t>1.00</a:t>
                      </a:r>
                    </a:p>
                  </a:txBody>
                  <a:tcPr/>
                </a:tc>
                <a:tc>
                  <a:txBody>
                    <a:bodyPr/>
                    <a:lstStyle/>
                    <a:p>
                      <a:r>
                        <a:rPr lang="en-US"/>
                        <a:t>0.69</a:t>
                      </a:r>
                    </a:p>
                  </a:txBody>
                  <a:tcPr/>
                </a:tc>
              </a:tr>
              <a:tr h="370840">
                <a:tc>
                  <a:txBody>
                    <a:bodyPr/>
                    <a:lstStyle/>
                    <a:p>
                      <a:r>
                        <a:rPr lang="en-US"/>
                        <a:t>Decision Tree with Hyperparameter Tuning</a:t>
                      </a:r>
                    </a:p>
                  </a:txBody>
                  <a:tcPr/>
                </a:tc>
                <a:tc>
                  <a:txBody>
                    <a:bodyPr/>
                    <a:lstStyle/>
                    <a:p>
                      <a:r>
                        <a:rPr lang="en-US"/>
                        <a:t>0.95</a:t>
                      </a:r>
                    </a:p>
                  </a:txBody>
                  <a:tcPr/>
                </a:tc>
                <a:tc>
                  <a:txBody>
                    <a:bodyPr/>
                    <a:lstStyle/>
                    <a:p>
                      <a:r>
                        <a:rPr lang="en-US"/>
                        <a:t>0.93</a:t>
                      </a:r>
                    </a:p>
                  </a:txBody>
                  <a:tcPr/>
                </a:tc>
              </a:tr>
              <a:tr h="370840">
                <a:tc>
                  <a:txBody>
                    <a:bodyPr/>
                    <a:lstStyle/>
                    <a:p>
                      <a:r>
                        <a:rPr lang="en-US"/>
                        <a:t>Decision Tree with Post Pruning</a:t>
                      </a:r>
                    </a:p>
                  </a:txBody>
                  <a:tcPr/>
                </a:tc>
                <a:tc>
                  <a:txBody>
                    <a:bodyPr/>
                    <a:lstStyle/>
                    <a:p>
                      <a:r>
                        <a:rPr lang="en-US"/>
                        <a:t>0.96</a:t>
                      </a:r>
                    </a:p>
                  </a:txBody>
                  <a:tcPr/>
                </a:tc>
                <a:tc>
                  <a:txBody>
                    <a:bodyPr/>
                    <a:lstStyle/>
                    <a:p>
                      <a:r>
                        <a:rPr lang="en-US"/>
                        <a:t>0.91</a:t>
                      </a: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789220"/>
          </a:xfrm>
          <a:prstGeom prst="rect">
            <a:avLst/>
          </a:prstGeom>
        </p:spPr>
        <p:txBody>
          <a:bodyPr/>
          <a:lstStyle/>
          <a:p>
            <a:r>
              <a:rPr lang="en-US"/>
              <a:t>Conclusion</a:t>
            </a:r>
          </a:p>
        </p:txBody>
      </p:sp>
      <p:sp>
        <p:nvSpPr>
          <p:cNvPr id="3" name="Content Placeholder 2"/>
          <p:cNvSpPr>
            <a:spLocks noGrp="1" noEditPoints="1"/>
          </p:cNvSpPr>
          <p:nvPr>
            <p:ph idx="1"/>
          </p:nvPr>
        </p:nvSpPr>
        <p:spPr>
          <a:xfrm>
            <a:off x="941568" y="1154345"/>
            <a:ext cx="10515600" cy="5703655"/>
          </a:xfrm>
          <a:prstGeom prst="rect">
            <a:avLst/>
          </a:prstGeom>
        </p:spPr>
        <p:txBody>
          <a:bodyPr/>
          <a:lstStyle/>
          <a:p>
            <a:r>
              <a:rPr sz="1600"/>
              <a:t>We analyzed the Personal Loan campaign data using Exploratory Data Analysis and by using different models like Logistic Regression and Decision Tree Classifier to build a predictive model for the same.</a:t>
            </a:r>
          </a:p>
          <a:p>
            <a:r>
              <a:rPr sz="1600"/>
              <a:t>The model built can be used to predict if a customer is going to purchase a loan or not and thus the Bank can earn more through Interest on Loans.</a:t>
            </a:r>
          </a:p>
          <a:p>
            <a:r>
              <a:rPr sz="1600"/>
              <a:t>First We built a Logistic Regression model and analyzed the model performance on the Recall criteria.Through this model built we got to know that some of the important features for prediction was Income, CD_Account, Education, </a:t>
            </a:r>
            <a:r>
              <a:rPr sz="1600" noProof="1"/>
              <a:t>CCAvg</a:t>
            </a:r>
            <a:r>
              <a:rPr sz="1600"/>
              <a:t>, Family.We also analyzed the AUC ROC curve for the model</a:t>
            </a:r>
          </a:p>
          <a:p>
            <a:r>
              <a:rPr sz="1600"/>
              <a:t>Next We visualized different trees and their confusion matrix to get a better understanding o</a:t>
            </a:r>
            <a:r>
              <a:rPr lang="en-US" sz="1600"/>
              <a:t>f</a:t>
            </a:r>
            <a:r>
              <a:t> </a:t>
            </a:r>
            <a:r>
              <a:rPr sz="1600"/>
              <a:t>the model. Easy interpretation is one of the key benefits of Decision Trees.</a:t>
            </a:r>
          </a:p>
          <a:p>
            <a:r>
              <a:rPr sz="1600"/>
              <a:t>We verified the fact that how much less data preparation is needed for Decision Trees and such a simple model gave good results even with outliers and imbalanced classes which shows the robustness of Decision Trees.</a:t>
            </a:r>
          </a:p>
          <a:p>
            <a:r>
              <a:rPr sz="1600"/>
              <a:t>High Income,Customers with graduate degree, customers having 3 family members, high </a:t>
            </a:r>
            <a:r>
              <a:rPr sz="1600" noProof="1"/>
              <a:t>CCAvg</a:t>
            </a:r>
            <a:r>
              <a:rPr sz="1600"/>
              <a:t> spending are some of the most important variables in predicting if the customers will purchase a personal loan.</a:t>
            </a:r>
          </a:p>
          <a:p>
            <a:r>
              <a:rPr sz="1600"/>
              <a:t>We established the importance of hyper-parameters/ pruning to reduce overfitting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815383"/>
          </a:xfrm>
          <a:prstGeom prst="rect">
            <a:avLst/>
          </a:prstGeom>
        </p:spPr>
        <p:txBody>
          <a:bodyPr/>
          <a:lstStyle/>
          <a:p>
            <a:r>
              <a:t>Recommendations</a:t>
            </a:r>
          </a:p>
        </p:txBody>
      </p:sp>
      <p:sp>
        <p:nvSpPr>
          <p:cNvPr id="3" name="Content Placeholder 2"/>
          <p:cNvSpPr>
            <a:spLocks noGrp="1" noEditPoints="1"/>
          </p:cNvSpPr>
          <p:nvPr>
            <p:ph idx="1"/>
          </p:nvPr>
        </p:nvSpPr>
        <p:spPr>
          <a:xfrm>
            <a:off x="941568" y="1180508"/>
            <a:ext cx="10515600" cy="7442704"/>
          </a:xfrm>
          <a:prstGeom prst="rect">
            <a:avLst/>
          </a:prstGeom>
        </p:spPr>
        <p:txBody>
          <a:bodyPr/>
          <a:lstStyle/>
          <a:p>
            <a:pPr>
              <a:buFont typeface="Arial" pitchFamily="34" charset="0" panose="020B0604020202020204"/>
              <a:buChar char="•"/>
            </a:pPr>
            <a:r>
              <a:rPr sz="1600"/>
              <a:t>According to the decision tree model if a customer falls into a High Income category, there is high chance that the customer will avail Personal Loan when offered.</a:t>
            </a:r>
          </a:p>
          <a:p>
            <a:pPr>
              <a:buFont typeface="Arial" pitchFamily="34" charset="0" panose="020B0604020202020204"/>
              <a:buChar char="•"/>
            </a:pPr>
            <a:r>
              <a:rPr sz="1600"/>
              <a:t>Also customers who are graduates has a high chance of purchasing the Personal Loan.</a:t>
            </a:r>
          </a:p>
          <a:p>
            <a:pPr>
              <a:buFont typeface="Arial" pitchFamily="34" charset="0" panose="020B0604020202020204"/>
              <a:buChar char="•"/>
            </a:pPr>
            <a:r>
              <a:rPr sz="1600"/>
              <a:t>If the customer has family size of 3 members those should be targeted for offering Personal Loan and there are high chances that they will purchase the loan</a:t>
            </a:r>
          </a:p>
          <a:p>
            <a:pPr>
              <a:buFont typeface="Arial" pitchFamily="34" charset="0" panose="020B0604020202020204"/>
              <a:buChar char="•"/>
            </a:pPr>
            <a:r>
              <a:rPr sz="1600"/>
              <a:t>Also need to target customer who has high </a:t>
            </a:r>
            <a:r>
              <a:rPr sz="1600" noProof="1"/>
              <a:t>Avg</a:t>
            </a:r>
            <a:r>
              <a:rPr sz="1600"/>
              <a:t> CC spending .These customers also show a high chance of purchasing the personal loan when offered.</a:t>
            </a:r>
          </a:p>
          <a:p>
            <a:pPr>
              <a:buFont typeface="Arial" pitchFamily="34" charset="0" panose="020B0604020202020204"/>
              <a:buChar char="•"/>
            </a:pPr>
            <a:r>
              <a:rPr sz="1600"/>
              <a:t>Other customers who can be targeted that has a fairly good chance of purchasing the personal loan are customers who have Advanced/Professional degree, those who have a CD_Account and also customers who has 4 family members.</a:t>
            </a:r>
          </a:p>
          <a:p>
            <a:pPr>
              <a:buFont typeface="Arial" pitchFamily="34" charset="0" panose="020B0604020202020204"/>
              <a:buChar char="•"/>
            </a:pPr>
            <a:r>
              <a:rPr sz="1600"/>
              <a:t>Customer who does not show possibly of purchasing personal loans are those having medium to low income.</a:t>
            </a:r>
          </a:p>
          <a:p>
            <a:pPr>
              <a:buFont typeface="Arial" pitchFamily="34" charset="0" panose="020B0604020202020204"/>
              <a:buChar char="•"/>
            </a:pPr>
            <a:r>
              <a:rPr sz="1600"/>
              <a:t>Customer having small familie</a:t>
            </a:r>
            <a:r>
              <a:rPr sz="1800"/>
              <a:t>s like 1 or 2 members does not have much chance of purchasing personal loan.</a:t>
            </a:r>
          </a:p>
          <a:p>
            <a:pPr>
              <a:buFont typeface="Arial" pitchFamily="34" charset="0" panose="020B0604020202020204"/>
              <a:buChar char="•"/>
            </a:pPr>
            <a:r>
              <a:rPr sz="1800"/>
              <a:t>Also having an online or Credit Card is not contributing to the chances of purchasing personal loans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95811"/>
          </a:xfrm>
          <a:prstGeom prst="rect">
            <a:avLst/>
          </a:prstGeom>
        </p:spPr>
        <p:txBody>
          <a:bodyPr/>
          <a:lstStyle/>
          <a:p>
            <a:r>
              <a:rPr lang="en-US"/>
              <a:t>Data Information</a:t>
            </a:r>
          </a:p>
        </p:txBody>
      </p:sp>
      <p:sp>
        <p:nvSpPr>
          <p:cNvPr id="3" name="Content Placeholder 2"/>
          <p:cNvSpPr>
            <a:spLocks noGrp="1" noEditPoints="1"/>
          </p:cNvSpPr>
          <p:nvPr>
            <p:ph idx="1"/>
          </p:nvPr>
        </p:nvSpPr>
        <p:spPr>
          <a:xfrm>
            <a:off x="941568" y="952109"/>
            <a:ext cx="10515600" cy="5224854"/>
          </a:xfrm>
          <a:prstGeom prst="rect">
            <a:avLst/>
          </a:prstGeom>
        </p:spPr>
        <p:txBody>
          <a:bodyPr/>
          <a:lstStyle/>
          <a:p>
            <a:pPr marL="0" indent="0">
              <a:buNone/>
            </a:pPr>
            <a:r>
              <a:rPr lang="en-US"/>
              <a:t>The data contains information about banks customers.</a:t>
            </a:r>
          </a:p>
          <a:p>
            <a:pPr marL="0" indent="0">
              <a:buNone/>
            </a:pPr>
            <a:endParaRPr lang="en-US"/>
          </a:p>
          <a:p>
            <a:pPr marL="0" indent="0">
              <a:buNone/>
            </a:pPr>
            <a:endParaRPr lang="en-US"/>
          </a:p>
        </p:txBody>
      </p:sp>
      <p:graphicFrame>
        <p:nvGraphicFramePr>
          <p:cNvPr id="4" name="Table 3"/>
          <p:cNvGraphicFramePr>
            <a:graphicFrameLocks noGrp="1"/>
          </p:cNvGraphicFramePr>
          <p:nvPr/>
        </p:nvGraphicFramePr>
        <p:xfrm>
          <a:off x="1194781" y="1620411"/>
          <a:ext cx="4901219" cy="4480560"/>
        </p:xfrm>
        <a:graphic>
          <a:graphicData uri="http://schemas.openxmlformats.org/drawingml/2006/table">
            <a:tbl>
              <a:tblPr firstRow="1" bandRow="1">
                <a:tableStyleId>{5C22544A-7EE6-4342-B048-85BDC9FD1C3A}</a:tableStyleId>
              </a:tblPr>
              <a:tblGrid>
                <a:gridCol w="2450624"/>
                <a:gridCol w="2450595"/>
              </a:tblGrid>
              <a:tr h="365760">
                <a:tc>
                  <a:txBody>
                    <a:bodyPr/>
                    <a:lstStyle/>
                    <a:p>
                      <a:r>
                        <a:rPr lang="en-US"/>
                        <a:t>Variable</a:t>
                      </a:r>
                    </a:p>
                  </a:txBody>
                  <a:tcPr/>
                </a:tc>
                <a:tc>
                  <a:txBody>
                    <a:bodyPr/>
                    <a:lstStyle/>
                    <a:p>
                      <a:r>
                        <a:rPr lang="en-US"/>
                        <a:t>Description</a:t>
                      </a:r>
                    </a:p>
                  </a:txBody>
                  <a:tcPr/>
                </a:tc>
              </a:tr>
              <a:tr h="365760">
                <a:tc>
                  <a:txBody>
                    <a:bodyPr/>
                    <a:lstStyle/>
                    <a:p>
                      <a:r>
                        <a:rPr lang="en-US"/>
                        <a:t>ID</a:t>
                      </a:r>
                    </a:p>
                  </a:txBody>
                  <a:tcPr/>
                </a:tc>
                <a:tc>
                  <a:txBody>
                    <a:bodyPr/>
                    <a:lstStyle/>
                    <a:p>
                      <a:endParaRPr lang="en-US"/>
                    </a:p>
                  </a:txBody>
                  <a:tcPr/>
                </a:tc>
              </a:tr>
              <a:tr h="640079">
                <a:tc>
                  <a:txBody>
                    <a:bodyPr/>
                    <a:lstStyle/>
                    <a:p>
                      <a:r>
                        <a:rPr lang="en-US"/>
                        <a:t>Age </a:t>
                      </a:r>
                    </a:p>
                  </a:txBody>
                  <a:tcPr/>
                </a:tc>
                <a:tc>
                  <a:txBody>
                    <a:bodyPr/>
                    <a:lstStyle/>
                    <a:p>
                      <a:r>
                        <a:rPr lang="en-US"/>
                        <a:t>Customer’s age</a:t>
                      </a:r>
                    </a:p>
                    <a:p>
                      <a:endParaRPr lang="en-US"/>
                    </a:p>
                  </a:txBody>
                  <a:tcPr/>
                </a:tc>
              </a:tr>
              <a:tr h="365771">
                <a:tc>
                  <a:txBody>
                    <a:bodyPr/>
                    <a:lstStyle/>
                    <a:p>
                      <a:r>
                        <a:rPr lang="en-US"/>
                        <a:t>Experience</a:t>
                      </a:r>
                    </a:p>
                  </a:txBody>
                  <a:tcPr/>
                </a:tc>
                <a:tc>
                  <a:txBody>
                    <a:bodyPr/>
                    <a:lstStyle/>
                    <a:p>
                      <a:r>
                        <a:rPr lang="en-US"/>
                        <a:t>#years of professional experience</a:t>
                      </a:r>
                    </a:p>
                  </a:txBody>
                  <a:tcPr/>
                </a:tc>
              </a:tr>
              <a:tr h="640079">
                <a:tc>
                  <a:txBody>
                    <a:bodyPr/>
                    <a:lstStyle/>
                    <a:p>
                      <a:r>
                        <a:rPr lang="en-US"/>
                        <a:t>Income</a:t>
                      </a:r>
                    </a:p>
                  </a:txBody>
                  <a:tcPr/>
                </a:tc>
                <a:tc>
                  <a:txBody>
                    <a:bodyPr/>
                    <a:lstStyle/>
                    <a:p>
                      <a:r>
                        <a:rPr lang="en-US"/>
                        <a:t>Annual income of the customer (in thousand dollars)</a:t>
                      </a:r>
                    </a:p>
                  </a:txBody>
                  <a:tcPr/>
                </a:tc>
              </a:tr>
              <a:tr h="365760">
                <a:tc>
                  <a:txBody>
                    <a:bodyPr/>
                    <a:lstStyle/>
                    <a:p>
                      <a:r>
                        <a:rPr lang="en-US"/>
                        <a:t>ZIP Code</a:t>
                      </a:r>
                    </a:p>
                  </a:txBody>
                  <a:tcPr/>
                </a:tc>
                <a:tc>
                  <a:txBody>
                    <a:bodyPr/>
                    <a:lstStyle/>
                    <a:p>
                      <a:r>
                        <a:rPr lang="en-US"/>
                        <a:t>Home Address ZIP code.</a:t>
                      </a:r>
                    </a:p>
                  </a:txBody>
                  <a:tcPr/>
                </a:tc>
              </a:tr>
              <a:tr h="365760">
                <a:tc>
                  <a:txBody>
                    <a:bodyPr/>
                    <a:lstStyle/>
                    <a:p>
                      <a:r>
                        <a:rPr lang="en-US"/>
                        <a:t>Family</a:t>
                      </a:r>
                    </a:p>
                  </a:txBody>
                  <a:tcPr/>
                </a:tc>
                <a:tc>
                  <a:txBody>
                    <a:bodyPr/>
                    <a:lstStyle/>
                    <a:p>
                      <a:r>
                        <a:rPr lang="en-US"/>
                        <a:t>the Family size of the customer</a:t>
                      </a:r>
                    </a:p>
                  </a:txBody>
                  <a:tcPr/>
                </a:tc>
              </a:tr>
            </a:tbl>
          </a:graphicData>
        </a:graphic>
      </p:graphicFrame>
      <p:graphicFrame>
        <p:nvGraphicFramePr>
          <p:cNvPr id="24" name="Table 23"/>
          <p:cNvGraphicFramePr>
            <a:graphicFrameLocks noGrp="1"/>
          </p:cNvGraphicFramePr>
          <p:nvPr/>
        </p:nvGraphicFramePr>
        <p:xfrm>
          <a:off x="6571297" y="2372665"/>
          <a:ext cx="4059639" cy="1191872"/>
        </p:xfrm>
        <a:graphic>
          <a:graphicData uri="http://schemas.openxmlformats.org/drawingml/2006/table">
            <a:tbl>
              <a:tblPr firstRow="1" bandRow="1">
                <a:tableStyleId>{5C22544A-7EE6-4342-B048-85BDC9FD1C3A}</a:tableStyleId>
              </a:tblPr>
              <a:tblGrid>
                <a:gridCol w="2029830"/>
                <a:gridCol w="2029809"/>
              </a:tblGrid>
              <a:tr h="595936">
                <a:tc>
                  <a:txBody>
                    <a:bodyPr/>
                    <a:lstStyle/>
                    <a:p>
                      <a:r>
                        <a:rPr lang="en-US"/>
                        <a:t>Observations</a:t>
                      </a:r>
                    </a:p>
                  </a:txBody>
                  <a:tcPr/>
                </a:tc>
                <a:tc>
                  <a:txBody>
                    <a:bodyPr/>
                    <a:lstStyle/>
                    <a:p>
                      <a:r>
                        <a:rPr lang="en-US"/>
                        <a:t>Variables</a:t>
                      </a:r>
                    </a:p>
                  </a:txBody>
                  <a:tcPr/>
                </a:tc>
              </a:tr>
              <a:tr h="595936">
                <a:tc>
                  <a:txBody>
                    <a:bodyPr/>
                    <a:lstStyle/>
                    <a:p>
                      <a:r>
                        <a:rPr lang="en-US"/>
                        <a:t>5000</a:t>
                      </a:r>
                    </a:p>
                  </a:txBody>
                  <a:tcPr/>
                </a:tc>
                <a:tc>
                  <a:txBody>
                    <a:bodyPr/>
                    <a:lstStyle/>
                    <a:p>
                      <a:r>
                        <a:rPr lang="en-US"/>
                        <a:t>14</a:t>
                      </a: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06078"/>
          </a:xfrm>
          <a:prstGeom prst="rect">
            <a:avLst/>
          </a:prstGeom>
        </p:spPr>
        <p:txBody>
          <a:bodyPr/>
          <a:lstStyle/>
          <a:p>
            <a:r>
              <a:rPr lang="en-US"/>
              <a:t>Data Information</a:t>
            </a:r>
          </a:p>
        </p:txBody>
      </p:sp>
      <p:sp>
        <p:nvSpPr>
          <p:cNvPr id="3" name="Content Placeholder 2"/>
          <p:cNvSpPr>
            <a:spLocks noGrp="1" noEditPoints="1"/>
          </p:cNvSpPr>
          <p:nvPr>
            <p:ph idx="1"/>
          </p:nvPr>
        </p:nvSpPr>
        <p:spPr>
          <a:xfrm>
            <a:off x="941568" y="971203"/>
            <a:ext cx="10515600" cy="5205760"/>
          </a:xfrm>
          <a:prstGeom prst="rect">
            <a:avLst/>
          </a:prstGeom>
        </p:spPr>
        <p:txBody>
          <a:bodyPr/>
          <a:lstStyle/>
          <a:p>
            <a:pPr marL="0" indent="0">
              <a:buNone/>
            </a:pPr>
            <a:r>
              <a:rPr lang="en-US"/>
              <a:t>.</a:t>
            </a:r>
          </a:p>
        </p:txBody>
      </p:sp>
      <p:graphicFrame>
        <p:nvGraphicFramePr>
          <p:cNvPr id="4" name="Table 3"/>
          <p:cNvGraphicFramePr>
            <a:graphicFrameLocks noGrp="1"/>
          </p:cNvGraphicFramePr>
          <p:nvPr/>
        </p:nvGraphicFramePr>
        <p:xfrm>
          <a:off x="1077047" y="1559537"/>
          <a:ext cx="7439039" cy="4350008"/>
        </p:xfrm>
        <a:graphic>
          <a:graphicData uri="http://schemas.openxmlformats.org/drawingml/2006/table">
            <a:tbl>
              <a:tblPr firstRow="1" bandRow="1">
                <a:tableStyleId>{5C22544A-7EE6-4342-B048-85BDC9FD1C3A}</a:tableStyleId>
              </a:tblPr>
              <a:tblGrid>
                <a:gridCol w="1824406"/>
                <a:gridCol w="5614633"/>
              </a:tblGrid>
              <a:tr h="370211">
                <a:tc>
                  <a:txBody>
                    <a:bodyPr/>
                    <a:lstStyle/>
                    <a:p>
                      <a:r>
                        <a:rPr lang="en-US" noProof="1"/>
                        <a:t>CCAvg</a:t>
                      </a:r>
                    </a:p>
                  </a:txBody>
                  <a:tcPr/>
                </a:tc>
                <a:tc>
                  <a:txBody>
                    <a:bodyPr/>
                    <a:lstStyle/>
                    <a:p>
                      <a:r>
                        <a:rPr lang="en-US" noProof="1"/>
                        <a:t>Avg</a:t>
                      </a:r>
                      <a:r>
                        <a:rPr lang="en-US"/>
                        <a:t>. spending on credit cards per month</a:t>
                      </a:r>
                    </a:p>
                  </a:txBody>
                  <a:tcPr/>
                </a:tc>
              </a:tr>
              <a:tr h="647875">
                <a:tc>
                  <a:txBody>
                    <a:bodyPr/>
                    <a:lstStyle/>
                    <a:p>
                      <a:r>
                        <a:rPr lang="en-US"/>
                        <a:t>Education</a:t>
                      </a:r>
                    </a:p>
                  </a:txBody>
                  <a:tcPr/>
                </a:tc>
                <a:tc>
                  <a:txBody>
                    <a:bodyPr/>
                    <a:lstStyle/>
                    <a:p>
                      <a:r>
                        <a:rPr lang="en-US"/>
                        <a:t> 1: Undergrad; 2: Graduate;3: Advanced/Professional</a:t>
                      </a:r>
                    </a:p>
                  </a:txBody>
                  <a:tcPr/>
                </a:tc>
              </a:tr>
              <a:tr h="370211">
                <a:tc>
                  <a:txBody>
                    <a:bodyPr/>
                    <a:lstStyle/>
                    <a:p>
                      <a:r>
                        <a:rPr lang="en-US"/>
                        <a:t>Mortgage</a:t>
                      </a:r>
                    </a:p>
                  </a:txBody>
                  <a:tcPr/>
                </a:tc>
                <a:tc>
                  <a:txBody>
                    <a:bodyPr/>
                    <a:lstStyle/>
                    <a:p>
                      <a:r>
                        <a:rPr lang="en-US"/>
                        <a:t>Value of house mortgage if any</a:t>
                      </a:r>
                    </a:p>
                  </a:txBody>
                  <a:tcPr/>
                </a:tc>
              </a:tr>
              <a:tr h="647875">
                <a:tc>
                  <a:txBody>
                    <a:bodyPr/>
                    <a:lstStyle/>
                    <a:p>
                      <a:r>
                        <a:rPr lang="en-US"/>
                        <a:t>Personal_Loan</a:t>
                      </a:r>
                    </a:p>
                  </a:txBody>
                  <a:tcPr/>
                </a:tc>
                <a:tc>
                  <a:txBody>
                    <a:bodyPr/>
                    <a:lstStyle/>
                    <a:p>
                      <a:r>
                        <a:rPr lang="en-US"/>
                        <a:t>Did this customer accept the personal loan offered in the last campaign?</a:t>
                      </a:r>
                    </a:p>
                  </a:txBody>
                  <a:tcPr/>
                </a:tc>
              </a:tr>
              <a:tr h="647875">
                <a:tc>
                  <a:txBody>
                    <a:bodyPr/>
                    <a:lstStyle/>
                    <a:p>
                      <a:r>
                        <a:rPr lang="en-US"/>
                        <a:t>Securities_Account</a:t>
                      </a:r>
                    </a:p>
                  </a:txBody>
                  <a:tcPr/>
                </a:tc>
                <a:tc>
                  <a:txBody>
                    <a:bodyPr/>
                    <a:lstStyle/>
                    <a:p>
                      <a:r>
                        <a:rPr lang="en-US"/>
                        <a:t>Does the customer have securities account with the bank?</a:t>
                      </a:r>
                    </a:p>
                  </a:txBody>
                  <a:tcPr/>
                </a:tc>
              </a:tr>
              <a:tr h="647875">
                <a:tc>
                  <a:txBody>
                    <a:bodyPr/>
                    <a:lstStyle/>
                    <a:p>
                      <a:r>
                        <a:rPr lang="en-US"/>
                        <a:t>CD_Account:</a:t>
                      </a:r>
                    </a:p>
                  </a:txBody>
                  <a:tcPr/>
                </a:tc>
                <a:tc>
                  <a:txBody>
                    <a:bodyPr/>
                    <a:lstStyle/>
                    <a:p>
                      <a:r>
                        <a:rPr lang="en-US"/>
                        <a:t>Does the customer have a certificate of deposit (CD) account with the bank?</a:t>
                      </a:r>
                    </a:p>
                  </a:txBody>
                  <a:tcPr/>
                </a:tc>
              </a:tr>
              <a:tr h="370211">
                <a:tc>
                  <a:txBody>
                    <a:bodyPr/>
                    <a:lstStyle/>
                    <a:p>
                      <a:r>
                        <a:rPr lang="en-US"/>
                        <a:t>Online</a:t>
                      </a:r>
                    </a:p>
                  </a:txBody>
                  <a:tcPr/>
                </a:tc>
                <a:tc>
                  <a:txBody>
                    <a:bodyPr/>
                    <a:lstStyle/>
                    <a:p>
                      <a:r>
                        <a:rPr lang="en-US"/>
                        <a:t>Do customers use internet banking facilities?</a:t>
                      </a:r>
                    </a:p>
                  </a:txBody>
                  <a:tcPr/>
                </a:tc>
              </a:tr>
              <a:tr h="647875">
                <a:tc>
                  <a:txBody>
                    <a:bodyPr/>
                    <a:lstStyle/>
                    <a:p>
                      <a:r>
                        <a:rPr lang="en-US"/>
                        <a:t>CreditCard</a:t>
                      </a:r>
                    </a:p>
                  </a:txBody>
                  <a:tcPr/>
                </a:tc>
                <a:tc>
                  <a:txBody>
                    <a:bodyPr/>
                    <a:lstStyle/>
                    <a:p>
                      <a:r>
                        <a:rPr lang="en-US"/>
                        <a:t>Does the customer use a credit card issued by Universal Bank?</a:t>
                      </a: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45323"/>
          </a:xfrm>
          <a:prstGeom prst="rect">
            <a:avLst/>
          </a:prstGeom>
        </p:spPr>
        <p:txBody>
          <a:bodyPr/>
          <a:lstStyle/>
          <a:p>
            <a:r>
              <a:rPr lang="en-US" sz="3600"/>
              <a:t>Exploratory Data Analysis</a:t>
            </a:r>
            <a:endParaRPr sz="3600"/>
          </a:p>
        </p:txBody>
      </p:sp>
      <p:sp>
        <p:nvSpPr>
          <p:cNvPr id="3" name="Content Placeholder 2"/>
          <p:cNvSpPr>
            <a:spLocks noGrp="1" noEditPoints="1"/>
          </p:cNvSpPr>
          <p:nvPr>
            <p:ph idx="1"/>
          </p:nvPr>
        </p:nvSpPr>
        <p:spPr>
          <a:xfrm>
            <a:off x="941568" y="1010448"/>
            <a:ext cx="10515600" cy="5166515"/>
          </a:xfrm>
          <a:prstGeom prst="rect">
            <a:avLst/>
          </a:prstGeom>
        </p:spPr>
        <p:txBody>
          <a:bodyPr/>
          <a:lstStyle/>
          <a:p>
            <a:r>
              <a:rPr lang="en-US" sz="1800"/>
              <a:t>Analysis of Age,Experience,Income,Zip code,</a:t>
            </a:r>
            <a:r>
              <a:rPr lang="en-US" sz="1800" noProof="1"/>
              <a:t>CCAvg</a:t>
            </a:r>
            <a:r>
              <a:rPr lang="en-US" sz="1800"/>
              <a:t>,Mortgage</a:t>
            </a:r>
            <a:r>
              <a:rPr lang="en-US"/>
              <a:t> </a:t>
            </a:r>
          </a:p>
        </p:txBody>
      </p:sp>
      <p:pic>
        <p:nvPicPr>
          <p:cNvPr id="4" name="Picture 3"/>
          <p:cNvPicPr>
            <a:picLocks noChangeAspect="1"/>
          </p:cNvPicPr>
          <p:nvPr/>
        </p:nvPicPr>
        <p:blipFill>
          <a:blip r:embed="rId1"/>
          <a:srcRect/>
          <a:stretch>
            <a:fillRect/>
          </a:stretch>
        </p:blipFill>
        <p:spPr>
          <a:xfrm>
            <a:off x="1298348" y="1530763"/>
            <a:ext cx="10628746" cy="3639496"/>
          </a:xfrm>
          <a:prstGeom prst="rect">
            <a:avLst/>
          </a:prstGeom>
        </p:spPr>
      </p:pic>
      <p:sp>
        <p:nvSpPr>
          <p:cNvPr id="5" name="TextBox 4"/>
          <p:cNvSpPr txBox="1"/>
          <p:nvPr/>
        </p:nvSpPr>
        <p:spPr>
          <a:xfrm>
            <a:off x="1344940" y="5243475"/>
            <a:ext cx="21574746" cy="945351"/>
          </a:xfrm>
          <a:prstGeom prst="rect">
            <a:avLst/>
          </a:prstGeom>
          <a:noFill/>
        </p:spPr>
        <p:txBody>
          <a:bodyPr wrap="square" rtlCol="0">
            <a:spAutoFit/>
          </a:bodyPr>
          <a:lstStyle/>
          <a:p>
            <a:pPr marL="285750" indent="-285750">
              <a:buFont typeface="Arial" pitchFamily="34" charset="0" panose="020B0604020202020204"/>
              <a:buChar char="•"/>
            </a:pPr>
            <a:r>
              <a:rPr lang="en-US" sz="1400"/>
              <a:t>We can see that Age and Experience are uniformly distributed</a:t>
            </a:r>
          </a:p>
          <a:p>
            <a:pPr marL="285750" indent="-285750">
              <a:buFont typeface="Arial" pitchFamily="34" charset="0" panose="020B0604020202020204"/>
              <a:buChar char="•"/>
            </a:pPr>
            <a:r>
              <a:rPr lang="en-US" sz="1400"/>
              <a:t>Income,</a:t>
            </a:r>
            <a:r>
              <a:rPr lang="en-US" sz="1400" noProof="1"/>
              <a:t>CCAvg</a:t>
            </a:r>
            <a:r>
              <a:rPr lang="en-US" sz="1400"/>
              <a:t>,Mortgage are positively skewed</a:t>
            </a:r>
          </a:p>
          <a:p>
            <a:pPr marL="285750" indent="-285750">
              <a:buFont typeface="Arial" pitchFamily="34" charset="0" panose="020B0604020202020204"/>
              <a:buChar char="•"/>
            </a:pPr>
            <a:r>
              <a:rPr lang="en-US" sz="1400"/>
              <a:t>Zip code is distributed across different regions</a:t>
            </a:r>
          </a:p>
          <a:p>
            <a:pPr marL="285750" indent="-285750">
              <a:buFont typeface="Arial" pitchFamily="34" charset="0" panose="020B0604020202020204"/>
              <a:buChar char="•"/>
            </a:pPr>
            <a:r>
              <a:rPr lang="en-US" sz="1400"/>
              <a:t>Mortgage contains mostly zeros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641156"/>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xfrm>
            <a:off x="941568" y="1006281"/>
            <a:ext cx="10515600" cy="5170682"/>
          </a:xfrm>
          <a:prstGeom prst="rect">
            <a:avLst/>
          </a:prstGeom>
        </p:spPr>
        <p:txBody>
          <a:bodyPr/>
          <a:lstStyle/>
          <a:p>
            <a:pPr marL="0" indent="0">
              <a:buNone/>
            </a:pPr>
            <a:r>
              <a:rPr lang="en-US" sz="1400"/>
              <a:t>Analysis of Family,Education,Personal Loan,Securities &amp; CD accounts,</a:t>
            </a:r>
            <a:r>
              <a:rPr lang="en-US" sz="1400" noProof="1"/>
              <a:t>Online Accts &amp; Credit Cards</a:t>
            </a:r>
            <a:endParaRPr sz="1400"/>
          </a:p>
        </p:txBody>
      </p:sp>
      <p:pic>
        <p:nvPicPr>
          <p:cNvPr id="4" name="Picture 3"/>
          <p:cNvPicPr>
            <a:picLocks noChangeAspect="1"/>
          </p:cNvPicPr>
          <p:nvPr/>
        </p:nvPicPr>
        <p:blipFill>
          <a:blip r:embed="rId1"/>
          <a:srcRect/>
          <a:stretch>
            <a:fillRect/>
          </a:stretch>
        </p:blipFill>
        <p:spPr>
          <a:xfrm>
            <a:off x="993264" y="1350818"/>
            <a:ext cx="10205471" cy="3384416"/>
          </a:xfrm>
          <a:prstGeom prst="rect">
            <a:avLst/>
          </a:prstGeom>
        </p:spPr>
      </p:pic>
      <p:sp>
        <p:nvSpPr>
          <p:cNvPr id="5" name="TextBox 4"/>
          <p:cNvSpPr txBox="1"/>
          <p:nvPr/>
        </p:nvSpPr>
        <p:spPr>
          <a:xfrm>
            <a:off x="1026611" y="4860485"/>
            <a:ext cx="10172124" cy="945351"/>
          </a:xfrm>
          <a:prstGeom prst="rect">
            <a:avLst/>
          </a:prstGeom>
          <a:noFill/>
        </p:spPr>
        <p:txBody>
          <a:bodyPr wrap="square" rtlCol="0">
            <a:spAutoFit/>
          </a:bodyPr>
          <a:lstStyle/>
          <a:p>
            <a:pPr marL="285750" indent="-285750">
              <a:buFont typeface="Arial" pitchFamily="34" charset="0" panose="020B0604020202020204"/>
              <a:buChar char="•"/>
            </a:pPr>
            <a:r>
              <a:rPr lang="en-US" sz="1400"/>
              <a:t>Most of the customers are Undergrads and have family size one</a:t>
            </a:r>
          </a:p>
          <a:p>
            <a:pPr marL="285750" indent="-285750">
              <a:buFont typeface="Arial" pitchFamily="34" charset="0" panose="020B0604020202020204"/>
              <a:buChar char="•"/>
            </a:pPr>
            <a:r>
              <a:rPr lang="en-US" sz="1400"/>
              <a:t>Only a few customers have availed the personal loan in the previous campaign</a:t>
            </a:r>
          </a:p>
          <a:p>
            <a:pPr marL="285750" indent="-285750">
              <a:buFont typeface="Arial" pitchFamily="34" charset="0" panose="020B0604020202020204"/>
              <a:buChar char="•"/>
            </a:pPr>
            <a:r>
              <a:rPr lang="en-US" sz="1400"/>
              <a:t>Majority of the customers do not have a Securities_Account,CD_Account and Credit Card</a:t>
            </a:r>
          </a:p>
          <a:p>
            <a:pPr marL="285750" indent="-285750">
              <a:buFont typeface="Arial" pitchFamily="34" charset="0" panose="020B0604020202020204"/>
              <a:buChar char="•"/>
            </a:pPr>
            <a:r>
              <a:rPr lang="en-US" sz="1400"/>
              <a:t>Majority of customers use internet banking facilities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402285"/>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xfrm>
            <a:off x="941568" y="992584"/>
            <a:ext cx="10515600" cy="5184379"/>
          </a:xfrm>
          <a:prstGeom prst="rect">
            <a:avLst/>
          </a:prstGeom>
        </p:spPr>
        <p:txBody>
          <a:bodyPr/>
          <a:lstStyle/>
          <a:p>
            <a:endParaRPr lang="en-US"/>
          </a:p>
          <a:p>
            <a:endParaRPr lang="en-US"/>
          </a:p>
        </p:txBody>
      </p:sp>
      <p:pic>
        <p:nvPicPr>
          <p:cNvPr id="4" name="Picture 3"/>
          <p:cNvPicPr>
            <a:picLocks noChangeAspect="1"/>
          </p:cNvPicPr>
          <p:nvPr/>
        </p:nvPicPr>
        <p:blipFill>
          <a:blip r:embed="rId1"/>
          <a:srcRect/>
          <a:stretch>
            <a:fillRect/>
          </a:stretch>
        </p:blipFill>
        <p:spPr>
          <a:xfrm>
            <a:off x="1020765" y="1403506"/>
            <a:ext cx="10150470" cy="3288917"/>
          </a:xfrm>
          <a:prstGeom prst="rect">
            <a:avLst/>
          </a:prstGeom>
        </p:spPr>
      </p:pic>
      <p:sp>
        <p:nvSpPr>
          <p:cNvPr id="5" name="TextBox 4"/>
          <p:cNvSpPr txBox="1"/>
          <p:nvPr/>
        </p:nvSpPr>
        <p:spPr>
          <a:xfrm>
            <a:off x="1336982" y="1098235"/>
            <a:ext cx="8125347" cy="305271"/>
          </a:xfrm>
          <a:prstGeom prst="rect">
            <a:avLst/>
          </a:prstGeom>
          <a:noFill/>
        </p:spPr>
        <p:txBody>
          <a:bodyPr wrap="square" rtlCol="0">
            <a:spAutoFit/>
          </a:bodyPr>
          <a:lstStyle/>
          <a:p>
            <a:r>
              <a:rPr lang="en-US" sz="1400"/>
              <a:t>Analysis of Personal Loan with Age,Experience,Income,Zip code,</a:t>
            </a:r>
            <a:r>
              <a:rPr lang="en-US" sz="1400" noProof="1"/>
              <a:t>CCAvg</a:t>
            </a:r>
            <a:r>
              <a:rPr lang="en-US" sz="1400"/>
              <a:t>,Mortgage</a:t>
            </a:r>
          </a:p>
        </p:txBody>
      </p:sp>
      <p:sp>
        <p:nvSpPr>
          <p:cNvPr id="6" name="TextBox 5"/>
          <p:cNvSpPr txBox="1"/>
          <p:nvPr/>
        </p:nvSpPr>
        <p:spPr>
          <a:xfrm>
            <a:off x="1153943" y="4927749"/>
            <a:ext cx="10671978" cy="1433166"/>
          </a:xfrm>
          <a:prstGeom prst="rect">
            <a:avLst/>
          </a:prstGeom>
          <a:noFill/>
        </p:spPr>
        <p:txBody>
          <a:bodyPr wrap="square" rtlCol="0">
            <a:spAutoFit/>
          </a:bodyPr>
          <a:lstStyle/>
          <a:p>
            <a:pPr marL="285750" indent="-285750">
              <a:buFont typeface="Arial" pitchFamily="34" charset="0" panose="020B0604020202020204"/>
              <a:buChar char="•"/>
            </a:pPr>
            <a:r>
              <a:rPr lang="en-US" sz="1400"/>
              <a:t>We can see that there is not much variation in the Age and Experience of the customers who are availing personal_loan.That means customers of all ages and with different years of experience are equally availing the loans</a:t>
            </a:r>
          </a:p>
          <a:p>
            <a:pPr marL="285750" indent="-285750">
              <a:buFont typeface="Arial" pitchFamily="34" charset="0" panose="020B0604020202020204"/>
              <a:buChar char="•"/>
            </a:pPr>
            <a:r>
              <a:rPr lang="en-US" sz="1400"/>
              <a:t>We can see that customers having higher Income have better chances of accepting the loan offered</a:t>
            </a:r>
          </a:p>
          <a:p>
            <a:pPr marL="285750" indent="-285750">
              <a:buFont typeface="Arial" pitchFamily="34" charset="0" panose="020B0604020202020204"/>
              <a:buChar char="•"/>
            </a:pPr>
            <a:r>
              <a:rPr lang="en-US" sz="1400"/>
              <a:t>Customers having higher spending on Credit cards have availed loans</a:t>
            </a:r>
          </a:p>
          <a:p>
            <a:pPr marL="285750" indent="-285750">
              <a:buFont typeface="Arial" pitchFamily="34" charset="0" panose="020B0604020202020204"/>
              <a:buChar char="•"/>
            </a:pPr>
            <a:r>
              <a:rPr lang="en-US" sz="1400"/>
              <a:t>Customers from all most of the zip codes have availed</a:t>
            </a:r>
            <a:r>
              <a:rPr lang="en-US"/>
              <a:t> </a:t>
            </a:r>
            <a:r>
              <a:rPr lang="en-US" sz="1400"/>
              <a:t>loans.So its not concentrated in a single region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585448"/>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xfrm>
            <a:off x="941568" y="950573"/>
            <a:ext cx="10515600" cy="5226390"/>
          </a:xfrm>
          <a:prstGeom prst="rect">
            <a:avLst/>
          </a:prstGeom>
        </p:spPr>
        <p:txBody>
          <a:bodyPr/>
          <a:lstStyle/>
          <a:p>
            <a:r>
              <a:rPr lang="en-US" sz="1400"/>
              <a:t>Analysis of Personal Loan with Family,Education,Personal Loan,Securities &amp; CD accounts,</a:t>
            </a:r>
            <a:r>
              <a:rPr lang="en-US" sz="1400" noProof="1"/>
              <a:t>Online Accts &amp; Credit Cards</a:t>
            </a:r>
          </a:p>
          <a:p>
            <a:endParaRPr lang="en-US" sz="1400" noProof="1"/>
          </a:p>
        </p:txBody>
      </p:sp>
      <p:pic>
        <p:nvPicPr>
          <p:cNvPr id="4" name="Picture 3"/>
          <p:cNvPicPr>
            <a:picLocks noChangeAspect="1"/>
          </p:cNvPicPr>
          <p:nvPr/>
        </p:nvPicPr>
        <p:blipFill>
          <a:blip r:embed="rId1"/>
          <a:srcRect/>
          <a:stretch>
            <a:fillRect/>
          </a:stretch>
        </p:blipFill>
        <p:spPr>
          <a:xfrm>
            <a:off x="1978002" y="1341226"/>
            <a:ext cx="9479166" cy="3355850"/>
          </a:xfrm>
          <a:prstGeom prst="rect">
            <a:avLst/>
          </a:prstGeom>
        </p:spPr>
      </p:pic>
      <p:sp>
        <p:nvSpPr>
          <p:cNvPr id="5" name="TextBox 4"/>
          <p:cNvSpPr txBox="1"/>
          <p:nvPr/>
        </p:nvSpPr>
        <p:spPr>
          <a:xfrm>
            <a:off x="1782642" y="4836611"/>
            <a:ext cx="10059196" cy="1372071"/>
          </a:xfrm>
          <a:prstGeom prst="rect">
            <a:avLst/>
          </a:prstGeom>
          <a:noFill/>
        </p:spPr>
        <p:txBody>
          <a:bodyPr wrap="square" rtlCol="0">
            <a:spAutoFit/>
          </a:bodyPr>
          <a:lstStyle/>
          <a:p>
            <a:pPr marL="285750" indent="-285750">
              <a:buFont typeface="Arial" pitchFamily="34" charset="0" panose="020B0604020202020204"/>
              <a:buChar char="•"/>
            </a:pPr>
            <a:r>
              <a:rPr lang="en-US" sz="1400"/>
              <a:t>Family having 3 members have better chances of availing the loan when offered</a:t>
            </a:r>
          </a:p>
          <a:p>
            <a:pPr marL="285750" indent="-285750">
              <a:buFont typeface="Arial" pitchFamily="34" charset="0" panose="020B0604020202020204"/>
              <a:buChar char="•"/>
            </a:pPr>
            <a:r>
              <a:rPr lang="en-US" sz="1400"/>
              <a:t>Customers who are having graduate and Advanced/Professional degree have better chance of accepting the loan than customers who are undergraduates</a:t>
            </a:r>
          </a:p>
          <a:p>
            <a:pPr marL="285750" indent="-285750">
              <a:buFont typeface="Arial" pitchFamily="34" charset="0" panose="020B0604020202020204"/>
              <a:buChar char="•"/>
            </a:pPr>
            <a:r>
              <a:rPr lang="en-US" sz="1400"/>
              <a:t>Customers who have Securities_Account and CD_Accounts have more chance of accepting the personal loan </a:t>
            </a:r>
          </a:p>
          <a:p>
            <a:pPr marL="285750" indent="-285750">
              <a:buFont typeface="Arial" pitchFamily="34" charset="0" panose="020B0604020202020204"/>
              <a:buChar char="•"/>
            </a:pPr>
            <a:r>
              <a:rPr lang="en-US" sz="1400"/>
              <a:t>Using Internet banking or having a credit card does not increase the chance of accepting personal loan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33618" y="365125"/>
            <a:ext cx="10515600" cy="458117"/>
          </a:xfrm>
          <a:prstGeom prst="rect">
            <a:avLst/>
          </a:prstGeom>
        </p:spPr>
        <p:txBody>
          <a:bodyPr/>
          <a:lstStyle/>
          <a:p>
            <a:r>
              <a:rPr lang="en-US" sz="3600"/>
              <a:t>Exploratory Data Analysis</a:t>
            </a:r>
          </a:p>
        </p:txBody>
      </p:sp>
      <p:sp>
        <p:nvSpPr>
          <p:cNvPr id="3" name="Content Placeholder 2"/>
          <p:cNvSpPr>
            <a:spLocks noGrp="1" noEditPoints="1"/>
          </p:cNvSpPr>
          <p:nvPr>
            <p:ph idx="1"/>
          </p:nvPr>
        </p:nvSpPr>
        <p:spPr>
          <a:xfrm>
            <a:off x="941568" y="905971"/>
            <a:ext cx="10515600" cy="5270992"/>
          </a:xfrm>
          <a:prstGeom prst="rect">
            <a:avLst/>
          </a:prstGeom>
        </p:spPr>
        <p:txBody>
          <a:bodyPr/>
          <a:lstStyle/>
          <a:p>
            <a:pPr marL="0" indent="0">
              <a:buNone/>
            </a:pPr>
            <a:r>
              <a:rPr lang="en-US" sz="1400"/>
              <a:t>Analysis of Income with Age,Experience,Zip code,</a:t>
            </a:r>
            <a:r>
              <a:rPr lang="en-US" sz="1400" noProof="1"/>
              <a:t>CCAvg</a:t>
            </a:r>
            <a:r>
              <a:rPr lang="en-US" sz="1400"/>
              <a:t>,Mortgage</a:t>
            </a:r>
            <a:endParaRPr lang="en-US"/>
          </a:p>
        </p:txBody>
      </p:sp>
      <p:pic>
        <p:nvPicPr>
          <p:cNvPr id="4" name="Picture 3"/>
          <p:cNvPicPr>
            <a:picLocks noChangeAspect="1"/>
          </p:cNvPicPr>
          <p:nvPr/>
        </p:nvPicPr>
        <p:blipFill>
          <a:blip r:embed="rId1"/>
          <a:srcRect/>
          <a:stretch>
            <a:fillRect/>
          </a:stretch>
        </p:blipFill>
        <p:spPr>
          <a:xfrm>
            <a:off x="941568" y="1207570"/>
            <a:ext cx="10712288" cy="3583372"/>
          </a:xfrm>
          <a:prstGeom prst="rect">
            <a:avLst/>
          </a:prstGeom>
        </p:spPr>
      </p:pic>
      <p:sp>
        <p:nvSpPr>
          <p:cNvPr id="5" name="TextBox 4"/>
          <p:cNvSpPr txBox="1"/>
          <p:nvPr/>
        </p:nvSpPr>
        <p:spPr>
          <a:xfrm>
            <a:off x="1217608" y="5035567"/>
            <a:ext cx="8881379" cy="1189326"/>
          </a:xfrm>
          <a:prstGeom prst="rect">
            <a:avLst/>
          </a:prstGeom>
          <a:noFill/>
        </p:spPr>
        <p:txBody>
          <a:bodyPr wrap="square" rtlCol="0">
            <a:spAutoFit/>
          </a:bodyPr>
          <a:lstStyle/>
          <a:p>
            <a:pPr marL="285750" indent="-285750">
              <a:buFont typeface="Arial" pitchFamily="34" charset="0" panose="020B0604020202020204"/>
              <a:buChar char="•"/>
            </a:pPr>
            <a:r>
              <a:rPr lang="en-US"/>
              <a:t>No of years of experience ,Age and zip code wrt Income show similar patterns for customers who has availed personal loan or not</a:t>
            </a:r>
          </a:p>
          <a:p>
            <a:pPr marL="285750" indent="-285750">
              <a:buFont typeface="Arial" pitchFamily="34" charset="0" panose="020B0604020202020204"/>
              <a:buChar char="•"/>
            </a:pPr>
            <a:r>
              <a:rPr lang="en-US"/>
              <a:t>Customers with high CCAVG spending seems to have accepted loan offer</a:t>
            </a:r>
          </a:p>
          <a:p>
            <a:pPr marL="285750" indent="-285750">
              <a:buFont typeface="Arial" pitchFamily="34" charset="0" panose="020B0604020202020204"/>
              <a:buChar char="•"/>
            </a:pPr>
            <a:r>
              <a:rPr lang="en-US"/>
              <a:t>Customers with higher mortgage values also have accepted loan offer</a:t>
            </a:r>
          </a:p>
        </p:txBody>
      </p:sp>
    </p:spTree>
  </p:cSld>
  <p:clrMapOvr>
    <a:masterClrMapping/>
  </p:clrMapOvr>
</p:sld>
</file>

<file path=ppt/theme/theme1.xml><?xml version="1.0" encoding="utf-8"?>
<a:theme xmlns:a="http://schemas.openxmlformats.org/drawingml/2006/main" name="Green Party">
  <a:themeElements>
    <a:clrScheme name="Green Party">
      <a:dk1>
        <a:sysClr val="windowText" lastClr="000000"/>
      </a:dk1>
      <a:lt1>
        <a:srgbClr val="FDFDFD"/>
      </a:lt1>
      <a:dk2>
        <a:srgbClr val="093139"/>
      </a:dk2>
      <a:lt2>
        <a:srgbClr val="E0DBCC"/>
      </a:lt2>
      <a:accent1>
        <a:srgbClr val="69D2E7"/>
      </a:accent1>
      <a:accent2>
        <a:srgbClr val="2BB12B"/>
      </a:accent2>
      <a:accent3>
        <a:srgbClr val="A3DFCB"/>
      </a:accent3>
      <a:accent4>
        <a:srgbClr val="F38F30"/>
      </a:accent4>
      <a:accent5>
        <a:srgbClr val="24A1A4"/>
      </a:accent5>
      <a:accent6>
        <a:srgbClr val="E4D906"/>
      </a:accent6>
      <a:hlink>
        <a:srgbClr val="24A1A4"/>
      </a:hlink>
      <a:folHlink>
        <a:srgbClr val="49D4D7"/>
      </a:folHlink>
    </a:clrScheme>
    <a:fontScheme name="Green Party">
      <a:majorFont>
        <a:latin typeface="Verdana bold"/>
        <a:ea typeface=""/>
        <a:cs typeface=""/>
      </a:majorFont>
      <a:minorFont>
        <a:latin typeface="Verdana"/>
        <a:ea typeface=""/>
        <a:cs typeface=""/>
      </a:minorFont>
    </a:fontScheme>
    <a:fmtScheme name="Green Party">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Nair</dc:creator>
  <cp:lastModifiedBy>Sandhya Nair</cp:lastModifiedBy>
  <cp:revision>1</cp:revision>
  <dcterms:created xsi:type="dcterms:W3CDTF">2021-01-22T20:45:40Z</dcterms:created>
  <dcterms:modified xsi:type="dcterms:W3CDTF">2021-01-29T13:46:19Z</dcterms:modified>
</cp:coreProperties>
</file>