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bmp" ContentType="image/bmp"/>
  <Default Extension="png" ContentType="image/png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notesslides/notesslide14.xml" ContentType="application/vnd.openxmlformats-officedocument.presentationml.notesSlide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5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5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7.xml" ContentType="application/vnd.openxmlformats-officedocument.presentationml.notesSlide+xml"/>
  <Override PartName="/ppt/theme/theme3.xml" ContentType="application/vnd.openxmlformats-officedocument.theme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3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36D68A-F524-48AA-B1E6-267A2B482324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Notes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E49F1-28E4-49BA-91B9-A194BE79290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EA5A0135-FE23-4BD3-92C4-1697DD67C3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895F545-2F77-4E05-A214-7764AA712E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E381025-9E80-4DB8-8A75-FC07E61C6E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5205AB4D-257B-437F-882E-7594CF1222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5B9A73D9-2787-4B85-B9FC-A4D3C346C0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26C36C9A-A933-4CAD-AE4A-22F17AD2A7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9306722C-5D62-4024-B81C-943748DC5A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1517EC30-3655-407C-93D4-972ECB874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EC9193CF-840D-4E44-B1E4-3011260724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F7D3B8B6-B19D-4994-83A5-CE7C30F656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A045D24B-2D66-4D34-94C7-17802FA7CC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3EEE3AB8-C6C6-4099-9197-09C8CD6FBC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09337BA8-AA42-4C2A-8987-BEEDAF48A8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72CFB0A6-CA09-4554-9A42-D6E595D363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AC26A4B-7C43-4B73-AE2E-E26EC60454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A8AB4C9-C434-4939-B4EE-4081910AFB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57E0A2F-2364-477C-B139-4B224C512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0" y="0"/>
            <a:ext cx="9144000" cy="52578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24000" y="5349875"/>
            <a:ext cx="9144000" cy="15081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001647FD-08D3-49A9-B26B-258219F5983D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421EC8B3-BB03-49A5-B988-A05A639A26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/>
          </p:nvPr>
        </p:nvSpPr>
        <p:spPr>
          <a:xfrm>
            <a:off x="8724900" y="611620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>
          <a:xfrm>
            <a:off x="838200" y="611620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001647FD-08D3-49A9-B26B-258219F5983D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421EC8B3-BB03-49A5-B988-A05A639A26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93361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941568" y="1821167"/>
            <a:ext cx="10515600" cy="43557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001647FD-08D3-49A9-B26B-258219F5983D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421EC8B3-BB03-49A5-B988-A05A639A26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250467" y="2210463"/>
            <a:ext cx="12646550" cy="3024319"/>
          </a:xfrm>
          <a:prstGeom prst="rect">
            <a:avLst/>
          </a:prstGeom>
        </p:spPr>
      </p:pic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001647FD-08D3-49A9-B26B-258219F5983D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421EC8B3-BB03-49A5-B988-A05A639A26B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rot="5400000">
            <a:off x="10600412" y="4511213"/>
            <a:ext cx="747424" cy="24357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5400000">
            <a:off x="4432853" y="922522"/>
            <a:ext cx="747423" cy="9613129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95747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/>
          </p:nvPr>
        </p:nvSpPr>
        <p:spPr>
          <a:xfrm>
            <a:off x="973372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001647FD-08D3-49A9-B26B-258219F5983D}" type="datetimeFigureOut">
              <a:rPr lang="en-US" smtClean="0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421EC8B3-BB03-49A5-B988-A05A639A26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95110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1002506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1014413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001647FD-08D3-49A9-B26B-258219F5983D}" type="datetimeFigureOut">
              <a:rPr lang="en-US" smtClean="0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421EC8B3-BB03-49A5-B988-A05A639A26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957471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001647FD-08D3-49A9-B26B-258219F5983D}" type="datetimeFigureOut">
              <a:rPr lang="en-US" smtClean="0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421EC8B3-BB03-49A5-B988-A05A639A26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001647FD-08D3-49A9-B26B-258219F5983D}" type="datetimeFigureOut">
              <a:rPr lang="en-US" smtClean="0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421EC8B3-BB03-49A5-B988-A05A639A26B0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Graphic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207397" y="405517"/>
            <a:ext cx="12606793" cy="58203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943155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943154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001647FD-08D3-49A9-B26B-258219F5983D}" type="datetimeFigureOut">
              <a:rPr lang="en-US" smtClean="0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421EC8B3-BB03-49A5-B988-A05A639A26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935202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943157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001647FD-08D3-49A9-B26B-258219F5983D}" type="datetimeFigureOut">
              <a:rPr lang="en-US" smtClean="0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421EC8B3-BB03-49A5-B988-A05A639A26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75863" y="365125"/>
            <a:ext cx="11704318" cy="581183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1005178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1013128" y="1821167"/>
            <a:ext cx="10515600" cy="43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001647FD-08D3-49A9-B26B-258219F5983D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421EC8B3-BB03-49A5-B988-A05A639A26B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365124"/>
            <a:ext cx="747423" cy="132556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1821167"/>
            <a:ext cx="747423" cy="4355796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 panose="020B0604020202020204"/>
        <a:buChar char="•"/>
        <a:defRPr sz="2800" kern="1200">
          <a:solidFill>
            <a:schemeClr val="bg1">
              <a:lumMod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400" kern="1200">
          <a:solidFill>
            <a:schemeClr val="bg1">
              <a:lumMod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000" kern="1200">
          <a:solidFill>
            <a:schemeClr val="bg1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bg1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bg1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bmp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bmp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bmp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bmp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bmp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bmp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bmp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Car Claims for Insurance</a:t>
            </a:r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                                                              Sandhya Nair</a:t>
            </a:r>
          </a:p>
          <a:p>
            <a:r>
              <a:rPr lang="en-US"/>
              <a:t>                                                                  May 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600"/>
              <a:t>Vehicle Demographics</a:t>
            </a:r>
            <a:endParaRPr sz="3600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941568" y="1386102"/>
            <a:ext cx="10515600" cy="4790861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000"/>
              <a:t>Car type,Car Age,Car Use,Urbanicity</a:t>
            </a:r>
          </a:p>
          <a:p>
            <a:pPr marL="0" indent="0">
              <a:buNone/>
            </a:pPr>
            <a:endParaRPr lang="en-US" sz="2000"/>
          </a:p>
        </p:txBody>
      </p:sp>
      <p:sp>
        <p:nvSpPr>
          <p:cNvPr id="5" name="TextBox 4"/>
          <p:cNvSpPr txBox="1"/>
          <p:nvPr/>
        </p:nvSpPr>
        <p:spPr>
          <a:xfrm>
            <a:off x="1499830" y="5257284"/>
            <a:ext cx="9079123" cy="915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 panose="020B0604020202020204"/>
              <a:buChar char="•"/>
            </a:pPr>
            <a:r>
              <a:rPr lang="en-US"/>
              <a:t>Majority of cars are SUVs,have age of 1.</a:t>
            </a:r>
          </a:p>
          <a:p>
            <a:pPr marL="285750" indent="-285750">
              <a:buFont typeface="Arial" pitchFamily="34" charset="0" panose="020B0604020202020204"/>
              <a:buChar char="•"/>
            </a:pPr>
            <a:r>
              <a:rPr lang="en-US"/>
              <a:t>66.5% are private use vehicles.</a:t>
            </a:r>
          </a:p>
          <a:p>
            <a:pPr marL="285750" indent="-285750">
              <a:buFont typeface="Arial" pitchFamily="34" charset="0" panose="020B0604020202020204"/>
              <a:buChar char="•"/>
            </a:pPr>
            <a:r>
              <a:rPr lang="en-US"/>
              <a:t>78.9% of vehicles are used in highly urban/urban areas.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385339" y="1865063"/>
            <a:ext cx="10063879" cy="321784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933618" y="365125"/>
            <a:ext cx="10515600" cy="1108031"/>
          </a:xfrm>
          <a:prstGeom prst="rect">
            <a:avLst/>
          </a:prstGeom>
        </p:spPr>
        <p:txBody>
          <a:bodyPr/>
          <a:lstStyle/>
          <a:p>
            <a:r>
              <a:rPr lang="en-US" sz="3600"/>
              <a:t>Claim Amount/Freq vs Vehicle Characteristics</a:t>
            </a:r>
            <a:endParaRPr sz="3600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522728" y="1662059"/>
            <a:ext cx="10096817" cy="34653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16645" y="5127398"/>
            <a:ext cx="9113470" cy="915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 panose="020B0604020202020204"/>
              <a:buChar char="•"/>
            </a:pPr>
            <a:r>
              <a:rPr lang="en-US"/>
              <a:t>Claim Amt is high for SUVs and in Urban areas and also for private use cars</a:t>
            </a:r>
          </a:p>
          <a:p>
            <a:pPr marL="285750" indent="-285750">
              <a:buFont typeface="Arial" pitchFamily="34" charset="0" panose="020B0604020202020204"/>
              <a:buChar char="•"/>
            </a:pPr>
            <a:r>
              <a:rPr lang="en-US"/>
              <a:t>The highest claim amount is for an SUV that has a car age of 1 year.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933618" y="365125"/>
            <a:ext cx="10515600" cy="798905"/>
          </a:xfrm>
          <a:prstGeom prst="rect">
            <a:avLst/>
          </a:prstGeom>
        </p:spPr>
        <p:txBody>
          <a:bodyPr/>
          <a:lstStyle/>
          <a:p>
            <a:r>
              <a:rPr lang="en-US" sz="3600"/>
              <a:t>Travel time,car age ,Claim Sort</a:t>
            </a:r>
            <a:endParaRPr sz="3600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41867" y="1415387"/>
            <a:ext cx="10415301" cy="35998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1566" y="5152087"/>
            <a:ext cx="8735649" cy="118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 panose="020B0604020202020204"/>
              <a:buChar char="•"/>
            </a:pPr>
            <a:r>
              <a:rPr lang="en-US"/>
              <a:t>Travel time is more for Private vehicles.</a:t>
            </a:r>
          </a:p>
          <a:p>
            <a:pPr marL="285750" indent="-285750">
              <a:buFont typeface="Arial" pitchFamily="34" charset="0" panose="020B0604020202020204"/>
              <a:buChar char="•"/>
            </a:pPr>
            <a:r>
              <a:rPr lang="en-US"/>
              <a:t>Claim amount is high for SUV and pick up.</a:t>
            </a:r>
          </a:p>
          <a:p>
            <a:pPr marL="285750" indent="-285750">
              <a:buFont typeface="Arial" pitchFamily="34" charset="0" panose="020B0604020202020204"/>
              <a:buChar char="•"/>
            </a:pPr>
            <a:r>
              <a:rPr lang="en-US"/>
              <a:t>Blue book value is high for Minivan and SUV.</a:t>
            </a:r>
          </a:p>
          <a:p>
            <a:pPr marL="285750" indent="-285750">
              <a:buFont typeface="Arial" pitchFamily="34" charset="0" panose="020B0604020202020204"/>
              <a:buChar char="•"/>
            </a:pPr>
            <a:r>
              <a:rPr lang="en-US"/>
              <a:t>Car with Age of 1 year has highest claim at amount 4,002,805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933618" y="365125"/>
            <a:ext cx="10515600" cy="741660"/>
          </a:xfrm>
          <a:prstGeom prst="rect">
            <a:avLst/>
          </a:prstGeom>
        </p:spPr>
        <p:txBody>
          <a:bodyPr/>
          <a:lstStyle/>
          <a:p>
            <a:r>
              <a:rPr lang="en-US" sz="3600"/>
              <a:t>Insights from Analysis</a:t>
            </a:r>
            <a:endParaRPr sz="3600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941568" y="1106785"/>
            <a:ext cx="10515600" cy="507017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sz="2000" b="1"/>
              <a:t> Customer Analysis &amp; Claim Insights:</a:t>
            </a:r>
          </a:p>
          <a:p>
            <a:pPr marL="0" indent="0">
              <a:buNone/>
            </a:pPr>
            <a:r>
              <a:rPr sz="2000"/>
              <a:t>1.In terms of Gender, we have 55.8% Females and 44.1% Male customers.</a:t>
            </a:r>
          </a:p>
          <a:p>
            <a:pPr marL="0" indent="0">
              <a:buNone/>
            </a:pPr>
            <a:r>
              <a:rPr sz="2000"/>
              <a:t>2.59.7%Customers are Married and 40.2%customers are not married.</a:t>
            </a:r>
          </a:p>
          <a:p>
            <a:pPr marL="0" indent="0">
              <a:buNone/>
            </a:pPr>
            <a:r>
              <a:rPr sz="2000"/>
              <a:t>3.Majority of cu</a:t>
            </a:r>
            <a:r>
              <a:rPr lang="en-US" sz="2000"/>
              <a:t>s</a:t>
            </a:r>
            <a:r>
              <a:rPr sz="2000"/>
              <a:t>tomers have blue collar jobs followed by Managers and professionals.</a:t>
            </a:r>
          </a:p>
          <a:p>
            <a:pPr marL="0" indent="0">
              <a:buNone/>
            </a:pPr>
            <a:r>
              <a:rPr sz="2000"/>
              <a:t>4.87.86% car owners have no teenagers that can drive and 64.13% have no kids owners do</a:t>
            </a:r>
            <a:r>
              <a:rPr lang="en-US" sz="2000"/>
              <a:t> </a:t>
            </a:r>
            <a:r>
              <a:rPr sz="2000"/>
              <a:t>not have any teenagers who can drive.</a:t>
            </a:r>
          </a:p>
          <a:p>
            <a:pPr marL="0" indent="0">
              <a:buNone/>
            </a:pPr>
            <a:r>
              <a:rPr sz="2000"/>
              <a:t>5.Claim Amt is high for customers in category Blue Collar,High School, Female ,Unmarried.Claim Freq is high for Married customers.Middle aged customers have higher claim amounts. </a:t>
            </a:r>
          </a:p>
          <a:p>
            <a:pPr marL="0" indent="0">
              <a:buNone/>
            </a:pPr>
            <a:r>
              <a:rPr sz="2000"/>
              <a:t>6.Customer Education &amp; Income:Most of the customers have Bachelors degree and Income is higher for Female customers.Income is highest when on the job for 12 years followed by 12,11 and 14 years.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7.87.86% car owners have no teenagers that drive and 64.13% have no kids .Claim frequency and amount is higher when there are no kids.</a:t>
            </a:r>
          </a:p>
          <a:p>
            <a:pPr marL="0" indent="0">
              <a:buNone/>
            </a:pPr>
            <a:r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600"/>
              <a:t>Insights from Analysis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sz="2000" b="1"/>
              <a:t>Vehicle Analysis and Claim Insights</a:t>
            </a:r>
          </a:p>
          <a:p>
            <a:pPr marL="0" indent="0">
              <a:buNone/>
            </a:pPr>
            <a:r>
              <a:rPr sz="2000"/>
              <a:t>1.Majority of cars are SUVs,have age of 1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2.66.</a:t>
            </a:r>
            <a:r>
              <a:rPr sz="2000"/>
              <a:t>5% are private use vehicles.78.9% of vehicles are used in highly urban/urban areas.</a:t>
            </a:r>
          </a:p>
          <a:p>
            <a:pPr marL="0" indent="0">
              <a:buNone/>
            </a:pPr>
            <a:r>
              <a:rPr lang="en-US" sz="2000"/>
              <a:t>3</a:t>
            </a:r>
            <a:r>
              <a:rPr sz="2000"/>
              <a:t>.Claim Amt is high for SUVs and in Urban areas. The highest claim amount is for an SUV that has a car age of 1 year.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4.Claim Amount is high in Highly Urban/Urban areas.</a:t>
            </a:r>
          </a:p>
          <a:p>
            <a:pPr marL="0" indent="0">
              <a:buNone/>
            </a:pPr>
            <a:r>
              <a:rPr lang="en-US" sz="2000"/>
              <a:t>5</a:t>
            </a:r>
            <a:r>
              <a:rPr sz="2000"/>
              <a:t>.Claim Frequency</a:t>
            </a:r>
            <a:r>
              <a:rPr lang="en-US" sz="2000"/>
              <a:t> and Amount</a:t>
            </a:r>
            <a:r>
              <a:rPr sz="2000"/>
              <a:t> is high for Private vehicles</a:t>
            </a:r>
          </a:p>
          <a:p>
            <a:pPr marL="0" indent="0">
              <a:buNone/>
            </a:pPr>
            <a:r>
              <a:rPr lang="en-US" sz="2000"/>
              <a:t>6</a:t>
            </a:r>
            <a:r>
              <a:rPr sz="2000"/>
              <a:t>.Travel time is more for Private vehicles.Claim amount is high for SUV and pick up.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7.</a:t>
            </a:r>
            <a:r>
              <a:rPr sz="2000"/>
              <a:t>Blue book value is high for Minivan and SUV.Car with Age of 1 year has highest claim at amount 4,002,805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600"/>
              <a:t>Business Recommendations</a:t>
            </a:r>
            <a:endParaRPr sz="3600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000" b="1"/>
              <a:t>Based on our Analysis below are the top features that affect the claim amount and frequency</a:t>
            </a:r>
          </a:p>
          <a:p>
            <a:pPr marL="0" indent="0">
              <a:buNone/>
            </a:pPr>
            <a:r>
              <a:rPr lang="en-US" sz="2000"/>
              <a:t>1.</a:t>
            </a:r>
            <a:r>
              <a:rPr lang="en-US" sz="2000" b="1"/>
              <a:t>Location</a:t>
            </a:r>
            <a:r>
              <a:rPr lang="en-US" sz="2000"/>
              <a:t>: Highly Urban/Urban areas tend to have higher claim amounts and frequency.Hence having customers from Urban areas means company can increase the insurance for the customer</a:t>
            </a:r>
          </a:p>
          <a:p>
            <a:pPr marL="0" indent="0">
              <a:buNone/>
            </a:pPr>
            <a:r>
              <a:rPr lang="en-US" sz="2000"/>
              <a:t>2.</a:t>
            </a:r>
            <a:r>
              <a:rPr lang="en-US" sz="2000" b="1"/>
              <a:t>Age:</a:t>
            </a:r>
            <a:r>
              <a:rPr lang="en-US" sz="2000" b="0"/>
              <a:t>Claim amount is higher for middle aged customers and hence insurance amount will be higher in those category.</a:t>
            </a:r>
          </a:p>
          <a:p>
            <a:pPr marL="0" indent="0">
              <a:buNone/>
            </a:pPr>
            <a:r>
              <a:rPr lang="en-US" sz="2000" b="0"/>
              <a:t>3.</a:t>
            </a:r>
            <a:r>
              <a:rPr lang="en-US" sz="2000" b="1"/>
              <a:t>Gender</a:t>
            </a:r>
            <a:r>
              <a:rPr lang="en-US" sz="2000" b="0"/>
              <a:t>:Claim amount and frequency tend to higher in females so insurance rates can increased for female customers</a:t>
            </a:r>
          </a:p>
          <a:p>
            <a:pPr marL="0" indent="0">
              <a:buNone/>
            </a:pPr>
            <a:r>
              <a:rPr lang="en-US" sz="2000" b="0"/>
              <a:t>4.</a:t>
            </a:r>
            <a:r>
              <a:rPr lang="en-US" sz="2000" b="1"/>
              <a:t>Marital Status:</a:t>
            </a:r>
            <a:r>
              <a:rPr lang="en-US" sz="2000" b="0"/>
              <a:t>Claim amount is higher for non married customers and insurance rates should be higher for them</a:t>
            </a:r>
          </a:p>
          <a:p>
            <a:pPr marL="0" indent="0">
              <a:buNone/>
            </a:pPr>
            <a:r>
              <a:rPr lang="en-US" sz="2000" b="0"/>
              <a:t>5.</a:t>
            </a:r>
            <a:r>
              <a:rPr lang="en-US" sz="2000" b="1"/>
              <a:t>Vehicle type</a:t>
            </a:r>
            <a:r>
              <a:rPr lang="en-US" sz="2000" b="0"/>
              <a:t>:SUVs and Minivans tend to have higher claims hence insurance rates can be increased for such vehicles.</a:t>
            </a:r>
          </a:p>
          <a:p>
            <a:pPr marL="0" indent="0">
              <a:buNone/>
            </a:pPr>
            <a:endParaRPr lang="en-US" sz="2000" b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600"/>
              <a:t>Business Recommendations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000" b="0"/>
              <a:t>6.</a:t>
            </a:r>
            <a:r>
              <a:rPr lang="en-US" sz="2000" b="1"/>
              <a:t>Vehicle Use</a:t>
            </a:r>
            <a:r>
              <a:rPr lang="en-US" sz="2000" b="0"/>
              <a:t>:Private use vehicles are the ones having higher claims and insurance rates can be increased for those.</a:t>
            </a:r>
          </a:p>
          <a:p>
            <a:pPr marL="0" indent="0">
              <a:buNone/>
            </a:pPr>
            <a:r>
              <a:rPr lang="en-US" sz="2000" b="0"/>
              <a:t>7.</a:t>
            </a:r>
            <a:r>
              <a:rPr lang="en-US" sz="2000" b="1"/>
              <a:t>Kids:</a:t>
            </a:r>
            <a:r>
              <a:rPr lang="en-US" sz="2000" b="0"/>
              <a:t>Customers having no kids have higher claim amounts and customers from that category should have higher insurance rates.</a:t>
            </a:r>
          </a:p>
          <a:p>
            <a:pPr marL="0" indent="0">
              <a:buNone/>
            </a:p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600"/>
              <a:t>Tableau Dashboard URL</a:t>
            </a:r>
            <a:endParaRPr sz="3600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t>https://public.tableau.com/profile/sandhya.nair5455#!/vizhome/Car_ClaimsforInsurance/CarClaimsforInsurance?publish=yes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Objective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Explore and visualize the data using Tableau</a:t>
            </a:r>
          </a:p>
          <a:p>
            <a:r>
              <a:rPr lang="en-US"/>
              <a:t>Generate a storyline from the analysis addressing a specific purpose and audience</a:t>
            </a:r>
          </a:p>
          <a:p>
            <a:r>
              <a:rPr lang="en-US"/>
              <a:t>Generate a set of insights and recommendations that will help the business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Story Line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941568" y="1821167"/>
            <a:ext cx="10515600" cy="419551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/>
              <a:t>A car insurance company wants to analyze the customer demographics and understand if the claim amount and frequency filed by the customers depend on customer demographics like age,gender, occupation </a:t>
            </a:r>
            <a:r>
              <a:rPr lang="en-US" noProof="1"/>
              <a:t>etc</a:t>
            </a:r>
            <a:r>
              <a:rPr lang="en-US"/>
              <a:t>. and vehicle usage and type.Also want to understand any other factors that will influence the claim amount.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After analyzing the factors, the company wants to decide for which group of customers the insurance rates should be increased.</a:t>
            </a:r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Data Information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941568" y="1489144"/>
            <a:ext cx="10515600" cy="4687819"/>
          </a:xfrm>
          <a:prstGeom prst="rect">
            <a:avLst/>
          </a:prstGeom>
        </p:spPr>
        <p:txBody>
          <a:bodyPr/>
          <a:lstStyle/>
          <a:p>
            <a:pPr marL="0" marR="0" indent="0" algn="l">
              <a:lnSpc>
                <a:spcPct val="100000"/>
              </a:lnSpc>
              <a:spcBef>
                <a:spcPts val="-5"/>
              </a:spcBef>
              <a:spcAft>
                <a:spcPts val="-5"/>
              </a:spcAft>
            </a:pPr>
            <a:r>
              <a:rPr sz="2000" b="0" i="0" u="none" strike="noStrike">
                <a:solidFill>
                  <a:srgbClr val="000000"/>
                </a:solidFill>
                <a:latin typeface="Calibri" pitchFamily="34" charset="0" panose="020F0502020204030204"/>
                <a:ea typeface="等线" charset="0"/>
                <a:cs typeface="Arial" pitchFamily="34" charset="0" panose="020B0604020202020204"/>
              </a:rPr>
              <a:t>ID</a:t>
            </a:r>
            <a:r>
              <a:rPr lang="en-US" sz="2000" b="0" i="0" u="none" strike="noStrike">
                <a:solidFill>
                  <a:srgbClr val="000000"/>
                </a:solidFill>
                <a:latin typeface="Calibri" pitchFamily="34" charset="0" panose="020F0502020204030204"/>
                <a:ea typeface="等线" charset="0"/>
                <a:cs typeface="Arial" pitchFamily="34" charset="0" panose="020B0604020202020204"/>
              </a:rPr>
              <a:t>:</a:t>
            </a:r>
            <a:r>
              <a:rPr sz="2000" b="0" i="0" u="none" strike="noStrike">
                <a:solidFill>
                  <a:srgbClr val="000000"/>
                </a:solidFill>
                <a:latin typeface="Calibri" pitchFamily="34" charset="0" panose="020F0502020204030204"/>
                <a:ea typeface="等线" charset="0"/>
                <a:cs typeface="Arial" pitchFamily="34" charset="0" panose="020B0604020202020204"/>
              </a:rPr>
              <a:t>Identification Variable</a:t>
            </a:r>
          </a:p>
          <a:p>
            <a:pPr marL="0" marR="0" indent="0" algn="l">
              <a:lnSpc>
                <a:spcPct val="100000"/>
              </a:lnSpc>
              <a:spcBef>
                <a:spcPts val="-5"/>
              </a:spcBef>
              <a:spcAft>
                <a:spcPts val="-5"/>
              </a:spcAft>
            </a:pPr>
            <a:r>
              <a:rPr sz="2000" b="0" i="0" u="none" strike="noStrike">
                <a:solidFill>
                  <a:srgbClr val="000000"/>
                </a:solidFill>
                <a:latin typeface="Calibri" pitchFamily="34" charset="0" panose="020F0502020204030204"/>
                <a:ea typeface="等线" charset="0"/>
                <a:cs typeface="Arial" pitchFamily="34" charset="0" panose="020B0604020202020204"/>
              </a:rPr>
              <a:t>KIDSDRIV</a:t>
            </a:r>
            <a:r>
              <a:rPr lang="en-US" sz="2000" b="0" i="0" u="none" strike="noStrike">
                <a:solidFill>
                  <a:srgbClr val="000000"/>
                </a:solidFill>
                <a:latin typeface="Calibri" pitchFamily="34" charset="0" panose="020F0502020204030204"/>
                <a:ea typeface="等线" charset="0"/>
                <a:cs typeface="Arial" pitchFamily="34" charset="0" panose="020B0604020202020204"/>
              </a:rPr>
              <a:t>:</a:t>
            </a:r>
            <a:r>
              <a:rPr sz="2000" b="0" i="0" u="none" strike="noStrike">
                <a:solidFill>
                  <a:srgbClr val="000000"/>
                </a:solidFill>
                <a:latin typeface="Calibri" pitchFamily="34" charset="0" panose="020F0502020204030204"/>
                <a:ea typeface="等线" charset="0"/>
                <a:cs typeface="Arial" pitchFamily="34" charset="0" panose="020B0604020202020204"/>
              </a:rPr>
              <a:t>Number of teenagers among the car owner's children who can drive a car. </a:t>
            </a:r>
          </a:p>
          <a:p>
            <a:pPr marL="0" marR="0" indent="0" algn="l">
              <a:lnSpc>
                <a:spcPct val="100000"/>
              </a:lnSpc>
              <a:spcBef>
                <a:spcPts val="-5"/>
              </a:spcBef>
              <a:spcAft>
                <a:spcPts val="-5"/>
              </a:spcAft>
            </a:pPr>
            <a:r>
              <a:rPr sz="2000" b="0" i="0" u="none" strike="noStrike">
                <a:solidFill>
                  <a:srgbClr val="000000"/>
                </a:solidFill>
                <a:latin typeface="Calibri" pitchFamily="34" charset="0" panose="020F0502020204030204"/>
                <a:ea typeface="等线" charset="0"/>
                <a:cs typeface="Arial" pitchFamily="34" charset="0" panose="020B0604020202020204"/>
              </a:rPr>
              <a:t>BIRTH</a:t>
            </a:r>
            <a:r>
              <a:rPr lang="en-US" sz="2000" b="0" i="0" u="none" strike="noStrike">
                <a:solidFill>
                  <a:srgbClr val="000000"/>
                </a:solidFill>
                <a:latin typeface="Calibri" pitchFamily="34" charset="0" panose="020F0502020204030204"/>
                <a:ea typeface="等线" charset="0"/>
                <a:cs typeface="Arial" pitchFamily="34" charset="0" panose="020B0604020202020204"/>
              </a:rPr>
              <a:t>:</a:t>
            </a:r>
            <a:r>
              <a:rPr sz="2000" b="0" i="0" u="none" strike="noStrike">
                <a:solidFill>
                  <a:srgbClr val="000000"/>
                </a:solidFill>
                <a:latin typeface="Calibri" pitchFamily="34" charset="0" panose="020F0502020204030204"/>
                <a:ea typeface="等线" charset="0"/>
                <a:cs typeface="Arial" pitchFamily="34" charset="0" panose="020B0604020202020204"/>
              </a:rPr>
              <a:t>Date of birth of the driver</a:t>
            </a:r>
          </a:p>
          <a:p>
            <a:pPr marL="0" marR="0" indent="0" algn="l">
              <a:lnSpc>
                <a:spcPct val="100000"/>
              </a:lnSpc>
              <a:spcBef>
                <a:spcPts val="-5"/>
              </a:spcBef>
              <a:spcAft>
                <a:spcPts val="-5"/>
              </a:spcAft>
            </a:pPr>
            <a:r>
              <a:rPr sz="2000" b="0" i="0" u="none" strike="noStrike">
                <a:solidFill>
                  <a:srgbClr val="000000"/>
                </a:solidFill>
                <a:latin typeface="Calibri" pitchFamily="34" charset="0" panose="020F0502020204030204"/>
                <a:ea typeface="等线" charset="0"/>
                <a:cs typeface="Arial" pitchFamily="34" charset="0" panose="020B0604020202020204"/>
              </a:rPr>
              <a:t>HOMEKIDS</a:t>
            </a:r>
            <a:r>
              <a:rPr lang="en-US" sz="2000" b="0" i="0" u="none" strike="noStrike">
                <a:solidFill>
                  <a:srgbClr val="000000"/>
                </a:solidFill>
                <a:latin typeface="Calibri" pitchFamily="34" charset="0" panose="020F0502020204030204"/>
                <a:ea typeface="等线" charset="0"/>
                <a:cs typeface="Arial" pitchFamily="34" charset="0" panose="020B0604020202020204"/>
              </a:rPr>
              <a:t>:</a:t>
            </a:r>
            <a:r>
              <a:rPr sz="2000" b="0" i="0" u="none" strike="noStrike">
                <a:solidFill>
                  <a:srgbClr val="000000"/>
                </a:solidFill>
                <a:latin typeface="Calibri" pitchFamily="34" charset="0" panose="020F0502020204030204"/>
                <a:ea typeface="等线" charset="0"/>
                <a:cs typeface="Arial" pitchFamily="34" charset="0" panose="020B0604020202020204"/>
              </a:rPr>
              <a:t>No of child</a:t>
            </a:r>
            <a:r>
              <a:rPr lang="en-US" sz="2000" b="0" i="0" u="none" strike="noStrike">
                <a:solidFill>
                  <a:srgbClr val="000000"/>
                </a:solidFill>
                <a:latin typeface="Calibri" pitchFamily="34" charset="0" panose="020F0502020204030204"/>
                <a:ea typeface="等线" charset="0"/>
                <a:cs typeface="Arial" pitchFamily="34" charset="0" panose="020B0604020202020204"/>
              </a:rPr>
              <a:t>re</a:t>
            </a:r>
            <a:r>
              <a:rPr sz="2000" b="0" i="0" u="none" strike="noStrike">
                <a:solidFill>
                  <a:srgbClr val="000000"/>
                </a:solidFill>
                <a:latin typeface="Calibri" pitchFamily="34" charset="0" panose="020F0502020204030204"/>
                <a:ea typeface="等线" charset="0"/>
                <a:cs typeface="Arial" pitchFamily="34" charset="0" panose="020B0604020202020204"/>
              </a:rPr>
              <a:t>n the car owner has</a:t>
            </a:r>
          </a:p>
          <a:p>
            <a:pPr marL="0" marR="0" indent="0" algn="l">
              <a:lnSpc>
                <a:spcPct val="100000"/>
              </a:lnSpc>
              <a:spcBef>
                <a:spcPts val="-5"/>
              </a:spcBef>
              <a:spcAft>
                <a:spcPts val="-5"/>
              </a:spcAft>
            </a:pPr>
            <a:r>
              <a:rPr sz="2000" b="0" i="0" u="none" strike="noStrike">
                <a:solidFill>
                  <a:srgbClr val="000000"/>
                </a:solidFill>
                <a:latin typeface="Calibri" pitchFamily="34" charset="0" panose="020F0502020204030204"/>
                <a:ea typeface="等线" charset="0"/>
                <a:cs typeface="Arial" pitchFamily="34" charset="0" panose="020B0604020202020204"/>
              </a:rPr>
              <a:t>YOJ</a:t>
            </a:r>
            <a:r>
              <a:rPr lang="en-US" sz="2000" b="0" i="0" u="none" strike="noStrike">
                <a:solidFill>
                  <a:srgbClr val="000000"/>
                </a:solidFill>
                <a:latin typeface="Calibri" pitchFamily="34" charset="0" panose="020F0502020204030204"/>
                <a:ea typeface="等线" charset="0"/>
                <a:cs typeface="Arial" pitchFamily="34" charset="0" panose="020B0604020202020204"/>
              </a:rPr>
              <a:t>:</a:t>
            </a:r>
            <a:r>
              <a:rPr sz="2000" b="0" i="0" u="none" strike="noStrike">
                <a:solidFill>
                  <a:srgbClr val="000000"/>
                </a:solidFill>
                <a:latin typeface="Calibri" pitchFamily="34" charset="0" panose="020F0502020204030204"/>
                <a:ea typeface="等线" charset="0"/>
                <a:cs typeface="Arial" pitchFamily="34" charset="0" panose="020B0604020202020204"/>
              </a:rPr>
              <a:t>Years on Job. How many years has the owner of the car been working?</a:t>
            </a:r>
          </a:p>
          <a:p>
            <a:pPr marL="0" marR="0" indent="0" algn="l">
              <a:lnSpc>
                <a:spcPct val="100000"/>
              </a:lnSpc>
              <a:spcBef>
                <a:spcPts val="-5"/>
              </a:spcBef>
              <a:spcAft>
                <a:spcPts val="-5"/>
              </a:spcAft>
            </a:pPr>
            <a:r>
              <a:rPr sz="2000" b="0" i="0" u="none" strike="noStrike">
                <a:solidFill>
                  <a:srgbClr val="000000"/>
                </a:solidFill>
                <a:latin typeface="Calibri" pitchFamily="34" charset="0" panose="020F0502020204030204"/>
                <a:ea typeface="等线" charset="0"/>
                <a:cs typeface="Arial" pitchFamily="34" charset="0" panose="020B0604020202020204"/>
              </a:rPr>
              <a:t>INCOME</a:t>
            </a:r>
            <a:r>
              <a:rPr lang="en-US" sz="2000" b="0" i="0" u="none" strike="noStrike">
                <a:solidFill>
                  <a:srgbClr val="000000"/>
                </a:solidFill>
                <a:latin typeface="Calibri" pitchFamily="34" charset="0" panose="020F0502020204030204"/>
                <a:ea typeface="等线" charset="0"/>
                <a:cs typeface="Arial" pitchFamily="34" charset="0" panose="020B0604020202020204"/>
              </a:rPr>
              <a:t>:</a:t>
            </a:r>
            <a:r>
              <a:rPr sz="2000" b="0" i="0" u="none" strike="noStrike">
                <a:solidFill>
                  <a:srgbClr val="000000"/>
                </a:solidFill>
                <a:latin typeface="Calibri" pitchFamily="34" charset="0" panose="020F0502020204030204"/>
                <a:ea typeface="等线" charset="0"/>
                <a:cs typeface="Arial" pitchFamily="34" charset="0" panose="020B0604020202020204"/>
              </a:rPr>
              <a:t>Income of the driver</a:t>
            </a:r>
          </a:p>
          <a:p>
            <a:pPr marL="0" marR="0" indent="0" algn="l">
              <a:lnSpc>
                <a:spcPct val="100000"/>
              </a:lnSpc>
              <a:spcBef>
                <a:spcPts val="-5"/>
              </a:spcBef>
              <a:spcAft>
                <a:spcPts val="-5"/>
              </a:spcAft>
            </a:pPr>
            <a:r>
              <a:rPr sz="2000" b="0" i="0" u="none" strike="noStrike">
                <a:solidFill>
                  <a:srgbClr val="000000"/>
                </a:solidFill>
                <a:latin typeface="Calibri" pitchFamily="34" charset="0" panose="020F0502020204030204"/>
                <a:ea typeface="等线" charset="0"/>
                <a:cs typeface="Arial" pitchFamily="34" charset="0" panose="020B0604020202020204"/>
              </a:rPr>
              <a:t>PARENT1</a:t>
            </a:r>
            <a:r>
              <a:rPr lang="en-US" sz="2000" b="0" i="0" u="none" strike="noStrike">
                <a:solidFill>
                  <a:srgbClr val="000000"/>
                </a:solidFill>
                <a:latin typeface="Calibri" pitchFamily="34" charset="0" panose="020F0502020204030204"/>
                <a:ea typeface="等线" charset="0"/>
                <a:cs typeface="Arial" pitchFamily="34" charset="0" panose="020B0604020202020204"/>
              </a:rPr>
              <a:t>:</a:t>
            </a:r>
            <a:r>
              <a:rPr sz="2000" b="0" i="0" u="none" strike="noStrike">
                <a:solidFill>
                  <a:srgbClr val="000000"/>
                </a:solidFill>
                <a:latin typeface="Calibri" pitchFamily="34" charset="0" panose="020F0502020204030204"/>
                <a:ea typeface="等线" charset="0"/>
                <a:cs typeface="Arial" pitchFamily="34" charset="0" panose="020B0604020202020204"/>
              </a:rPr>
              <a:t>Is the car owner a Single Parent</a:t>
            </a:r>
          </a:p>
          <a:p>
            <a:pPr marL="0" marR="0" indent="0" algn="l">
              <a:lnSpc>
                <a:spcPct val="100000"/>
              </a:lnSpc>
              <a:spcBef>
                <a:spcPts val="-5"/>
              </a:spcBef>
              <a:spcAft>
                <a:spcPts val="-5"/>
              </a:spcAft>
            </a:pPr>
            <a:r>
              <a:rPr sz="2000" b="0" i="0" u="none" strike="noStrike">
                <a:solidFill>
                  <a:srgbClr val="000000"/>
                </a:solidFill>
                <a:latin typeface="Calibri" pitchFamily="34" charset="0" panose="020F0502020204030204"/>
                <a:ea typeface="等线" charset="0"/>
                <a:cs typeface="Arial" pitchFamily="34" charset="0" panose="020B0604020202020204"/>
              </a:rPr>
              <a:t>HOME_VAL</a:t>
            </a:r>
            <a:r>
              <a:rPr lang="en-US" sz="2000" b="0" i="0" u="none" strike="noStrike">
                <a:solidFill>
                  <a:srgbClr val="000000"/>
                </a:solidFill>
                <a:latin typeface="Calibri" pitchFamily="34" charset="0" panose="020F0502020204030204"/>
                <a:ea typeface="等线" charset="0"/>
                <a:cs typeface="Arial" pitchFamily="34" charset="0" panose="020B0604020202020204"/>
              </a:rPr>
              <a:t>:</a:t>
            </a:r>
            <a:r>
              <a:rPr sz="2000" b="0" i="0" u="none" strike="noStrike">
                <a:solidFill>
                  <a:srgbClr val="000000"/>
                </a:solidFill>
                <a:latin typeface="Calibri" pitchFamily="34" charset="0" panose="020F0502020204030204"/>
                <a:ea typeface="等线" charset="0"/>
                <a:cs typeface="Arial" pitchFamily="34" charset="0" panose="020B0604020202020204"/>
              </a:rPr>
              <a:t>Value of the house owned by the car owner</a:t>
            </a:r>
            <a:endParaRPr lang="en-US" sz="2000" b="0" i="0" u="none" strike="noStrike">
              <a:solidFill>
                <a:srgbClr val="000000"/>
              </a:solidFill>
              <a:latin typeface="Calibri" pitchFamily="34" charset="0" panose="020F0502020204030204"/>
              <a:ea typeface="等线" charset="0"/>
              <a:cs typeface="Arial" pitchFamily="34" charset="0" panose="020B0604020202020204"/>
            </a:endParaRPr>
          </a:p>
          <a:p>
            <a:pPr marL="0" marR="0" indent="0" algn="l">
              <a:lnSpc>
                <a:spcPct val="100000"/>
              </a:lnSpc>
              <a:spcBef>
                <a:spcPts val="-5"/>
              </a:spcBef>
              <a:spcAft>
                <a:spcPts val="-5"/>
              </a:spcAft>
            </a:pPr>
            <a:r>
              <a:rPr sz="2000" b="0" i="0" u="none" strike="noStrike">
                <a:solidFill>
                  <a:srgbClr val="000000"/>
                </a:solidFill>
                <a:latin typeface="Calibri" pitchFamily="34" charset="0" panose="020F0502020204030204"/>
                <a:ea typeface="等线" charset="0"/>
                <a:cs typeface="Arial" pitchFamily="34" charset="0" panose="020B0604020202020204"/>
              </a:rPr>
              <a:t>EDUCATION</a:t>
            </a:r>
            <a:r>
              <a:rPr lang="en-US" sz="2000" b="0" i="0" u="none" strike="noStrike">
                <a:solidFill>
                  <a:srgbClr val="000000"/>
                </a:solidFill>
                <a:latin typeface="Calibri" pitchFamily="34" charset="0" panose="020F0502020204030204"/>
                <a:ea typeface="等线" charset="0"/>
                <a:cs typeface="Arial" pitchFamily="34" charset="0" panose="020B0604020202020204"/>
              </a:rPr>
              <a:t>:</a:t>
            </a:r>
            <a:r>
              <a:rPr sz="2000" b="0" i="0" u="none" strike="noStrike">
                <a:solidFill>
                  <a:srgbClr val="000000"/>
                </a:solidFill>
                <a:latin typeface="Calibri" pitchFamily="34" charset="0" panose="020F0502020204030204"/>
                <a:ea typeface="等线" charset="0"/>
                <a:cs typeface="Arial" pitchFamily="34" charset="0" panose="020B0604020202020204"/>
              </a:rPr>
              <a:t>Maximum Education level of the driver</a:t>
            </a:r>
            <a:endParaRPr lang="en-US" sz="2000" b="0" i="0" u="none" strike="noStrike">
              <a:solidFill>
                <a:srgbClr val="000000"/>
              </a:solidFill>
              <a:latin typeface="Calibri" pitchFamily="34" charset="0" panose="020F0502020204030204"/>
              <a:ea typeface="等线" charset="0"/>
              <a:cs typeface="Arial" pitchFamily="34" charset="0" panose="020B0604020202020204"/>
            </a:endParaRPr>
          </a:p>
          <a:p>
            <a:pPr marL="0" marR="0" indent="0" algn="l">
              <a:lnSpc>
                <a:spcPct val="100000"/>
              </a:lnSpc>
              <a:spcBef>
                <a:spcPts val="-5"/>
              </a:spcBef>
              <a:spcAft>
                <a:spcPts val="-5"/>
              </a:spcAft>
            </a:pPr>
            <a:r>
              <a:rPr sz="2000" b="0" i="0" u="none" strike="noStrike">
                <a:solidFill>
                  <a:srgbClr val="000000"/>
                </a:solidFill>
                <a:latin typeface="Calibri" pitchFamily="34" charset="0" panose="020F0502020204030204"/>
                <a:ea typeface="等线" charset="0"/>
                <a:cs typeface="Arial" pitchFamily="34" charset="0" panose="020B0604020202020204"/>
              </a:rPr>
              <a:t>OCCUPATION</a:t>
            </a:r>
            <a:r>
              <a:rPr lang="en-US" sz="2000" b="0" i="0" u="none" strike="noStrike">
                <a:solidFill>
                  <a:srgbClr val="000000"/>
                </a:solidFill>
                <a:latin typeface="Calibri" pitchFamily="34" charset="0" panose="020F0502020204030204"/>
                <a:ea typeface="等线" charset="0"/>
                <a:cs typeface="Arial" pitchFamily="34" charset="0" panose="020B0604020202020204"/>
              </a:rPr>
              <a:t>:</a:t>
            </a:r>
            <a:r>
              <a:rPr sz="2000" b="0" i="0" u="none" strike="noStrike">
                <a:solidFill>
                  <a:srgbClr val="000000"/>
                </a:solidFill>
                <a:latin typeface="Calibri" pitchFamily="34" charset="0" panose="020F0502020204030204"/>
                <a:ea typeface="等线" charset="0"/>
                <a:cs typeface="Arial" pitchFamily="34" charset="0" panose="020B0604020202020204"/>
              </a:rPr>
              <a:t>Occupation of the driver</a:t>
            </a:r>
          </a:p>
          <a:p>
            <a:pPr marL="0" marR="0" indent="0" algn="l">
              <a:lnSpc>
                <a:spcPct val="100000"/>
              </a:lnSpc>
              <a:spcBef>
                <a:spcPts val="-5"/>
              </a:spcBef>
              <a:spcAft>
                <a:spcPts val="-5"/>
              </a:spcAft>
            </a:pPr>
            <a:r>
              <a:rPr sz="2000" b="0" i="0" u="none" strike="noStrike">
                <a:solidFill>
                  <a:srgbClr val="000000"/>
                </a:solidFill>
                <a:latin typeface="Calibri" pitchFamily="34" charset="0" panose="020F0502020204030204"/>
                <a:ea typeface="等线" charset="0"/>
                <a:cs typeface="Arial" pitchFamily="34" charset="0" panose="020B0604020202020204"/>
              </a:rPr>
              <a:t>TRAVTIME</a:t>
            </a:r>
            <a:r>
              <a:rPr lang="en-US" sz="2000" b="0" i="0" u="none" strike="noStrike">
                <a:solidFill>
                  <a:srgbClr val="000000"/>
                </a:solidFill>
                <a:latin typeface="Calibri" pitchFamily="34" charset="0" panose="020F0502020204030204"/>
                <a:ea typeface="等线" charset="0"/>
                <a:cs typeface="Arial" pitchFamily="34" charset="0" panose="020B0604020202020204"/>
              </a:rPr>
              <a:t>:</a:t>
            </a:r>
            <a:r>
              <a:rPr sz="2000" b="0" i="0" u="none" strike="noStrike">
                <a:solidFill>
                  <a:srgbClr val="000000"/>
                </a:solidFill>
                <a:latin typeface="Calibri" pitchFamily="34" charset="0" panose="020F0502020204030204"/>
                <a:ea typeface="等线" charset="0"/>
                <a:cs typeface="Arial" pitchFamily="34" charset="0" panose="020B0604020202020204"/>
              </a:rPr>
              <a:t>Time taken to get to work on </a:t>
            </a:r>
            <a:endParaRPr lang="en-US" sz="2000" b="0" i="0" u="none" strike="noStrike">
              <a:solidFill>
                <a:srgbClr val="000000"/>
              </a:solidFill>
              <a:latin typeface="Calibri" pitchFamily="34" charset="0" panose="020F0502020204030204"/>
              <a:ea typeface="等线" charset="0"/>
              <a:cs typeface="Arial" pitchFamily="34" charset="0" panose="020B0604020202020204"/>
            </a:endParaRPr>
          </a:p>
          <a:p>
            <a:pPr marR="0" algn="l">
              <a:lnSpc>
                <a:spcPct val="100000"/>
              </a:lnSpc>
              <a:spcBef>
                <a:spcPts val="-5"/>
              </a:spcBef>
              <a:spcAft>
                <a:spcPts val="-5"/>
              </a:spcAft>
              <a:buFont typeface="Arial" pitchFamily="34" charset="0" panose="020B0604020202020204"/>
              <a:buChar char="•"/>
            </a:pPr>
            <a:r>
              <a:rPr sz="2000" b="0" i="0" u="none" strike="noStrike">
                <a:solidFill>
                  <a:srgbClr val="000000"/>
                </a:solidFill>
                <a:latin typeface="Calibri" pitchFamily="34" charset="0" panose="020F0502020204030204"/>
                <a:ea typeface="等线" charset="0"/>
                <a:cs typeface="Arial" pitchFamily="34" charset="0" panose="020B0604020202020204"/>
              </a:rPr>
              <a:t>MSTATUS</a:t>
            </a:r>
            <a:r>
              <a:rPr lang="en-US" sz="2000" b="0" i="0" u="none" strike="noStrike">
                <a:solidFill>
                  <a:srgbClr val="000000"/>
                </a:solidFill>
                <a:latin typeface="Calibri" pitchFamily="34" charset="0" panose="020F0502020204030204"/>
                <a:ea typeface="等线" charset="0"/>
                <a:cs typeface="Arial" pitchFamily="34" charset="0" panose="020B0604020202020204"/>
              </a:rPr>
              <a:t>:</a:t>
            </a:r>
            <a:r>
              <a:rPr sz="2000" b="0" i="0" u="none" strike="noStrike">
                <a:solidFill>
                  <a:srgbClr val="000000"/>
                </a:solidFill>
                <a:latin typeface="Calibri" pitchFamily="34" charset="0" panose="020F0502020204030204"/>
                <a:ea typeface="等线" charset="0"/>
                <a:cs typeface="Arial" pitchFamily="34" charset="0" panose="020B0604020202020204"/>
              </a:rPr>
              <a:t>Marital status of the car owner</a:t>
            </a:r>
          </a:p>
          <a:p>
            <a:pPr marL="0" marR="0" indent="0" algn="l">
              <a:lnSpc>
                <a:spcPct val="100000"/>
              </a:lnSpc>
              <a:spcBef>
                <a:spcPts val="-5"/>
              </a:spcBef>
              <a:spcAft>
                <a:spcPts val="-5"/>
              </a:spcAft>
            </a:pPr>
            <a:r>
              <a:rPr sz="2000" b="0" i="0" u="none" strike="noStrike">
                <a:solidFill>
                  <a:srgbClr val="000000"/>
                </a:solidFill>
                <a:latin typeface="Calibri" pitchFamily="34" charset="0" panose="020F0502020204030204"/>
                <a:ea typeface="等线" charset="0"/>
                <a:cs typeface="Arial" pitchFamily="34" charset="0" panose="020B0604020202020204"/>
              </a:rPr>
              <a:t>GENDER</a:t>
            </a:r>
            <a:r>
              <a:rPr lang="en-US" sz="2000" b="0" i="0" u="none" strike="noStrike">
                <a:solidFill>
                  <a:srgbClr val="000000"/>
                </a:solidFill>
                <a:latin typeface="Calibri" pitchFamily="34" charset="0" panose="020F0502020204030204"/>
                <a:ea typeface="等线" charset="0"/>
                <a:cs typeface="Arial" pitchFamily="34" charset="0" panose="020B0604020202020204"/>
              </a:rPr>
              <a:t>:</a:t>
            </a:r>
            <a:r>
              <a:rPr sz="2000" b="0" i="0" u="none" strike="noStrike">
                <a:solidFill>
                  <a:srgbClr val="000000"/>
                </a:solidFill>
                <a:latin typeface="Calibri" pitchFamily="34" charset="0" panose="020F0502020204030204"/>
                <a:ea typeface="等线" charset="0"/>
                <a:cs typeface="Arial" pitchFamily="34" charset="0" panose="020B0604020202020204"/>
              </a:rPr>
              <a:t>Gender of the driver</a:t>
            </a:r>
            <a:endParaRPr lang="en-US" sz="2000" b="0" i="0" u="none" strike="noStrike">
              <a:solidFill>
                <a:srgbClr val="000000"/>
              </a:solidFill>
              <a:latin typeface="Calibri" pitchFamily="34" charset="0" panose="020F0502020204030204"/>
              <a:ea typeface="等线" charset="0"/>
              <a:cs typeface="Arial" pitchFamily="34" charset="0" panose="020B0604020202020204"/>
            </a:endParaRPr>
          </a:p>
          <a:p>
            <a:pPr marL="0" marR="0" indent="0" algn="l">
              <a:lnSpc>
                <a:spcPct val="100000"/>
              </a:lnSpc>
              <a:spcBef>
                <a:spcPts val="-5"/>
              </a:spcBef>
              <a:spcAft>
                <a:spcPts val="-5"/>
              </a:spcAft>
            </a:pPr>
            <a:r>
              <a:rPr sz="2000" b="0" i="0" u="none" strike="noStrike">
                <a:solidFill>
                  <a:srgbClr val="000000"/>
                </a:solidFill>
                <a:latin typeface="Calibri" pitchFamily="34" charset="0" panose="020F0502020204030204"/>
                <a:ea typeface="等线" charset="0"/>
                <a:cs typeface="Arial" pitchFamily="34" charset="0" panose="020B0604020202020204"/>
              </a:rPr>
              <a:t>CAR_USE</a:t>
            </a:r>
            <a:r>
              <a:rPr lang="en-US" sz="2000" b="0" i="0" u="none" strike="noStrike">
                <a:solidFill>
                  <a:srgbClr val="000000"/>
                </a:solidFill>
                <a:latin typeface="Calibri" pitchFamily="34" charset="0" panose="020F0502020204030204"/>
                <a:ea typeface="等线" charset="0"/>
                <a:cs typeface="Arial" pitchFamily="34" charset="0" panose="020B0604020202020204"/>
              </a:rPr>
              <a:t>:</a:t>
            </a:r>
            <a:r>
              <a:rPr sz="2000" b="0" i="0" u="none" strike="noStrike">
                <a:solidFill>
                  <a:srgbClr val="000000"/>
                </a:solidFill>
                <a:latin typeface="Calibri" pitchFamily="34" charset="0" panose="020F0502020204030204"/>
                <a:ea typeface="等线" charset="0"/>
                <a:cs typeface="Arial" pitchFamily="34" charset="0" panose="020B0604020202020204"/>
              </a:rPr>
              <a:t>Purpose of using the car</a:t>
            </a:r>
            <a:endParaRPr lang="en-US" sz="2000" b="0" i="0" u="none" strike="noStrike">
              <a:solidFill>
                <a:srgbClr val="000000"/>
              </a:solidFill>
              <a:latin typeface="Calibri" pitchFamily="34" charset="0" panose="020F0502020204030204"/>
              <a:ea typeface="等线" charset="0"/>
              <a:cs typeface="Arial" pitchFamily="34" charset="0" panose="020B0604020202020204"/>
            </a:endParaRPr>
          </a:p>
          <a:p>
            <a:pPr marL="0" marR="0" indent="0" algn="l">
              <a:lnSpc>
                <a:spcPct val="100000"/>
              </a:lnSpc>
              <a:spcBef>
                <a:spcPts val="-5"/>
              </a:spcBef>
              <a:spcAft>
                <a:spcPts val="-5"/>
              </a:spcAft>
              <a:buNone/>
            </a:pPr>
            <a:endParaRPr sz="2000" b="0" i="0" u="none" strike="noStrike">
              <a:solidFill>
                <a:srgbClr val="000000"/>
              </a:solidFill>
              <a:latin typeface="Calibri" pitchFamily="34" charset="0" panose="020F0502020204030204"/>
              <a:ea typeface="等线" charset="0"/>
              <a:cs typeface="Arial" pitchFamily="34" charset="0" panose="020B0604020202020204"/>
            </a:endParaRPr>
          </a:p>
          <a:p>
            <a:pPr marL="0" marR="0" indent="0" algn="l">
              <a:lnSpc>
                <a:spcPct val="100000"/>
              </a:lnSpc>
              <a:spcBef>
                <a:spcPts val="-5"/>
              </a:spcBef>
              <a:spcAft>
                <a:spcPts val="-5"/>
              </a:spcAft>
              <a:buNone/>
            </a:pPr>
            <a:endParaRPr sz="2000" b="0" i="0" u="none" strike="noStrike">
              <a:solidFill>
                <a:srgbClr val="000000"/>
              </a:solidFill>
              <a:latin typeface="Calibri" pitchFamily="34" charset="0" panose="020F0502020204030204"/>
              <a:ea typeface="等线" charset="0"/>
              <a:cs typeface="Arial" pitchFamily="34" charset="0" panose="020B0604020202020204"/>
            </a:endParaRPr>
          </a:p>
          <a:p>
            <a:pPr marL="0" marR="0" indent="0" algn="l">
              <a:lnSpc>
                <a:spcPct val="100000"/>
              </a:lnSpc>
              <a:spcBef>
                <a:spcPts val="-5"/>
              </a:spcBef>
              <a:spcAft>
                <a:spcPts val="-5"/>
              </a:spcAft>
            </a:p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Data Information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941568" y="1546389"/>
            <a:ext cx="10515600" cy="4464379"/>
          </a:xfrm>
          <a:prstGeom prst="rect">
            <a:avLst/>
          </a:prstGeom>
        </p:spPr>
        <p:txBody>
          <a:bodyPr/>
          <a:lstStyle/>
          <a:p>
            <a:pPr marL="0" marR="0" indent="0" algn="l">
              <a:lnSpc>
                <a:spcPct val="100000"/>
              </a:lnSpc>
              <a:spcBef>
                <a:spcPts val="-5"/>
              </a:spcBef>
              <a:spcAft>
                <a:spcPts val="-5"/>
              </a:spcAft>
            </a:pPr>
            <a:endParaRPr sz="2000" b="0" i="0" u="none" strike="noStrike">
              <a:solidFill>
                <a:srgbClr val="000000"/>
              </a:solidFill>
              <a:latin typeface="Calibri" pitchFamily="34" charset="0" panose="020F0502020204030204"/>
              <a:ea typeface="等线" charset="0"/>
              <a:cs typeface="Arial" pitchFamily="34" charset="0" panose="020B0604020202020204"/>
            </a:endParaRPr>
          </a:p>
          <a:p>
            <a:pPr marL="0" marR="0" indent="0" algn="l">
              <a:lnSpc>
                <a:spcPct val="100000"/>
              </a:lnSpc>
              <a:spcBef>
                <a:spcPts val="-5"/>
              </a:spcBef>
              <a:spcAft>
                <a:spcPts val="-5"/>
              </a:spcAft>
            </a:pPr>
            <a:r>
              <a:rPr sz="2000" b="0" i="0" u="none" strike="noStrike">
                <a:solidFill>
                  <a:srgbClr val="000000"/>
                </a:solidFill>
                <a:latin typeface="Calibri" pitchFamily="34" charset="0" panose="020F0502020204030204"/>
                <a:ea typeface="等线" charset="0"/>
                <a:cs typeface="Arial" pitchFamily="34" charset="0" panose="020B0604020202020204"/>
              </a:rPr>
              <a:t>BLUEBOOK</a:t>
            </a:r>
            <a:r>
              <a:rPr lang="en-US" sz="2000" b="0" i="0" u="none" strike="noStrike">
                <a:solidFill>
                  <a:srgbClr val="000000"/>
                </a:solidFill>
                <a:latin typeface="Calibri" pitchFamily="34" charset="0" panose="020F0502020204030204"/>
                <a:ea typeface="等线" charset="0"/>
                <a:cs typeface="Arial" pitchFamily="34" charset="0" panose="020B0604020202020204"/>
              </a:rPr>
              <a:t>:</a:t>
            </a:r>
            <a:r>
              <a:rPr sz="2000" b="0" i="0" u="none" strike="noStrike">
                <a:solidFill>
                  <a:srgbClr val="000000"/>
                </a:solidFill>
                <a:latin typeface="Calibri" pitchFamily="34" charset="0" panose="020F0502020204030204"/>
                <a:ea typeface="等线" charset="0"/>
                <a:cs typeface="Arial" pitchFamily="34" charset="0" panose="020B0604020202020204"/>
              </a:rPr>
              <a:t>What is the worth of the car. Value of the Vehicle(in dollars)</a:t>
            </a:r>
          </a:p>
          <a:p>
            <a:pPr marL="0" marR="0" indent="0" algn="l">
              <a:lnSpc>
                <a:spcPct val="100000"/>
              </a:lnSpc>
              <a:spcBef>
                <a:spcPts val="-5"/>
              </a:spcBef>
              <a:spcAft>
                <a:spcPts val="-5"/>
              </a:spcAft>
            </a:pPr>
            <a:r>
              <a:rPr sz="2000" b="0" i="0" u="none" strike="noStrike">
                <a:solidFill>
                  <a:srgbClr val="000000"/>
                </a:solidFill>
                <a:latin typeface="Calibri" pitchFamily="34" charset="0" panose="020F0502020204030204"/>
                <a:ea typeface="等线" charset="0"/>
                <a:cs typeface="Arial" pitchFamily="34" charset="0" panose="020B0604020202020204"/>
              </a:rPr>
              <a:t>CAR_TYPE</a:t>
            </a:r>
            <a:r>
              <a:rPr lang="en-US" sz="2000" b="0" i="0" u="none" strike="noStrike">
                <a:solidFill>
                  <a:srgbClr val="000000"/>
                </a:solidFill>
                <a:latin typeface="Calibri" pitchFamily="34" charset="0" panose="020F0502020204030204"/>
                <a:ea typeface="等线" charset="0"/>
                <a:cs typeface="Arial" pitchFamily="34" charset="0" panose="020B0604020202020204"/>
              </a:rPr>
              <a:t>:</a:t>
            </a:r>
            <a:r>
              <a:rPr sz="2000" b="0" i="0" u="none" strike="noStrike">
                <a:solidFill>
                  <a:srgbClr val="000000"/>
                </a:solidFill>
                <a:latin typeface="Calibri" pitchFamily="34" charset="0" panose="020F0502020204030204"/>
                <a:ea typeface="等线" charset="0"/>
                <a:cs typeface="Arial" pitchFamily="34" charset="0" panose="020B0604020202020204"/>
              </a:rPr>
              <a:t>Car type</a:t>
            </a:r>
          </a:p>
          <a:p>
            <a:pPr marL="0" marR="0" indent="0" algn="l">
              <a:lnSpc>
                <a:spcPct val="100000"/>
              </a:lnSpc>
              <a:spcBef>
                <a:spcPts val="-5"/>
              </a:spcBef>
              <a:spcAft>
                <a:spcPts val="-5"/>
              </a:spcAft>
            </a:pPr>
            <a:r>
              <a:rPr sz="2000" b="0" i="0" u="none" strike="noStrike">
                <a:solidFill>
                  <a:srgbClr val="000000"/>
                </a:solidFill>
                <a:latin typeface="Calibri" pitchFamily="34" charset="0" panose="020F0502020204030204"/>
                <a:ea typeface="等线" charset="0"/>
                <a:cs typeface="Arial" pitchFamily="34" charset="0" panose="020B0604020202020204"/>
              </a:rPr>
              <a:t>OLDCLAIM</a:t>
            </a:r>
            <a:r>
              <a:rPr lang="en-US" sz="2000" b="0" i="0" u="none" strike="noStrike">
                <a:solidFill>
                  <a:srgbClr val="000000"/>
                </a:solidFill>
                <a:latin typeface="Calibri" pitchFamily="34" charset="0" panose="020F0502020204030204"/>
                <a:ea typeface="等线" charset="0"/>
                <a:cs typeface="Arial" pitchFamily="34" charset="0" panose="020B0604020202020204"/>
              </a:rPr>
              <a:t>:</a:t>
            </a:r>
            <a:r>
              <a:rPr sz="2000" b="0" i="0" u="none" strike="noStrike">
                <a:solidFill>
                  <a:srgbClr val="000000"/>
                </a:solidFill>
                <a:latin typeface="Calibri" pitchFamily="34" charset="0" panose="020F0502020204030204"/>
                <a:ea typeface="等线" charset="0"/>
                <a:cs typeface="Arial" pitchFamily="34" charset="0" panose="020B0604020202020204"/>
              </a:rPr>
              <a:t>Total claim (in past 5 years - in dollars)</a:t>
            </a:r>
          </a:p>
          <a:p>
            <a:pPr marL="0" marR="0" indent="0" algn="l">
              <a:lnSpc>
                <a:spcPct val="100000"/>
              </a:lnSpc>
              <a:spcBef>
                <a:spcPts val="-5"/>
              </a:spcBef>
              <a:spcAft>
                <a:spcPts val="-5"/>
              </a:spcAft>
            </a:pPr>
            <a:r>
              <a:rPr sz="2000" b="0" i="0" u="none" strike="noStrike">
                <a:solidFill>
                  <a:srgbClr val="000000"/>
                </a:solidFill>
                <a:latin typeface="Calibri" pitchFamily="34" charset="0" panose="020F0502020204030204"/>
                <a:ea typeface="等线" charset="0"/>
                <a:cs typeface="Arial" pitchFamily="34" charset="0" panose="020B0604020202020204"/>
              </a:rPr>
              <a:t>CLM_FREQ</a:t>
            </a:r>
            <a:r>
              <a:rPr lang="en-US" sz="2000" b="0" i="0" u="none" strike="noStrike">
                <a:solidFill>
                  <a:srgbClr val="000000"/>
                </a:solidFill>
                <a:latin typeface="Calibri" pitchFamily="34" charset="0" panose="020F0502020204030204"/>
                <a:ea typeface="等线" charset="0"/>
                <a:cs typeface="Arial" pitchFamily="34" charset="0" panose="020B0604020202020204"/>
              </a:rPr>
              <a:t>:</a:t>
            </a:r>
            <a:r>
              <a:rPr sz="2000" b="0" i="0" u="none" strike="noStrike">
                <a:solidFill>
                  <a:srgbClr val="000000"/>
                </a:solidFill>
                <a:latin typeface="Calibri" pitchFamily="34" charset="0" panose="020F0502020204030204"/>
                <a:ea typeface="等线" charset="0"/>
                <a:cs typeface="Arial" pitchFamily="34" charset="0" panose="020B0604020202020204"/>
              </a:rPr>
              <a:t>Number of claims (in past 5 years)</a:t>
            </a:r>
          </a:p>
          <a:p>
            <a:pPr marL="0" marR="0" indent="0" algn="l">
              <a:lnSpc>
                <a:spcPct val="100000"/>
              </a:lnSpc>
              <a:spcBef>
                <a:spcPts val="-5"/>
              </a:spcBef>
              <a:spcAft>
                <a:spcPts val="-5"/>
              </a:spcAft>
            </a:pPr>
            <a:r>
              <a:rPr sz="2000" b="0" i="0" u="none" strike="noStrike">
                <a:solidFill>
                  <a:srgbClr val="000000"/>
                </a:solidFill>
                <a:latin typeface="Calibri" pitchFamily="34" charset="0" panose="020F0502020204030204"/>
                <a:ea typeface="等线" charset="0"/>
                <a:cs typeface="Arial" pitchFamily="34" charset="0" panose="020B0604020202020204"/>
              </a:rPr>
              <a:t>CLM_AMT</a:t>
            </a:r>
            <a:r>
              <a:rPr lang="en-US" sz="2000" b="0" i="0" u="none" strike="noStrike">
                <a:solidFill>
                  <a:srgbClr val="000000"/>
                </a:solidFill>
                <a:latin typeface="Calibri" pitchFamily="34" charset="0" panose="020F0502020204030204"/>
                <a:ea typeface="等线" charset="0"/>
                <a:cs typeface="Arial" pitchFamily="34" charset="0" panose="020B0604020202020204"/>
              </a:rPr>
              <a:t>:</a:t>
            </a:r>
            <a:r>
              <a:rPr sz="2000" b="0" i="0" u="none" strike="noStrike">
                <a:solidFill>
                  <a:srgbClr val="000000"/>
                </a:solidFill>
                <a:latin typeface="Calibri" pitchFamily="34" charset="0" panose="020F0502020204030204"/>
                <a:ea typeface="等线" charset="0"/>
                <a:cs typeface="Arial" pitchFamily="34" charset="0" panose="020B0604020202020204"/>
              </a:rPr>
              <a:t>If car was in a crash, what is the currently claimed amount(in dollars)</a:t>
            </a:r>
          </a:p>
          <a:p>
            <a:pPr marL="0" marR="0" indent="0" algn="l">
              <a:lnSpc>
                <a:spcPct val="100000"/>
              </a:lnSpc>
              <a:spcBef>
                <a:spcPts val="-5"/>
              </a:spcBef>
              <a:spcAft>
                <a:spcPts val="-5"/>
              </a:spcAft>
            </a:pPr>
            <a:r>
              <a:rPr sz="2000" b="0" i="0" u="none" strike="noStrike">
                <a:solidFill>
                  <a:srgbClr val="000000"/>
                </a:solidFill>
                <a:latin typeface="Calibri" pitchFamily="34" charset="0" panose="020F0502020204030204"/>
                <a:ea typeface="等线" charset="0"/>
                <a:cs typeface="Arial" pitchFamily="34" charset="0" panose="020B0604020202020204"/>
              </a:rPr>
              <a:t>CAR_AGE</a:t>
            </a:r>
            <a:r>
              <a:rPr lang="en-US" sz="2000" b="0" i="0" u="none" strike="noStrike">
                <a:solidFill>
                  <a:srgbClr val="000000"/>
                </a:solidFill>
                <a:latin typeface="Calibri" pitchFamily="34" charset="0" panose="020F0502020204030204"/>
                <a:ea typeface="等线" charset="0"/>
                <a:cs typeface="Arial" pitchFamily="34" charset="0" panose="020B0604020202020204"/>
              </a:rPr>
              <a:t>:</a:t>
            </a:r>
            <a:r>
              <a:rPr sz="2000" b="0" i="0" u="none" strike="noStrike">
                <a:solidFill>
                  <a:srgbClr val="000000"/>
                </a:solidFill>
                <a:latin typeface="Calibri" pitchFamily="34" charset="0" panose="020F0502020204030204"/>
                <a:ea typeface="等线" charset="0"/>
                <a:cs typeface="Arial" pitchFamily="34" charset="0" panose="020B0604020202020204"/>
              </a:rPr>
              <a:t>Age of car</a:t>
            </a:r>
          </a:p>
          <a:p>
            <a:pPr marL="0" marR="0" indent="0" algn="l">
              <a:lnSpc>
                <a:spcPct val="100000"/>
              </a:lnSpc>
              <a:spcBef>
                <a:spcPts val="-5"/>
              </a:spcBef>
              <a:spcAft>
                <a:spcPts val="-5"/>
              </a:spcAft>
            </a:pPr>
            <a:r>
              <a:rPr sz="2000" b="0" i="0" u="none" strike="noStrike">
                <a:solidFill>
                  <a:srgbClr val="000000"/>
                </a:solidFill>
                <a:latin typeface="Calibri" pitchFamily="34" charset="0" panose="020F0502020204030204"/>
                <a:ea typeface="等线" charset="0"/>
                <a:cs typeface="Arial" pitchFamily="34" charset="0" panose="020B0604020202020204"/>
              </a:rPr>
              <a:t>URBANICITY</a:t>
            </a:r>
            <a:r>
              <a:rPr lang="en-US" sz="2000" b="0" i="0" u="none" strike="noStrike">
                <a:solidFill>
                  <a:srgbClr val="000000"/>
                </a:solidFill>
                <a:latin typeface="Calibri" pitchFamily="34" charset="0" panose="020F0502020204030204"/>
                <a:ea typeface="等线" charset="0"/>
                <a:cs typeface="Arial" pitchFamily="34" charset="0" panose="020B0604020202020204"/>
              </a:rPr>
              <a:t>:</a:t>
            </a:r>
            <a:r>
              <a:rPr sz="2000" b="0" i="0" u="none" strike="noStrike">
                <a:solidFill>
                  <a:srgbClr val="000000"/>
                </a:solidFill>
                <a:latin typeface="Calibri" pitchFamily="34" charset="0" panose="020F0502020204030204"/>
                <a:ea typeface="等线" charset="0"/>
                <a:cs typeface="Arial" pitchFamily="34" charset="0" panose="020B0604020202020204"/>
              </a:rPr>
              <a:t>Where the car is being driven primarily</a:t>
            </a:r>
            <a:endParaRPr lang="en-US" sz="2000" b="0" i="0" u="none" strike="noStrike">
              <a:solidFill>
                <a:srgbClr val="000000"/>
              </a:solidFill>
              <a:latin typeface="Calibri" pitchFamily="34" charset="0" panose="020F0502020204030204"/>
              <a:ea typeface="等线" charset="0"/>
              <a:cs typeface="Arial" pitchFamily="34" charset="0" panose="020B0604020202020204"/>
            </a:endParaRPr>
          </a:p>
          <a:p>
            <a:pPr marL="0" marR="0" indent="0" algn="l">
              <a:lnSpc>
                <a:spcPct val="100000"/>
              </a:lnSpc>
              <a:spcBef>
                <a:spcPts val="-5"/>
              </a:spcBef>
              <a:spcAft>
                <a:spcPts val="-5"/>
              </a:spcAft>
            </a:pPr>
            <a:endParaRPr lang="en-US" sz="2000" b="0" i="0" u="none" strike="noStrike">
              <a:solidFill>
                <a:srgbClr val="000000"/>
              </a:solidFill>
              <a:latin typeface="Calibri" pitchFamily="34" charset="0" panose="020F0502020204030204"/>
              <a:ea typeface="等线" charset="0"/>
              <a:cs typeface="Arial" pitchFamily="34" charset="0" panose="020B0604020202020204"/>
            </a:endParaRPr>
          </a:p>
          <a:p>
            <a:pPr marL="0" marR="0" indent="0" algn="l">
              <a:lnSpc>
                <a:spcPct val="100000"/>
              </a:lnSpc>
              <a:spcBef>
                <a:spcPts val="-5"/>
              </a:spcBef>
              <a:spcAft>
                <a:spcPts val="-5"/>
              </a:spcAft>
              <a:buNone/>
            </a:pPr>
            <a:r>
              <a:rPr lang="en-US" sz="2000" b="0" i="0" u="none" strike="noStrike">
                <a:solidFill>
                  <a:srgbClr val="000000"/>
                </a:solidFill>
                <a:latin typeface="Calibri" pitchFamily="34" charset="0" panose="020F0502020204030204"/>
                <a:ea typeface="等线" charset="0"/>
                <a:cs typeface="Arial" pitchFamily="34" charset="0" panose="020B0604020202020204"/>
              </a:rPr>
              <a:t>There are 7647 rows and 21 columns</a:t>
            </a:r>
          </a:p>
          <a:p>
            <a:pPr marL="0" indent="0">
              <a:buNone/>
            </a:p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600"/>
              <a:t>Customer Analysis-Gender,Occupation,Marital Status,Income</a:t>
            </a:r>
            <a:endParaRPr sz="3600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941568" y="1763921"/>
            <a:ext cx="10515600" cy="4413042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000"/>
              <a:t>Analysis of gender/occupation with Income and Marital Status</a:t>
            </a:r>
            <a:endParaRPr sz="2000"/>
          </a:p>
        </p:txBody>
      </p:sp>
      <p:sp>
        <p:nvSpPr>
          <p:cNvPr id="7" name="TextBox 6"/>
          <p:cNvSpPr txBox="1"/>
          <p:nvPr/>
        </p:nvSpPr>
        <p:spPr>
          <a:xfrm>
            <a:off x="1190705" y="5094841"/>
            <a:ext cx="9823312" cy="915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 panose="020B0604020202020204"/>
              <a:buChar char="•"/>
            </a:pPr>
            <a:r>
              <a:rPr lang="en-US"/>
              <a:t>Most of the customers have blue collar jobs for which Income is high </a:t>
            </a:r>
          </a:p>
          <a:p>
            <a:pPr marL="285750" indent="-285750">
              <a:buFont typeface="Arial" pitchFamily="34" charset="0" panose="020B0604020202020204"/>
              <a:buChar char="•"/>
            </a:pPr>
            <a:r>
              <a:rPr lang="en-US"/>
              <a:t>There are more Female customers than male customers</a:t>
            </a:r>
          </a:p>
          <a:p>
            <a:pPr marL="285750" indent="-285750">
              <a:buFont typeface="Arial" pitchFamily="34" charset="0" panose="020B0604020202020204"/>
              <a:buChar char="•"/>
            </a:pPr>
            <a:r>
              <a:rPr lang="en-US"/>
              <a:t>Majority of customers are married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671567" y="2097786"/>
            <a:ext cx="8745827" cy="29970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600"/>
              <a:t>Customer Analysis -Income ,Education,Year of Joining</a:t>
            </a:r>
            <a:endParaRPr sz="3600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000"/>
              <a:t>Analysis of Income,Education and Year of Joining</a:t>
            </a:r>
            <a:endParaRPr sz="20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213602" y="2170381"/>
            <a:ext cx="10235616" cy="29017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47950" y="5186434"/>
            <a:ext cx="10201268" cy="915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Customer Education &amp; Income:Most of the customers have Bachelors degree and Income is higher for Female customers.Income is highest when on the job for 12 years followed by 12,11 and 14 years.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933618" y="365125"/>
            <a:ext cx="10515600" cy="1016438"/>
          </a:xfrm>
          <a:prstGeom prst="rect">
            <a:avLst/>
          </a:prstGeom>
        </p:spPr>
        <p:txBody>
          <a:bodyPr/>
          <a:lstStyle/>
          <a:p>
            <a:r>
              <a:rPr lang="en-US" sz="3600"/>
              <a:t>Kids Demographics</a:t>
            </a:r>
            <a:endParaRPr sz="3600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941568" y="1381563"/>
            <a:ext cx="10515600" cy="47954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000"/>
              <a:t>Kids Demographics</a:t>
            </a:r>
            <a:endParaRPr sz="20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648668" y="1758990"/>
            <a:ext cx="9272485" cy="33591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31136" y="5220781"/>
            <a:ext cx="9865744" cy="640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 panose="020B0604020202020204"/>
              <a:buChar char="•"/>
            </a:pPr>
            <a:r>
              <a:rPr lang="en-US"/>
              <a:t>87.86% car owners have no teenagers that drive and 64.13% have no kids .</a:t>
            </a:r>
          </a:p>
          <a:p>
            <a:pPr marL="285750" indent="-285750">
              <a:buFont typeface="Arial" pitchFamily="34" charset="0" panose="020B0604020202020204"/>
              <a:buChar char="•"/>
            </a:pPr>
            <a:r>
              <a:rPr lang="en-US"/>
              <a:t>Claim frequency and amount is higher when there are no kids.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600"/>
              <a:t>Claim Amount/Freq vs Customer Characteristics</a:t>
            </a:r>
            <a:endParaRPr sz="3600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000"/>
              <a:t>Claim Amt/Freq vs Customer Characteristics</a:t>
            </a:r>
            <a:endParaRPr sz="20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658288" y="2153190"/>
            <a:ext cx="9343008" cy="28958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31135" y="5049045"/>
            <a:ext cx="9343008" cy="118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 panose="020B0604020202020204"/>
              <a:buChar char="•"/>
            </a:pPr>
            <a:r>
              <a:rPr lang="en-US"/>
              <a:t> Claim Amt is high for customers in category Blue Collar,High School, Female ,Unmarried.</a:t>
            </a:r>
          </a:p>
          <a:p>
            <a:pPr marL="285750" indent="-285750">
              <a:buFont typeface="Arial" pitchFamily="34" charset="0" panose="020B0604020202020204"/>
              <a:buChar char="•"/>
            </a:pPr>
            <a:r>
              <a:rPr lang="en-US"/>
              <a:t>Claim Freq is high for Married customers.</a:t>
            </a:r>
          </a:p>
          <a:p>
            <a:pPr marL="285750" indent="-285750">
              <a:buFont typeface="Arial" pitchFamily="34" charset="0" panose="020B0604020202020204"/>
              <a:buChar char="•"/>
            </a:pPr>
            <a:r>
              <a:rPr lang="en-US"/>
              <a:t>Middle aged customers have higher claim amounts.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reen Party">
  <a:themeElements>
    <a:clrScheme name="Green Party">
      <a:dk1>
        <a:sysClr val="windowText" lastClr="000000"/>
      </a:dk1>
      <a:lt1>
        <a:srgbClr val="FDFDFD"/>
      </a:lt1>
      <a:dk2>
        <a:srgbClr val="093139"/>
      </a:dk2>
      <a:lt2>
        <a:srgbClr val="E0DBCC"/>
      </a:lt2>
      <a:accent1>
        <a:srgbClr val="69D2E7"/>
      </a:accent1>
      <a:accent2>
        <a:srgbClr val="2BB12B"/>
      </a:accent2>
      <a:accent3>
        <a:srgbClr val="A3DFCB"/>
      </a:accent3>
      <a:accent4>
        <a:srgbClr val="F38F30"/>
      </a:accent4>
      <a:accent5>
        <a:srgbClr val="24A1A4"/>
      </a:accent5>
      <a:accent6>
        <a:srgbClr val="E4D906"/>
      </a:accent6>
      <a:hlink>
        <a:srgbClr val="24A1A4"/>
      </a:hlink>
      <a:folHlink>
        <a:srgbClr val="49D4D7"/>
      </a:folHlink>
    </a:clrScheme>
    <a:fontScheme name="Green Party">
      <a:majorFont>
        <a:latin typeface="Verdana bold"/>
        <a:ea typeface=""/>
        <a:cs typeface=""/>
      </a:majorFont>
      <a:minorFont>
        <a:latin typeface="Verdana"/>
        <a:ea typeface=""/>
        <a:cs typeface=""/>
      </a:minorFont>
    </a:fontScheme>
    <a:fmtScheme name="Green Party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Arab" typeface="Times New Roman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Times New Roman"/>
        <a:font script="Knda" typeface="Tunga"/>
        <a:font script="Khmr" typeface="MoolBoran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 Light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 Light"/>
        <a:font script="Olck" typeface="Nirmala UI"/>
        <a:font script="Lisu" typeface="Segoe UI"/>
        <a:font script="Sora" typeface="Nirmala UI"/>
      </a:majorFont>
      <a:minorFont>
        <a:latin typeface="Calibri" panose="020F0502020204030204"/>
        <a:ea typeface=""/>
        <a:cs typeface=""/>
        <a:font script="Arab" typeface="Arial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Arial"/>
        <a:font script="Knda" typeface="Tunga"/>
        <a:font script="Khmr" typeface="DaunPenh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"/>
        <a:font script="Olck" typeface="Nirmala UI"/>
        <a:font script="Lisu" typeface="Segoe UI"/>
        <a:font script="Sora" typeface="Nirmala U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Mobile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Sandhya Nair</dc:creator>
  <cp:lastModifiedBy>Sandhya Nair</cp:lastModifiedBy>
  <cp:revision>1</cp:revision>
  <dcterms:created xsi:type="dcterms:W3CDTF">2021-05-13T18:58:28Z</dcterms:created>
  <dcterms:modified xsi:type="dcterms:W3CDTF">2021-05-14T11:32:35Z</dcterms:modified>
</cp:coreProperties>
</file>