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Default Extension="bmp" ContentType="image/bmp"/>
  <Override PartName="/ppt/notesslides/notesslide20.xml" ContentType="application/vnd.openxmlformats-officedocument.presentationml.notesSlide+xml"/>
  <Override PartName="/ppt/slidelayouts/slidelayout2.xml" ContentType="application/vnd.openxmlformats-officedocument.presentationml.slideLayout+xml"/>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notesslides/notesslide14.xml" ContentType="application/vnd.openxmlformats-officedocument.presentationml.notesSlide+xml"/>
  <Override PartName="/ppt/viewprops.xml" ContentType="application/vnd.openxmlformats-officedocument.presentationml.viewProps+xml"/>
  <Override PartName="/ppt/theme/theme1.xml" ContentType="application/vnd.openxmlformats-officedocument.theme+xml"/>
  <Override PartName="/ppt/slides/slide13.xml" ContentType="application/vnd.openxmlformats-officedocument.presentationml.slide+xml"/>
  <Override PartName="/ppt/tablestyles.xml" ContentType="application/vnd.openxmlformats-officedocument.presentationml.tableStyles+xml"/>
  <Override PartName="/ppt/slidelayouts/slidelayout3.xml" ContentType="application/vnd.openxmlformats-officedocument.presentationml.slideLayout+xml"/>
  <Override PartName="/ppt/slides/slide19.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s/slide16.xml" ContentType="application/vnd.openxmlformats-officedocument.presentationml.slide+xml"/>
  <Override PartName="/ppt/slides/slide17.xml" ContentType="application/vnd.openxmlformats-officedocument.presentationml.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s/slide20.xml" ContentType="application/vnd.openxmlformats-officedocument.presentationml.slide+xml"/>
  <Override PartName="/ppt/notesslides/notesslide18.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2" r:id="rId8"/>
    <p:sldId id="261" r:id="rId9"/>
    <p:sldId id="263" r:id="rId10"/>
    <p:sldId id="265" r:id="rId11"/>
    <p:sldId id="264" r:id="rId12"/>
    <p:sldId id="266" r:id="rId13"/>
    <p:sldId id="270" r:id="rId14"/>
    <p:sldId id="267" r:id="rId15"/>
    <p:sldId id="268" r:id="rId16"/>
    <p:sldId id="269"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3.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616A5B9-105E-4AAE-930E-DD26F930C88B}"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E7D7209-C908-4813-979C-CDC9C83D5223}"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1C3EA19-A0B2-4E49-B3CA-FFCBD3568FC1}"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16F91BB-A83F-4465-AFEF-7EC95B1254C8}"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DBE723-42D6-4CBD-9D12-112BBBBD6130}"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A2C70BE-6A15-4C2B-B784-BF8B533D9BF5}"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DDA8B0D-19A1-4FD6-9A46-83117673B044}"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547700E-6F7E-470F-8CFB-B5BB1CDCFF8B}"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9C1604-E0A3-475A-BD43-A3A8DF3886E1}"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108A498-4458-4746-B132-4E88935B01C0}"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130503F-5CFB-43F0-9295-5D1E1740DAE8}"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9EFF7F2-11E6-4C52-B134-73C3E291A4B8}"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16C486-10CD-4B9C-926E-1481A453E761}"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EC1B97E-FEC9-4F35-BFE8-F68D83120799}"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7955B58-E1CD-46FA-AA1A-0F84CDB3A873}"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9EB2190-189F-424A-B80E-AE7074B1E1D2}"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615F2F2-8163-47C2-A2EF-E50B18365608}"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D3EAED4-147C-4BFA-9C4F-928094C1EFAB}"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8813D8-A06B-470B-91F1-49B11D90BF32}"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6BB33D5-2D48-448F-8836-43F83798909D}"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524000" y="0"/>
            <a:ext cx="9144000" cy="5257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10" name="Rectangle 9"/>
          <p:cNvSpPr/>
          <p:nvPr/>
        </p:nvSpPr>
        <p:spPr>
          <a:xfrm>
            <a:off x="1524000" y="5349875"/>
            <a:ext cx="9144000" cy="1508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611620"/>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61162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325563"/>
          </a:xfrm>
        </p:spPr>
        <p:txBody>
          <a:bodyPr/>
          <a:lstStyle/>
          <a:p>
            <a:r>
              <a:rPr lang="en-US"/>
              <a:t>Click to edit Master title style</a:t>
            </a:r>
          </a:p>
        </p:txBody>
      </p:sp>
      <p:sp>
        <p:nvSpPr>
          <p:cNvPr id="3" name="Content Placeholder 2"/>
          <p:cNvSpPr>
            <a:spLocks noGrp="1" noEditPoints="1"/>
          </p:cNvSpPr>
          <p:nvPr>
            <p:ph idx="1"/>
          </p:nvPr>
        </p:nvSpPr>
        <p:spPr>
          <a:xfrm>
            <a:off x="941568" y="1821167"/>
            <a:ext cx="10515600" cy="4355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Graphic 7"/>
          <p:cNvPicPr>
            <a:picLocks noChangeAspect="1"/>
          </p:cNvPicPr>
          <p:nvPr/>
        </p:nvPicPr>
        <p:blipFill>
          <a:blip r:embed="rId1"/>
          <a:srcRect/>
          <a:stretch>
            <a:fillRect/>
          </a:stretch>
        </p:blipFill>
        <p:spPr>
          <a:xfrm>
            <a:off x="-250467" y="2210463"/>
            <a:ext cx="12646550" cy="3024319"/>
          </a:xfrm>
          <a:prstGeom prst="rect">
            <a:avLst/>
          </a:prstGeom>
        </p:spPr>
      </p:pic>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
        <p:nvSpPr>
          <p:cNvPr id="11" name="Rectangle 10"/>
          <p:cNvSpPr/>
          <p:nvPr/>
        </p:nvSpPr>
        <p:spPr>
          <a:xfrm rot="5400000">
            <a:off x="10600412" y="4511213"/>
            <a:ext cx="747424" cy="2435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4432853" y="922522"/>
            <a:ext cx="747423" cy="9613129"/>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0" y="365125"/>
            <a:ext cx="10515600" cy="1325563"/>
          </a:xfrm>
        </p:spPr>
        <p:txBody>
          <a:bodyPr/>
          <a:lstStyle/>
          <a:p>
            <a:r>
              <a:rPr lang="en-US"/>
              <a:t>Click to edit Master title style</a:t>
            </a:r>
          </a:p>
        </p:txBody>
      </p:sp>
      <p:sp>
        <p:nvSpPr>
          <p:cNvPr id="3" name="Content Placeholder 2"/>
          <p:cNvSpPr>
            <a:spLocks noGrp="1" noEditPoints="1"/>
          </p:cNvSpPr>
          <p:nvPr>
            <p:ph sz="half" idx="1"/>
          </p:nvPr>
        </p:nvSpPr>
        <p:spPr>
          <a:xfrm>
            <a:off x="973372"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1107"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1002506"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014413"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1" y="365125"/>
            <a:ext cx="10515600" cy="1325563"/>
          </a:xfrm>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421EC8B3-BB03-49A5-B988-A05A639A26B0}" type="slidenum">
              <a:rPr lang="en-US" smtClean="0"/>
              <a:t>‹#›</a:t>
            </a:fld>
            <a:endParaRPr lang="en-US"/>
          </a:p>
        </p:txBody>
      </p:sp>
      <p:pic>
        <p:nvPicPr>
          <p:cNvPr id="5" name="Graphic 4"/>
          <p:cNvPicPr>
            <a:picLocks noChangeAspect="1"/>
          </p:cNvPicPr>
          <p:nvPr/>
        </p:nvPicPr>
        <p:blipFill>
          <a:blip r:embed="rId1"/>
          <a:srcRect/>
          <a:stretch>
            <a:fillRect/>
          </a:stretch>
        </p:blipFill>
        <p:spPr>
          <a:xfrm>
            <a:off x="-207397" y="405517"/>
            <a:ext cx="12606793" cy="58203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43155"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943154"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5202"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943157"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9" name="Graphic 8"/>
          <p:cNvPicPr>
            <a:picLocks noChangeAspect="1"/>
          </p:cNvPicPr>
          <p:nvPr/>
        </p:nvPicPr>
        <p:blipFill>
          <a:blip r:embed="rId1"/>
          <a:srcRect/>
          <a:stretch>
            <a:fillRect/>
          </a:stretch>
        </p:blipFill>
        <p:spPr>
          <a:xfrm>
            <a:off x="675863" y="365125"/>
            <a:ext cx="11704318" cy="5811838"/>
          </a:xfrm>
          <a:prstGeom prst="rect">
            <a:avLst/>
          </a:prstGeom>
        </p:spPr>
      </p:pic>
      <p:sp>
        <p:nvSpPr>
          <p:cNvPr id="2" name="Title Placeholder 1"/>
          <p:cNvSpPr>
            <a:spLocks noGrp="1" noEditPoints="1"/>
          </p:cNvSpPr>
          <p:nvPr>
            <p:ph type="title"/>
          </p:nvPr>
        </p:nvSpPr>
        <p:spPr>
          <a:xfrm>
            <a:off x="1005178"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1013128" y="1821167"/>
            <a:ext cx="10515600" cy="43557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421EC8B3-BB03-49A5-B988-A05A639A26B0}" type="slidenum">
              <a:rPr lang="en-US" smtClean="0"/>
              <a:t>‹#›</a:t>
            </a:fld>
            <a:endParaRPr lang="en-US"/>
          </a:p>
        </p:txBody>
      </p:sp>
      <p:sp>
        <p:nvSpPr>
          <p:cNvPr id="11" name="Rectangle 10"/>
          <p:cNvSpPr/>
          <p:nvPr/>
        </p:nvSpPr>
        <p:spPr>
          <a:xfrm>
            <a:off x="0" y="365124"/>
            <a:ext cx="747423" cy="13255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1821167"/>
            <a:ext cx="747423" cy="435579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bg1">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bg1">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bg1">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bmp"/><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a:t>Travel Package Purchase Prediction</a:t>
            </a:r>
          </a:p>
        </p:txBody>
      </p:sp>
      <p:sp>
        <p:nvSpPr>
          <p:cNvPr id="3" name="Subtitle 2"/>
          <p:cNvSpPr>
            <a:spLocks noGrp="1" noEditPoints="1"/>
          </p:cNvSpPr>
          <p:nvPr>
            <p:ph type="subTitle" idx="1"/>
          </p:nvPr>
        </p:nvSpPr>
        <p:spPr/>
        <p:txBody>
          <a:bodyPr/>
          <a:lstStyle/>
          <a:p>
            <a:r>
              <a:rPr lang="en-US"/>
              <a:t>                                                  Sandhya Nair</a:t>
            </a:r>
          </a:p>
          <a:p>
            <a:r>
              <a:rPr lang="en-US"/>
              <a:t>                                               Feb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79049"/>
          </a:xfrm>
          <a:prstGeom prst="rect">
            <a:avLst/>
          </a:prstGeom>
        </p:spPr>
        <p:txBody>
          <a:bodyPr/>
          <a:lstStyle/>
          <a:p>
            <a:r>
              <a:rPr lang="en-US" sz="3600"/>
              <a:t>Model Building Steps &amp; Evaluation Criteria</a:t>
            </a:r>
            <a:endParaRPr sz="3600"/>
          </a:p>
        </p:txBody>
      </p:sp>
      <p:sp>
        <p:nvSpPr>
          <p:cNvPr id="3" name="Content Placeholder 2"/>
          <p:cNvSpPr>
            <a:spLocks noGrp="1" noEditPoints="1"/>
          </p:cNvSpPr>
          <p:nvPr>
            <p:ph idx="1"/>
          </p:nvPr>
        </p:nvSpPr>
        <p:spPr>
          <a:xfrm>
            <a:off x="941568" y="1244174"/>
            <a:ext cx="10515600" cy="5613826"/>
          </a:xfrm>
          <a:prstGeom prst="rect">
            <a:avLst/>
          </a:prstGeom>
        </p:spPr>
        <p:txBody>
          <a:bodyPr/>
          <a:lstStyle/>
          <a:p>
            <a:pPr>
              <a:buFont typeface="Arial" pitchFamily="34" charset="0" panose="020B0604020202020204"/>
              <a:buChar char="•"/>
            </a:pPr>
            <a:r>
              <a:rPr sz="1600"/>
              <a:t>Data preparation</a:t>
            </a:r>
          </a:p>
          <a:p>
            <a:pPr>
              <a:buFont typeface="Arial" pitchFamily="34" charset="0" panose="020B0604020202020204"/>
              <a:buChar char="•"/>
            </a:pPr>
            <a:r>
              <a:rPr sz="1600"/>
              <a:t>Partition the data into train and test set.</a:t>
            </a:r>
          </a:p>
          <a:p>
            <a:pPr>
              <a:buFont typeface="Arial" pitchFamily="34" charset="0" panose="020B0604020202020204"/>
              <a:buChar char="•"/>
            </a:pPr>
            <a:r>
              <a:rPr sz="1600"/>
              <a:t>Build model on the train data.</a:t>
            </a:r>
          </a:p>
          <a:p>
            <a:pPr>
              <a:buFont typeface="Arial" pitchFamily="34" charset="0" panose="020B0604020202020204"/>
              <a:buChar char="•"/>
            </a:pPr>
            <a:r>
              <a:rPr sz="1600"/>
              <a:t>Tune the model if required.</a:t>
            </a:r>
          </a:p>
          <a:p>
            <a:pPr>
              <a:buFont typeface="Arial" pitchFamily="34" charset="0" panose="020B0604020202020204"/>
              <a:buChar char="•"/>
            </a:pPr>
            <a:r>
              <a:rPr sz="1600"/>
              <a:t>Test the data on test set.</a:t>
            </a:r>
            <a:endParaRPr lang="en-US" sz="1600"/>
          </a:p>
          <a:p>
            <a:pPr marL="0" indent="0">
              <a:buNone/>
            </a:pPr>
            <a:r>
              <a:rPr lang="en-US" sz="1600" b="1"/>
              <a:t>Model evaluation criterion</a:t>
            </a:r>
          </a:p>
          <a:p>
            <a:pPr marL="0" indent="0">
              <a:buNone/>
            </a:pPr>
            <a:r>
              <a:rPr lang="en-US" sz="1600"/>
              <a:t>Model can make wrong predictions as:</a:t>
            </a:r>
          </a:p>
          <a:p>
            <a:pPr marL="0" indent="0">
              <a:buNone/>
            </a:pPr>
            <a:r>
              <a:rPr lang="en-US" sz="1600"/>
              <a:t>1. Predicting a customer will purchase travel package but the customer ultimately does not purchase the package</a:t>
            </a:r>
          </a:p>
          <a:p>
            <a:pPr marL="0" indent="0">
              <a:buNone/>
            </a:pPr>
            <a:r>
              <a:rPr lang="en-US" sz="1600"/>
              <a:t>2. Predicting a customer will not purchase travel</a:t>
            </a:r>
            <a:r>
              <a:rPr lang="en-US"/>
              <a:t> </a:t>
            </a:r>
            <a:r>
              <a:rPr lang="en-US" sz="1600"/>
              <a:t>package but the customer purchases the travel package</a:t>
            </a:r>
          </a:p>
          <a:p>
            <a:pPr marL="0" indent="0">
              <a:buNone/>
            </a:pPr>
            <a:r>
              <a:rPr lang="en-US" sz="1600" b="1"/>
              <a:t> Which case is more important? </a:t>
            </a:r>
          </a:p>
          <a:p>
            <a:pPr marL="0" indent="0">
              <a:buNone/>
            </a:pPr>
            <a:r>
              <a:rPr lang="en-US" sz="1600"/>
              <a:t>Since the travel company want to reduce the marketing cost ,Predicting a customer will purchase travel package but the customer ultimately does not purchase the package is more important to the company so as to reduce the marketing cost and focus on customers who would actually buy the package</a:t>
            </a:r>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917935"/>
          </a:xfrm>
          <a:prstGeom prst="rect">
            <a:avLst/>
          </a:prstGeom>
        </p:spPr>
        <p:txBody>
          <a:bodyPr/>
          <a:lstStyle/>
          <a:p>
            <a:r>
              <a:rPr lang="en-US" sz="3600"/>
              <a:t>Model Performance Evaluation &amp; Improvement - Bagging</a:t>
            </a:r>
            <a:endParaRPr sz="3600"/>
          </a:p>
        </p:txBody>
      </p:sp>
      <p:sp>
        <p:nvSpPr>
          <p:cNvPr id="3" name="Content Placeholder 2"/>
          <p:cNvSpPr>
            <a:spLocks noGrp="1" noEditPoints="1"/>
          </p:cNvSpPr>
          <p:nvPr>
            <p:ph idx="1"/>
          </p:nvPr>
        </p:nvSpPr>
        <p:spPr>
          <a:xfrm>
            <a:off x="941568" y="1283060"/>
            <a:ext cx="10515600" cy="4893903"/>
          </a:xfrm>
          <a:prstGeom prst="rect">
            <a:avLst/>
          </a:prstGeom>
        </p:spPr>
        <p:txBody>
          <a:bodyPr/>
          <a:lstStyle/>
          <a:p>
            <a:r>
              <a:rPr lang="en-US" sz="2000"/>
              <a:t>Customer purchased package and model predicted customer will purchase travel package : True Positive (observed=1,predicted=1)</a:t>
            </a:r>
          </a:p>
          <a:p>
            <a:r>
              <a:rPr lang="en-US" sz="2000"/>
              <a:t>Customer did not purchase package and model predicted customer will purchase travel package : False Positive (observed=0,predicted=1)</a:t>
            </a:r>
          </a:p>
          <a:p>
            <a:r>
              <a:rPr lang="en-US" sz="2000"/>
              <a:t>Customer did not purchase package and model predicted customer will not purchase travel package : True Negative (observed=0,predicted=0)</a:t>
            </a:r>
          </a:p>
          <a:p>
            <a:r>
              <a:rPr lang="en-US" sz="2000"/>
              <a:t>Customer purchased package and model predicted customer will not purchase travel package : False Negative (observed=1,predicted=0)</a:t>
            </a:r>
          </a:p>
          <a:p>
            <a:r>
              <a:rPr lang="en-US" sz="2000" b="1"/>
              <a:t>Precision</a:t>
            </a:r>
            <a:r>
              <a:rPr lang="en-US" sz="2000"/>
              <a:t> is the right metric for our case.Company wants Precision to be maximized, greater the Precision higher the chances of minimizing false positives. Hence, the focus should be on increasing Precision or minimizing the false positives or in other words identifying the true positives,so that the company can focus on customers who will actually purchase the travel package and hence reduce marketing cost for the company</a:t>
            </a:r>
          </a:p>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sz="3600"/>
              <a:t>Model Tuning using Grid Search</a:t>
            </a:r>
          </a:p>
        </p:txBody>
      </p:sp>
      <p:sp>
        <p:nvSpPr>
          <p:cNvPr id="3" name="Content Placeholder 2"/>
          <p:cNvSpPr>
            <a:spLocks noGrp="1" noEditPoints="1"/>
          </p:cNvSpPr>
          <p:nvPr>
            <p:ph idx="1"/>
          </p:nvPr>
        </p:nvSpPr>
        <p:spPr>
          <a:prstGeom prst="rect">
            <a:avLst/>
          </a:prstGeom>
        </p:spPr>
        <p:txBody>
          <a:bodyPr/>
          <a:lstStyle/>
          <a:p>
            <a:endParaRPr sz="2000"/>
          </a:p>
          <a:p>
            <a:r>
              <a:rPr sz="2000"/>
              <a:t>Grid search is a tuning technique that attempts to compute the optimum values of hyperparameters.</a:t>
            </a:r>
          </a:p>
          <a:p>
            <a:r>
              <a:rPr sz="2000"/>
              <a:t>It is an exhaustive search that is performed on a the specific parameter values of a model.</a:t>
            </a:r>
          </a:p>
          <a:p>
            <a:r>
              <a:rPr sz="2000"/>
              <a:t>The parameters of the estimator/model used to apply these methods are optimized by cross-validated grid-search over a parameter grid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062234"/>
          </a:xfrm>
          <a:prstGeom prst="rect">
            <a:avLst/>
          </a:prstGeom>
        </p:spPr>
        <p:txBody>
          <a:bodyPr/>
          <a:lstStyle/>
          <a:p>
            <a:r>
              <a:rPr lang="en-US" sz="3600"/>
              <a:t>Model Comparison with and without Tuning</a:t>
            </a:r>
            <a:endParaRPr sz="3600"/>
          </a:p>
        </p:txBody>
      </p:sp>
      <p:sp>
        <p:nvSpPr>
          <p:cNvPr id="3" name="Content Placeholder 2"/>
          <p:cNvSpPr>
            <a:spLocks noGrp="1" noEditPoints="1"/>
          </p:cNvSpPr>
          <p:nvPr>
            <p:ph idx="1"/>
          </p:nvPr>
        </p:nvSpPr>
        <p:spPr>
          <a:prstGeom prst="rect">
            <a:avLst/>
          </a:prstGeom>
        </p:spPr>
        <p:txBody>
          <a:bodyPr/>
          <a:lstStyle/>
          <a:p>
            <a:pPr marL="0" indent="0">
              <a:buNone/>
            </a:pPr>
            <a:r>
              <a:rPr lang="en-US" sz="2000"/>
              <a:t>Comparison</a:t>
            </a:r>
            <a:endParaRPr sz="2000"/>
          </a:p>
        </p:txBody>
      </p:sp>
      <p:pic>
        <p:nvPicPr>
          <p:cNvPr id="4" name="Picture 3"/>
          <p:cNvPicPr>
            <a:picLocks noChangeAspect="1"/>
          </p:cNvPicPr>
          <p:nvPr/>
        </p:nvPicPr>
        <p:blipFill>
          <a:blip r:embed="rId1"/>
          <a:srcRect/>
          <a:stretch>
            <a:fillRect/>
          </a:stretch>
        </p:blipFill>
        <p:spPr>
          <a:xfrm>
            <a:off x="1270848" y="2320156"/>
            <a:ext cx="9028900" cy="2797584"/>
          </a:xfrm>
          <a:prstGeom prst="rect">
            <a:avLst/>
          </a:prstGeom>
        </p:spPr>
      </p:pic>
      <p:sp>
        <p:nvSpPr>
          <p:cNvPr id="6" name="TextBox 5"/>
          <p:cNvSpPr txBox="1"/>
          <p:nvPr/>
        </p:nvSpPr>
        <p:spPr>
          <a:xfrm>
            <a:off x="1270848" y="5117740"/>
            <a:ext cx="10384317" cy="640686"/>
          </a:xfrm>
          <a:prstGeom prst="rect">
            <a:avLst/>
          </a:prstGeom>
          <a:noFill/>
        </p:spPr>
        <p:txBody>
          <a:bodyPr wrap="square" rtlCol="0">
            <a:spAutoFit/>
          </a:bodyPr>
          <a:lstStyle/>
          <a:p>
            <a:r>
              <a:rPr lang="en-US"/>
              <a:t>Tuned Bagging classifier has the highest precision and good accuracy followed by Random Forest with class weights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sz="3600"/>
              <a:t>Feature Importance of Random Forest with class weights</a:t>
            </a:r>
          </a:p>
        </p:txBody>
      </p:sp>
      <p:sp>
        <p:nvSpPr>
          <p:cNvPr id="3" name="Content Placeholder 2"/>
          <p:cNvSpPr>
            <a:spLocks noGrp="1" noEditPoints="1"/>
          </p:cNvSpPr>
          <p:nvPr>
            <p:ph idx="1"/>
          </p:nvPr>
        </p:nvSpPr>
        <p:spPr>
          <a:prstGeom prst="rect">
            <a:avLst/>
          </a:prstGeom>
        </p:spPr>
        <p:txBody>
          <a:bodyPr/>
          <a:lstStyle/>
          <a:p>
            <a:pPr marL="0" indent="0">
              <a:buNone/>
            </a:pPr>
            <a:r>
              <a:rPr lang="en-US" sz="2000"/>
              <a:t>Monthly Income,Age,having </a:t>
            </a:r>
          </a:p>
          <a:p>
            <a:pPr marL="0" indent="0">
              <a:buNone/>
            </a:pPr>
            <a:r>
              <a:rPr lang="en-US" sz="2000"/>
              <a:t>passport,</a:t>
            </a:r>
          </a:p>
          <a:p>
            <a:pPr marL="0" indent="0">
              <a:buNone/>
            </a:pPr>
            <a:r>
              <a:rPr lang="en-US" sz="2000"/>
              <a:t>Designation of Executive and</a:t>
            </a:r>
          </a:p>
          <a:p>
            <a:pPr marL="0" indent="0">
              <a:buNone/>
            </a:pPr>
            <a:r>
              <a:rPr lang="en-US" sz="2000"/>
              <a:t>city_tier3 are top 5 features</a:t>
            </a:r>
          </a:p>
          <a:p>
            <a:pPr marL="0" indent="0">
              <a:buNone/>
            </a:pPr>
            <a:r>
              <a:rPr lang="en-US" sz="2000"/>
              <a:t>selected by Random Forest with</a:t>
            </a:r>
          </a:p>
          <a:p>
            <a:pPr marL="0" indent="0">
              <a:buNone/>
            </a:pPr>
            <a:r>
              <a:rPr lang="en-US" sz="2000"/>
              <a:t>class weights model</a:t>
            </a:r>
          </a:p>
        </p:txBody>
      </p:sp>
      <p:pic>
        <p:nvPicPr>
          <p:cNvPr id="4" name="Picture 3"/>
          <p:cNvPicPr>
            <a:picLocks noChangeAspect="1"/>
          </p:cNvPicPr>
          <p:nvPr/>
        </p:nvPicPr>
        <p:blipFill>
          <a:blip r:embed="rId1"/>
          <a:srcRect/>
          <a:stretch>
            <a:fillRect/>
          </a:stretch>
        </p:blipFill>
        <p:spPr>
          <a:xfrm>
            <a:off x="5382483" y="1690688"/>
            <a:ext cx="6074685" cy="4486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Model Building Boosting - </a:t>
            </a:r>
            <a:r>
              <a:rPr lang="en-US" sz="3600" noProof="1"/>
              <a:t>AdaBoost</a:t>
            </a:r>
            <a:r>
              <a:rPr lang="en-US" sz="3600"/>
              <a:t>, Gradient Boost,</a:t>
            </a:r>
            <a:r>
              <a:rPr lang="en-US" sz="3600" noProof="1"/>
              <a:t>XGBoost</a:t>
            </a:r>
            <a:r>
              <a:rPr lang="en-US" sz="3600"/>
              <a:t> Classifier</a:t>
            </a:r>
            <a:endParaRPr sz="3600"/>
          </a:p>
        </p:txBody>
      </p:sp>
      <p:sp>
        <p:nvSpPr>
          <p:cNvPr id="3" name="Content Placeholder 2"/>
          <p:cNvSpPr>
            <a:spLocks noGrp="1" noEditPoints="1"/>
          </p:cNvSpPr>
          <p:nvPr>
            <p:ph idx="1"/>
          </p:nvPr>
        </p:nvSpPr>
        <p:spPr>
          <a:prstGeom prst="rect">
            <a:avLst/>
          </a:prstGeom>
        </p:spPr>
        <p:txBody>
          <a:bodyPr/>
          <a:lstStyle/>
          <a:p>
            <a:pPr marL="0" indent="0">
              <a:buNone/>
            </a:pPr>
            <a:r>
              <a:rPr lang="en-US"/>
              <a:t>We Build the following models for Boosting</a:t>
            </a:r>
          </a:p>
          <a:p>
            <a:pPr>
              <a:buFont typeface="Arial" pitchFamily="34" charset="0" panose="020B0604020202020204"/>
              <a:buChar char="•"/>
            </a:pPr>
            <a:r>
              <a:rPr lang="en-US"/>
              <a:t>Ada Boost classifier</a:t>
            </a:r>
          </a:p>
          <a:p>
            <a:pPr>
              <a:buFont typeface="Arial" pitchFamily="34" charset="0" panose="020B0604020202020204"/>
              <a:buChar char="•"/>
            </a:pPr>
            <a:r>
              <a:rPr lang="en-US"/>
              <a:t>Gradient Boost classifier</a:t>
            </a:r>
          </a:p>
          <a:p>
            <a:pPr>
              <a:buFont typeface="Arial" pitchFamily="34" charset="0" panose="020B0604020202020204"/>
              <a:buChar char="•"/>
            </a:pPr>
            <a:r>
              <a:rPr lang="en-US"/>
              <a:t>XG Boost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sz="3600"/>
              <a:t>Model Performance Evaluation and Improvement-Boosting</a:t>
            </a:r>
          </a:p>
        </p:txBody>
      </p:sp>
      <p:sp>
        <p:nvSpPr>
          <p:cNvPr id="3" name="Content Placeholder 2"/>
          <p:cNvSpPr>
            <a:spLocks noGrp="1" noEditPoints="1"/>
          </p:cNvSpPr>
          <p:nvPr>
            <p:ph idx="1"/>
          </p:nvPr>
        </p:nvSpPr>
        <p:spPr>
          <a:xfrm>
            <a:off x="941568" y="1523491"/>
            <a:ext cx="10515600" cy="4653472"/>
          </a:xfrm>
          <a:prstGeom prst="rect">
            <a:avLst/>
          </a:prstGeom>
        </p:spPr>
        <p:txBody>
          <a:bodyPr/>
          <a:lstStyle/>
          <a:p>
            <a:r>
              <a:rPr lang="en-US" sz="2000"/>
              <a:t>Customer purchased package and model predicted customer will purchase travel package : True Positive (observed=1,predicted=1)</a:t>
            </a:r>
          </a:p>
          <a:p>
            <a:r>
              <a:rPr lang="en-US" sz="2000"/>
              <a:t>Customer did not purchase package and model predicted customer will purchase travel package : False Positive (observed=0,predicted=1)</a:t>
            </a:r>
          </a:p>
          <a:p>
            <a:r>
              <a:rPr lang="en-US" sz="2000"/>
              <a:t>Customer did not purchase package and model predicted customer will not purchase travel package : True Negative (observed=0,predicted=0)</a:t>
            </a:r>
          </a:p>
          <a:p>
            <a:r>
              <a:rPr lang="en-US" sz="2000"/>
              <a:t>Customer purchased package and model predicted customer will not purchase travel package : False Negative (observed=1,predicted=0)</a:t>
            </a:r>
          </a:p>
          <a:p>
            <a:r>
              <a:rPr lang="en-US" sz="2000" b="1"/>
              <a:t>Precision</a:t>
            </a:r>
            <a:r>
              <a:rPr lang="en-US" sz="2000"/>
              <a:t> is the right metric for our case.Company wants Precision to be maximized, greater the Precision higher the chances of minimizing false positives. Hence, the focus should be on increasing Precision or minimizing the false positives or in other words identifying the true positives,so that the company can focus on customers who will actually purchase the travel package and hence reduce marketing cost for the company</a:t>
            </a:r>
          </a:p>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Model Performance Improvement using Hyperparameter Tuning</a:t>
            </a:r>
            <a:endParaRPr sz="3600"/>
          </a:p>
        </p:txBody>
      </p:sp>
      <p:sp>
        <p:nvSpPr>
          <p:cNvPr id="3" name="Content Placeholder 2"/>
          <p:cNvSpPr>
            <a:spLocks noGrp="1" noEditPoints="1"/>
          </p:cNvSpPr>
          <p:nvPr>
            <p:ph idx="1"/>
          </p:nvPr>
        </p:nvSpPr>
        <p:spPr>
          <a:prstGeom prst="rect">
            <a:avLst/>
          </a:prstGeom>
        </p:spPr>
        <p:txBody>
          <a:bodyPr/>
          <a:lstStyle/>
          <a:p>
            <a:pPr marL="0" indent="0">
              <a:buFont typeface="Arial" pitchFamily="34" charset="0" panose="020B0604020202020204"/>
              <a:buNone/>
            </a:pPr>
            <a:r>
              <a:rPr lang="en-US"/>
              <a:t>Hyperparameter Tuning was performed for :</a:t>
            </a:r>
          </a:p>
          <a:p>
            <a:pPr>
              <a:buFont typeface="Arial" pitchFamily="34" charset="0" panose="020B0604020202020204"/>
              <a:buChar char="•"/>
            </a:pPr>
            <a:r>
              <a:rPr lang="en-US" sz="2000" noProof="1"/>
              <a:t>AdaBoost</a:t>
            </a:r>
            <a:r>
              <a:rPr lang="en-US" sz="2000"/>
              <a:t> Classifier</a:t>
            </a:r>
          </a:p>
          <a:p>
            <a:pPr>
              <a:buFont typeface="Arial" pitchFamily="34" charset="0" panose="020B0604020202020204"/>
              <a:buChar char="•"/>
            </a:pPr>
            <a:r>
              <a:rPr lang="en-US" sz="2000"/>
              <a:t>Gradient Boost Classifier using </a:t>
            </a:r>
            <a:r>
              <a:rPr lang="en-US" sz="2000" noProof="1"/>
              <a:t>AdaBoost</a:t>
            </a:r>
            <a:r>
              <a:rPr lang="en-US" sz="2000"/>
              <a:t> Classifier as the estimator for initial predictions</a:t>
            </a:r>
          </a:p>
          <a:p>
            <a:pPr>
              <a:buFont typeface="Arial" pitchFamily="34" charset="0" panose="020B0604020202020204"/>
              <a:buChar char="•"/>
            </a:pPr>
            <a:r>
              <a:rPr lang="en-US" sz="2000"/>
              <a:t>Gradient Boost Classifier</a:t>
            </a:r>
          </a:p>
          <a:p>
            <a:pPr>
              <a:buFont typeface="Arial" pitchFamily="34" charset="0" panose="020B0604020202020204"/>
              <a:buChar char="•"/>
            </a:pPr>
            <a:r>
              <a:rPr lang="en-US" sz="2000" noProof="1"/>
              <a:t>XGBoost</a:t>
            </a:r>
            <a:r>
              <a:rPr lang="en-US" sz="2000"/>
              <a:t> Classifier</a:t>
            </a:r>
          </a:p>
          <a:p>
            <a:pPr>
              <a:buFont typeface="Arial" pitchFamily="34" charset="0" panose="020B0604020202020204"/>
              <a:buChar char="•"/>
            </a:pPr>
            <a:endParaRPr lang="en-US" sz="2000"/>
          </a:p>
          <a:p>
            <a:pPr marL="0" indent="0">
              <a:buFont typeface="Arial" pitchFamily="34" charset="0" panose="020B0604020202020204"/>
              <a:buNone/>
            </a:pPr>
            <a:r>
              <a:rPr lang="en-US" sz="2400" b="1"/>
              <a:t>Stacking Classifier</a:t>
            </a:r>
          </a:p>
          <a:p>
            <a:pPr marL="0" indent="0">
              <a:buFont typeface="Arial" pitchFamily="34" charset="0" panose="020B0604020202020204"/>
              <a:buNone/>
            </a:pPr>
            <a:r>
              <a:rPr lang="en-US" sz="2000" b="0"/>
              <a:t>Stacking was performed with initial estimators as Decision tree,Random Forest &amp; Gradient Boosting with XGB Classifier as the meta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98905"/>
          </a:xfrm>
          <a:prstGeom prst="rect">
            <a:avLst/>
          </a:prstGeom>
        </p:spPr>
        <p:txBody>
          <a:bodyPr/>
          <a:lstStyle/>
          <a:p>
            <a:r>
              <a:rPr lang="en-US" sz="3600"/>
              <a:t>Comparison of all models</a:t>
            </a:r>
            <a:endParaRPr sz="3600"/>
          </a:p>
        </p:txBody>
      </p:sp>
      <p:sp>
        <p:nvSpPr>
          <p:cNvPr id="3" name="Content Placeholder 2"/>
          <p:cNvSpPr>
            <a:spLocks noGrp="1" noEditPoints="1"/>
          </p:cNvSpPr>
          <p:nvPr>
            <p:ph idx="1"/>
          </p:nvPr>
        </p:nvSpPr>
        <p:spPr>
          <a:xfrm>
            <a:off x="941568" y="1328856"/>
            <a:ext cx="10515600" cy="4848107"/>
          </a:xfrm>
          <a:prstGeom prst="rect">
            <a:avLst/>
          </a:prstGeom>
        </p:spPr>
        <p:txBody>
          <a:bodyPr/>
          <a:lstStyle/>
          <a:p>
            <a:pPr marL="0" indent="0">
              <a:buNone/>
            </a:pPr>
            <a:endParaRPr lang="en-US"/>
          </a:p>
          <a:p>
            <a:pPr marL="0" indent="0">
              <a:buNone/>
            </a:pPr>
            <a:endParaRPr lang="en-US"/>
          </a:p>
        </p:txBody>
      </p:sp>
      <p:pic>
        <p:nvPicPr>
          <p:cNvPr id="4" name="Picture 3"/>
          <p:cNvPicPr>
            <a:picLocks noChangeAspect="1"/>
          </p:cNvPicPr>
          <p:nvPr/>
        </p:nvPicPr>
        <p:blipFill>
          <a:blip r:embed="rId1"/>
          <a:srcRect/>
          <a:stretch>
            <a:fillRect/>
          </a:stretch>
        </p:blipFill>
        <p:spPr>
          <a:xfrm>
            <a:off x="941568" y="1019731"/>
            <a:ext cx="10431732" cy="3634283"/>
          </a:xfrm>
          <a:prstGeom prst="rect">
            <a:avLst/>
          </a:prstGeom>
        </p:spPr>
      </p:pic>
      <p:sp>
        <p:nvSpPr>
          <p:cNvPr id="5" name="TextBox 4"/>
          <p:cNvSpPr txBox="1"/>
          <p:nvPr/>
        </p:nvSpPr>
        <p:spPr>
          <a:xfrm>
            <a:off x="1225053" y="4808614"/>
            <a:ext cx="9021875" cy="1463646"/>
          </a:xfrm>
          <a:prstGeom prst="rect">
            <a:avLst/>
          </a:prstGeom>
          <a:noFill/>
        </p:spPr>
        <p:txBody>
          <a:bodyPr wrap="square" rtlCol="0">
            <a:spAutoFit/>
          </a:bodyPr>
          <a:lstStyle/>
          <a:p>
            <a:pPr marL="285750" indent="-285750">
              <a:buFont typeface="Arial" pitchFamily="34" charset="0" panose="020B0604020202020204"/>
              <a:buChar char="•"/>
            </a:pPr>
            <a:r>
              <a:rPr lang="en-US"/>
              <a:t>Tuned Bagging Classifier &amp; Random Forest with class weight is giving good performance here</a:t>
            </a:r>
          </a:p>
          <a:p>
            <a:pPr marL="285750" indent="-285750">
              <a:buFont typeface="Arial" pitchFamily="34" charset="0" panose="020B0604020202020204"/>
              <a:buChar char="•"/>
            </a:pPr>
            <a:r>
              <a:rPr lang="en-US"/>
              <a:t>Tuned Gradient Boosting Classifier has comparable accuracy ,precision and recall.</a:t>
            </a:r>
          </a:p>
          <a:p>
            <a:pPr marL="285750" indent="-285750">
              <a:buFont typeface="Arial" pitchFamily="34" charset="0" panose="020B0604020202020204"/>
              <a:buChar char="•"/>
            </a:pPr>
            <a:r>
              <a:rPr lang="en-US"/>
              <a:t>Random Forest is also giving good performance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t>Feature Importance of Tuned Gradient Boost Cla</a:t>
            </a:r>
            <a:r>
              <a:rPr lang="en-US"/>
              <a:t>s</a:t>
            </a:r>
            <a:r>
              <a:t>sifier</a:t>
            </a:r>
          </a:p>
        </p:txBody>
      </p:sp>
      <p:sp>
        <p:nvSpPr>
          <p:cNvPr id="3" name="Content Placeholder 2"/>
          <p:cNvSpPr>
            <a:spLocks noGrp="1" noEditPoints="1"/>
          </p:cNvSpPr>
          <p:nvPr>
            <p:ph idx="1"/>
          </p:nvPr>
        </p:nvSpPr>
        <p:spPr>
          <a:prstGeom prst="rect">
            <a:avLst/>
          </a:prstGeom>
        </p:spPr>
        <p:txBody>
          <a:bodyPr/>
          <a:lstStyle/>
          <a:p>
            <a:pPr marL="0" indent="0">
              <a:buNone/>
            </a:pPr>
            <a:r>
              <a:rPr lang="en-US" sz="2000"/>
              <a:t>Monthly Income,Age of customer,</a:t>
            </a:r>
          </a:p>
          <a:p>
            <a:pPr marL="0" indent="0">
              <a:buNone/>
            </a:pPr>
            <a:r>
              <a:rPr lang="en-US" sz="2000"/>
              <a:t>having a passport and designation </a:t>
            </a:r>
          </a:p>
          <a:p>
            <a:pPr marL="0" indent="0">
              <a:buNone/>
            </a:pPr>
            <a:r>
              <a:rPr lang="en-US" sz="2000"/>
              <a:t>of Executive are the important </a:t>
            </a:r>
          </a:p>
          <a:p>
            <a:pPr marL="0" indent="0">
              <a:buNone/>
            </a:pPr>
            <a:r>
              <a:rPr lang="en-US" sz="2000"/>
              <a:t>features predicted by this model</a:t>
            </a:r>
          </a:p>
        </p:txBody>
      </p:sp>
      <p:pic>
        <p:nvPicPr>
          <p:cNvPr id="4" name="Picture 3"/>
          <p:cNvPicPr>
            <a:picLocks noChangeAspect="1"/>
          </p:cNvPicPr>
          <p:nvPr/>
        </p:nvPicPr>
        <p:blipFill>
          <a:blip r:embed="rId1"/>
          <a:srcRect/>
          <a:stretch>
            <a:fillRect/>
          </a:stretch>
        </p:blipFill>
        <p:spPr>
          <a:xfrm>
            <a:off x="6691213" y="1821167"/>
            <a:ext cx="5358448" cy="44437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Objective</a:t>
            </a:r>
            <a:endParaRPr sz="3600"/>
          </a:p>
        </p:txBody>
      </p:sp>
      <p:sp>
        <p:nvSpPr>
          <p:cNvPr id="3" name="Content Placeholder 2"/>
          <p:cNvSpPr>
            <a:spLocks noGrp="1" noEditPoints="1"/>
          </p:cNvSpPr>
          <p:nvPr>
            <p:ph idx="1"/>
          </p:nvPr>
        </p:nvSpPr>
        <p:spPr>
          <a:prstGeom prst="rect">
            <a:avLst/>
          </a:prstGeom>
        </p:spPr>
        <p:txBody>
          <a:bodyPr/>
          <a:lstStyle/>
          <a:p>
            <a:r>
              <a:rPr sz="2000"/>
              <a:t>Explore and visualize the dataset.</a:t>
            </a:r>
            <a:endParaRPr lang="en-US" sz="2000"/>
          </a:p>
          <a:p>
            <a:pPr>
              <a:buFont typeface="Arial" pitchFamily="34" charset="0" panose="020B0604020202020204"/>
              <a:buChar char="•"/>
            </a:pPr>
            <a:r>
              <a:rPr sz="2000"/>
              <a:t>To predict </a:t>
            </a:r>
            <a:r>
              <a:rPr lang="en-US" sz="2000"/>
              <a:t>which</a:t>
            </a:r>
            <a:r>
              <a:rPr sz="2000"/>
              <a:t> customer</a:t>
            </a:r>
            <a:r>
              <a:rPr lang="en-US" sz="2000"/>
              <a:t>s</a:t>
            </a:r>
            <a:r>
              <a:rPr sz="2000"/>
              <a:t> will </a:t>
            </a:r>
            <a:r>
              <a:rPr lang="en-US" sz="2000"/>
              <a:t>purchase the long term travel package</a:t>
            </a:r>
          </a:p>
          <a:p>
            <a:pPr>
              <a:buFont typeface="Arial" pitchFamily="34" charset="0" panose="020B0604020202020204"/>
              <a:buChar char="•"/>
            </a:pPr>
            <a:r>
              <a:rPr sz="2000"/>
              <a:t>Which variables are most significant.</a:t>
            </a:r>
            <a:endParaRPr lang="en-US" sz="2000"/>
          </a:p>
          <a:p>
            <a:pPr>
              <a:buFont typeface="Arial" pitchFamily="34" charset="0" panose="020B0604020202020204"/>
              <a:buChar char="•"/>
            </a:pPr>
            <a:r>
              <a:rPr sz="2000"/>
              <a:t>Build </a:t>
            </a:r>
            <a:r>
              <a:rPr lang="en-US" sz="2000"/>
              <a:t>Models using Bagging &amp; Boosting</a:t>
            </a:r>
            <a:r>
              <a:rPr sz="2000"/>
              <a:t> to predict whether a person will take </a:t>
            </a:r>
            <a:r>
              <a:rPr lang="en-US" sz="2000"/>
              <a:t>travel package </a:t>
            </a:r>
            <a:r>
              <a:rPr sz="2000"/>
              <a:t>or not</a:t>
            </a:r>
            <a:endParaRPr lang="en-US" sz="2000"/>
          </a:p>
          <a:p>
            <a:pPr>
              <a:buFont typeface="Arial" pitchFamily="34" charset="0" panose="020B0604020202020204"/>
              <a:buChar char="•"/>
            </a:pPr>
            <a:r>
              <a:rPr sz="2000"/>
              <a:t>Generate a set of insights and recommendations that will help the business</a:t>
            </a:r>
            <a:r>
              <a:rPr lang="en-US" sz="2000"/>
              <a:t> to understand w</a:t>
            </a:r>
            <a:r>
              <a:rPr sz="2000"/>
              <a:t>hich segment of customers should be targeted more.</a:t>
            </a:r>
          </a:p>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970642"/>
          </a:xfrm>
          <a:prstGeom prst="rect">
            <a:avLst/>
          </a:prstGeom>
        </p:spPr>
        <p:txBody>
          <a:bodyPr/>
          <a:lstStyle/>
          <a:p>
            <a:r>
              <a:rPr sz="3600"/>
              <a:t>Business Recommendations and Insights</a:t>
            </a:r>
          </a:p>
        </p:txBody>
      </p:sp>
      <p:sp>
        <p:nvSpPr>
          <p:cNvPr id="3" name="Content Placeholder 2"/>
          <p:cNvSpPr>
            <a:spLocks noGrp="1" noEditPoints="1"/>
          </p:cNvSpPr>
          <p:nvPr>
            <p:ph idx="1"/>
          </p:nvPr>
        </p:nvSpPr>
        <p:spPr>
          <a:xfrm>
            <a:off x="941568" y="1335767"/>
            <a:ext cx="10515600" cy="5447997"/>
          </a:xfrm>
          <a:prstGeom prst="rect">
            <a:avLst/>
          </a:prstGeom>
        </p:spPr>
        <p:txBody>
          <a:bodyPr/>
          <a:lstStyle/>
          <a:p>
            <a:pPr marL="0" indent="0">
              <a:buNone/>
            </a:pPr>
            <a:r>
              <a:rPr sz="1600"/>
              <a:t>We can use the model to predict which customers will buy the travel package when offered</a:t>
            </a:r>
          </a:p>
          <a:p>
            <a:pPr>
              <a:buFont typeface="Arial" pitchFamily="34" charset="0" panose="020B0604020202020204"/>
              <a:buChar char="•"/>
            </a:pPr>
            <a:r>
              <a:rPr sz="1600"/>
              <a:t>As per the model suggestions the company should target customers with monthly income of up</a:t>
            </a:r>
            <a:r>
              <a:rPr lang="en-US" sz="1600"/>
              <a:t> </a:t>
            </a:r>
            <a:r>
              <a:rPr sz="1600"/>
              <a:t>to 40,000 and Age below 40</a:t>
            </a:r>
          </a:p>
          <a:p>
            <a:pPr>
              <a:buFont typeface="Arial" pitchFamily="34" charset="0" panose="020B0604020202020204"/>
              <a:buChar char="•"/>
            </a:pPr>
            <a:r>
              <a:rPr sz="1600"/>
              <a:t>Those in city tier 3 can be target for marketing as suggestions show they have higher chance of purchasing the travel package</a:t>
            </a:r>
          </a:p>
          <a:p>
            <a:pPr>
              <a:buFont typeface="Arial" pitchFamily="34" charset="0" panose="020B0604020202020204"/>
              <a:buChar char="•"/>
            </a:pPr>
            <a:r>
              <a:rPr sz="1600"/>
              <a:t>Also customers who are in Manager designation has to be target for Marketing</a:t>
            </a:r>
          </a:p>
          <a:p>
            <a:pPr>
              <a:buFont typeface="Arial" pitchFamily="34" charset="0" panose="020B0604020202020204"/>
              <a:buChar char="•"/>
            </a:pPr>
            <a:r>
              <a:rPr sz="1600"/>
              <a:t>Customers who are single are showing greater chances of purchasing the package</a:t>
            </a:r>
          </a:p>
          <a:p>
            <a:pPr>
              <a:buFont typeface="Arial" pitchFamily="34" charset="0" panose="020B0604020202020204"/>
              <a:buChar char="•"/>
            </a:pPr>
            <a:r>
              <a:rPr sz="1600"/>
              <a:t>Having a passport ,owning a car ,having a business are few other factors which leads customers into buying a travel package</a:t>
            </a:r>
          </a:p>
          <a:p>
            <a:pPr>
              <a:buFont typeface="Arial" pitchFamily="34" charset="0" panose="020B0604020202020204"/>
              <a:buChar char="•"/>
            </a:pPr>
            <a:r>
              <a:rPr sz="1600"/>
              <a:t>Those customers who prefer 5 star properties can also be targeted to buy travel package</a:t>
            </a:r>
          </a:p>
          <a:p>
            <a:pPr marL="0" indent="0">
              <a:buNone/>
            </a:pPr>
            <a:r>
              <a:rPr sz="1600"/>
              <a:t>Factors from customer interaction data which will boost the chances of the customer buying the travel package that needs to be considered are:</a:t>
            </a:r>
          </a:p>
          <a:p>
            <a:pPr>
              <a:buFont typeface="Arial" pitchFamily="34" charset="0" panose="020B0604020202020204"/>
              <a:buChar char="•"/>
            </a:pPr>
            <a:r>
              <a:rPr sz="1600"/>
              <a:t>Having a higher duration of pitch by salesman to the customer</a:t>
            </a:r>
          </a:p>
          <a:p>
            <a:pPr>
              <a:buFont typeface="Arial" pitchFamily="34" charset="0" panose="020B0604020202020204"/>
              <a:buChar char="•"/>
            </a:pPr>
            <a:r>
              <a:rPr sz="1600"/>
              <a:t>Getting a </a:t>
            </a:r>
            <a:r>
              <a:rPr sz="1600" noProof="1"/>
              <a:t>PitchSatisfactionScore</a:t>
            </a:r>
            <a:r>
              <a:rPr sz="1600"/>
              <a:t> of 3 or 5</a:t>
            </a:r>
          </a:p>
          <a:p>
            <a:pPr>
              <a:buFont typeface="Arial" pitchFamily="34" charset="0" panose="020B0604020202020204"/>
              <a:buChar char="•"/>
            </a:pPr>
            <a:r>
              <a:rPr sz="1600"/>
              <a:t>Having ,</a:t>
            </a:r>
            <a:r>
              <a:rPr lang="en-US" sz="1600"/>
              <a:t>m</a:t>
            </a:r>
            <a:r>
              <a:rPr sz="1600"/>
              <a:t>ultiple follow ups with the customer.Having 6 follow</a:t>
            </a:r>
            <a:r>
              <a:rPr lang="en-US" sz="1600"/>
              <a:t> </a:t>
            </a:r>
            <a:r>
              <a:rPr sz="1600"/>
              <a:t>ups with the customer showed a good chance of the customer purchasing the travel package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Data Information</a:t>
            </a:r>
            <a:endParaRPr sz="3600"/>
          </a:p>
        </p:txBody>
      </p:sp>
      <p:sp>
        <p:nvSpPr>
          <p:cNvPr id="3" name="Content Placeholder 2"/>
          <p:cNvSpPr>
            <a:spLocks noGrp="1" noEditPoints="1"/>
          </p:cNvSpPr>
          <p:nvPr>
            <p:ph idx="1"/>
          </p:nvPr>
        </p:nvSpPr>
        <p:spPr>
          <a:xfrm>
            <a:off x="941568" y="1367746"/>
            <a:ext cx="10515600" cy="4772336"/>
          </a:xfrm>
          <a:prstGeom prst="rect">
            <a:avLst/>
          </a:prstGeom>
        </p:spPr>
        <p:txBody>
          <a:bodyPr/>
          <a:lstStyle/>
          <a:p>
            <a:r>
              <a:rPr sz="1600" noProof="1"/>
              <a:t>CustomerID</a:t>
            </a:r>
            <a:r>
              <a:rPr sz="1600"/>
              <a:t>: Unique customer ID</a:t>
            </a:r>
          </a:p>
          <a:p>
            <a:r>
              <a:rPr sz="1600" noProof="1"/>
              <a:t>ProdTaken</a:t>
            </a:r>
            <a:r>
              <a:rPr sz="1600"/>
              <a:t>: Product taken flag</a:t>
            </a:r>
          </a:p>
          <a:p>
            <a:r>
              <a:rPr sz="1600"/>
              <a:t>Age: Age of customer</a:t>
            </a:r>
          </a:p>
          <a:p>
            <a:r>
              <a:rPr sz="1600" noProof="1"/>
              <a:t>PreferredLoginDevice</a:t>
            </a:r>
            <a:r>
              <a:rPr sz="1600"/>
              <a:t>: Preferred login device of the customer in last month</a:t>
            </a:r>
          </a:p>
          <a:p>
            <a:r>
              <a:rPr sz="1600" noProof="1"/>
              <a:t>CityTier</a:t>
            </a:r>
            <a:r>
              <a:rPr sz="1600"/>
              <a:t>: City tier</a:t>
            </a:r>
          </a:p>
          <a:p>
            <a:r>
              <a:rPr sz="1600"/>
              <a:t>Occupation: Occupation of customer</a:t>
            </a:r>
          </a:p>
          <a:p>
            <a:r>
              <a:rPr sz="1600"/>
              <a:t>Gender: Gender of customer</a:t>
            </a:r>
          </a:p>
          <a:p>
            <a:r>
              <a:rPr sz="1600" noProof="1"/>
              <a:t>NumberOfPersonVisited</a:t>
            </a:r>
            <a:r>
              <a:rPr sz="1600"/>
              <a:t>: Total number of person came with customer</a:t>
            </a:r>
          </a:p>
          <a:p>
            <a:r>
              <a:rPr sz="1600" noProof="1"/>
              <a:t>PreferredPropertyStar</a:t>
            </a:r>
            <a:r>
              <a:rPr sz="1600"/>
              <a:t>: Preferred hotel property rating by customer</a:t>
            </a:r>
          </a:p>
          <a:p>
            <a:r>
              <a:rPr sz="1600" noProof="1"/>
              <a:t>MaritalStatus</a:t>
            </a:r>
            <a:r>
              <a:rPr sz="1600"/>
              <a:t>: Marital status of customer</a:t>
            </a:r>
          </a:p>
          <a:p>
            <a:r>
              <a:rPr sz="1600" noProof="1"/>
              <a:t>NumberOfTrips</a:t>
            </a:r>
            <a:r>
              <a:rPr sz="1600"/>
              <a:t>: Average number of the trip in a year by customer</a:t>
            </a:r>
          </a:p>
          <a:p>
            <a:r>
              <a:rPr sz="1600"/>
              <a:t>Passport: Customer passport flag</a:t>
            </a:r>
          </a:p>
          <a:p>
            <a:r>
              <a:rPr sz="1600" noProof="1"/>
              <a:t>OwnCar</a:t>
            </a:r>
            <a:r>
              <a:rPr sz="1600"/>
              <a:t>: Customers owns a car flag</a:t>
            </a:r>
          </a:p>
          <a:p>
            <a:r>
              <a:rPr sz="1600" noProof="1"/>
              <a:t>NumberOfChildrenVisited</a:t>
            </a:r>
            <a:r>
              <a:rPr sz="1600"/>
              <a:t>: Total number of children visit with customer</a:t>
            </a:r>
          </a:p>
          <a:p>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Data Information</a:t>
            </a:r>
            <a:endParaRPr sz="3600"/>
          </a:p>
        </p:txBody>
      </p:sp>
      <p:sp>
        <p:nvSpPr>
          <p:cNvPr id="3" name="Content Placeholder 2"/>
          <p:cNvSpPr>
            <a:spLocks noGrp="1" noEditPoints="1"/>
          </p:cNvSpPr>
          <p:nvPr>
            <p:ph idx="1"/>
          </p:nvPr>
        </p:nvSpPr>
        <p:spPr>
          <a:prstGeom prst="rect">
            <a:avLst/>
          </a:prstGeom>
        </p:spPr>
        <p:txBody>
          <a:bodyPr/>
          <a:lstStyle/>
          <a:p>
            <a:r>
              <a:rPr sz="1600"/>
              <a:t>Designation: Designation of the customer in the current organization</a:t>
            </a:r>
          </a:p>
          <a:p>
            <a:r>
              <a:rPr sz="1600" noProof="1"/>
              <a:t>MonthlyIncome</a:t>
            </a:r>
            <a:r>
              <a:rPr sz="1600"/>
              <a:t>: Gross monthly income of the customer</a:t>
            </a:r>
          </a:p>
          <a:p>
            <a:pPr marL="0" indent="0">
              <a:buNone/>
            </a:pPr>
            <a:r>
              <a:rPr sz="1600" b="1"/>
              <a:t>Customer interaction data: </a:t>
            </a:r>
            <a:r>
              <a:rPr lang="en-US" sz="1600" b="1"/>
              <a:t>(Used for only analysis purpose and not for modelling)</a:t>
            </a:r>
            <a:endParaRPr sz="1600"/>
          </a:p>
          <a:p>
            <a:pPr>
              <a:buFont typeface="Arial" pitchFamily="34" charset="0" panose="020B0604020202020204"/>
              <a:buChar char="•"/>
            </a:pPr>
            <a:r>
              <a:rPr sz="1600" noProof="1"/>
              <a:t>PitchSatisfactionScore</a:t>
            </a:r>
            <a:r>
              <a:rPr sz="1600"/>
              <a:t>: Sales pitch satisfactory score</a:t>
            </a:r>
          </a:p>
          <a:p>
            <a:pPr>
              <a:buFont typeface="Arial" pitchFamily="34" charset="0" panose="020B0604020202020204"/>
              <a:buChar char="•"/>
            </a:pPr>
            <a:r>
              <a:rPr sz="1600" noProof="1"/>
              <a:t>ProductPitched</a:t>
            </a:r>
            <a:r>
              <a:rPr sz="1600"/>
              <a:t>: Product pitched by a salesperson</a:t>
            </a:r>
          </a:p>
          <a:p>
            <a:pPr>
              <a:buFont typeface="Arial" pitchFamily="34" charset="0" panose="020B0604020202020204"/>
              <a:buChar char="•"/>
            </a:pPr>
            <a:r>
              <a:rPr sz="1600" noProof="1"/>
              <a:t>NumberOfFollowups</a:t>
            </a:r>
            <a:r>
              <a:rPr sz="1600"/>
              <a:t>: Total number of follow up has been done by sales person after sales pitch</a:t>
            </a:r>
          </a:p>
          <a:p>
            <a:pPr>
              <a:buFont typeface="Arial" pitchFamily="34" charset="0" panose="020B0604020202020204"/>
              <a:buChar char="•"/>
            </a:pPr>
            <a:r>
              <a:rPr sz="1600" noProof="1"/>
              <a:t>DurationOfPitch</a:t>
            </a:r>
            <a:r>
              <a:rPr sz="1600"/>
              <a:t>: Duration of the pitch by a salesman to customer</a:t>
            </a:r>
            <a:endParaRPr lang="en-US" sz="1600"/>
          </a:p>
          <a:p>
            <a:pPr>
              <a:buFont typeface="Arial" pitchFamily="34" charset="0" panose="020B0604020202020204"/>
              <a:buChar char="•"/>
            </a:pPr>
            <a:endParaRPr lang="en-US" sz="1600"/>
          </a:p>
          <a:p>
            <a:pPr marL="0" indent="0">
              <a:buFont typeface="Arial" pitchFamily="34" charset="0" panose="020B0604020202020204"/>
              <a:buNone/>
            </a:pPr>
            <a:r>
              <a:rPr lang="en-US" sz="1600" b="1"/>
              <a:t>There are 4888 rows and 20 columns for the data 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599656"/>
          </a:xfrm>
          <a:prstGeom prst="rect">
            <a:avLst/>
          </a:prstGeom>
        </p:spPr>
        <p:txBody>
          <a:bodyPr/>
          <a:lstStyle/>
          <a:p>
            <a:r>
              <a:rPr lang="en-US" sz="3600"/>
              <a:t>Exploratory Data Analysis</a:t>
            </a:r>
            <a:endParaRPr sz="3600"/>
          </a:p>
        </p:txBody>
      </p:sp>
      <p:sp>
        <p:nvSpPr>
          <p:cNvPr id="3" name="Content Placeholder 2"/>
          <p:cNvSpPr>
            <a:spLocks noGrp="1" noEditPoints="1"/>
          </p:cNvSpPr>
          <p:nvPr>
            <p:ph idx="1"/>
          </p:nvPr>
        </p:nvSpPr>
        <p:spPr>
          <a:xfrm>
            <a:off x="941568" y="964781"/>
            <a:ext cx="11107567" cy="5564843"/>
          </a:xfrm>
          <a:prstGeom prst="rect">
            <a:avLst/>
          </a:prstGeom>
        </p:spPr>
        <p:txBody>
          <a:bodyPr/>
          <a:lstStyle/>
          <a:p>
            <a:pPr>
              <a:buFont typeface="Arial" pitchFamily="34" charset="0" panose="020B0604020202020204"/>
              <a:buChar char="•"/>
            </a:pPr>
            <a:r>
              <a:rPr sz="2000"/>
              <a:t>We can see that the age of the </a:t>
            </a:r>
            <a:endParaRPr lang="en-US" sz="2000"/>
          </a:p>
          <a:p>
            <a:pPr marL="0" indent="0">
              <a:buNone/>
            </a:pPr>
            <a:r>
              <a:rPr sz="2000"/>
              <a:t>customers vary from 18 years to</a:t>
            </a:r>
            <a:endParaRPr lang="en-US" sz="2000"/>
          </a:p>
          <a:p>
            <a:pPr marL="0" indent="0">
              <a:buNone/>
            </a:pPr>
            <a:r>
              <a:rPr sz="2000"/>
              <a:t> 61 years</a:t>
            </a:r>
          </a:p>
          <a:p>
            <a:pPr>
              <a:buFont typeface="Arial" pitchFamily="34" charset="0" panose="020B0604020202020204"/>
              <a:buChar char="•"/>
            </a:pPr>
            <a:r>
              <a:rPr sz="2000"/>
              <a:t>Maximum duration of Pitch is 127</a:t>
            </a:r>
            <a:endParaRPr lang="en-US" sz="2000"/>
          </a:p>
          <a:p>
            <a:pPr>
              <a:buFont typeface="Arial" pitchFamily="34" charset="0" panose="020B0604020202020204"/>
              <a:buChar char="•"/>
            </a:pPr>
            <a:r>
              <a:rPr lang="en-US" sz="2000"/>
              <a:t>We can see that most of the customers came </a:t>
            </a:r>
          </a:p>
          <a:p>
            <a:pPr marL="0" indent="0">
              <a:buNone/>
            </a:pPr>
            <a:r>
              <a:rPr lang="en-US" sz="2000"/>
              <a:t>into the company's contact by doing a self inquiry</a:t>
            </a:r>
          </a:p>
          <a:p>
            <a:pPr>
              <a:buFont typeface="Arial" pitchFamily="34" charset="0" panose="020B0604020202020204"/>
              <a:buChar char="•"/>
            </a:pPr>
            <a:r>
              <a:rPr lang="en-US" sz="2000"/>
              <a:t>Most of the customers have Salaried occupation </a:t>
            </a:r>
          </a:p>
          <a:p>
            <a:pPr marL="0" indent="0">
              <a:buNone/>
            </a:pPr>
            <a:r>
              <a:rPr lang="en-US" sz="2000"/>
              <a:t>type ,are Male and are Married</a:t>
            </a:r>
          </a:p>
          <a:p>
            <a:pPr>
              <a:buFont typeface="Arial" pitchFamily="34" charset="0" panose="020B0604020202020204"/>
              <a:buChar char="•"/>
            </a:pPr>
            <a:r>
              <a:rPr lang="en-US" sz="2000"/>
              <a:t>Most of the customers have not taken the travel </a:t>
            </a:r>
          </a:p>
          <a:p>
            <a:pPr marL="0" indent="0">
              <a:buNone/>
            </a:pPr>
            <a:r>
              <a:rPr lang="en-US" sz="2000"/>
              <a:t>package in the previous campaign</a:t>
            </a:r>
          </a:p>
          <a:p>
            <a:pPr>
              <a:buFont typeface="Arial" pitchFamily="34" charset="0" panose="020B0604020202020204"/>
              <a:buChar char="•"/>
            </a:pPr>
            <a:r>
              <a:rPr lang="en-US" sz="2000"/>
              <a:t>Most of the customers prefer 3 star property</a:t>
            </a:r>
          </a:p>
          <a:p>
            <a:pPr>
              <a:buFont typeface="Arial" pitchFamily="34" charset="0" panose="020B0604020202020204"/>
              <a:buChar char="•"/>
            </a:pPr>
            <a:r>
              <a:rPr lang="en-US" sz="2000"/>
              <a:t>Most of the customers have taken 2 trips per year</a:t>
            </a:r>
          </a:p>
          <a:p>
            <a:pPr>
              <a:buFont typeface="Arial" pitchFamily="34" charset="0" panose="020B0604020202020204"/>
              <a:buChar char="•"/>
            </a:pPr>
            <a:r>
              <a:rPr lang="en-US" sz="2000" b="1" noProof="1"/>
              <a:t>ProdTaken</a:t>
            </a:r>
            <a:r>
              <a:rPr lang="en-US" sz="2000" b="1"/>
              <a:t> is our target variable</a:t>
            </a:r>
          </a:p>
        </p:txBody>
      </p:sp>
      <p:pic>
        <p:nvPicPr>
          <p:cNvPr id="4" name="Picture 3"/>
          <p:cNvPicPr>
            <a:picLocks noChangeAspect="1"/>
          </p:cNvPicPr>
          <p:nvPr/>
        </p:nvPicPr>
        <p:blipFill>
          <a:blip r:embed="rId1"/>
          <a:srcRect/>
          <a:stretch>
            <a:fillRect/>
          </a:stretch>
        </p:blipFill>
        <p:spPr>
          <a:xfrm>
            <a:off x="5173206" y="1361474"/>
            <a:ext cx="6477533" cy="1317248"/>
          </a:xfrm>
          <a:prstGeom prst="rect">
            <a:avLst/>
          </a:prstGeom>
        </p:spPr>
      </p:pic>
      <p:pic>
        <p:nvPicPr>
          <p:cNvPr id="5" name="Picture 4"/>
          <p:cNvPicPr>
            <a:picLocks noChangeAspect="1"/>
          </p:cNvPicPr>
          <p:nvPr/>
        </p:nvPicPr>
        <p:blipFill>
          <a:blip r:embed="rId2"/>
          <a:srcRect/>
          <a:stretch>
            <a:fillRect/>
          </a:stretch>
        </p:blipFill>
        <p:spPr>
          <a:xfrm>
            <a:off x="7749486" y="2777739"/>
            <a:ext cx="4169144" cy="35777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50067"/>
          </a:xfrm>
          <a:prstGeom prst="rect">
            <a:avLst/>
          </a:prstGeom>
        </p:spPr>
        <p:txBody>
          <a:bodyPr/>
          <a:lstStyle/>
          <a:p>
            <a:r>
              <a:rPr lang="en-US" sz="3600"/>
              <a:t>Exploratory Data Analysis</a:t>
            </a:r>
            <a:endParaRPr sz="3600"/>
          </a:p>
        </p:txBody>
      </p:sp>
      <p:sp>
        <p:nvSpPr>
          <p:cNvPr id="3" name="Content Placeholder 2"/>
          <p:cNvSpPr>
            <a:spLocks noGrp="1" noEditPoints="1"/>
          </p:cNvSpPr>
          <p:nvPr>
            <p:ph idx="1"/>
          </p:nvPr>
        </p:nvSpPr>
        <p:spPr>
          <a:xfrm>
            <a:off x="941568" y="1237264"/>
            <a:ext cx="11250432" cy="4939699"/>
          </a:xfrm>
          <a:prstGeom prst="rect">
            <a:avLst/>
          </a:prstGeom>
        </p:spPr>
        <p:txBody>
          <a:bodyPr/>
          <a:lstStyle/>
          <a:p>
            <a:pPr>
              <a:buFont typeface="Arial" pitchFamily="34" charset="0" panose="020B0604020202020204"/>
              <a:buChar char="•"/>
            </a:pPr>
            <a:r>
              <a:rPr sz="1600"/>
              <a:t>Those who travel 7 or 8 trips per year has more cha</a:t>
            </a:r>
            <a:r>
              <a:rPr lang="en-US" sz="1600"/>
              <a:t>n</a:t>
            </a:r>
            <a:r>
              <a:rPr sz="1600"/>
              <a:t>ce of </a:t>
            </a:r>
            <a:endParaRPr lang="en-US" sz="1600"/>
          </a:p>
          <a:p>
            <a:pPr marL="0" indent="0">
              <a:buFont typeface="Arial" pitchFamily="34" charset="0" panose="020B0604020202020204"/>
              <a:buNone/>
            </a:pPr>
            <a:r>
              <a:rPr sz="1600"/>
              <a:t>purchasing</a:t>
            </a:r>
            <a:r>
              <a:rPr lang="en-US" sz="1600"/>
              <a:t> </a:t>
            </a:r>
            <a:r>
              <a:rPr sz="1600"/>
              <a:t>the travel package.Also having a passport showed chances</a:t>
            </a:r>
            <a:endParaRPr lang="en-US" sz="1600"/>
          </a:p>
          <a:p>
            <a:pPr marL="0" indent="0">
              <a:buNone/>
            </a:pPr>
            <a:r>
              <a:rPr sz="1600"/>
              <a:t> of purchasing the package</a:t>
            </a:r>
          </a:p>
          <a:p>
            <a:pPr>
              <a:buFont typeface="Arial" pitchFamily="34" charset="0" panose="020B0604020202020204"/>
              <a:buChar char="•"/>
            </a:pPr>
            <a:r>
              <a:rPr sz="1600"/>
              <a:t>Factors that did</a:t>
            </a:r>
            <a:r>
              <a:rPr lang="en-US" sz="1600"/>
              <a:t> </a:t>
            </a:r>
            <a:r>
              <a:rPr sz="1600"/>
              <a:t>not have much effect on travel package</a:t>
            </a:r>
            <a:endParaRPr lang="en-US" sz="1600"/>
          </a:p>
          <a:p>
            <a:pPr marL="0" indent="0">
              <a:buFont typeface="Arial" pitchFamily="34" charset="0" panose="020B0604020202020204"/>
              <a:buNone/>
            </a:pPr>
            <a:r>
              <a:rPr sz="1600"/>
              <a:t> purchase was Gender,number of children visiting, having a car etc.</a:t>
            </a:r>
            <a:endParaRPr lang="en-US" sz="1600"/>
          </a:p>
          <a:p>
            <a:pPr marL="0" indent="0">
              <a:buFont typeface="Arial" pitchFamily="34" charset="0" panose="020B0604020202020204"/>
              <a:buNone/>
            </a:pPr>
            <a:endParaRPr lang="en-US" sz="1600"/>
          </a:p>
          <a:p>
            <a:pPr marL="0" indent="0">
              <a:buFont typeface="Arial" pitchFamily="34" charset="0" panose="020B0604020202020204"/>
              <a:buNone/>
            </a:pPr>
            <a:r>
              <a:rPr lang="en-US" sz="1600"/>
              <a:t>In terms of customer interaction data customers mostly purchased </a:t>
            </a:r>
          </a:p>
          <a:p>
            <a:pPr marL="0" indent="0">
              <a:buFont typeface="Arial" pitchFamily="34" charset="0" panose="020B0604020202020204"/>
              <a:buNone/>
            </a:pPr>
            <a:r>
              <a:rPr lang="en-US" sz="1600"/>
              <a:t>the travel package :</a:t>
            </a:r>
          </a:p>
          <a:p>
            <a:pPr>
              <a:buFont typeface="Arial" pitchFamily="34" charset="0" panose="020B0604020202020204"/>
              <a:buChar char="•"/>
            </a:pPr>
            <a:r>
              <a:rPr lang="en-US" sz="1600"/>
              <a:t>When there is higher duration of pitch by salesman to the customer</a:t>
            </a:r>
          </a:p>
          <a:p>
            <a:pPr>
              <a:buFont typeface="Arial" pitchFamily="34" charset="0" panose="020B0604020202020204"/>
              <a:buChar char="•"/>
            </a:pPr>
            <a:r>
              <a:rPr lang="en-US" sz="1600"/>
              <a:t>When the </a:t>
            </a:r>
            <a:r>
              <a:rPr lang="en-US" sz="1600" noProof="1"/>
              <a:t>PitchSatisfactionScore</a:t>
            </a:r>
            <a:r>
              <a:rPr lang="en-US" sz="1600"/>
              <a:t> was 3 or 5 </a:t>
            </a:r>
          </a:p>
          <a:p>
            <a:pPr>
              <a:buFont typeface="Arial" pitchFamily="34" charset="0" panose="020B0604020202020204"/>
              <a:buChar char="•"/>
            </a:pPr>
            <a:r>
              <a:rPr lang="en-US" sz="1600"/>
              <a:t>When the product pitched was Multi ,followed by standard product</a:t>
            </a:r>
          </a:p>
          <a:p>
            <a:pPr>
              <a:buFont typeface="Arial" pitchFamily="34" charset="0" panose="020B0604020202020204"/>
              <a:buChar char="•"/>
            </a:pPr>
            <a:r>
              <a:rPr lang="en-US" sz="1600"/>
              <a:t>When the number of </a:t>
            </a:r>
            <a:r>
              <a:rPr lang="en-US" sz="1600" noProof="1"/>
              <a:t>follow ups</a:t>
            </a:r>
            <a:r>
              <a:rPr lang="en-US" sz="1600"/>
              <a:t> was high, with number of </a:t>
            </a:r>
            <a:r>
              <a:rPr lang="en-US" sz="1600" noProof="1"/>
              <a:t>followups</a:t>
            </a:r>
            <a:r>
              <a:rPr lang="en-US" sz="1600"/>
              <a:t> </a:t>
            </a:r>
          </a:p>
          <a:p>
            <a:pPr>
              <a:buFont typeface="Arial" pitchFamily="34" charset="0" panose="020B0604020202020204"/>
              <a:buChar char="•"/>
            </a:pPr>
            <a:r>
              <a:rPr lang="en-US" sz="1600"/>
              <a:t>of 6 showing good chance of the customer purchasing the package</a:t>
            </a:r>
          </a:p>
        </p:txBody>
      </p:sp>
      <p:pic>
        <p:nvPicPr>
          <p:cNvPr id="4" name="Picture 3"/>
          <p:cNvPicPr>
            <a:picLocks noChangeAspect="1"/>
          </p:cNvPicPr>
          <p:nvPr/>
        </p:nvPicPr>
        <p:blipFill>
          <a:blip r:embed="rId1"/>
          <a:srcRect/>
          <a:stretch>
            <a:fillRect/>
          </a:stretch>
        </p:blipFill>
        <p:spPr>
          <a:xfrm>
            <a:off x="8195132" y="1237264"/>
            <a:ext cx="3996867" cy="2736806"/>
          </a:xfrm>
          <a:prstGeom prst="rect">
            <a:avLst/>
          </a:prstGeom>
        </p:spPr>
      </p:pic>
      <p:pic>
        <p:nvPicPr>
          <p:cNvPr id="5" name="Picture 4"/>
          <p:cNvPicPr>
            <a:picLocks noChangeAspect="1"/>
          </p:cNvPicPr>
          <p:nvPr/>
        </p:nvPicPr>
        <p:blipFill>
          <a:blip r:embed="rId2"/>
          <a:srcRect/>
          <a:stretch>
            <a:fillRect/>
          </a:stretch>
        </p:blipFill>
        <p:spPr>
          <a:xfrm>
            <a:off x="8195133" y="4196142"/>
            <a:ext cx="3996867" cy="19063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30211"/>
          </a:xfrm>
          <a:prstGeom prst="rect">
            <a:avLst/>
          </a:prstGeom>
        </p:spPr>
        <p:txBody>
          <a:bodyPr/>
          <a:lstStyle/>
          <a:p>
            <a:r>
              <a:rPr lang="en-US" sz="3600"/>
              <a:t>Exploratory Data Analysis</a:t>
            </a:r>
            <a:endParaRPr sz="3600"/>
          </a:p>
        </p:txBody>
      </p:sp>
      <p:sp>
        <p:nvSpPr>
          <p:cNvPr id="3" name="Content Placeholder 2"/>
          <p:cNvSpPr>
            <a:spLocks noGrp="1" noEditPoints="1"/>
          </p:cNvSpPr>
          <p:nvPr>
            <p:ph idx="1"/>
          </p:nvPr>
        </p:nvSpPr>
        <p:spPr>
          <a:xfrm>
            <a:off x="941568" y="1095336"/>
            <a:ext cx="11250432" cy="5762664"/>
          </a:xfrm>
          <a:prstGeom prst="rect">
            <a:avLst/>
          </a:prstGeom>
        </p:spPr>
        <p:txBody>
          <a:bodyPr/>
          <a:lstStyle/>
          <a:p>
            <a:pPr>
              <a:buFont typeface="Arial" pitchFamily="34" charset="0" panose="020B0604020202020204"/>
              <a:buChar char="•"/>
            </a:pPr>
            <a:r>
              <a:rPr sz="1600"/>
              <a:t> We can see that the holiday package has been taken </a:t>
            </a:r>
            <a:endParaRPr lang="en-US" sz="1600"/>
          </a:p>
          <a:p>
            <a:pPr marL="0" indent="0">
              <a:buFont typeface="Arial" pitchFamily="34" charset="0" panose="020B0604020202020204"/>
              <a:buNone/>
            </a:pPr>
            <a:r>
              <a:rPr sz="1600"/>
              <a:t>mostly by customers who are of less than 40 years of age,are</a:t>
            </a:r>
            <a:endParaRPr lang="en-US" sz="1600"/>
          </a:p>
          <a:p>
            <a:pPr marL="0" indent="0">
              <a:buFont typeface="Arial" pitchFamily="34" charset="0" panose="020B0604020202020204"/>
              <a:buNone/>
            </a:pPr>
            <a:r>
              <a:rPr sz="1600"/>
              <a:t> in executive pos</a:t>
            </a:r>
            <a:r>
              <a:rPr lang="en-US" sz="1600"/>
              <a:t>i</a:t>
            </a:r>
            <a:r>
              <a:rPr sz="1600"/>
              <a:t>tions</a:t>
            </a:r>
          </a:p>
          <a:p>
            <a:pPr>
              <a:buFont typeface="Arial" pitchFamily="34" charset="0" panose="020B0604020202020204"/>
              <a:buChar char="•"/>
            </a:pPr>
            <a:r>
              <a:rPr sz="1600"/>
              <a:t>Customers who purchased travel package preferred 5</a:t>
            </a:r>
            <a:endParaRPr lang="en-US" sz="1600"/>
          </a:p>
          <a:p>
            <a:pPr marL="0" indent="0">
              <a:buFont typeface="Arial" pitchFamily="34" charset="0" panose="020B0604020202020204"/>
              <a:buNone/>
            </a:pPr>
            <a:r>
              <a:rPr sz="1600"/>
              <a:t>star</a:t>
            </a:r>
            <a:r>
              <a:rPr lang="en-US" sz="1600"/>
              <a:t> </a:t>
            </a:r>
            <a:r>
              <a:rPr sz="1600"/>
              <a:t>rated properties and were mostly from city tier 2,3.</a:t>
            </a:r>
            <a:endParaRPr lang="en-US" sz="1600"/>
          </a:p>
          <a:p>
            <a:pPr marL="0" indent="0">
              <a:buFont typeface="Arial" pitchFamily="34" charset="0" panose="020B0604020202020204"/>
              <a:buNone/>
            </a:pPr>
            <a:r>
              <a:rPr sz="1600"/>
              <a:t>Also they were mostly who came into the company's contact </a:t>
            </a:r>
            <a:endParaRPr lang="en-US" sz="1600"/>
          </a:p>
          <a:p>
            <a:pPr marL="0" indent="0">
              <a:buFont typeface="Arial" pitchFamily="34" charset="0" panose="020B0604020202020204"/>
              <a:buNone/>
            </a:pPr>
            <a:r>
              <a:rPr sz="1600"/>
              <a:t>as company invited</a:t>
            </a:r>
          </a:p>
          <a:p>
            <a:pPr>
              <a:buFont typeface="Arial" pitchFamily="34" charset="0" panose="020B0604020202020204"/>
              <a:buChar char="•"/>
            </a:pPr>
            <a:r>
              <a:rPr sz="1600"/>
              <a:t>In terms of occupation FreeLancer and Large Business owners</a:t>
            </a:r>
            <a:endParaRPr lang="en-US" sz="1600"/>
          </a:p>
          <a:p>
            <a:pPr marL="0" indent="0">
              <a:buFont typeface="Arial" pitchFamily="34" charset="0" panose="020B0604020202020204"/>
              <a:buNone/>
            </a:pPr>
            <a:r>
              <a:rPr sz="1600"/>
              <a:t>have higher chance of purchasing the travel package</a:t>
            </a:r>
            <a:r>
              <a:rPr lang="en-US" sz="1600"/>
              <a:t>.</a:t>
            </a:r>
            <a:endParaRPr sz="1600"/>
          </a:p>
          <a:p>
            <a:pPr>
              <a:buFont typeface="Arial" pitchFamily="34" charset="0" panose="020B0604020202020204"/>
              <a:buChar char="•"/>
            </a:pPr>
            <a:r>
              <a:rPr sz="1600"/>
              <a:t>Also single and unmarried people has higher chance of</a:t>
            </a:r>
            <a:endParaRPr lang="en-US" sz="1600"/>
          </a:p>
          <a:p>
            <a:pPr marL="0" indent="0">
              <a:buFont typeface="Arial" pitchFamily="34" charset="0" panose="020B0604020202020204"/>
              <a:buNone/>
            </a:pPr>
            <a:r>
              <a:rPr sz="1600"/>
              <a:t>purchasing the travel package.Also customers having 2,3,4</a:t>
            </a:r>
            <a:endParaRPr lang="en-US" sz="1600"/>
          </a:p>
          <a:p>
            <a:pPr marL="0" indent="0">
              <a:buNone/>
            </a:pPr>
            <a:r>
              <a:rPr sz="1600"/>
              <a:t>persons travelling with them has more chance of buying the</a:t>
            </a:r>
            <a:endParaRPr lang="en-US" sz="1600"/>
          </a:p>
          <a:p>
            <a:pPr marL="0" indent="0">
              <a:buNone/>
            </a:pPr>
            <a:r>
              <a:rPr sz="1600"/>
              <a:t>travel package</a:t>
            </a:r>
            <a:endParaRPr lang="en-US" sz="1600"/>
          </a:p>
          <a:p>
            <a:pPr marL="0" indent="0">
              <a:buNone/>
            </a:pPr>
            <a:endParaRPr sz="1600"/>
          </a:p>
        </p:txBody>
      </p:sp>
      <p:pic>
        <p:nvPicPr>
          <p:cNvPr id="4" name="Picture 3"/>
          <p:cNvPicPr>
            <a:picLocks noChangeAspect="1"/>
          </p:cNvPicPr>
          <p:nvPr/>
        </p:nvPicPr>
        <p:blipFill>
          <a:blip r:embed="rId1"/>
          <a:srcRect/>
          <a:stretch>
            <a:fillRect/>
          </a:stretch>
        </p:blipFill>
        <p:spPr>
          <a:xfrm>
            <a:off x="7524341" y="1255690"/>
            <a:ext cx="4546422" cy="2532169"/>
          </a:xfrm>
          <a:prstGeom prst="rect">
            <a:avLst/>
          </a:prstGeom>
        </p:spPr>
      </p:pic>
      <p:pic>
        <p:nvPicPr>
          <p:cNvPr id="5" name="Picture 4"/>
          <p:cNvPicPr>
            <a:picLocks noChangeAspect="1"/>
          </p:cNvPicPr>
          <p:nvPr/>
        </p:nvPicPr>
        <p:blipFill>
          <a:blip r:embed="rId2"/>
          <a:srcRect/>
          <a:stretch>
            <a:fillRect/>
          </a:stretch>
        </p:blipFill>
        <p:spPr>
          <a:xfrm>
            <a:off x="7524341" y="3948213"/>
            <a:ext cx="4546422" cy="22252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Data Preprocessing </a:t>
            </a:r>
          </a:p>
        </p:txBody>
      </p:sp>
      <p:sp>
        <p:nvSpPr>
          <p:cNvPr id="3" name="Content Placeholder 2"/>
          <p:cNvSpPr>
            <a:spLocks noGrp="1" noEditPoints="1"/>
          </p:cNvSpPr>
          <p:nvPr>
            <p:ph idx="1"/>
          </p:nvPr>
        </p:nvSpPr>
        <p:spPr>
          <a:prstGeom prst="rect">
            <a:avLst/>
          </a:prstGeom>
        </p:spPr>
        <p:txBody>
          <a:bodyPr/>
          <a:lstStyle/>
          <a:p>
            <a:pPr marL="0" indent="0">
              <a:buNone/>
            </a:pPr>
            <a:r>
              <a:rPr lang="en-US" sz="2000"/>
              <a:t>There were few rows of data where the Female column was displaying 'Fe Male',so combined those with the value Female</a:t>
            </a:r>
          </a:p>
          <a:p>
            <a:pPr marL="0" indent="0">
              <a:buNone/>
            </a:pPr>
            <a:endParaRPr lang="en-US" sz="2000"/>
          </a:p>
          <a:p>
            <a:pPr marL="0" indent="0">
              <a:buNone/>
            </a:pPr>
            <a:r>
              <a:rPr lang="en-US" sz="2000" b="1"/>
              <a:t>Missing Value</a:t>
            </a:r>
            <a:r>
              <a:rPr lang="en-US" sz="2000"/>
              <a:t>: There were a lot of missing values in the data set which were treated on case by case basis</a:t>
            </a:r>
          </a:p>
          <a:p>
            <a:pPr marL="0" indent="0">
              <a:buNone/>
            </a:pPr>
            <a:endParaRPr lang="en-US" sz="2000"/>
          </a:p>
          <a:p>
            <a:pPr marL="0" indent="0">
              <a:buNone/>
            </a:pPr>
            <a:r>
              <a:rPr lang="en-US" sz="2000" b="1"/>
              <a:t>Outlier Detection</a:t>
            </a:r>
            <a:r>
              <a:rPr lang="en-US" sz="2000"/>
              <a:t>: Outlier Detection was performed but based on analysis we have chosen not to treat them as those values seem to possible for the given data set</a:t>
            </a:r>
          </a:p>
          <a:p>
            <a:pPr marL="0" indent="0">
              <a:buNone/>
            </a:pPr>
            <a:endParaRPr lang="en-US" sz="2000"/>
          </a:p>
          <a:p>
            <a:pPr marL="0" indent="0">
              <a:buNone/>
            </a:pPr>
            <a:r>
              <a:rPr lang="en-US" sz="2000" b="1"/>
              <a:t>Data Type conversion of columns</a:t>
            </a:r>
            <a:r>
              <a:rPr lang="en-US" sz="2000"/>
              <a:t> :Some of the columns were converted to category data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Model Building Bagging - Decision Tree,Bagging Classifier,Random Forest</a:t>
            </a:r>
            <a:endParaRPr sz="3600"/>
          </a:p>
        </p:txBody>
      </p:sp>
      <p:sp>
        <p:nvSpPr>
          <p:cNvPr id="3" name="Content Placeholder 2"/>
          <p:cNvSpPr>
            <a:spLocks noGrp="1" noEditPoints="1"/>
          </p:cNvSpPr>
          <p:nvPr>
            <p:ph idx="1"/>
          </p:nvPr>
        </p:nvSpPr>
        <p:spPr>
          <a:prstGeom prst="rect">
            <a:avLst/>
          </a:prstGeom>
        </p:spPr>
        <p:txBody>
          <a:bodyPr/>
          <a:lstStyle/>
          <a:p>
            <a:pPr marL="0" indent="0">
              <a:buNone/>
            </a:pPr>
            <a:r>
              <a:rPr sz="1600" b="1"/>
              <a:t>How to reduce this loss i.e need to reduce False Positives?</a:t>
            </a:r>
          </a:p>
          <a:p>
            <a:pPr marL="0" indent="0">
              <a:buNone/>
            </a:pPr>
            <a:r>
              <a:rPr sz="1600"/>
              <a:t>Company wants Precision to be maximized, greater the Precision higher the chances of minimizing false positives. Hence, the focus should be on increasing Precision or minimizing the false positives or in other words identifying the true positives,so that the company can focus on customers who will actually purchase the travel package and hence reduce marketing cost for the com</a:t>
            </a:r>
            <a:r>
              <a:rPr lang="en-US" sz="1600"/>
              <a:t>pany</a:t>
            </a:r>
          </a:p>
          <a:p>
            <a:pPr marL="0" indent="0">
              <a:buNone/>
            </a:pPr>
            <a:endParaRPr lang="en-US" sz="1600"/>
          </a:p>
          <a:p>
            <a:pPr marL="0" indent="0">
              <a:buNone/>
            </a:pPr>
            <a:r>
              <a:rPr lang="en-US" sz="1600"/>
              <a:t>We Build the following Models initially:</a:t>
            </a:r>
          </a:p>
          <a:p>
            <a:pPr>
              <a:buFont typeface="Arial" pitchFamily="34" charset="0" panose="020B0604020202020204"/>
              <a:buChar char="•"/>
            </a:pPr>
            <a:r>
              <a:rPr lang="en-US" sz="1600"/>
              <a:t>Decision Tree</a:t>
            </a:r>
          </a:p>
          <a:p>
            <a:pPr>
              <a:buFont typeface="Arial" pitchFamily="34" charset="0" panose="020B0604020202020204"/>
              <a:buChar char="•"/>
            </a:pPr>
            <a:r>
              <a:rPr lang="en-US" sz="1600"/>
              <a:t>Bagging Classifier</a:t>
            </a:r>
          </a:p>
          <a:p>
            <a:pPr>
              <a:buFont typeface="Arial" pitchFamily="34" charset="0" panose="020B0604020202020204"/>
              <a:buChar char="•"/>
            </a:pPr>
            <a:r>
              <a:rPr lang="en-US" sz="1600"/>
              <a:t>Bagging Classifier with weighted Decision Tree</a:t>
            </a:r>
          </a:p>
          <a:p>
            <a:pPr>
              <a:buFont typeface="Arial" pitchFamily="34" charset="0" panose="020B0604020202020204"/>
              <a:buChar char="•"/>
            </a:pPr>
            <a:r>
              <a:rPr lang="en-US" sz="1600"/>
              <a:t>Random Forest</a:t>
            </a:r>
          </a:p>
          <a:p>
            <a:pPr>
              <a:buFont typeface="Arial" pitchFamily="34" charset="0" panose="020B0604020202020204"/>
              <a:buChar char="•"/>
            </a:pPr>
            <a:r>
              <a:rPr lang="en-US" sz="1600"/>
              <a:t>Random Forest with class weights</a:t>
            </a:r>
          </a:p>
        </p:txBody>
      </p:sp>
    </p:spTree>
  </p:cSld>
  <p:clrMapOvr>
    <a:masterClrMapping/>
  </p:clrMapOvr>
</p:sld>
</file>

<file path=ppt/theme/theme1.xml><?xml version="1.0" encoding="utf-8"?>
<a:theme xmlns:a="http://schemas.openxmlformats.org/drawingml/2006/main" name="Green Party">
  <a:themeElements>
    <a:clrScheme name="Green Party">
      <a:dk1>
        <a:sysClr val="windowText" lastClr="000000"/>
      </a:dk1>
      <a:lt1>
        <a:srgbClr val="FDFDFD"/>
      </a:lt1>
      <a:dk2>
        <a:srgbClr val="093139"/>
      </a:dk2>
      <a:lt2>
        <a:srgbClr val="E0DBCC"/>
      </a:lt2>
      <a:accent1>
        <a:srgbClr val="69D2E7"/>
      </a:accent1>
      <a:accent2>
        <a:srgbClr val="2BB12B"/>
      </a:accent2>
      <a:accent3>
        <a:srgbClr val="A3DFCB"/>
      </a:accent3>
      <a:accent4>
        <a:srgbClr val="F38F30"/>
      </a:accent4>
      <a:accent5>
        <a:srgbClr val="24A1A4"/>
      </a:accent5>
      <a:accent6>
        <a:srgbClr val="E4D906"/>
      </a:accent6>
      <a:hlink>
        <a:srgbClr val="24A1A4"/>
      </a:hlink>
      <a:folHlink>
        <a:srgbClr val="49D4D7"/>
      </a:folHlink>
    </a:clrScheme>
    <a:fontScheme name="Green Party">
      <a:majorFont>
        <a:latin typeface="Verdana bold"/>
        <a:ea typeface=""/>
        <a:cs typeface=""/>
      </a:majorFont>
      <a:minorFont>
        <a:latin typeface="Verdana"/>
        <a:ea typeface=""/>
        <a:cs typeface=""/>
      </a:minorFont>
    </a:fontScheme>
    <a:fmtScheme name="Green Party">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Sandhya Nair</cp:lastModifiedBy>
  <cp:revision>1</cp:revision>
  <dcterms:created xsi:type="dcterms:W3CDTF">2017-06-21T13:57:27Z</dcterms:created>
  <dcterms:modified xsi:type="dcterms:W3CDTF">2021-02-22T15:23:22Z</dcterms:modified>
</cp:coreProperties>
</file>