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bmp" ContentType="image/bmp"/>
  <Default Extension="png" ContentType="image/png"/>
  <Override PartName="/ppt/presentation.xml" ContentType="application/vnd.openxmlformats-officedocument.presentationml.presentation.main+xml"/>
  <Override PartName="/ppt/notesslides/notesslide20.xml" ContentType="application/vnd.openxmlformats-officedocument.presentationml.notesSlide+xml"/>
  <Override PartName="/ppt/slidelayouts/slidelayout2.xml" ContentType="application/vnd.openxmlformats-officedocument.presentationml.slideLayout+xml"/>
  <Override PartName="/ppt/revisioninfo.xml" ContentType="application/vnd.ms-powerpoint.revisioninfo+xml"/>
  <Override PartName="/ppt/slidemasters/slidemaster1.xml" ContentType="application/vnd.openxmlformats-officedocument.presentationml.slideMaster+xml"/>
  <Override PartName="/ppt/slides/slide1.xml" ContentType="application/vnd.openxmlformats-officedocument.presentationml.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tablestyles.xml" ContentType="application/vnd.openxmlformats-officedocument.presentationml.tableStyles+xml"/>
  <Override PartName="/ppt/slides/slide13.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19.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3" r:id="rId19"/>
    <p:sldId id="272"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3.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B05B5-CAA6-4BCC-BF58-7D90C2188F7C}" type="datetimeFigureOut">
              <a:rPr lang="en-US" smtClean="0"/>
              <a:t>4/16/2021</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8EAE1-6466-4C2F-9AAE-DE12DD7FA0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6D93EB0-4308-4A68-9B4F-CB412018A321}"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2BB4186-8176-4E66-95FC-4345A856B188}"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97CDFB6-57CD-4ED4-9642-370CA97E6D85}"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40CA0F9-429A-4D24-8336-41B65FCBEFBA}"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E3C127-946E-4CE5-B5CF-939BE9D7592F}"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E47DDEE-EDB8-4AFC-A7E1-6FC3895E3D29}"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0B35E7F-9CF0-4D77-9E2B-C4BD424BFBE9}"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6195D3D-E337-45BF-B229-D445E5A5940F}"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EC2DB44-7A6F-4ACB-8626-3C45A67F9FF2}"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A589C3B-64E5-44E5-A147-6E87BC0DF14F}"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40394C0-2149-4DA3-BFF1-A326C7DD5E60}"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FAD1581-6380-42F9-A3E8-B4D2C9DA5E6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46A593F-46CE-45A2-AA42-406F2880291B}"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ABF341C-804F-4761-BA27-D3AB5FA93994}"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D569CDE-02DC-4DE1-B3E6-3679DB7A6738}"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965C9D2-9D18-432E-BBF8-1E05DE32719C}"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EDA6B7-AC90-4FBF-AD25-65E5CC74DD7D}"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9239C07-7A26-4B80-82FF-CA168A2B60E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D52FBEB-055A-45C6-8369-11F94CF9000F}"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5C9302C-133B-4C85-91DD-E674974BA688}"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524000" y="0"/>
            <a:ext cx="9144000" cy="5257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0" name="Rectangle 9"/>
          <p:cNvSpPr/>
          <p:nvPr/>
        </p:nvSpPr>
        <p:spPr>
          <a:xfrm>
            <a:off x="1524000" y="5349875"/>
            <a:ext cx="9144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611620"/>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61162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325563"/>
          </a:xfrm>
        </p:spPr>
        <p:txBody>
          <a:bodyPr/>
          <a:lstStyle/>
          <a:p>
            <a:r>
              <a:rPr lang="en-US"/>
              <a:t>Click to edit Master title style</a:t>
            </a:r>
          </a:p>
        </p:txBody>
      </p:sp>
      <p:sp>
        <p:nvSpPr>
          <p:cNvPr id="3" name="Content Placeholder 2"/>
          <p:cNvSpPr>
            <a:spLocks noGrp="1" noEditPoints="1"/>
          </p:cNvSpPr>
          <p:nvPr>
            <p:ph idx="1"/>
          </p:nvPr>
        </p:nvSpPr>
        <p:spPr>
          <a:xfrm>
            <a:off x="941568" y="1821167"/>
            <a:ext cx="10515600" cy="4355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Graphic 7"/>
          <p:cNvPicPr>
            <a:picLocks noChangeAspect="1"/>
          </p:cNvPicPr>
          <p:nvPr/>
        </p:nvPicPr>
        <p:blipFill>
          <a:blip r:embed="rId1"/>
          <a:srcRect/>
          <a:stretch>
            <a:fillRect/>
          </a:stretch>
        </p:blipFill>
        <p:spPr>
          <a:xfrm>
            <a:off x="-250467" y="2210463"/>
            <a:ext cx="12646550" cy="3024319"/>
          </a:xfrm>
          <a:prstGeom prst="rect">
            <a:avLst/>
          </a:prstGeom>
        </p:spPr>
      </p:pic>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
        <p:nvSpPr>
          <p:cNvPr id="11" name="Rectangle 10"/>
          <p:cNvSpPr/>
          <p:nvPr/>
        </p:nvSpPr>
        <p:spPr>
          <a:xfrm rot="5400000">
            <a:off x="10600412" y="4511213"/>
            <a:ext cx="747424" cy="2435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4432853" y="922522"/>
            <a:ext cx="747423" cy="9613129"/>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0" y="365125"/>
            <a:ext cx="10515600" cy="1325563"/>
          </a:xfrm>
        </p:spPr>
        <p:txBody>
          <a:bodyPr/>
          <a:lstStyle/>
          <a:p>
            <a:r>
              <a:rPr lang="en-US"/>
              <a:t>Click to edit Master title style</a:t>
            </a:r>
          </a:p>
        </p:txBody>
      </p:sp>
      <p:sp>
        <p:nvSpPr>
          <p:cNvPr id="3" name="Content Placeholder 2"/>
          <p:cNvSpPr>
            <a:spLocks noGrp="1" noEditPoints="1"/>
          </p:cNvSpPr>
          <p:nvPr>
            <p:ph sz="half" idx="1"/>
          </p:nvPr>
        </p:nvSpPr>
        <p:spPr>
          <a:xfrm>
            <a:off x="973372"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1107"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1002506"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01441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1" y="365125"/>
            <a:ext cx="10515600" cy="1325563"/>
          </a:xfrm>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421EC8B3-BB03-49A5-B988-A05A639A26B0}" type="slidenum">
              <a:rPr lang="en-US" smtClean="0"/>
              <a:t>‹#›</a:t>
            </a:fld>
            <a:endParaRPr lang="en-US"/>
          </a:p>
        </p:txBody>
      </p:sp>
      <p:pic>
        <p:nvPicPr>
          <p:cNvPr id="5" name="Graphic 4"/>
          <p:cNvPicPr>
            <a:picLocks noChangeAspect="1"/>
          </p:cNvPicPr>
          <p:nvPr/>
        </p:nvPicPr>
        <p:blipFill>
          <a:blip r:embed="rId1"/>
          <a:srcRect/>
          <a:stretch>
            <a:fillRect/>
          </a:stretch>
        </p:blipFill>
        <p:spPr>
          <a:xfrm>
            <a:off x="-207397" y="405517"/>
            <a:ext cx="12606793" cy="58203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43155"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43154"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5202"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94315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9" name="Graphic 8"/>
          <p:cNvPicPr>
            <a:picLocks noChangeAspect="1"/>
          </p:cNvPicPr>
          <p:nvPr/>
        </p:nvPicPr>
        <p:blipFill>
          <a:blip r:embed="rId1"/>
          <a:srcRect/>
          <a:stretch>
            <a:fillRect/>
          </a:stretch>
        </p:blipFill>
        <p:spPr>
          <a:xfrm>
            <a:off x="675863" y="365125"/>
            <a:ext cx="11704318" cy="5811838"/>
          </a:xfrm>
          <a:prstGeom prst="rect">
            <a:avLst/>
          </a:prstGeom>
        </p:spPr>
      </p:pic>
      <p:sp>
        <p:nvSpPr>
          <p:cNvPr id="2" name="Title Placeholder 1"/>
          <p:cNvSpPr>
            <a:spLocks noGrp="1" noEditPoints="1"/>
          </p:cNvSpPr>
          <p:nvPr>
            <p:ph type="title"/>
          </p:nvPr>
        </p:nvSpPr>
        <p:spPr>
          <a:xfrm>
            <a:off x="1005178"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1013128" y="1821167"/>
            <a:ext cx="10515600" cy="4355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421EC8B3-BB03-49A5-B988-A05A639A26B0}" type="slidenum">
              <a:rPr lang="en-US" smtClean="0"/>
              <a:t>‹#›</a:t>
            </a:fld>
            <a:endParaRPr lang="en-US"/>
          </a:p>
        </p:txBody>
      </p:sp>
      <p:sp>
        <p:nvSpPr>
          <p:cNvPr id="11" name="Rectangle 10"/>
          <p:cNvSpPr/>
          <p:nvPr/>
        </p:nvSpPr>
        <p:spPr>
          <a:xfrm>
            <a:off x="0" y="365124"/>
            <a:ext cx="747423" cy="13255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821167"/>
            <a:ext cx="747423" cy="435579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bg1">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bg1">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bg1">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bmp"/><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2.bmp"/><Relationship Id="rId2" Type="http://schemas.openxmlformats.org/officeDocument/2006/relationships/image" Target="../media/image13.bmp"/><Relationship Id="rId3" Type="http://schemas.openxmlformats.org/officeDocument/2006/relationships/slideLayout" Target="../slideLayouts/slideLayout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4.bmp"/><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5.bmp"/><Relationship Id="rId2" Type="http://schemas.openxmlformats.org/officeDocument/2006/relationships/image" Target="../media/image16.bmp"/><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bmp"/><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bmp"/><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bmp"/><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bmp"/><Relationship Id="rId2" Type="http://schemas.openxmlformats.org/officeDocument/2006/relationships/image" Target="../media/image8.bmp"/><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bmp"/><Relationship Id="rId2" Type="http://schemas.openxmlformats.org/officeDocument/2006/relationships/image" Target="../media/image11.bmp"/><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a:t>All Life Bank-Unsupervised Learning</a:t>
            </a:r>
          </a:p>
        </p:txBody>
      </p:sp>
      <p:sp>
        <p:nvSpPr>
          <p:cNvPr id="3" name="Subtitle 2"/>
          <p:cNvSpPr>
            <a:spLocks noGrp="1" noEditPoints="1"/>
          </p:cNvSpPr>
          <p:nvPr>
            <p:ph type="subTitle" idx="1"/>
          </p:nvPr>
        </p:nvSpPr>
        <p:spPr/>
        <p:txBody>
          <a:bodyPr/>
          <a:lstStyle/>
          <a:p>
            <a:r>
              <a:rPr lang="en-US"/>
              <a:t>                                        Sandhya Nair</a:t>
            </a:r>
          </a:p>
          <a:p>
            <a:r>
              <a:rPr lang="en-US"/>
              <a:t>                                       April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76138"/>
          </a:xfrm>
          <a:prstGeom prst="rect">
            <a:avLst/>
          </a:prstGeom>
        </p:spPr>
        <p:txBody>
          <a:bodyPr/>
          <a:lstStyle/>
          <a:p>
            <a:r>
              <a:rPr lang="en-US" sz="3600"/>
              <a:t>Optimal Number of Clusters</a:t>
            </a:r>
            <a:endParaRPr sz="3600"/>
          </a:p>
        </p:txBody>
      </p:sp>
      <p:sp>
        <p:nvSpPr>
          <p:cNvPr id="3" name="Content Placeholder 2"/>
          <p:cNvSpPr>
            <a:spLocks noGrp="1" noEditPoints="1"/>
          </p:cNvSpPr>
          <p:nvPr>
            <p:ph idx="1"/>
          </p:nvPr>
        </p:nvSpPr>
        <p:spPr>
          <a:prstGeom prst="rect">
            <a:avLst/>
          </a:prstGeom>
        </p:spPr>
        <p:txBody>
          <a:bodyPr/>
          <a:lstStyle/>
          <a:p>
            <a:endParaRPr lang="en-US"/>
          </a:p>
          <a:p>
            <a:endParaRPr lang="en-US"/>
          </a:p>
        </p:txBody>
      </p:sp>
      <p:pic>
        <p:nvPicPr>
          <p:cNvPr id="4" name="Picture 3"/>
          <p:cNvPicPr>
            <a:picLocks noChangeAspect="1"/>
          </p:cNvPicPr>
          <p:nvPr/>
        </p:nvPicPr>
        <p:blipFill>
          <a:blip r:embed="rId1"/>
          <a:srcRect/>
          <a:stretch>
            <a:fillRect/>
          </a:stretch>
        </p:blipFill>
        <p:spPr>
          <a:xfrm>
            <a:off x="2163605" y="1458885"/>
            <a:ext cx="6870592" cy="3848659"/>
          </a:xfrm>
          <a:prstGeom prst="rect">
            <a:avLst/>
          </a:prstGeom>
        </p:spPr>
      </p:pic>
      <p:sp>
        <p:nvSpPr>
          <p:cNvPr id="5" name="TextBox 4"/>
          <p:cNvSpPr txBox="1"/>
          <p:nvPr/>
        </p:nvSpPr>
        <p:spPr>
          <a:xfrm>
            <a:off x="1281991" y="5396137"/>
            <a:ext cx="9981219" cy="640686"/>
          </a:xfrm>
          <a:prstGeom prst="rect">
            <a:avLst/>
          </a:prstGeom>
          <a:noFill/>
        </p:spPr>
        <p:txBody>
          <a:bodyPr wrap="square" rtlCol="0">
            <a:spAutoFit/>
          </a:bodyPr>
          <a:lstStyle/>
          <a:p>
            <a:r>
              <a:rPr lang="en-US"/>
              <a:t>We have chosen 4 as the appropriate no.of clusters as silhouette score is high and there is a Knick at 4 in elbow curve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36894"/>
          </a:xfrm>
          <a:prstGeom prst="rect">
            <a:avLst/>
          </a:prstGeom>
        </p:spPr>
        <p:txBody>
          <a:bodyPr/>
          <a:lstStyle/>
          <a:p>
            <a:r>
              <a:rPr lang="en-US" sz="3600"/>
              <a:t>Insights K-Means</a:t>
            </a:r>
            <a:endParaRPr sz="3600"/>
          </a:p>
        </p:txBody>
      </p:sp>
      <p:sp>
        <p:nvSpPr>
          <p:cNvPr id="3" name="Content Placeholder 2"/>
          <p:cNvSpPr>
            <a:spLocks noGrp="1" noEditPoints="1"/>
          </p:cNvSpPr>
          <p:nvPr>
            <p:ph idx="1"/>
          </p:nvPr>
        </p:nvSpPr>
        <p:spPr>
          <a:xfrm>
            <a:off x="941568" y="1271742"/>
            <a:ext cx="10515600" cy="5480809"/>
          </a:xfrm>
          <a:prstGeom prst="rect">
            <a:avLst/>
          </a:prstGeom>
        </p:spPr>
        <p:txBody>
          <a:bodyPr/>
          <a:lstStyle/>
          <a:p>
            <a:pPr marL="0" indent="0">
              <a:buNone/>
            </a:pPr>
            <a:r>
              <a:rPr sz="2000" b="1"/>
              <a:t>Cluster 0</a:t>
            </a:r>
          </a:p>
          <a:p>
            <a:pPr>
              <a:buFont typeface="Arial" pitchFamily="34" charset="0" panose="020B0604020202020204"/>
              <a:buChar char="•"/>
            </a:pPr>
            <a:r>
              <a:rPr sz="2000" noProof="1"/>
              <a:t>Avg</a:t>
            </a:r>
            <a:r>
              <a:rPr sz="2000"/>
              <a:t>_Credit_Limit less than 40,000 for majority of customers</a:t>
            </a:r>
          </a:p>
          <a:p>
            <a:pPr>
              <a:buFont typeface="Arial" pitchFamily="34" charset="0" panose="020B0604020202020204"/>
              <a:buChar char="•"/>
            </a:pPr>
            <a:r>
              <a:rPr sz="2000"/>
              <a:t>Total_credit_cards range from 4 to 7</a:t>
            </a:r>
          </a:p>
          <a:p>
            <a:pPr>
              <a:buFont typeface="Arial" pitchFamily="34" charset="0" panose="020B0604020202020204"/>
              <a:buChar char="•"/>
            </a:pPr>
            <a:r>
              <a:rPr sz="2000"/>
              <a:t>Total_visits_bank range from 2 to 5</a:t>
            </a:r>
          </a:p>
          <a:p>
            <a:pPr>
              <a:buFont typeface="Arial" pitchFamily="34" charset="0" panose="020B0604020202020204"/>
              <a:buChar char="•"/>
            </a:pPr>
            <a:r>
              <a:rPr sz="2000"/>
              <a:t>Total_visits_online range from 0 to 2</a:t>
            </a:r>
          </a:p>
          <a:p>
            <a:pPr>
              <a:buFont typeface="Arial" pitchFamily="34" charset="0" panose="020B0604020202020204"/>
              <a:buChar char="•"/>
            </a:pPr>
            <a:r>
              <a:rPr sz="2000"/>
              <a:t>Total_calls_made range from 0 to 4</a:t>
            </a:r>
            <a:endParaRPr lang="en-US" sz="2000"/>
          </a:p>
          <a:p>
            <a:pPr marL="0" indent="0">
              <a:buFont typeface="Arial" pitchFamily="34" charset="0" panose="020B0604020202020204"/>
              <a:buNone/>
            </a:pPr>
            <a:r>
              <a:rPr lang="en-US" sz="2000" b="1"/>
              <a:t>Cluster 1</a:t>
            </a:r>
          </a:p>
          <a:p>
            <a:pPr>
              <a:buFont typeface="Arial" pitchFamily="34" charset="0" panose="020B0604020202020204"/>
              <a:buChar char="•"/>
            </a:pPr>
            <a:r>
              <a:rPr lang="en-US" sz="2000" noProof="1"/>
              <a:t>Avg</a:t>
            </a:r>
            <a:r>
              <a:rPr lang="en-US" sz="2000"/>
              <a:t>_Credit_Limit less than 30,000 to 78000</a:t>
            </a:r>
          </a:p>
          <a:p>
            <a:pPr>
              <a:buFont typeface="Arial" pitchFamily="34" charset="0" panose="020B0604020202020204"/>
              <a:buChar char="•"/>
            </a:pPr>
            <a:r>
              <a:rPr lang="en-US" sz="2000"/>
              <a:t>Total_credit_cards range from 2 to 7</a:t>
            </a:r>
          </a:p>
          <a:p>
            <a:pPr>
              <a:buFont typeface="Arial" pitchFamily="34" charset="0" panose="020B0604020202020204"/>
              <a:buChar char="•"/>
            </a:pPr>
            <a:r>
              <a:rPr lang="en-US" sz="2000"/>
              <a:t>Total_visits_bank range from 1 to 5</a:t>
            </a:r>
          </a:p>
          <a:p>
            <a:pPr>
              <a:buFont typeface="Arial" pitchFamily="34" charset="0" panose="020B0604020202020204"/>
              <a:buChar char="•"/>
            </a:pPr>
            <a:r>
              <a:rPr lang="en-US" sz="2000"/>
              <a:t>Total_visits_online range from 0 to 3</a:t>
            </a:r>
          </a:p>
          <a:p>
            <a:pPr>
              <a:buFont typeface="Arial" pitchFamily="34" charset="0" panose="020B0604020202020204"/>
              <a:buChar char="•"/>
            </a:pPr>
            <a:r>
              <a:rPr lang="en-US" sz="2000"/>
              <a:t>Total_calls_made range from 0 to 4</a:t>
            </a:r>
          </a:p>
          <a:p>
            <a:pPr marL="0" indent="0">
              <a:buFont typeface="Arial" pitchFamily="34" charset="0" panose="020B0604020202020204"/>
              <a:buNone/>
            </a:pPr>
            <a:endParaRPr lang="en-US" sz="2000"/>
          </a:p>
          <a:p>
            <a:pPr>
              <a:buFont typeface="Arial" pitchFamily="34" charset="0" panose="020B0604020202020204"/>
              <a:buChar char="•"/>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63057"/>
          </a:xfrm>
          <a:prstGeom prst="rect">
            <a:avLst/>
          </a:prstGeom>
        </p:spPr>
        <p:txBody>
          <a:bodyPr/>
          <a:lstStyle/>
          <a:p>
            <a:r>
              <a:rPr lang="en-US" sz="3600"/>
              <a:t>Insights K-Means</a:t>
            </a:r>
          </a:p>
        </p:txBody>
      </p:sp>
      <p:sp>
        <p:nvSpPr>
          <p:cNvPr id="3" name="Content Placeholder 2"/>
          <p:cNvSpPr>
            <a:spLocks noGrp="1" noEditPoints="1"/>
          </p:cNvSpPr>
          <p:nvPr>
            <p:ph idx="1"/>
          </p:nvPr>
        </p:nvSpPr>
        <p:spPr>
          <a:xfrm>
            <a:off x="941568" y="1128182"/>
            <a:ext cx="10515600" cy="5048781"/>
          </a:xfrm>
          <a:prstGeom prst="rect">
            <a:avLst/>
          </a:prstGeom>
        </p:spPr>
        <p:txBody>
          <a:bodyPr/>
          <a:lstStyle/>
          <a:p>
            <a:pPr marL="0" indent="0">
              <a:buNone/>
            </a:pPr>
            <a:r>
              <a:rPr sz="2000" b="1"/>
              <a:t>Cluster 2</a:t>
            </a:r>
          </a:p>
          <a:p>
            <a:pPr>
              <a:buFont typeface="Arial" pitchFamily="34" charset="0" panose="020B0604020202020204"/>
              <a:buChar char="•"/>
            </a:pPr>
            <a:r>
              <a:rPr sz="2000" noProof="1"/>
              <a:t>Avg</a:t>
            </a:r>
            <a:r>
              <a:rPr sz="2000"/>
              <a:t>_Credit_Limit less than 1000 to 20000</a:t>
            </a:r>
          </a:p>
          <a:p>
            <a:pPr>
              <a:buFont typeface="Arial" pitchFamily="34" charset="0" panose="020B0604020202020204"/>
              <a:buChar char="•"/>
            </a:pPr>
            <a:r>
              <a:rPr sz="2000"/>
              <a:t>Total_credit_cards range from 1 to 4</a:t>
            </a:r>
          </a:p>
          <a:p>
            <a:pPr>
              <a:buFont typeface="Arial" pitchFamily="34" charset="0" panose="020B0604020202020204"/>
              <a:buChar char="•"/>
            </a:pPr>
            <a:r>
              <a:rPr sz="2000"/>
              <a:t>Total_visits_bank range from 0 to 2</a:t>
            </a:r>
          </a:p>
          <a:p>
            <a:pPr>
              <a:buFont typeface="Arial" pitchFamily="34" charset="0" panose="020B0604020202020204"/>
              <a:buChar char="•"/>
            </a:pPr>
            <a:r>
              <a:rPr sz="2000"/>
              <a:t>Total_visits_online range from 1 to 5</a:t>
            </a:r>
          </a:p>
          <a:p>
            <a:pPr>
              <a:buFont typeface="Arial" pitchFamily="34" charset="0" panose="020B0604020202020204"/>
              <a:buChar char="•"/>
            </a:pPr>
            <a:r>
              <a:rPr sz="2000"/>
              <a:t>Total_calls_made range from 1 to 10</a:t>
            </a:r>
            <a:endParaRPr lang="en-US" sz="2000"/>
          </a:p>
          <a:p>
            <a:pPr marL="0" indent="0">
              <a:buFont typeface="Arial" pitchFamily="34" charset="0" panose="020B0604020202020204"/>
              <a:buNone/>
            </a:pPr>
            <a:r>
              <a:rPr lang="en-US" sz="2000" b="1"/>
              <a:t>Cluster 3</a:t>
            </a:r>
          </a:p>
          <a:p>
            <a:pPr>
              <a:buFont typeface="Arial" pitchFamily="34" charset="0" panose="020B0604020202020204"/>
              <a:buChar char="•"/>
            </a:pPr>
            <a:r>
              <a:rPr lang="en-US" sz="2000" noProof="1"/>
              <a:t>Avg</a:t>
            </a:r>
            <a:r>
              <a:rPr lang="en-US" sz="2000"/>
              <a:t>_Credit_Limit less than 81000 to more than 100000</a:t>
            </a:r>
          </a:p>
          <a:p>
            <a:pPr>
              <a:buFont typeface="Arial" pitchFamily="34" charset="0" panose="020B0604020202020204"/>
              <a:buChar char="•"/>
            </a:pPr>
            <a:r>
              <a:rPr lang="en-US" sz="2000"/>
              <a:t>Total_credit_cards range from 5 to 10</a:t>
            </a:r>
          </a:p>
          <a:p>
            <a:pPr>
              <a:buFont typeface="Arial" pitchFamily="34" charset="0" panose="020B0604020202020204"/>
              <a:buChar char="•"/>
            </a:pPr>
            <a:r>
              <a:rPr lang="en-US" sz="2000"/>
              <a:t>Total_visits_bank range from 0 to 1</a:t>
            </a:r>
          </a:p>
          <a:p>
            <a:pPr>
              <a:buFont typeface="Arial" pitchFamily="34" charset="0" panose="020B0604020202020204"/>
              <a:buChar char="•"/>
            </a:pPr>
            <a:r>
              <a:rPr lang="en-US" sz="2000"/>
              <a:t>Total_visits_online range from 6 and above</a:t>
            </a:r>
          </a:p>
          <a:p>
            <a:pPr>
              <a:buFont typeface="Arial" pitchFamily="34" charset="0" panose="020B0604020202020204"/>
              <a:buChar char="•"/>
            </a:pPr>
            <a:r>
              <a:rPr lang="en-US" sz="2000"/>
              <a:t>Total_calls_made range from 0 to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168585"/>
          </a:xfrm>
          <a:prstGeom prst="rect">
            <a:avLst/>
          </a:prstGeom>
        </p:spPr>
        <p:txBody>
          <a:bodyPr/>
          <a:lstStyle/>
          <a:p>
            <a:r>
              <a:rPr lang="en-US" sz="3600"/>
              <a:t>Hierarchical Clustering</a:t>
            </a:r>
            <a:endParaRPr sz="3600"/>
          </a:p>
        </p:txBody>
      </p:sp>
      <p:sp>
        <p:nvSpPr>
          <p:cNvPr id="3" name="Content Placeholder 2"/>
          <p:cNvSpPr>
            <a:spLocks noGrp="1" noEditPoints="1"/>
          </p:cNvSpPr>
          <p:nvPr>
            <p:ph idx="1"/>
          </p:nvPr>
        </p:nvSpPr>
        <p:spPr>
          <a:prstGeom prst="rect">
            <a:avLst/>
          </a:prstGeom>
        </p:spPr>
        <p:txBody>
          <a:bodyPr/>
          <a:lstStyle/>
          <a:p>
            <a:pPr marL="0" indent="0">
              <a:buNone/>
            </a:pPr>
            <a:r>
              <a:rPr lang="en-US" b="1"/>
              <a:t>Steps</a:t>
            </a:r>
          </a:p>
          <a:p>
            <a:pPr>
              <a:buFont typeface="Arial" pitchFamily="34" charset="0" panose="020B0604020202020204"/>
              <a:buChar char="•"/>
            </a:pPr>
            <a:r>
              <a:rPr lang="en-US"/>
              <a:t>Scale the dataset</a:t>
            </a:r>
          </a:p>
          <a:p>
            <a:pPr>
              <a:buFont typeface="Arial" pitchFamily="34" charset="0" panose="020B0604020202020204"/>
              <a:buChar char="•"/>
            </a:pPr>
            <a:r>
              <a:rPr lang="en-US"/>
              <a:t>Perform Hierarchical Clustering with different Linkage methods &amp; plot Dendrograms</a:t>
            </a:r>
          </a:p>
          <a:p>
            <a:pPr>
              <a:buFont typeface="Arial" pitchFamily="34" charset="0" panose="020B0604020202020204"/>
              <a:buChar char="•"/>
            </a:pPr>
            <a:r>
              <a:rPr lang="en-US"/>
              <a:t>Choose appropriate number of clusters</a:t>
            </a:r>
          </a:p>
          <a:p>
            <a:pPr>
              <a:buFont typeface="Arial" pitchFamily="34" charset="0" panose="020B0604020202020204"/>
              <a:buChar char="•"/>
            </a:pPr>
            <a:r>
              <a:rPr lang="en-US"/>
              <a:t>Perform Cluster Profiling</a:t>
            </a:r>
          </a:p>
          <a:p>
            <a:pPr>
              <a:buFont typeface="Arial" pitchFamily="34" charset="0" panose="020B0604020202020204"/>
              <a:buChar char="•"/>
            </a:pPr>
            <a:endParaRPr lang="en-US"/>
          </a:p>
          <a:p>
            <a:pPr>
              <a:buFont typeface="Arial" pitchFamily="34" charset="0" panose="020B0604020202020204"/>
              <a:buChar cha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Dendrograms</a:t>
            </a:r>
            <a:endParaRPr sz="3600"/>
          </a:p>
        </p:txBody>
      </p:sp>
      <p:sp>
        <p:nvSpPr>
          <p:cNvPr id="3" name="Content Placeholder 2"/>
          <p:cNvSpPr>
            <a:spLocks noGrp="1" noEditPoints="1"/>
          </p:cNvSpPr>
          <p:nvPr>
            <p:ph idx="1"/>
          </p:nvPr>
        </p:nvSpPr>
        <p:spPr>
          <a:prstGeom prst="rect">
            <a:avLst/>
          </a:prstGeom>
        </p:spPr>
        <p:txBody>
          <a:bodyPr/>
          <a:lstStyle/>
          <a:p>
            <a:pPr marL="0" indent="0">
              <a:buNone/>
            </a:pPr>
            <a:r>
              <a:rPr lang="en-US"/>
              <a:t>Dendrograms for the different Linkages</a:t>
            </a:r>
          </a:p>
        </p:txBody>
      </p:sp>
      <p:pic>
        <p:nvPicPr>
          <p:cNvPr id="4" name="Picture 3"/>
          <p:cNvPicPr>
            <a:picLocks noChangeAspect="1"/>
          </p:cNvPicPr>
          <p:nvPr/>
        </p:nvPicPr>
        <p:blipFill>
          <a:blip r:embed="rId1"/>
          <a:srcRect/>
          <a:stretch>
            <a:fillRect/>
          </a:stretch>
        </p:blipFill>
        <p:spPr>
          <a:xfrm>
            <a:off x="779708" y="2218917"/>
            <a:ext cx="5125252" cy="3560297"/>
          </a:xfrm>
          <a:prstGeom prst="rect">
            <a:avLst/>
          </a:prstGeom>
        </p:spPr>
      </p:pic>
      <p:pic>
        <p:nvPicPr>
          <p:cNvPr id="5" name="Picture 4"/>
          <p:cNvPicPr>
            <a:picLocks noChangeAspect="1"/>
          </p:cNvPicPr>
          <p:nvPr/>
        </p:nvPicPr>
        <p:blipFill>
          <a:blip r:embed="rId2"/>
          <a:srcRect/>
          <a:stretch>
            <a:fillRect/>
          </a:stretch>
        </p:blipFill>
        <p:spPr>
          <a:xfrm>
            <a:off x="6096000" y="2218917"/>
            <a:ext cx="5646063" cy="35602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Dendrograms</a:t>
            </a:r>
          </a:p>
        </p:txBody>
      </p:sp>
      <p:sp>
        <p:nvSpPr>
          <p:cNvPr id="3" name="Content Placeholder 2"/>
          <p:cNvSpPr>
            <a:spLocks noGrp="1" noEditPoints="1"/>
          </p:cNvSpPr>
          <p:nvPr>
            <p:ph idx="1"/>
          </p:nvPr>
        </p:nvSpPr>
        <p:spPr>
          <a:xfrm>
            <a:off x="941568" y="1363313"/>
            <a:ext cx="10515600" cy="4813650"/>
          </a:xfrm>
          <a:prstGeom prst="rect">
            <a:avLst/>
          </a:prstGeom>
        </p:spPr>
        <p:txBody>
          <a:bodyPr/>
          <a:lstStyle/>
          <a:p>
            <a:pPr marL="0" indent="0">
              <a:buNone/>
            </a:pPr>
            <a:r>
              <a:rPr lang="en-US"/>
              <a:t>Dendrograms for the different Linkages</a:t>
            </a:r>
          </a:p>
        </p:txBody>
      </p:sp>
      <p:pic>
        <p:nvPicPr>
          <p:cNvPr id="4" name="Picture 3"/>
          <p:cNvPicPr>
            <a:picLocks noChangeAspect="1"/>
          </p:cNvPicPr>
          <p:nvPr/>
        </p:nvPicPr>
        <p:blipFill>
          <a:blip r:embed="rId1"/>
          <a:srcRect/>
          <a:stretch>
            <a:fillRect/>
          </a:stretch>
        </p:blipFill>
        <p:spPr>
          <a:xfrm>
            <a:off x="2429821" y="1833519"/>
            <a:ext cx="6599791" cy="3473488"/>
          </a:xfrm>
          <a:prstGeom prst="rect">
            <a:avLst/>
          </a:prstGeom>
        </p:spPr>
      </p:pic>
      <p:sp>
        <p:nvSpPr>
          <p:cNvPr id="5" name="TextBox 4"/>
          <p:cNvSpPr txBox="1"/>
          <p:nvPr/>
        </p:nvSpPr>
        <p:spPr>
          <a:xfrm>
            <a:off x="1190421" y="5304567"/>
            <a:ext cx="9183244" cy="640686"/>
          </a:xfrm>
          <a:prstGeom prst="rect">
            <a:avLst/>
          </a:prstGeom>
          <a:noFill/>
        </p:spPr>
        <p:txBody>
          <a:bodyPr wrap="square" rtlCol="0">
            <a:spAutoFit/>
          </a:bodyPr>
          <a:lstStyle/>
          <a:p>
            <a:r>
              <a:rPr lang="en-US"/>
              <a:t>Lets choose Dendrogram with Ward linkage and 4 clusters would be appropriate number of clusters for 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06078"/>
          </a:xfrm>
          <a:prstGeom prst="rect">
            <a:avLst/>
          </a:prstGeom>
        </p:spPr>
        <p:txBody>
          <a:bodyPr/>
          <a:lstStyle/>
          <a:p>
            <a:r>
              <a:rPr sz="3600"/>
              <a:t>Cluster Profiling Hierarchical Cluster</a:t>
            </a:r>
          </a:p>
        </p:txBody>
      </p:sp>
      <p:sp>
        <p:nvSpPr>
          <p:cNvPr id="3" name="Content Placeholder 2"/>
          <p:cNvSpPr>
            <a:spLocks noGrp="1" noEditPoints="1"/>
          </p:cNvSpPr>
          <p:nvPr>
            <p:ph idx="1"/>
          </p:nvPr>
        </p:nvSpPr>
        <p:spPr>
          <a:xfrm>
            <a:off x="941568" y="1088600"/>
            <a:ext cx="10515600" cy="5088363"/>
          </a:xfrm>
          <a:prstGeom prst="rect">
            <a:avLst/>
          </a:prstGeom>
        </p:spPr>
        <p:txBody>
          <a:bodyPr/>
          <a:lstStyle/>
          <a:p>
            <a:pPr marL="0" indent="0">
              <a:buNone/>
            </a:pPr>
            <a:r>
              <a:rPr lang="en-US"/>
              <a:t>Cluster Profiling and box plots</a:t>
            </a:r>
          </a:p>
        </p:txBody>
      </p:sp>
      <p:pic>
        <p:nvPicPr>
          <p:cNvPr id="4" name="Picture 3"/>
          <p:cNvPicPr>
            <a:picLocks noChangeAspect="1"/>
          </p:cNvPicPr>
          <p:nvPr/>
        </p:nvPicPr>
        <p:blipFill>
          <a:blip r:embed="rId1"/>
          <a:srcRect/>
          <a:stretch>
            <a:fillRect/>
          </a:stretch>
        </p:blipFill>
        <p:spPr>
          <a:xfrm>
            <a:off x="1715128" y="1735745"/>
            <a:ext cx="8277726" cy="1607419"/>
          </a:xfrm>
          <a:prstGeom prst="rect">
            <a:avLst/>
          </a:prstGeom>
        </p:spPr>
      </p:pic>
      <p:pic>
        <p:nvPicPr>
          <p:cNvPr id="5" name="Picture 4"/>
          <p:cNvPicPr>
            <a:picLocks noChangeAspect="1"/>
          </p:cNvPicPr>
          <p:nvPr/>
        </p:nvPicPr>
        <p:blipFill>
          <a:blip r:embed="rId2"/>
          <a:srcRect/>
          <a:stretch>
            <a:fillRect/>
          </a:stretch>
        </p:blipFill>
        <p:spPr>
          <a:xfrm>
            <a:off x="1715128" y="3632782"/>
            <a:ext cx="8505676" cy="23503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76138"/>
          </a:xfrm>
          <a:prstGeom prst="rect">
            <a:avLst/>
          </a:prstGeom>
        </p:spPr>
        <p:txBody>
          <a:bodyPr/>
          <a:lstStyle/>
          <a:p>
            <a:r>
              <a:rPr lang="en-US" sz="3600"/>
              <a:t>Hierarchical Clustering-Insights</a:t>
            </a:r>
          </a:p>
        </p:txBody>
      </p:sp>
      <p:sp>
        <p:nvSpPr>
          <p:cNvPr id="3" name="Content Placeholder 2"/>
          <p:cNvSpPr>
            <a:spLocks noGrp="1" noEditPoints="1"/>
          </p:cNvSpPr>
          <p:nvPr>
            <p:ph idx="1"/>
          </p:nvPr>
        </p:nvSpPr>
        <p:spPr>
          <a:xfrm>
            <a:off x="941568" y="1141263"/>
            <a:ext cx="10515600" cy="5637451"/>
          </a:xfrm>
          <a:prstGeom prst="rect">
            <a:avLst/>
          </a:prstGeom>
        </p:spPr>
        <p:txBody>
          <a:bodyPr/>
          <a:lstStyle/>
          <a:p>
            <a:pPr marL="0" indent="0">
              <a:buNone/>
            </a:pPr>
            <a:r>
              <a:rPr sz="2000" b="1"/>
              <a:t>Cluster 2</a:t>
            </a:r>
          </a:p>
          <a:p>
            <a:pPr>
              <a:buFont typeface="Arial" pitchFamily="34" charset="0" panose="020B0604020202020204"/>
              <a:buChar char="•"/>
            </a:pPr>
            <a:r>
              <a:rPr sz="2000" noProof="1"/>
              <a:t>Avg</a:t>
            </a:r>
            <a:r>
              <a:rPr sz="2000"/>
              <a:t>_Credit_Limit ranges from above 80000 to ~150000 for customers in this group</a:t>
            </a:r>
          </a:p>
          <a:p>
            <a:pPr>
              <a:buFont typeface="Arial" pitchFamily="34" charset="0" panose="020B0604020202020204"/>
              <a:buChar char="•"/>
            </a:pPr>
            <a:r>
              <a:rPr sz="2000"/>
              <a:t>Total_credit_cards range from 5 to 10</a:t>
            </a:r>
          </a:p>
          <a:p>
            <a:pPr>
              <a:buFont typeface="Arial" pitchFamily="34" charset="0" panose="020B0604020202020204"/>
              <a:buChar char="•"/>
            </a:pPr>
            <a:r>
              <a:rPr sz="2000"/>
              <a:t>Total_visits_bank range from 0 to 1</a:t>
            </a:r>
          </a:p>
          <a:p>
            <a:pPr>
              <a:buFont typeface="Arial" pitchFamily="34" charset="0" panose="020B0604020202020204"/>
              <a:buChar char="•"/>
            </a:pPr>
            <a:r>
              <a:rPr sz="2000"/>
              <a:t>Total_visits_online range from 6 to 9</a:t>
            </a:r>
          </a:p>
          <a:p>
            <a:pPr>
              <a:buFont typeface="Arial" pitchFamily="34" charset="0" panose="020B0604020202020204"/>
              <a:buChar char="•"/>
            </a:pPr>
            <a:r>
              <a:rPr sz="2000"/>
              <a:t>Total_calls_made range from 0 to 3</a:t>
            </a:r>
            <a:endParaRPr lang="en-US" sz="2000"/>
          </a:p>
          <a:p>
            <a:pPr marL="0" indent="0">
              <a:buNone/>
            </a:pPr>
            <a:r>
              <a:rPr lang="en-US" sz="2000" b="1"/>
              <a:t>Cluster 3</a:t>
            </a:r>
          </a:p>
          <a:p>
            <a:pPr>
              <a:buFont typeface="Arial" pitchFamily="34" charset="0" panose="020B0604020202020204"/>
              <a:buChar char="•"/>
            </a:pPr>
            <a:r>
              <a:rPr lang="en-US" sz="2000" noProof="1"/>
              <a:t>Avg</a:t>
            </a:r>
            <a:r>
              <a:rPr lang="en-US" sz="2000"/>
              <a:t>_Credit_Limit range from about 25000 to 78000</a:t>
            </a:r>
          </a:p>
          <a:p>
            <a:pPr>
              <a:buFont typeface="Arial" pitchFamily="34" charset="0" panose="020B0604020202020204"/>
              <a:buChar char="•"/>
            </a:pPr>
            <a:r>
              <a:rPr lang="en-US" sz="2000"/>
              <a:t>Total_credit_cards range from 2 to 7</a:t>
            </a:r>
          </a:p>
          <a:p>
            <a:pPr>
              <a:buFont typeface="Arial" pitchFamily="34" charset="0" panose="020B0604020202020204"/>
              <a:buChar char="•"/>
            </a:pPr>
            <a:r>
              <a:rPr lang="en-US" sz="2000"/>
              <a:t>Total_visits_bank range from 1 to 5</a:t>
            </a:r>
          </a:p>
          <a:p>
            <a:pPr>
              <a:buFont typeface="Arial" pitchFamily="34" charset="0" panose="020B0604020202020204"/>
              <a:buChar char="•"/>
            </a:pPr>
            <a:r>
              <a:rPr lang="en-US" sz="2000"/>
              <a:t>Total_visits_online range from 0 to 3 visits</a:t>
            </a:r>
          </a:p>
          <a:p>
            <a:pPr>
              <a:buFont typeface="Arial" pitchFamily="34" charset="0" panose="020B0604020202020204"/>
              <a:buChar char="•"/>
            </a:pPr>
            <a:r>
              <a:rPr lang="en-US" sz="2000"/>
              <a:t>Total_calls_made range from 0 to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63057"/>
          </a:xfrm>
          <a:prstGeom prst="rect">
            <a:avLst/>
          </a:prstGeom>
        </p:spPr>
        <p:txBody>
          <a:bodyPr/>
          <a:lstStyle/>
          <a:p>
            <a:r>
              <a:rPr lang="en-US" sz="3600"/>
              <a:t>Hierarchical Clustering-Insights</a:t>
            </a:r>
            <a:endParaRPr sz="3600"/>
          </a:p>
        </p:txBody>
      </p:sp>
      <p:sp>
        <p:nvSpPr>
          <p:cNvPr id="3" name="Content Placeholder 2"/>
          <p:cNvSpPr>
            <a:spLocks noGrp="1" noEditPoints="1"/>
          </p:cNvSpPr>
          <p:nvPr>
            <p:ph idx="1"/>
          </p:nvPr>
        </p:nvSpPr>
        <p:spPr>
          <a:xfrm>
            <a:off x="941568" y="1128182"/>
            <a:ext cx="10515600" cy="5048781"/>
          </a:xfrm>
          <a:prstGeom prst="rect">
            <a:avLst/>
          </a:prstGeom>
        </p:spPr>
        <p:txBody>
          <a:bodyPr/>
          <a:lstStyle/>
          <a:p>
            <a:pPr marL="0" indent="0">
              <a:buNone/>
            </a:pPr>
            <a:r>
              <a:rPr sz="2000" b="1"/>
              <a:t>Cluster 0</a:t>
            </a:r>
          </a:p>
          <a:p>
            <a:pPr>
              <a:buFont typeface="Arial" pitchFamily="34" charset="0" panose="020B0604020202020204"/>
              <a:buChar char="•"/>
            </a:pPr>
            <a:r>
              <a:rPr sz="2000" noProof="1"/>
              <a:t>Avg</a:t>
            </a:r>
            <a:r>
              <a:rPr sz="2000"/>
              <a:t>_Credit_Limit is up to 5000 to ~58000 for customers in this group</a:t>
            </a:r>
          </a:p>
          <a:p>
            <a:pPr>
              <a:buFont typeface="Arial" pitchFamily="34" charset="0" panose="020B0604020202020204"/>
              <a:buChar char="•"/>
            </a:pPr>
            <a:r>
              <a:rPr sz="2000"/>
              <a:t>Total_credit_cards range from 4 to 7</a:t>
            </a:r>
          </a:p>
          <a:p>
            <a:pPr>
              <a:buFont typeface="Arial" pitchFamily="34" charset="0" panose="020B0604020202020204"/>
              <a:buChar char="•"/>
            </a:pPr>
            <a:r>
              <a:rPr sz="2000"/>
              <a:t>Total_visits_bank range from 1 to 5</a:t>
            </a:r>
          </a:p>
          <a:p>
            <a:pPr>
              <a:buFont typeface="Arial" pitchFamily="34" charset="0" panose="020B0604020202020204"/>
              <a:buChar char="•"/>
            </a:pPr>
            <a:r>
              <a:rPr sz="2000"/>
              <a:t>Total_visits_online range from 0 to 2</a:t>
            </a:r>
          </a:p>
          <a:p>
            <a:pPr>
              <a:buFont typeface="Arial" pitchFamily="34" charset="0" panose="020B0604020202020204"/>
              <a:buChar char="•"/>
            </a:pPr>
            <a:r>
              <a:rPr sz="2000"/>
              <a:t>Total_calls_made range from 0 to 4</a:t>
            </a:r>
            <a:endParaRPr lang="en-US" sz="2000"/>
          </a:p>
          <a:p>
            <a:pPr marL="0" indent="0">
              <a:buNone/>
            </a:pPr>
            <a:r>
              <a:rPr lang="en-US" sz="2000" b="1"/>
              <a:t>Cluster 1</a:t>
            </a:r>
          </a:p>
          <a:p>
            <a:pPr>
              <a:buFont typeface="Arial" pitchFamily="34" charset="0" panose="020B0604020202020204"/>
              <a:buChar char="•"/>
            </a:pPr>
            <a:r>
              <a:rPr lang="en-US" sz="2000" noProof="1"/>
              <a:t>Avg</a:t>
            </a:r>
            <a:r>
              <a:rPr lang="en-US" sz="2000"/>
              <a:t>_Credit_Limit is up to 20000 for customers in this group</a:t>
            </a:r>
          </a:p>
          <a:p>
            <a:pPr>
              <a:buFont typeface="Arial" pitchFamily="34" charset="0" panose="020B0604020202020204"/>
              <a:buChar char="•"/>
            </a:pPr>
            <a:r>
              <a:rPr lang="en-US" sz="2000"/>
              <a:t>Total_credit_cards range from 1 to 4</a:t>
            </a:r>
          </a:p>
          <a:p>
            <a:pPr>
              <a:buFont typeface="Arial" pitchFamily="34" charset="0" panose="020B0604020202020204"/>
              <a:buChar char="•"/>
            </a:pPr>
            <a:r>
              <a:rPr lang="en-US" sz="2000"/>
              <a:t>Total_visits_bank range from 0 to 2</a:t>
            </a:r>
          </a:p>
          <a:p>
            <a:pPr>
              <a:buFont typeface="Arial" pitchFamily="34" charset="0" panose="020B0604020202020204"/>
              <a:buChar char="•"/>
            </a:pPr>
            <a:r>
              <a:rPr lang="en-US" sz="2000"/>
              <a:t>Total_visits_online range from 1 to 5</a:t>
            </a:r>
          </a:p>
          <a:p>
            <a:pPr>
              <a:buFont typeface="Arial" pitchFamily="34" charset="0" panose="020B0604020202020204"/>
              <a:buChar char="•"/>
            </a:pPr>
            <a:r>
              <a:rPr lang="en-US" sz="2000"/>
              <a:t>Total_calls_made range from 1 to 10</a:t>
            </a:r>
          </a:p>
          <a:p>
            <a:pPr marL="0" indent="0">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33117"/>
          </a:xfrm>
          <a:prstGeom prst="rect">
            <a:avLst/>
          </a:prstGeom>
        </p:spPr>
        <p:txBody>
          <a:bodyPr/>
          <a:lstStyle/>
          <a:p>
            <a:r>
              <a:rPr sz="3600"/>
              <a:t>Conclusion &amp; Business Recommendations</a:t>
            </a:r>
          </a:p>
        </p:txBody>
      </p:sp>
      <p:sp>
        <p:nvSpPr>
          <p:cNvPr id="3" name="Content Placeholder 2"/>
          <p:cNvSpPr>
            <a:spLocks noGrp="1" noEditPoints="1"/>
          </p:cNvSpPr>
          <p:nvPr>
            <p:ph idx="1"/>
          </p:nvPr>
        </p:nvSpPr>
        <p:spPr>
          <a:xfrm>
            <a:off x="941568" y="1298242"/>
            <a:ext cx="10515600" cy="5074944"/>
          </a:xfrm>
          <a:prstGeom prst="rect">
            <a:avLst/>
          </a:prstGeom>
        </p:spPr>
        <p:txBody>
          <a:bodyPr/>
          <a:lstStyle/>
          <a:p>
            <a:pPr marL="0" indent="0">
              <a:buNone/>
            </a:pPr>
            <a:r>
              <a:rPr sz="2000" b="1"/>
              <a:t>Group 0:The Average Spending customers</a:t>
            </a:r>
          </a:p>
          <a:p>
            <a:pPr marL="0" indent="0">
              <a:buNone/>
            </a:pPr>
            <a:r>
              <a:rPr sz="2000"/>
              <a:t>These group of customers have median </a:t>
            </a:r>
            <a:r>
              <a:rPr sz="2000" noProof="1"/>
              <a:t>avg</a:t>
            </a:r>
            <a:r>
              <a:rPr sz="2000"/>
              <a:t>_credit_limit and most of their interactions with the bank are in</a:t>
            </a:r>
            <a:r>
              <a:rPr lang="en-US" sz="2000"/>
              <a:t> </a:t>
            </a:r>
            <a:r>
              <a:rPr sz="2000"/>
              <a:t>person with</a:t>
            </a:r>
            <a:r>
              <a:rPr lang="en-US" sz="2000"/>
              <a:t> </a:t>
            </a:r>
            <a:r>
              <a:rPr sz="2000"/>
              <a:t>very few online visits and low number of calls made to the bank.The bank can target to make the customers use more of the online services and reduce in</a:t>
            </a:r>
            <a:r>
              <a:rPr lang="en-US" sz="2000"/>
              <a:t> </a:t>
            </a:r>
            <a:r>
              <a:rPr sz="2000"/>
              <a:t>person visits by providing better customer service</a:t>
            </a:r>
            <a:endParaRPr lang="en-US" sz="2000"/>
          </a:p>
          <a:p>
            <a:pPr marL="0" indent="0">
              <a:buNone/>
            </a:pPr>
            <a:endParaRPr lang="en-US" sz="2000"/>
          </a:p>
          <a:p>
            <a:pPr marL="0" indent="0">
              <a:buNone/>
            </a:pPr>
            <a:r>
              <a:rPr sz="2000" b="1"/>
              <a:t>Group 1:The Low Spending Customers</a:t>
            </a:r>
          </a:p>
          <a:p>
            <a:pPr marL="0" indent="0">
              <a:buNone/>
            </a:pPr>
            <a:r>
              <a:rPr sz="2000"/>
              <a:t>These group of customers have low </a:t>
            </a:r>
            <a:r>
              <a:rPr sz="2000" noProof="1"/>
              <a:t>avg</a:t>
            </a:r>
            <a:r>
              <a:rPr sz="2000"/>
              <a:t>_credit_limit and hold the least number of credit cards. Their interactions with the bank are mostly through online and calls made to the bank.The bank can target the customers to increase their average spending by providing more offers and options to chose for better credit cards that suite their needs.</a:t>
            </a:r>
            <a:endParaRPr lang="en-US" sz="2000"/>
          </a:p>
          <a:p>
            <a:pPr marL="0" indent="0">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Objective</a:t>
            </a:r>
            <a:endParaRPr sz="3600"/>
          </a:p>
        </p:txBody>
      </p:sp>
      <p:sp>
        <p:nvSpPr>
          <p:cNvPr id="3" name="Content Placeholder 2"/>
          <p:cNvSpPr>
            <a:spLocks noGrp="1" noEditPoints="1"/>
          </p:cNvSpPr>
          <p:nvPr>
            <p:ph idx="1"/>
          </p:nvPr>
        </p:nvSpPr>
        <p:spPr>
          <a:xfrm>
            <a:off x="941568" y="1821167"/>
            <a:ext cx="10515600" cy="4865976"/>
          </a:xfrm>
          <a:prstGeom prst="rect">
            <a:avLst/>
          </a:prstGeom>
        </p:spPr>
        <p:txBody>
          <a:bodyPr/>
          <a:lstStyle/>
          <a:p>
            <a:r>
              <a:rPr sz="2400"/>
              <a:t>To identify different segments in the existing customer based on their spending patterns as well as past interaction with the bank.</a:t>
            </a:r>
            <a:endParaRPr lang="en-US" sz="2400"/>
          </a:p>
          <a:p>
            <a:pPr marL="0" indent="0">
              <a:buNone/>
            </a:pPr>
            <a:endParaRPr lang="en-US" sz="2400"/>
          </a:p>
          <a:p>
            <a:pPr marL="0" indent="0">
              <a:buNone/>
            </a:pPr>
            <a:r>
              <a:rPr lang="en-US" b="1"/>
              <a:t>Key Questions</a:t>
            </a:r>
          </a:p>
          <a:p>
            <a:pPr marL="0" indent="0">
              <a:buNone/>
            </a:pPr>
            <a:endParaRPr lang="en-US" b="1"/>
          </a:p>
          <a:p>
            <a:r>
              <a:rPr lang="en-US" sz="2000"/>
              <a:t>Perform EDA.</a:t>
            </a:r>
          </a:p>
          <a:p>
            <a:r>
              <a:rPr lang="en-US" sz="2000"/>
              <a:t>Apply Clustering Algorithms and mentions how many clusters are formed ?</a:t>
            </a:r>
          </a:p>
          <a:p>
            <a:r>
              <a:rPr lang="en-US" sz="2000"/>
              <a:t>How are these segments different from each other?</a:t>
            </a:r>
          </a:p>
          <a:p>
            <a:r>
              <a:rPr lang="en-US" sz="2000"/>
              <a:t>What are your recommendations to the bank on how to better market to and service these customers?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sz="3600"/>
              <a:t>Conclusion &amp; Business Recommendations</a:t>
            </a:r>
          </a:p>
        </p:txBody>
      </p:sp>
      <p:sp>
        <p:nvSpPr>
          <p:cNvPr id="3" name="Content Placeholder 2"/>
          <p:cNvSpPr>
            <a:spLocks noGrp="1" noEditPoints="1"/>
          </p:cNvSpPr>
          <p:nvPr>
            <p:ph idx="1"/>
          </p:nvPr>
        </p:nvSpPr>
        <p:spPr>
          <a:prstGeom prst="rect">
            <a:avLst/>
          </a:prstGeom>
        </p:spPr>
        <p:txBody>
          <a:bodyPr/>
          <a:lstStyle/>
          <a:p>
            <a:pPr marL="0" indent="0">
              <a:buNone/>
            </a:pPr>
            <a:r>
              <a:rPr lang="en-US" sz="2000" b="1"/>
              <a:t>Group 2:The High Spending Customers</a:t>
            </a:r>
          </a:p>
          <a:p>
            <a:pPr marL="0" indent="0">
              <a:buNone/>
            </a:pPr>
            <a:r>
              <a:rPr lang="en-US" sz="2000"/>
              <a:t>These group of customers have high </a:t>
            </a:r>
            <a:r>
              <a:rPr lang="en-US" sz="2000" noProof="1"/>
              <a:t>avg</a:t>
            </a:r>
            <a:r>
              <a:rPr lang="en-US" sz="2000"/>
              <a:t>_credit_limit and hold the highest number of credit cards. Their interactions with the bank are mostly online.The bank should continue to provide good services to these group of customers</a:t>
            </a:r>
          </a:p>
          <a:p>
            <a:pPr marL="0" indent="0">
              <a:buNone/>
            </a:pPr>
            <a:endParaRPr lang="en-US" sz="2000"/>
          </a:p>
          <a:p>
            <a:pPr marL="0" indent="0">
              <a:buNone/>
            </a:pPr>
            <a:r>
              <a:rPr sz="2000" b="1"/>
              <a:t>Group 3</a:t>
            </a:r>
            <a:r>
              <a:rPr lang="en-US" sz="2000" b="1"/>
              <a:t>:</a:t>
            </a:r>
            <a:r>
              <a:rPr sz="2000" b="1"/>
              <a:t>The Above </a:t>
            </a:r>
            <a:r>
              <a:rPr sz="2000" b="1" noProof="1"/>
              <a:t>Avg</a:t>
            </a:r>
            <a:r>
              <a:rPr sz="2000" b="1"/>
              <a:t> Spending Customers</a:t>
            </a:r>
            <a:endParaRPr lang="en-US" sz="2000" b="1"/>
          </a:p>
          <a:p>
            <a:pPr marL="0" indent="0">
              <a:buNone/>
            </a:pPr>
            <a:r>
              <a:rPr sz="2000"/>
              <a:t>The group of customers have above average credit line .Their interactions with the bank are mostly in person.The Bank</a:t>
            </a:r>
            <a:r>
              <a:rPr lang="en-US" sz="2000"/>
              <a:t> </a:t>
            </a:r>
            <a:r>
              <a:rPr sz="2000"/>
              <a:t>should provide more options to maintain increase their credit line and better customer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Data Information</a:t>
            </a:r>
            <a:endParaRPr sz="3600"/>
          </a:p>
        </p:txBody>
      </p:sp>
      <p:sp>
        <p:nvSpPr>
          <p:cNvPr id="3" name="Content Placeholder 2"/>
          <p:cNvSpPr>
            <a:spLocks noGrp="1" noEditPoints="1"/>
          </p:cNvSpPr>
          <p:nvPr>
            <p:ph idx="1"/>
          </p:nvPr>
        </p:nvSpPr>
        <p:spPr>
          <a:prstGeom prst="rect">
            <a:avLst/>
          </a:prstGeom>
        </p:spPr>
        <p:txBody>
          <a:bodyPr/>
          <a:lstStyle/>
          <a:p>
            <a:r>
              <a:rPr lang="en-US" sz="2400" noProof="1"/>
              <a:t>Sl</a:t>
            </a:r>
            <a:r>
              <a:rPr lang="en-US" sz="2400"/>
              <a:t>_No :Serial No.</a:t>
            </a:r>
          </a:p>
          <a:p>
            <a:r>
              <a:rPr lang="en-US" sz="2400"/>
              <a:t>Customer Key</a:t>
            </a:r>
          </a:p>
          <a:p>
            <a:r>
              <a:rPr lang="en-US" sz="2400" noProof="1"/>
              <a:t>Avg</a:t>
            </a:r>
            <a:r>
              <a:rPr lang="en-US" sz="2400"/>
              <a:t>_Credit_Limit</a:t>
            </a:r>
          </a:p>
          <a:p>
            <a:r>
              <a:rPr lang="en-US" sz="2400"/>
              <a:t>Total_Credit_Cards</a:t>
            </a:r>
          </a:p>
          <a:p>
            <a:r>
              <a:rPr lang="en-US" sz="2400"/>
              <a:t>Total_visits_Bank</a:t>
            </a:r>
          </a:p>
          <a:p>
            <a:r>
              <a:rPr lang="en-US" sz="2400"/>
              <a:t>Total_visits_online</a:t>
            </a:r>
          </a:p>
          <a:p>
            <a:r>
              <a:rPr lang="en-US" sz="2400"/>
              <a:t>Total_calls_made</a:t>
            </a:r>
          </a:p>
          <a:p>
            <a:pPr marL="0" indent="0">
              <a:buNone/>
            </a:pPr>
            <a:endParaRPr lang="en-US" sz="2400"/>
          </a:p>
          <a:p>
            <a:pPr marL="0" indent="0">
              <a:buNone/>
            </a:pPr>
            <a:r>
              <a:rPr lang="en-US" sz="2400"/>
              <a:t>There are 660 rows and 7 columns</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Exploratory Data Analysis</a:t>
            </a:r>
            <a:endParaRPr sz="3600"/>
          </a:p>
        </p:txBody>
      </p:sp>
      <p:sp>
        <p:nvSpPr>
          <p:cNvPr id="3" name="Content Placeholder 2"/>
          <p:cNvSpPr>
            <a:spLocks noGrp="1" noEditPoints="1"/>
          </p:cNvSpPr>
          <p:nvPr>
            <p:ph idx="1"/>
          </p:nvPr>
        </p:nvSpPr>
        <p:spPr>
          <a:prstGeom prst="rect">
            <a:avLst/>
          </a:prstGeom>
        </p:spPr>
        <p:txBody>
          <a:bodyPr/>
          <a:lstStyle/>
          <a:p>
            <a:r>
              <a:rPr sz="2000"/>
              <a:t>The av</a:t>
            </a:r>
            <a:r>
              <a:rPr lang="en-US" sz="2000"/>
              <a:t>era</a:t>
            </a:r>
            <a:r>
              <a:rPr sz="2000"/>
              <a:t>g</a:t>
            </a:r>
            <a:r>
              <a:rPr lang="en-US" sz="2000"/>
              <a:t>e</a:t>
            </a:r>
            <a:r>
              <a:rPr sz="2000"/>
              <a:t> number of credit cards held by customers is 5</a:t>
            </a:r>
          </a:p>
          <a:p>
            <a:r>
              <a:rPr sz="2000"/>
              <a:t>The av</a:t>
            </a:r>
            <a:r>
              <a:rPr lang="en-US" sz="2000"/>
              <a:t>era</a:t>
            </a:r>
            <a:r>
              <a:rPr sz="2000"/>
              <a:t>g</a:t>
            </a:r>
            <a:r>
              <a:rPr lang="en-US" sz="2000"/>
              <a:t>e</a:t>
            </a:r>
            <a:r>
              <a:rPr sz="2000"/>
              <a:t> number of </a:t>
            </a:r>
            <a:endParaRPr lang="en-US" sz="2000"/>
          </a:p>
          <a:p>
            <a:pPr marL="0" indent="0">
              <a:buNone/>
            </a:pPr>
            <a:r>
              <a:rPr sz="2000"/>
              <a:t>visits(2 visits) made to bank</a:t>
            </a:r>
            <a:endParaRPr lang="en-US" sz="2000"/>
          </a:p>
          <a:p>
            <a:pPr marL="0" indent="0">
              <a:buNone/>
            </a:pPr>
            <a:r>
              <a:rPr sz="2000"/>
              <a:t>and visits made online by the </a:t>
            </a:r>
            <a:endParaRPr lang="en-US" sz="2000"/>
          </a:p>
          <a:p>
            <a:pPr marL="0" indent="0">
              <a:buNone/>
            </a:pPr>
            <a:r>
              <a:rPr sz="2000"/>
              <a:t>customers are similar but the </a:t>
            </a:r>
            <a:endParaRPr lang="en-US" sz="2000"/>
          </a:p>
          <a:p>
            <a:pPr marL="0" indent="0">
              <a:buNone/>
            </a:pPr>
            <a:r>
              <a:rPr sz="2000"/>
              <a:t>maximum number of online </a:t>
            </a:r>
            <a:endParaRPr lang="en-US" sz="2000"/>
          </a:p>
          <a:p>
            <a:pPr marL="0" indent="0">
              <a:buNone/>
            </a:pPr>
            <a:r>
              <a:rPr sz="2000"/>
              <a:t>visits are more than in-person</a:t>
            </a:r>
            <a:endParaRPr lang="en-US" sz="2000"/>
          </a:p>
          <a:p>
            <a:pPr marL="0" indent="0">
              <a:buNone/>
            </a:pPr>
            <a:r>
              <a:rPr sz="2000"/>
              <a:t>bank visits</a:t>
            </a:r>
          </a:p>
          <a:p>
            <a:r>
              <a:rPr sz="2000"/>
              <a:t>Max number of calls made </a:t>
            </a:r>
            <a:endParaRPr lang="en-US" sz="2000"/>
          </a:p>
          <a:p>
            <a:pPr marL="0" indent="0">
              <a:buNone/>
            </a:pPr>
            <a:r>
              <a:rPr sz="2000"/>
              <a:t>to the bank is 10.</a:t>
            </a:r>
          </a:p>
        </p:txBody>
      </p:sp>
      <p:pic>
        <p:nvPicPr>
          <p:cNvPr id="4" name="Picture 3"/>
          <p:cNvPicPr>
            <a:picLocks noChangeAspect="1"/>
          </p:cNvPicPr>
          <p:nvPr/>
        </p:nvPicPr>
        <p:blipFill>
          <a:blip r:embed="rId1"/>
          <a:srcRect/>
          <a:stretch>
            <a:fillRect/>
          </a:stretch>
        </p:blipFill>
        <p:spPr>
          <a:xfrm>
            <a:off x="5146851" y="2172772"/>
            <a:ext cx="6189044" cy="32711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89220"/>
          </a:xfrm>
          <a:prstGeom prst="rect">
            <a:avLst/>
          </a:prstGeom>
        </p:spPr>
        <p:txBody>
          <a:bodyPr/>
          <a:lstStyle/>
          <a:p>
            <a:r>
              <a:rPr lang="en-US" sz="3600"/>
              <a:t>Exploratory Data Analysis</a:t>
            </a:r>
          </a:p>
        </p:txBody>
      </p:sp>
      <p:sp>
        <p:nvSpPr>
          <p:cNvPr id="3" name="Content Placeholder 2"/>
          <p:cNvSpPr>
            <a:spLocks noGrp="1" noEditPoints="1"/>
          </p:cNvSpPr>
          <p:nvPr>
            <p:ph idx="1"/>
          </p:nvPr>
        </p:nvSpPr>
        <p:spPr>
          <a:xfrm>
            <a:off x="941568" y="1154345"/>
            <a:ext cx="10515600" cy="5022618"/>
          </a:xfrm>
          <a:prstGeom prst="rect">
            <a:avLst/>
          </a:prstGeom>
        </p:spPr>
        <p:txBody>
          <a:bodyPr/>
          <a:lstStyle/>
          <a:p>
            <a:pPr marL="0" indent="0">
              <a:buNone/>
            </a:pPr>
            <a:r>
              <a:rPr lang="en-US" sz="1600" b="1"/>
              <a:t>Analysis of </a:t>
            </a:r>
            <a:r>
              <a:rPr lang="en-US" sz="1600" b="1" noProof="1"/>
              <a:t>Avg</a:t>
            </a:r>
            <a:r>
              <a:rPr lang="en-US" sz="1600" b="1"/>
              <a:t>_Credit_Limit,Total_Credit_Cards,Total_visits_online,total_visits_bank &amp; Total_calls_made</a:t>
            </a:r>
            <a:endParaRPr sz="1600" b="1"/>
          </a:p>
        </p:txBody>
      </p:sp>
      <p:pic>
        <p:nvPicPr>
          <p:cNvPr id="4" name="Picture 3"/>
          <p:cNvPicPr>
            <a:picLocks noChangeAspect="1"/>
          </p:cNvPicPr>
          <p:nvPr/>
        </p:nvPicPr>
        <p:blipFill>
          <a:blip r:embed="rId1"/>
          <a:srcRect/>
          <a:stretch>
            <a:fillRect/>
          </a:stretch>
        </p:blipFill>
        <p:spPr>
          <a:xfrm>
            <a:off x="1405986" y="1716667"/>
            <a:ext cx="9586763" cy="2849078"/>
          </a:xfrm>
          <a:prstGeom prst="rect">
            <a:avLst/>
          </a:prstGeom>
        </p:spPr>
      </p:pic>
      <p:sp>
        <p:nvSpPr>
          <p:cNvPr id="5" name="TextBox 4"/>
          <p:cNvSpPr txBox="1"/>
          <p:nvPr/>
        </p:nvSpPr>
        <p:spPr>
          <a:xfrm>
            <a:off x="1405986" y="4820550"/>
            <a:ext cx="10043232" cy="1463646"/>
          </a:xfrm>
          <a:prstGeom prst="rect">
            <a:avLst/>
          </a:prstGeom>
          <a:noFill/>
        </p:spPr>
        <p:txBody>
          <a:bodyPr wrap="square" rtlCol="0">
            <a:spAutoFit/>
          </a:bodyPr>
          <a:lstStyle/>
          <a:p>
            <a:pPr marL="285750" indent="-285750">
              <a:buFont typeface="Arial" pitchFamily="34" charset="0" panose="020B0604020202020204"/>
              <a:buChar char="•"/>
            </a:pPr>
            <a:r>
              <a:rPr lang="en-US" noProof="1"/>
              <a:t>Avg</a:t>
            </a:r>
            <a:r>
              <a:rPr lang="en-US"/>
              <a:t>_Credit_Limit Varies from 3000 to 200000</a:t>
            </a:r>
          </a:p>
          <a:p>
            <a:pPr marL="285750" indent="-285750">
              <a:buFont typeface="Arial" pitchFamily="34" charset="0" panose="020B0604020202020204"/>
              <a:buChar char="•"/>
            </a:pPr>
            <a:r>
              <a:rPr lang="en-US"/>
              <a:t>Most of the customers have 4 credit cards</a:t>
            </a:r>
          </a:p>
          <a:p>
            <a:pPr marL="285750" indent="-285750">
              <a:buFont typeface="Arial" pitchFamily="34" charset="0" panose="020B0604020202020204"/>
              <a:buChar char="•"/>
            </a:pPr>
            <a:r>
              <a:rPr lang="en-US"/>
              <a:t>There has been a max of 2 visits to the bank by most of the customers</a:t>
            </a:r>
          </a:p>
          <a:p>
            <a:pPr marL="285750" indent="-285750">
              <a:buFont typeface="Arial" pitchFamily="34" charset="0" panose="020B0604020202020204"/>
              <a:buChar char="•"/>
            </a:pPr>
            <a:r>
              <a:rPr lang="en-US"/>
              <a:t>Most of the customers made 2 online visits to the bank</a:t>
            </a:r>
          </a:p>
          <a:p>
            <a:pPr marL="285750" indent="-285750">
              <a:buFont typeface="Arial" pitchFamily="34" charset="0" panose="020B0604020202020204"/>
              <a:buChar char="•"/>
            </a:pPr>
            <a:r>
              <a:rPr lang="en-US"/>
              <a:t>The no:of calls made by most of the customers to the bank is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Exploratory Data Analysis</a:t>
            </a:r>
            <a:endParaRPr sz="3600"/>
          </a:p>
        </p:txBody>
      </p:sp>
      <p:sp>
        <p:nvSpPr>
          <p:cNvPr id="3" name="Content Placeholder 2"/>
          <p:cNvSpPr>
            <a:spLocks noGrp="1" noEditPoints="1"/>
          </p:cNvSpPr>
          <p:nvPr>
            <p:ph idx="1"/>
          </p:nvPr>
        </p:nvSpPr>
        <p:spPr>
          <a:xfrm>
            <a:off x="941568" y="1821167"/>
            <a:ext cx="11182759" cy="4355796"/>
          </a:xfrm>
          <a:prstGeom prst="rect">
            <a:avLst/>
          </a:prstGeom>
        </p:spPr>
        <p:txBody>
          <a:bodyPr/>
          <a:lstStyle/>
          <a:p>
            <a:pPr>
              <a:buFont typeface="Arial" pitchFamily="34" charset="0" panose="020B0604020202020204"/>
              <a:buChar char="•"/>
            </a:pPr>
            <a:r>
              <a:rPr sz="2000" noProof="1"/>
              <a:t>Avg</a:t>
            </a:r>
            <a:r>
              <a:rPr sz="2000"/>
              <a:t>_Credit_Limit and </a:t>
            </a:r>
            <a:endParaRPr lang="en-US" sz="2000"/>
          </a:p>
          <a:p>
            <a:pPr marL="0" indent="0">
              <a:buNone/>
            </a:pPr>
            <a:r>
              <a:rPr sz="2000"/>
              <a:t>Total_Credit_Cards are </a:t>
            </a:r>
            <a:endParaRPr lang="en-US" sz="2000"/>
          </a:p>
          <a:p>
            <a:pPr marL="0" indent="0">
              <a:buNone/>
            </a:pPr>
            <a:r>
              <a:rPr sz="2000"/>
              <a:t>positively correlated.</a:t>
            </a:r>
          </a:p>
          <a:p>
            <a:pPr>
              <a:buFont typeface="Arial" pitchFamily="34" charset="0" panose="020B0604020202020204"/>
              <a:buChar char="•"/>
            </a:pPr>
            <a:r>
              <a:rPr sz="2000" noProof="1"/>
              <a:t>Avg</a:t>
            </a:r>
            <a:r>
              <a:rPr sz="2000"/>
              <a:t>_Credit_Limit has</a:t>
            </a:r>
            <a:endParaRPr lang="en-US" sz="2000"/>
          </a:p>
          <a:p>
            <a:pPr marL="0" indent="0">
              <a:buNone/>
            </a:pPr>
            <a:r>
              <a:rPr sz="2000"/>
              <a:t> positive correlation with </a:t>
            </a:r>
            <a:endParaRPr lang="en-US" sz="2000"/>
          </a:p>
          <a:p>
            <a:pPr marL="0" indent="0">
              <a:buNone/>
            </a:pPr>
            <a:r>
              <a:rPr sz="2000"/>
              <a:t>visits_online but has </a:t>
            </a:r>
            <a:endParaRPr lang="en-US" sz="2000"/>
          </a:p>
          <a:p>
            <a:pPr marL="0" indent="0">
              <a:buNone/>
            </a:pPr>
            <a:r>
              <a:rPr sz="2000"/>
              <a:t>negative correlation</a:t>
            </a:r>
            <a:endParaRPr lang="en-US" sz="2000"/>
          </a:p>
          <a:p>
            <a:pPr marL="0" indent="0">
              <a:buNone/>
            </a:pPr>
            <a:r>
              <a:rPr sz="2000"/>
              <a:t>in-person visits(Total_visits_bank)</a:t>
            </a:r>
            <a:endParaRPr lang="en-US" sz="2000"/>
          </a:p>
          <a:p>
            <a:pPr marL="0" indent="0">
              <a:buNone/>
            </a:pPr>
            <a:r>
              <a:rPr sz="2000"/>
              <a:t>to the bank and calls made to</a:t>
            </a:r>
            <a:endParaRPr lang="en-US" sz="2000"/>
          </a:p>
          <a:p>
            <a:pPr marL="0" indent="0">
              <a:buNone/>
            </a:pPr>
            <a:r>
              <a:rPr sz="2000"/>
              <a:t>the bank(Total_calls_made)</a:t>
            </a:r>
          </a:p>
          <a:p>
            <a:pPr>
              <a:buFont typeface="Arial" pitchFamily="34" charset="0" panose="020B0604020202020204"/>
              <a:buChar char="•"/>
            </a:pPr>
            <a:r>
              <a:rPr sz="2000"/>
              <a:t>To</a:t>
            </a:r>
            <a:r>
              <a:rPr lang="en-US" sz="2000"/>
              <a:t>tal</a:t>
            </a:r>
            <a:r>
              <a:rPr sz="2000"/>
              <a:t>_calls_made is negatively correlated to total_visits_bank which makes sense .</a:t>
            </a:r>
          </a:p>
        </p:txBody>
      </p:sp>
      <p:pic>
        <p:nvPicPr>
          <p:cNvPr id="5" name="Picture 4"/>
          <p:cNvPicPr>
            <a:picLocks noChangeAspect="1"/>
          </p:cNvPicPr>
          <p:nvPr/>
        </p:nvPicPr>
        <p:blipFill>
          <a:blip r:embed="rId1"/>
          <a:srcRect/>
          <a:stretch>
            <a:fillRect/>
          </a:stretch>
        </p:blipFill>
        <p:spPr>
          <a:xfrm>
            <a:off x="5383132" y="1690688"/>
            <a:ext cx="6741196" cy="39368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K-Means Clustering</a:t>
            </a:r>
          </a:p>
        </p:txBody>
      </p:sp>
      <p:sp>
        <p:nvSpPr>
          <p:cNvPr id="3" name="Content Placeholder 2"/>
          <p:cNvSpPr>
            <a:spLocks noGrp="1" noEditPoints="1"/>
          </p:cNvSpPr>
          <p:nvPr>
            <p:ph idx="1"/>
          </p:nvPr>
        </p:nvSpPr>
        <p:spPr>
          <a:prstGeom prst="rect">
            <a:avLst/>
          </a:prstGeom>
        </p:spPr>
        <p:txBody>
          <a:bodyPr/>
          <a:lstStyle/>
          <a:p>
            <a:pPr marL="0" indent="0">
              <a:buNone/>
            </a:pPr>
            <a:r>
              <a:rPr lang="en-US" b="1"/>
              <a:t>Steps:</a:t>
            </a:r>
          </a:p>
          <a:p>
            <a:pPr>
              <a:buFont typeface="Arial" pitchFamily="34" charset="0" panose="020B0604020202020204"/>
              <a:buChar char="•"/>
            </a:pPr>
            <a:r>
              <a:rPr lang="en-US"/>
              <a:t>Scale the data set</a:t>
            </a:r>
          </a:p>
          <a:p>
            <a:pPr>
              <a:buFont typeface="Arial" pitchFamily="34" charset="0" panose="020B0604020202020204"/>
              <a:buChar char="•"/>
            </a:pPr>
            <a:r>
              <a:rPr lang="en-US"/>
              <a:t>Perform K-Means Clustering</a:t>
            </a:r>
          </a:p>
          <a:p>
            <a:pPr>
              <a:buFont typeface="Arial" pitchFamily="34" charset="0" panose="020B0604020202020204"/>
              <a:buChar char="•"/>
            </a:pPr>
            <a:r>
              <a:rPr lang="en-US"/>
              <a:t>Select K with Elbow Method</a:t>
            </a:r>
          </a:p>
          <a:p>
            <a:pPr>
              <a:buFont typeface="Arial" pitchFamily="34" charset="0" panose="020B0604020202020204"/>
              <a:buChar char="•"/>
            </a:pPr>
            <a:r>
              <a:rPr lang="en-US"/>
              <a:t>Check the Silhouette Score</a:t>
            </a:r>
          </a:p>
          <a:p>
            <a:pPr>
              <a:buFont typeface="Arial" pitchFamily="34" charset="0" panose="020B0604020202020204"/>
              <a:buChar char="•"/>
            </a:pPr>
            <a:r>
              <a:rPr lang="en-US"/>
              <a:t>Find Optimal Number of Clusters</a:t>
            </a:r>
          </a:p>
          <a:p>
            <a:pPr>
              <a:buFont typeface="Arial" pitchFamily="34" charset="0" panose="020B0604020202020204"/>
              <a:buChar char="•"/>
            </a:pPr>
            <a:r>
              <a:rPr lang="en-US"/>
              <a:t>Perform Cluster Profiling</a:t>
            </a:r>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sz="3600"/>
              <a:t>Silhouette Score and Elbow Plot</a:t>
            </a:r>
            <a:endParaRPr sz="3600"/>
          </a:p>
        </p:txBody>
      </p:sp>
      <p:sp>
        <p:nvSpPr>
          <p:cNvPr id="3" name="Content Placeholder 2"/>
          <p:cNvSpPr>
            <a:spLocks noGrp="1" noEditPoints="1"/>
          </p:cNvSpPr>
          <p:nvPr>
            <p:ph idx="1"/>
          </p:nvPr>
        </p:nvSpPr>
        <p:spPr>
          <a:prstGeom prst="rect">
            <a:avLst/>
          </a:prstGeom>
        </p:spPr>
        <p:txBody>
          <a:bodyPr/>
          <a:lstStyle/>
          <a:p>
            <a:pPr marL="0" indent="0">
              <a:buNone/>
            </a:pPr>
            <a:r>
              <a:rPr lang="en-US"/>
              <a:t>Silhouette Score Plot                           Elbow Plot</a:t>
            </a:r>
          </a:p>
        </p:txBody>
      </p:sp>
      <p:pic>
        <p:nvPicPr>
          <p:cNvPr id="4" name="Picture 3"/>
          <p:cNvPicPr>
            <a:picLocks noChangeAspect="1"/>
          </p:cNvPicPr>
          <p:nvPr/>
        </p:nvPicPr>
        <p:blipFill>
          <a:blip r:embed="rId1"/>
          <a:srcRect/>
          <a:stretch>
            <a:fillRect/>
          </a:stretch>
        </p:blipFill>
        <p:spPr>
          <a:xfrm>
            <a:off x="6503964" y="2418832"/>
            <a:ext cx="4599830" cy="3030574"/>
          </a:xfrm>
          <a:prstGeom prst="rect">
            <a:avLst/>
          </a:prstGeom>
        </p:spPr>
      </p:pic>
      <p:pic>
        <p:nvPicPr>
          <p:cNvPr id="5" name="Picture 4"/>
          <p:cNvPicPr>
            <a:picLocks noChangeAspect="1"/>
          </p:cNvPicPr>
          <p:nvPr/>
        </p:nvPicPr>
        <p:blipFill>
          <a:blip r:embed="rId2"/>
          <a:srcRect/>
          <a:stretch>
            <a:fillRect/>
          </a:stretch>
        </p:blipFill>
        <p:spPr>
          <a:xfrm>
            <a:off x="1091682" y="2418832"/>
            <a:ext cx="4925829" cy="3030574"/>
          </a:xfrm>
          <a:prstGeom prst="rect">
            <a:avLst/>
          </a:prstGeom>
        </p:spPr>
      </p:pic>
      <p:sp>
        <p:nvSpPr>
          <p:cNvPr id="6" name="TextBox 5"/>
          <p:cNvSpPr txBox="1"/>
          <p:nvPr/>
        </p:nvSpPr>
        <p:spPr>
          <a:xfrm>
            <a:off x="1491296" y="5449406"/>
            <a:ext cx="9091674" cy="366366"/>
          </a:xfrm>
          <a:prstGeom prst="rect">
            <a:avLst/>
          </a:prstGeom>
          <a:noFill/>
        </p:spPr>
        <p:txBody>
          <a:bodyPr wrap="square" rtlCol="0">
            <a:spAutoFit/>
          </a:bodyPr>
          <a:lstStyle/>
          <a:p>
            <a:r>
              <a:rPr lang="en-US"/>
              <a:t>Appropriate value of k seems to be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28464"/>
          </a:xfrm>
          <a:prstGeom prst="rect">
            <a:avLst/>
          </a:prstGeom>
        </p:spPr>
        <p:txBody>
          <a:bodyPr/>
          <a:lstStyle/>
          <a:p>
            <a:r>
              <a:rPr lang="en-US" sz="3600"/>
              <a:t>Cluster Profiling-K Means</a:t>
            </a:r>
            <a:endParaRPr sz="3600"/>
          </a:p>
        </p:txBody>
      </p:sp>
      <p:sp>
        <p:nvSpPr>
          <p:cNvPr id="3" name="Content Placeholder 2"/>
          <p:cNvSpPr>
            <a:spLocks noGrp="1" noEditPoints="1"/>
          </p:cNvSpPr>
          <p:nvPr>
            <p:ph idx="1"/>
          </p:nvPr>
        </p:nvSpPr>
        <p:spPr>
          <a:xfrm>
            <a:off x="941568" y="1088600"/>
            <a:ext cx="10515600" cy="5245341"/>
          </a:xfrm>
          <a:prstGeom prst="rect">
            <a:avLst/>
          </a:prstGeom>
        </p:spPr>
        <p:txBody>
          <a:bodyPr/>
          <a:lstStyle/>
          <a:p>
            <a:r>
              <a:rPr lang="en-US"/>
              <a:t>We have obtained 4 clusters with K-Means</a:t>
            </a:r>
          </a:p>
        </p:txBody>
      </p:sp>
      <p:pic>
        <p:nvPicPr>
          <p:cNvPr id="4" name="Picture 3"/>
          <p:cNvPicPr>
            <a:picLocks noChangeAspect="1"/>
          </p:cNvPicPr>
          <p:nvPr/>
        </p:nvPicPr>
        <p:blipFill>
          <a:blip r:embed="rId1"/>
          <a:srcRect/>
          <a:stretch>
            <a:fillRect/>
          </a:stretch>
        </p:blipFill>
        <p:spPr>
          <a:xfrm>
            <a:off x="1400227" y="3874970"/>
            <a:ext cx="8670654" cy="2169279"/>
          </a:xfrm>
          <a:prstGeom prst="rect">
            <a:avLst/>
          </a:prstGeom>
        </p:spPr>
      </p:pic>
      <p:pic>
        <p:nvPicPr>
          <p:cNvPr id="5" name="Picture 4"/>
          <p:cNvPicPr>
            <a:picLocks noChangeAspect="1"/>
          </p:cNvPicPr>
          <p:nvPr/>
        </p:nvPicPr>
        <p:blipFill>
          <a:blip r:embed="rId2"/>
          <a:srcRect/>
          <a:stretch>
            <a:fillRect/>
          </a:stretch>
        </p:blipFill>
        <p:spPr>
          <a:xfrm>
            <a:off x="1400227" y="1631306"/>
            <a:ext cx="8670654" cy="2169279"/>
          </a:xfrm>
          <a:prstGeom prst="rect">
            <a:avLst/>
          </a:prstGeom>
        </p:spPr>
      </p:pic>
    </p:spTree>
  </p:cSld>
  <p:clrMapOvr>
    <a:masterClrMapping/>
  </p:clrMapOvr>
</p:sld>
</file>

<file path=ppt/theme/theme1.xml><?xml version="1.0" encoding="utf-8"?>
<a:theme xmlns:a="http://schemas.openxmlformats.org/drawingml/2006/main" name="Green Party">
  <a:themeElements>
    <a:clrScheme name="Green Party">
      <a:dk1>
        <a:sysClr val="windowText" lastClr="000000"/>
      </a:dk1>
      <a:lt1>
        <a:srgbClr val="FDFDFD"/>
      </a:lt1>
      <a:dk2>
        <a:srgbClr val="093139"/>
      </a:dk2>
      <a:lt2>
        <a:srgbClr val="E0DBCC"/>
      </a:lt2>
      <a:accent1>
        <a:srgbClr val="69D2E7"/>
      </a:accent1>
      <a:accent2>
        <a:srgbClr val="2BB12B"/>
      </a:accent2>
      <a:accent3>
        <a:srgbClr val="A3DFCB"/>
      </a:accent3>
      <a:accent4>
        <a:srgbClr val="F38F30"/>
      </a:accent4>
      <a:accent5>
        <a:srgbClr val="24A1A4"/>
      </a:accent5>
      <a:accent6>
        <a:srgbClr val="E4D906"/>
      </a:accent6>
      <a:hlink>
        <a:srgbClr val="24A1A4"/>
      </a:hlink>
      <a:folHlink>
        <a:srgbClr val="49D4D7"/>
      </a:folHlink>
    </a:clrScheme>
    <a:fontScheme name="Green Party">
      <a:majorFont>
        <a:latin typeface="Verdana bold"/>
        <a:ea typeface=""/>
        <a:cs typeface=""/>
      </a:majorFont>
      <a:minorFont>
        <a:latin typeface="Verdana"/>
        <a:ea typeface=""/>
        <a:cs typeface=""/>
      </a:minorFont>
    </a:fontScheme>
    <a:fmtScheme name="Green Party">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Nair</dc:creator>
  <cp:lastModifiedBy>Sandhya Nair</cp:lastModifiedBy>
  <cp:revision>1</cp:revision>
  <dcterms:created xsi:type="dcterms:W3CDTF">2021-04-13T18:26:30Z</dcterms:created>
  <dcterms:modified xsi:type="dcterms:W3CDTF">2021-04-16T10:59:01Z</dcterms:modified>
</cp:coreProperties>
</file>