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12/28/2018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12/28/2018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12/28/2018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12/28/2018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12/28/2018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12/28/2018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12/28/2018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12/28/2018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12/28/2018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12/28/2018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12/28/2018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12/28/2018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12/28/2018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12/28/2018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12/28/2018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12/28/2018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12/28/2018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12/28/2018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86282-D339-46F9-BA62-8A6F16B636B0}"/>
              </a:ext>
            </a:extLst>
          </p:cNvPr>
          <p:cNvSpPr>
            <a:spLocks noGrp="1"/>
          </p:cNvSpPr>
          <p:nvPr>
            <p:ph type="ctrTitle"/>
          </p:nvPr>
        </p:nvSpPr>
        <p:spPr/>
        <p:txBody>
          <a:bodyPr/>
          <a:lstStyle/>
          <a:p>
            <a:r>
              <a:rPr lang="en-CA" b="1"/>
              <a:t>Battle of Neighborhoods</a:t>
            </a:r>
            <a:br>
              <a:rPr lang="en-CA" b="1"/>
            </a:br>
            <a:endParaRPr lang="en-CA"/>
          </a:p>
        </p:txBody>
      </p:sp>
      <p:sp>
        <p:nvSpPr>
          <p:cNvPr id="3" name="Subtitle 2">
            <a:extLst>
              <a:ext uri="{FF2B5EF4-FFF2-40B4-BE49-F238E27FC236}">
                <a16:creationId xmlns:a16="http://schemas.microsoft.com/office/drawing/2014/main" id="{56D643AA-644F-4EEA-8A78-0DEAC4BFC1C1}"/>
              </a:ext>
            </a:extLst>
          </p:cNvPr>
          <p:cNvSpPr>
            <a:spLocks noGrp="1"/>
          </p:cNvSpPr>
          <p:nvPr>
            <p:ph type="subTitle" idx="1"/>
          </p:nvPr>
        </p:nvSpPr>
        <p:spPr/>
        <p:txBody>
          <a:bodyPr/>
          <a:lstStyle/>
          <a:p>
            <a:r>
              <a:rPr lang="en-CA" b="1"/>
              <a:t>Toronto, Canada</a:t>
            </a:r>
          </a:p>
        </p:txBody>
      </p:sp>
    </p:spTree>
    <p:extLst>
      <p:ext uri="{BB962C8B-B14F-4D97-AF65-F5344CB8AC3E}">
        <p14:creationId xmlns:p14="http://schemas.microsoft.com/office/powerpoint/2010/main" val="981721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A57B8-6DB4-4645-B905-7092636AF0D6}"/>
              </a:ext>
            </a:extLst>
          </p:cNvPr>
          <p:cNvSpPr>
            <a:spLocks noGrp="1"/>
          </p:cNvSpPr>
          <p:nvPr>
            <p:ph type="title"/>
          </p:nvPr>
        </p:nvSpPr>
        <p:spPr/>
        <p:txBody>
          <a:bodyPr/>
          <a:lstStyle/>
          <a:p>
            <a:r>
              <a:rPr lang="en-CA" b="1"/>
              <a:t>Project Description:</a:t>
            </a:r>
            <a:br>
              <a:rPr lang="en-CA" b="1"/>
            </a:br>
            <a:endParaRPr lang="en-CA"/>
          </a:p>
        </p:txBody>
      </p:sp>
      <p:sp>
        <p:nvSpPr>
          <p:cNvPr id="3" name="Content Placeholder 2">
            <a:extLst>
              <a:ext uri="{FF2B5EF4-FFF2-40B4-BE49-F238E27FC236}">
                <a16:creationId xmlns:a16="http://schemas.microsoft.com/office/drawing/2014/main" id="{F6191AB4-FA9A-40E4-A36D-628B5CAF2ED1}"/>
              </a:ext>
            </a:extLst>
          </p:cNvPr>
          <p:cNvSpPr>
            <a:spLocks noGrp="1"/>
          </p:cNvSpPr>
          <p:nvPr>
            <p:ph idx="1"/>
          </p:nvPr>
        </p:nvSpPr>
        <p:spPr/>
        <p:txBody>
          <a:bodyPr>
            <a:normAutofit fontScale="92500" lnSpcReduction="20000"/>
          </a:bodyPr>
          <a:lstStyle/>
          <a:p>
            <a:r>
              <a:rPr lang="en-CA"/>
              <a:t>At whatever point individuals move to some other place, they investigate the place and endeavor to get however much data as could reasonably be expected about it. It very well may be the area, region, advertise, cost of the place and a lot more factors including neighborhood examination. This is can be named as demand for an inquiry calculation which for the most part restores the asked for highlights, for example, populace rate, middle house value, school evaluations, wrongdoing rates, climate conditions, recreational offices and so on.</a:t>
            </a:r>
          </a:p>
          <a:p>
            <a:r>
              <a:rPr lang="en-CA"/>
              <a:t>It would be useful and pleasant to have an application which could make simple by thinking about a near investigation between the area with gave factors.</a:t>
            </a:r>
          </a:p>
          <a:p>
            <a:r>
              <a:rPr lang="en-CA"/>
              <a:t>This venture helps the end client or the partner to accomplish the outcomes which won't just suggest yet additionally spares a great deal of time in manual hunt. This will in reality spare the time and cash of the client.</a:t>
            </a:r>
          </a:p>
          <a:p>
            <a:endParaRPr lang="en-CA"/>
          </a:p>
        </p:txBody>
      </p:sp>
    </p:spTree>
    <p:extLst>
      <p:ext uri="{BB962C8B-B14F-4D97-AF65-F5344CB8AC3E}">
        <p14:creationId xmlns:p14="http://schemas.microsoft.com/office/powerpoint/2010/main" val="1009743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61434-AB13-48DB-9D30-031051A888E6}"/>
              </a:ext>
            </a:extLst>
          </p:cNvPr>
          <p:cNvSpPr>
            <a:spLocks noGrp="1"/>
          </p:cNvSpPr>
          <p:nvPr>
            <p:ph type="title"/>
          </p:nvPr>
        </p:nvSpPr>
        <p:spPr/>
        <p:txBody>
          <a:bodyPr/>
          <a:lstStyle/>
          <a:p>
            <a:r>
              <a:rPr lang="en-CA"/>
              <a:t>Cont..</a:t>
            </a:r>
          </a:p>
        </p:txBody>
      </p:sp>
      <p:sp>
        <p:nvSpPr>
          <p:cNvPr id="3" name="Content Placeholder 2">
            <a:extLst>
              <a:ext uri="{FF2B5EF4-FFF2-40B4-BE49-F238E27FC236}">
                <a16:creationId xmlns:a16="http://schemas.microsoft.com/office/drawing/2014/main" id="{12C0E6C2-8215-4BDD-9E38-4862A5E16D6A}"/>
              </a:ext>
            </a:extLst>
          </p:cNvPr>
          <p:cNvSpPr>
            <a:spLocks noGrp="1"/>
          </p:cNvSpPr>
          <p:nvPr>
            <p:ph idx="1"/>
          </p:nvPr>
        </p:nvSpPr>
        <p:spPr/>
        <p:txBody>
          <a:bodyPr>
            <a:normAutofit lnSpcReduction="10000"/>
          </a:bodyPr>
          <a:lstStyle/>
          <a:p>
            <a:r>
              <a:rPr lang="en-CA"/>
              <a:t>This undertaking can be utilized by the client at the season of rental condo or purchase house in a region dependent on the circulation of different offices accessible around the area. For instance, this venture would analyze 2 haphazardly picked neighborhoods and examinations the main 10 most basic settings in every one of those two neighborhoods dependent on the quantity of visits by individuals in every one of those spots. Additionally, this undertaking utilizes K-mean bunching unsupervised machine learning calculation to group the settings dependent on the place class, for example, eateries, park, café, rec center, clubs and so forth. This would give a superior comprehension of the likenesses and dissimilarities between the two picked neighborhoods to recover more experiences and to finish up easily which neighborhood prevails upon other.</a:t>
            </a:r>
          </a:p>
        </p:txBody>
      </p:sp>
    </p:spTree>
    <p:extLst>
      <p:ext uri="{BB962C8B-B14F-4D97-AF65-F5344CB8AC3E}">
        <p14:creationId xmlns:p14="http://schemas.microsoft.com/office/powerpoint/2010/main" val="3268423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5BDA3-1896-4082-B725-CFA960131053}"/>
              </a:ext>
            </a:extLst>
          </p:cNvPr>
          <p:cNvSpPr>
            <a:spLocks noGrp="1"/>
          </p:cNvSpPr>
          <p:nvPr>
            <p:ph type="title"/>
          </p:nvPr>
        </p:nvSpPr>
        <p:spPr/>
        <p:txBody>
          <a:bodyPr/>
          <a:lstStyle/>
          <a:p>
            <a:r>
              <a:rPr lang="en-CA" b="1"/>
              <a:t>Data Sets and APIs:</a:t>
            </a:r>
            <a:br>
              <a:rPr lang="en-CA" b="1"/>
            </a:br>
            <a:endParaRPr lang="en-CA"/>
          </a:p>
        </p:txBody>
      </p:sp>
      <p:sp>
        <p:nvSpPr>
          <p:cNvPr id="3" name="Content Placeholder 2">
            <a:extLst>
              <a:ext uri="{FF2B5EF4-FFF2-40B4-BE49-F238E27FC236}">
                <a16:creationId xmlns:a16="http://schemas.microsoft.com/office/drawing/2014/main" id="{58E9DBA6-C5E2-423E-8D56-6907D74FFDDB}"/>
              </a:ext>
            </a:extLst>
          </p:cNvPr>
          <p:cNvSpPr>
            <a:spLocks noGrp="1"/>
          </p:cNvSpPr>
          <p:nvPr>
            <p:ph idx="1"/>
          </p:nvPr>
        </p:nvSpPr>
        <p:spPr/>
        <p:txBody>
          <a:bodyPr>
            <a:normAutofit fontScale="85000" lnSpcReduction="10000"/>
          </a:bodyPr>
          <a:lstStyle/>
          <a:p>
            <a:r>
              <a:rPr lang="en-CA"/>
              <a:t>*Foursquare API:</a:t>
            </a:r>
            <a:br>
              <a:rPr lang="en-CA"/>
            </a:br>
            <a:r>
              <a:rPr lang="en-CA"/>
              <a:t>This API has a database of in excess of 105 million spots. This task would utilize Four-square API as its prime information gathering source. Numerous associations are utilizing to geo-tag their photographs with nitty gritty data about a goal, while likewise presenting logically significant areas for the individuals who are scanning for a place to eat, drink or investigate. This API gives the capacity to perform area seek, area sharing and insights regarding a business. Foursquare clients can likewise utilize photographs, tips and surveys in numerous gainful approaches to increase the value of the outcomes</a:t>
            </a:r>
          </a:p>
          <a:p>
            <a:r>
              <a:rPr lang="en-CA"/>
              <a:t>Work Flow:</a:t>
            </a:r>
            <a:br>
              <a:rPr lang="en-CA"/>
            </a:br>
            <a:r>
              <a:rPr lang="en-CA"/>
              <a:t>HTTP requests would be made to this Foursquare API server utilizing postal districts of the Toronto city neighborhoods to pull the area data (Latitude and Longitude).Foursquare API look highlight would be empowered to gather the close-by spots of the areas. Because of http ask for restrictions the quantity of spots per neighborhood parameter would sensibly be set to 100 and the range parameter would be set to 700.</a:t>
            </a:r>
          </a:p>
          <a:p>
            <a:endParaRPr lang="en-CA"/>
          </a:p>
        </p:txBody>
      </p:sp>
    </p:spTree>
    <p:extLst>
      <p:ext uri="{BB962C8B-B14F-4D97-AF65-F5344CB8AC3E}">
        <p14:creationId xmlns:p14="http://schemas.microsoft.com/office/powerpoint/2010/main" val="1750383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B04F0B-FB0A-42E0-9B32-1D9816B6232C}"/>
              </a:ext>
            </a:extLst>
          </p:cNvPr>
          <p:cNvSpPr>
            <a:spLocks noGrp="1"/>
          </p:cNvSpPr>
          <p:nvPr>
            <p:ph idx="1"/>
          </p:nvPr>
        </p:nvSpPr>
        <p:spPr/>
        <p:txBody>
          <a:bodyPr/>
          <a:lstStyle/>
          <a:p>
            <a:r>
              <a:rPr lang="en-CA"/>
              <a:t>Folium:</a:t>
            </a:r>
            <a:br>
              <a:rPr lang="en-CA"/>
            </a:br>
            <a:r>
              <a:rPr lang="en-CA"/>
              <a:t>Python visualization library would be utilized to envision the areas group dissemination of Toronto city over an intuitive pamphlet map.Extensive near examination of two arbitrarily chosen world be conveyed to get the attractive experiences from the results utilizing python's logical libraries Pandas, NumPy and Scikit-learn.</a:t>
            </a:r>
          </a:p>
          <a:p>
            <a:r>
              <a:rPr lang="en-CA"/>
              <a:t>Unsupervised machine learning calculation K-mean grouping would be connected to shape the bunches of various classifications of spots dwelling in and around the areas. These groups from every one of those two picked neighborhoods would be broke down independently all in all and similarly to determine the ends.</a:t>
            </a:r>
          </a:p>
          <a:p>
            <a:endParaRPr lang="en-CA"/>
          </a:p>
        </p:txBody>
      </p:sp>
    </p:spTree>
    <p:extLst>
      <p:ext uri="{BB962C8B-B14F-4D97-AF65-F5344CB8AC3E}">
        <p14:creationId xmlns:p14="http://schemas.microsoft.com/office/powerpoint/2010/main" val="3356379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D7DF6-08B0-4796-A0D9-398D983859CC}"/>
              </a:ext>
            </a:extLst>
          </p:cNvPr>
          <p:cNvSpPr>
            <a:spLocks noGrp="1"/>
          </p:cNvSpPr>
          <p:nvPr>
            <p:ph type="title"/>
          </p:nvPr>
        </p:nvSpPr>
        <p:spPr/>
        <p:txBody>
          <a:bodyPr/>
          <a:lstStyle/>
          <a:p>
            <a:r>
              <a:rPr lang="en-CA" b="1"/>
              <a:t>Python packages and Dependencies:</a:t>
            </a:r>
            <a:br>
              <a:rPr lang="en-CA" b="1"/>
            </a:br>
            <a:endParaRPr lang="en-CA"/>
          </a:p>
        </p:txBody>
      </p:sp>
      <p:sp>
        <p:nvSpPr>
          <p:cNvPr id="3" name="Content Placeholder 2">
            <a:extLst>
              <a:ext uri="{FF2B5EF4-FFF2-40B4-BE49-F238E27FC236}">
                <a16:creationId xmlns:a16="http://schemas.microsoft.com/office/drawing/2014/main" id="{499E4BCE-278F-48CB-9E07-F3B1B427C08A}"/>
              </a:ext>
            </a:extLst>
          </p:cNvPr>
          <p:cNvSpPr>
            <a:spLocks noGrp="1"/>
          </p:cNvSpPr>
          <p:nvPr>
            <p:ph idx="1"/>
          </p:nvPr>
        </p:nvSpPr>
        <p:spPr/>
        <p:txBody>
          <a:bodyPr/>
          <a:lstStyle/>
          <a:p>
            <a:r>
              <a:rPr lang="en-CA"/>
              <a:t>• Pandas - Library for Data Analysis</a:t>
            </a:r>
            <a:br>
              <a:rPr lang="en-CA"/>
            </a:br>
            <a:r>
              <a:rPr lang="en-CA"/>
              <a:t>• NumPy – Library to handle data in a vectorized manner</a:t>
            </a:r>
            <a:br>
              <a:rPr lang="en-CA"/>
            </a:br>
            <a:r>
              <a:rPr lang="en-CA"/>
              <a:t>• JSON – Library to handle JSON files</a:t>
            </a:r>
            <a:br>
              <a:rPr lang="en-CA"/>
            </a:br>
            <a:r>
              <a:rPr lang="en-CA"/>
              <a:t>• Geopy – To retrieve Location Data</a:t>
            </a:r>
            <a:br>
              <a:rPr lang="en-CA"/>
            </a:br>
            <a:r>
              <a:rPr lang="en-CA"/>
              <a:t>• Requests – Library to handle http requests</a:t>
            </a:r>
            <a:br>
              <a:rPr lang="en-CA"/>
            </a:br>
            <a:r>
              <a:rPr lang="en-CA"/>
              <a:t>• Matplotlib – Python Plotting Module</a:t>
            </a:r>
            <a:br>
              <a:rPr lang="en-CA"/>
            </a:br>
            <a:r>
              <a:rPr lang="en-CA"/>
              <a:t>• Sklearn – Python machine learning Library</a:t>
            </a:r>
            <a:br>
              <a:rPr lang="en-CA"/>
            </a:br>
            <a:r>
              <a:rPr lang="en-CA"/>
              <a:t>• Folium – Map rendering Library</a:t>
            </a:r>
          </a:p>
        </p:txBody>
      </p:sp>
    </p:spTree>
    <p:extLst>
      <p:ext uri="{BB962C8B-B14F-4D97-AF65-F5344CB8AC3E}">
        <p14:creationId xmlns:p14="http://schemas.microsoft.com/office/powerpoint/2010/main" val="2317908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03EF9-A416-4FD7-80AC-8D643C631805}"/>
              </a:ext>
            </a:extLst>
          </p:cNvPr>
          <p:cNvSpPr>
            <a:spLocks noGrp="1"/>
          </p:cNvSpPr>
          <p:nvPr>
            <p:ph type="title"/>
          </p:nvPr>
        </p:nvSpPr>
        <p:spPr/>
        <p:txBody>
          <a:bodyPr/>
          <a:lstStyle/>
          <a:p>
            <a:r>
              <a:rPr lang="en-CA" b="1"/>
              <a:t>Results Section</a:t>
            </a:r>
            <a:br>
              <a:rPr lang="en-CA"/>
            </a:br>
            <a:endParaRPr lang="en-CA"/>
          </a:p>
        </p:txBody>
      </p:sp>
      <p:sp>
        <p:nvSpPr>
          <p:cNvPr id="3" name="Content Placeholder 2">
            <a:extLst>
              <a:ext uri="{FF2B5EF4-FFF2-40B4-BE49-F238E27FC236}">
                <a16:creationId xmlns:a16="http://schemas.microsoft.com/office/drawing/2014/main" id="{E0610EE4-7172-4CD7-9D85-44D3B96CD7A7}"/>
              </a:ext>
            </a:extLst>
          </p:cNvPr>
          <p:cNvSpPr>
            <a:spLocks noGrp="1"/>
          </p:cNvSpPr>
          <p:nvPr>
            <p:ph idx="1"/>
          </p:nvPr>
        </p:nvSpPr>
        <p:spPr/>
        <p:txBody>
          <a:bodyPr/>
          <a:lstStyle/>
          <a:p>
            <a:r>
              <a:rPr lang="en-CA"/>
              <a:t>The results show the neighbourhood of the place which has all the amenities and places near by and is more preferred. The code above shows the process as neighborhoods in Toronto were counted given a fixed number prior to the problem solving. It turns out that the neighborhood having facilities like gym, coffee shop is most preferable. This is because we cannot go far for the places which we regularly use and having them near by can make our life easier.</a:t>
            </a:r>
          </a:p>
          <a:p>
            <a:endParaRPr lang="en-CA"/>
          </a:p>
        </p:txBody>
      </p:sp>
    </p:spTree>
    <p:extLst>
      <p:ext uri="{BB962C8B-B14F-4D97-AF65-F5344CB8AC3E}">
        <p14:creationId xmlns:p14="http://schemas.microsoft.com/office/powerpoint/2010/main" val="1891667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D5C9C-E4A9-4230-B2A9-E1138EFA27F4}"/>
              </a:ext>
            </a:extLst>
          </p:cNvPr>
          <p:cNvSpPr>
            <a:spLocks noGrp="1"/>
          </p:cNvSpPr>
          <p:nvPr>
            <p:ph type="title"/>
          </p:nvPr>
        </p:nvSpPr>
        <p:spPr/>
        <p:txBody>
          <a:bodyPr/>
          <a:lstStyle/>
          <a:p>
            <a:r>
              <a:rPr lang="en-CA" b="1"/>
              <a:t>Discussion Section</a:t>
            </a:r>
            <a:br>
              <a:rPr lang="en-CA"/>
            </a:br>
            <a:endParaRPr lang="en-CA"/>
          </a:p>
        </p:txBody>
      </p:sp>
      <p:sp>
        <p:nvSpPr>
          <p:cNvPr id="3" name="Content Placeholder 2">
            <a:extLst>
              <a:ext uri="{FF2B5EF4-FFF2-40B4-BE49-F238E27FC236}">
                <a16:creationId xmlns:a16="http://schemas.microsoft.com/office/drawing/2014/main" id="{8C715EB5-1B7F-42DE-AB6A-57E033BBF241}"/>
              </a:ext>
            </a:extLst>
          </p:cNvPr>
          <p:cNvSpPr>
            <a:spLocks noGrp="1"/>
          </p:cNvSpPr>
          <p:nvPr>
            <p:ph idx="1"/>
          </p:nvPr>
        </p:nvSpPr>
        <p:spPr/>
        <p:txBody>
          <a:bodyPr/>
          <a:lstStyle/>
          <a:p>
            <a:r>
              <a:rPr lang="en-CA"/>
              <a:t>The results suggest that the neighbourhood having all the facilities are the most common places that are preferred to live, how ever it is also common that they are higher in demand which will cause the high cost of living. Though we can predict the most common areas and most preferred, but we also need to consider that not most of the population will afford this communities as they are higher prices.</a:t>
            </a:r>
          </a:p>
          <a:p>
            <a:endParaRPr lang="en-CA"/>
          </a:p>
        </p:txBody>
      </p:sp>
    </p:spTree>
    <p:extLst>
      <p:ext uri="{BB962C8B-B14F-4D97-AF65-F5344CB8AC3E}">
        <p14:creationId xmlns:p14="http://schemas.microsoft.com/office/powerpoint/2010/main" val="2360976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2938-AE80-4161-A3BC-395DD088CC60}"/>
              </a:ext>
            </a:extLst>
          </p:cNvPr>
          <p:cNvSpPr>
            <a:spLocks noGrp="1"/>
          </p:cNvSpPr>
          <p:nvPr>
            <p:ph type="title"/>
          </p:nvPr>
        </p:nvSpPr>
        <p:spPr/>
        <p:txBody>
          <a:bodyPr/>
          <a:lstStyle/>
          <a:p>
            <a:r>
              <a:rPr lang="en-CA" b="1"/>
              <a:t>Conclusion Section</a:t>
            </a:r>
            <a:endParaRPr lang="en-CA"/>
          </a:p>
        </p:txBody>
      </p:sp>
      <p:sp>
        <p:nvSpPr>
          <p:cNvPr id="3" name="Content Placeholder 2">
            <a:extLst>
              <a:ext uri="{FF2B5EF4-FFF2-40B4-BE49-F238E27FC236}">
                <a16:creationId xmlns:a16="http://schemas.microsoft.com/office/drawing/2014/main" id="{57FD0A98-A0F2-4386-9A32-A439B63EAFCC}"/>
              </a:ext>
            </a:extLst>
          </p:cNvPr>
          <p:cNvSpPr>
            <a:spLocks noGrp="1"/>
          </p:cNvSpPr>
          <p:nvPr>
            <p:ph idx="1"/>
          </p:nvPr>
        </p:nvSpPr>
        <p:spPr/>
        <p:txBody>
          <a:bodyPr/>
          <a:lstStyle/>
          <a:p>
            <a:r>
              <a:rPr lang="en-CA"/>
              <a:t>To conclude, the most common places were discovered using the data frame that are famous around the Toronto City. Data frames were not highly useful in this project; however, the code does display an accurate representation of what an actual neighbourhood would look like. The code is used to recommend the most preferred places, but we also need to include the pricing which help in better understanding.</a:t>
            </a:r>
          </a:p>
          <a:p>
            <a:endParaRPr lang="en-CA"/>
          </a:p>
        </p:txBody>
      </p:sp>
    </p:spTree>
    <p:extLst>
      <p:ext uri="{BB962C8B-B14F-4D97-AF65-F5344CB8AC3E}">
        <p14:creationId xmlns:p14="http://schemas.microsoft.com/office/powerpoint/2010/main" val="12965564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TotalTime>
  <Words>588</Words>
  <Application>Microsoft Office PowerPoint</Application>
  <PresentationFormat>Widescreen</PresentationFormat>
  <Paragraphs>21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 Boardroom</vt:lpstr>
      <vt:lpstr>Battle of Neighborhoods </vt:lpstr>
      <vt:lpstr>Project Description: </vt:lpstr>
      <vt:lpstr>Cont..</vt:lpstr>
      <vt:lpstr>Data Sets and APIs: </vt:lpstr>
      <vt:lpstr>PowerPoint Presentation</vt:lpstr>
      <vt:lpstr>Python packages and Dependencies: </vt:lpstr>
      <vt:lpstr>Results Section </vt:lpstr>
      <vt:lpstr>Discussion Section </vt:lpstr>
      <vt:lpstr>Conclusion Section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Neighborhoods </dc:title>
  <dc:creator>sandhya rani</dc:creator>
  <cp:lastModifiedBy>sandhya rani</cp:lastModifiedBy>
  <cp:revision>2</cp:revision>
  <dcterms:created xsi:type="dcterms:W3CDTF">2018-12-28T04:51:11Z</dcterms:created>
  <dcterms:modified xsi:type="dcterms:W3CDTF">2018-12-28T17:58:47Z</dcterms:modified>
</cp:coreProperties>
</file>