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7A5D2E-5008-47AC-BD8D-083522EB9E9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2C4E7-075F-4E9B-B37D-EE8F62F2EE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74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A5D2E-5008-47AC-BD8D-083522EB9E9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2C4E7-075F-4E9B-B37D-EE8F62F2EEEB}" type="slidenum">
              <a:rPr lang="en-US" smtClean="0"/>
              <a:t>‹#›</a:t>
            </a:fld>
            <a:endParaRPr lang="en-US"/>
          </a:p>
        </p:txBody>
      </p:sp>
    </p:spTree>
    <p:extLst>
      <p:ext uri="{BB962C8B-B14F-4D97-AF65-F5344CB8AC3E}">
        <p14:creationId xmlns:p14="http://schemas.microsoft.com/office/powerpoint/2010/main" val="108062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A5D2E-5008-47AC-BD8D-083522EB9E9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2C4E7-075F-4E9B-B37D-EE8F62F2EEEB}" type="slidenum">
              <a:rPr lang="en-US" smtClean="0"/>
              <a:t>‹#›</a:t>
            </a:fld>
            <a:endParaRPr lang="en-US"/>
          </a:p>
        </p:txBody>
      </p:sp>
    </p:spTree>
    <p:extLst>
      <p:ext uri="{BB962C8B-B14F-4D97-AF65-F5344CB8AC3E}">
        <p14:creationId xmlns:p14="http://schemas.microsoft.com/office/powerpoint/2010/main" val="75475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A5D2E-5008-47AC-BD8D-083522EB9E9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2C4E7-075F-4E9B-B37D-EE8F62F2EEEB}" type="slidenum">
              <a:rPr lang="en-US" smtClean="0"/>
              <a:t>‹#›</a:t>
            </a:fld>
            <a:endParaRPr lang="en-US"/>
          </a:p>
        </p:txBody>
      </p:sp>
    </p:spTree>
    <p:extLst>
      <p:ext uri="{BB962C8B-B14F-4D97-AF65-F5344CB8AC3E}">
        <p14:creationId xmlns:p14="http://schemas.microsoft.com/office/powerpoint/2010/main" val="118219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7A5D2E-5008-47AC-BD8D-083522EB9E9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2C4E7-075F-4E9B-B37D-EE8F62F2EE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242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7A5D2E-5008-47AC-BD8D-083522EB9E9C}"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2C4E7-075F-4E9B-B37D-EE8F62F2EEEB}" type="slidenum">
              <a:rPr lang="en-US" smtClean="0"/>
              <a:t>‹#›</a:t>
            </a:fld>
            <a:endParaRPr lang="en-US"/>
          </a:p>
        </p:txBody>
      </p:sp>
    </p:spTree>
    <p:extLst>
      <p:ext uri="{BB962C8B-B14F-4D97-AF65-F5344CB8AC3E}">
        <p14:creationId xmlns:p14="http://schemas.microsoft.com/office/powerpoint/2010/main" val="187924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7A5D2E-5008-47AC-BD8D-083522EB9E9C}" type="datetimeFigureOut">
              <a:rPr lang="en-US" smtClean="0"/>
              <a:t>3/27/2020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22C4E7-075F-4E9B-B37D-EE8F62F2EEEB}" type="slidenum">
              <a:rPr lang="en-US" smtClean="0"/>
              <a:t>‹#›</a:t>
            </a:fld>
            <a:endParaRPr lang="en-US"/>
          </a:p>
        </p:txBody>
      </p:sp>
    </p:spTree>
    <p:extLst>
      <p:ext uri="{BB962C8B-B14F-4D97-AF65-F5344CB8AC3E}">
        <p14:creationId xmlns:p14="http://schemas.microsoft.com/office/powerpoint/2010/main" val="247559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7A5D2E-5008-47AC-BD8D-083522EB9E9C}" type="datetimeFigureOut">
              <a:rPr lang="en-US" smtClean="0"/>
              <a:t>3/27/2020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22C4E7-075F-4E9B-B37D-EE8F62F2EEEB}" type="slidenum">
              <a:rPr lang="en-US" smtClean="0"/>
              <a:t>‹#›</a:t>
            </a:fld>
            <a:endParaRPr lang="en-US"/>
          </a:p>
        </p:txBody>
      </p:sp>
    </p:spTree>
    <p:extLst>
      <p:ext uri="{BB962C8B-B14F-4D97-AF65-F5344CB8AC3E}">
        <p14:creationId xmlns:p14="http://schemas.microsoft.com/office/powerpoint/2010/main" val="381873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7A5D2E-5008-47AC-BD8D-083522EB9E9C}" type="datetimeFigureOut">
              <a:rPr lang="en-US" smtClean="0"/>
              <a:t>3/27/2020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422C4E7-075F-4E9B-B37D-EE8F62F2EEEB}" type="slidenum">
              <a:rPr lang="en-US" smtClean="0"/>
              <a:t>‹#›</a:t>
            </a:fld>
            <a:endParaRPr lang="en-US"/>
          </a:p>
        </p:txBody>
      </p:sp>
    </p:spTree>
    <p:extLst>
      <p:ext uri="{BB962C8B-B14F-4D97-AF65-F5344CB8AC3E}">
        <p14:creationId xmlns:p14="http://schemas.microsoft.com/office/powerpoint/2010/main" val="2079781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7A5D2E-5008-47AC-BD8D-083522EB9E9C}" type="datetimeFigureOut">
              <a:rPr lang="en-US" smtClean="0"/>
              <a:t>3/27/2020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422C4E7-075F-4E9B-B37D-EE8F62F2EEEB}" type="slidenum">
              <a:rPr lang="en-US" smtClean="0"/>
              <a:t>‹#›</a:t>
            </a:fld>
            <a:endParaRPr lang="en-US"/>
          </a:p>
        </p:txBody>
      </p:sp>
    </p:spTree>
    <p:extLst>
      <p:ext uri="{BB962C8B-B14F-4D97-AF65-F5344CB8AC3E}">
        <p14:creationId xmlns:p14="http://schemas.microsoft.com/office/powerpoint/2010/main" val="4058504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7A5D2E-5008-47AC-BD8D-083522EB9E9C}"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2C4E7-075F-4E9B-B37D-EE8F62F2EEEB}" type="slidenum">
              <a:rPr lang="en-US" smtClean="0"/>
              <a:t>‹#›</a:t>
            </a:fld>
            <a:endParaRPr lang="en-US"/>
          </a:p>
        </p:txBody>
      </p:sp>
    </p:spTree>
    <p:extLst>
      <p:ext uri="{BB962C8B-B14F-4D97-AF65-F5344CB8AC3E}">
        <p14:creationId xmlns:p14="http://schemas.microsoft.com/office/powerpoint/2010/main" val="3895001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7A5D2E-5008-47AC-BD8D-083522EB9E9C}" type="datetimeFigureOut">
              <a:rPr lang="en-US" smtClean="0"/>
              <a:t>3/27/2020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422C4E7-075F-4E9B-B37D-EE8F62F2EEE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245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C766-ECFF-49A3-B0E5-354F7499D62B}"/>
              </a:ext>
            </a:extLst>
          </p:cNvPr>
          <p:cNvSpPr>
            <a:spLocks noGrp="1"/>
          </p:cNvSpPr>
          <p:nvPr>
            <p:ph type="ctrTitle"/>
          </p:nvPr>
        </p:nvSpPr>
        <p:spPr>
          <a:xfrm>
            <a:off x="1097279" y="758952"/>
            <a:ext cx="10518987" cy="3566160"/>
          </a:xfrm>
        </p:spPr>
        <p:txBody>
          <a:bodyPr/>
          <a:lstStyle/>
          <a:p>
            <a:r>
              <a:rPr lang="en-US" dirty="0"/>
              <a:t>Amazon Product Recommendation Engine</a:t>
            </a:r>
          </a:p>
        </p:txBody>
      </p:sp>
      <p:sp>
        <p:nvSpPr>
          <p:cNvPr id="3" name="Subtitle 2">
            <a:extLst>
              <a:ext uri="{FF2B5EF4-FFF2-40B4-BE49-F238E27FC236}">
                <a16:creationId xmlns:a16="http://schemas.microsoft.com/office/drawing/2014/main" id="{9B7CB0EF-0B74-4D77-9636-2261807D962F}"/>
              </a:ext>
            </a:extLst>
          </p:cNvPr>
          <p:cNvSpPr>
            <a:spLocks noGrp="1"/>
          </p:cNvSpPr>
          <p:nvPr>
            <p:ph type="subTitle" idx="1"/>
          </p:nvPr>
        </p:nvSpPr>
        <p:spPr/>
        <p:txBody>
          <a:bodyPr/>
          <a:lstStyle/>
          <a:p>
            <a:r>
              <a:rPr lang="en-US" dirty="0"/>
              <a:t>Capstone Project I</a:t>
            </a:r>
          </a:p>
        </p:txBody>
      </p:sp>
    </p:spTree>
    <p:extLst>
      <p:ext uri="{BB962C8B-B14F-4D97-AF65-F5344CB8AC3E}">
        <p14:creationId xmlns:p14="http://schemas.microsoft.com/office/powerpoint/2010/main" val="2318426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6A0C-40BA-4BBB-932B-780299E33005}"/>
              </a:ext>
            </a:extLst>
          </p:cNvPr>
          <p:cNvSpPr>
            <a:spLocks noGrp="1"/>
          </p:cNvSpPr>
          <p:nvPr>
            <p:ph type="title"/>
          </p:nvPr>
        </p:nvSpPr>
        <p:spPr/>
        <p:txBody>
          <a:bodyPr/>
          <a:lstStyle/>
          <a:p>
            <a:r>
              <a:rPr lang="en-US" b="1" dirty="0"/>
              <a:t>Modelling </a:t>
            </a:r>
            <a:endParaRPr lang="en-US" dirty="0"/>
          </a:p>
        </p:txBody>
      </p:sp>
      <p:sp>
        <p:nvSpPr>
          <p:cNvPr id="3" name="Content Placeholder 2">
            <a:extLst>
              <a:ext uri="{FF2B5EF4-FFF2-40B4-BE49-F238E27FC236}">
                <a16:creationId xmlns:a16="http://schemas.microsoft.com/office/drawing/2014/main" id="{64D59590-2188-459C-B793-FA146CA76C25}"/>
              </a:ext>
            </a:extLst>
          </p:cNvPr>
          <p:cNvSpPr>
            <a:spLocks noGrp="1"/>
          </p:cNvSpPr>
          <p:nvPr>
            <p:ph idx="1"/>
          </p:nvPr>
        </p:nvSpPr>
        <p:spPr/>
        <p:txBody>
          <a:bodyPr/>
          <a:lstStyle/>
          <a:p>
            <a:r>
              <a:rPr lang="en-US" b="1" dirty="0"/>
              <a:t>Performing logistic regression on word count</a:t>
            </a:r>
            <a:r>
              <a:rPr lang="en-US" dirty="0"/>
              <a:t>.</a:t>
            </a:r>
          </a:p>
          <a:p>
            <a:r>
              <a:rPr lang="en-US" dirty="0"/>
              <a:t># features: 73968</a:t>
            </a:r>
          </a:p>
          <a:p>
            <a:r>
              <a:rPr lang="en-US" dirty="0"/>
              <a:t># train records: 186189</a:t>
            </a:r>
          </a:p>
          <a:p>
            <a:r>
              <a:rPr lang="en-US" dirty="0"/>
              <a:t># test records: 62063</a:t>
            </a:r>
          </a:p>
          <a:p>
            <a:r>
              <a:rPr lang="en-US" dirty="0"/>
              <a:t>Model Accuracy: 0.9370639511464157</a:t>
            </a:r>
          </a:p>
          <a:p>
            <a:r>
              <a:rPr lang="en-US" dirty="0"/>
              <a:t>It is observed that the few words with highest positive and negative coefficient doesn't make sense such as (complaint - 1.836577, worried - 1.806284, goodwill - -2.294153).</a:t>
            </a:r>
          </a:p>
          <a:p>
            <a:endParaRPr lang="en-US" dirty="0"/>
          </a:p>
        </p:txBody>
      </p:sp>
    </p:spTree>
    <p:extLst>
      <p:ext uri="{BB962C8B-B14F-4D97-AF65-F5344CB8AC3E}">
        <p14:creationId xmlns:p14="http://schemas.microsoft.com/office/powerpoint/2010/main" val="2566740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227FD-ABEC-4E82-B914-52F40EB0213E}"/>
              </a:ext>
            </a:extLst>
          </p:cNvPr>
          <p:cNvSpPr>
            <a:spLocks noGrp="1"/>
          </p:cNvSpPr>
          <p:nvPr>
            <p:ph idx="1"/>
          </p:nvPr>
        </p:nvSpPr>
        <p:spPr/>
        <p:txBody>
          <a:bodyPr>
            <a:normAutofit fontScale="77500" lnSpcReduction="20000"/>
          </a:bodyPr>
          <a:lstStyle/>
          <a:p>
            <a:r>
              <a:rPr lang="en-US" b="1" dirty="0"/>
              <a:t>Baseline accuracy of the model is as follows:</a:t>
            </a:r>
            <a:endParaRPr lang="en-US" dirty="0"/>
          </a:p>
          <a:p>
            <a:r>
              <a:rPr lang="en-US" dirty="0"/>
              <a:t># features: 73968</a:t>
            </a:r>
          </a:p>
          <a:p>
            <a:r>
              <a:rPr lang="en-US" dirty="0"/>
              <a:t># train records: 186189</a:t>
            </a:r>
          </a:p>
          <a:p>
            <a:r>
              <a:rPr lang="en-US" dirty="0"/>
              <a:t># test records: 62063</a:t>
            </a:r>
          </a:p>
          <a:p>
            <a:r>
              <a:rPr lang="en-US" dirty="0"/>
              <a:t>Model Accuracy: 0.8101445305576591</a:t>
            </a:r>
          </a:p>
          <a:p>
            <a:r>
              <a:rPr lang="en-US" b="1" dirty="0"/>
              <a:t>TF-IDF vectorizer is added to logistic regression to improve the model accuracy</a:t>
            </a:r>
          </a:p>
          <a:p>
            <a:r>
              <a:rPr lang="en-US" dirty="0"/>
              <a:t># features: 73968</a:t>
            </a:r>
          </a:p>
          <a:p>
            <a:r>
              <a:rPr lang="en-US" dirty="0"/>
              <a:t># train records: 186189</a:t>
            </a:r>
          </a:p>
          <a:p>
            <a:r>
              <a:rPr lang="en-US" dirty="0"/>
              <a:t># test records: 62063</a:t>
            </a:r>
          </a:p>
          <a:p>
            <a:r>
              <a:rPr lang="en-US" dirty="0"/>
              <a:t>Model Accuracy: 0.9383046259446047</a:t>
            </a:r>
          </a:p>
          <a:p>
            <a:r>
              <a:rPr lang="en-US" dirty="0"/>
              <a:t>Accuracy with </a:t>
            </a:r>
            <a:r>
              <a:rPr lang="en-US" b="1" dirty="0" err="1"/>
              <a:t>tf-idf</a:t>
            </a:r>
            <a:r>
              <a:rPr lang="en-US" dirty="0"/>
              <a:t> has increased from 81% to 93.8%. It can also be observed that words that don't indicate polarity of the sentiment are removed.</a:t>
            </a:r>
          </a:p>
          <a:p>
            <a:endParaRPr lang="en-US" dirty="0"/>
          </a:p>
        </p:txBody>
      </p:sp>
    </p:spTree>
    <p:extLst>
      <p:ext uri="{BB962C8B-B14F-4D97-AF65-F5344CB8AC3E}">
        <p14:creationId xmlns:p14="http://schemas.microsoft.com/office/powerpoint/2010/main" val="123663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F816-1B36-4E70-A4D9-05B18CD52D90}"/>
              </a:ext>
            </a:extLst>
          </p:cNvPr>
          <p:cNvSpPr>
            <a:spLocks noGrp="1"/>
          </p:cNvSpPr>
          <p:nvPr>
            <p:ph type="title"/>
          </p:nvPr>
        </p:nvSpPr>
        <p:spPr/>
        <p:txBody>
          <a:bodyPr/>
          <a:lstStyle/>
          <a:p>
            <a:r>
              <a:rPr lang="en-US" b="1" dirty="0"/>
              <a:t>Study of the user behavior </a:t>
            </a:r>
            <a:endParaRPr lang="en-US" dirty="0"/>
          </a:p>
        </p:txBody>
      </p:sp>
      <p:pic>
        <p:nvPicPr>
          <p:cNvPr id="4" name="Content Placeholder 3">
            <a:extLst>
              <a:ext uri="{FF2B5EF4-FFF2-40B4-BE49-F238E27FC236}">
                <a16:creationId xmlns:a16="http://schemas.microsoft.com/office/drawing/2014/main" id="{82A91BC5-3836-4947-B9F4-336C4B84B4C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9112" y="1935640"/>
            <a:ext cx="5968983" cy="4059523"/>
          </a:xfrm>
          <a:prstGeom prst="rect">
            <a:avLst/>
          </a:prstGeom>
          <a:noFill/>
          <a:ln>
            <a:noFill/>
          </a:ln>
        </p:spPr>
      </p:pic>
      <p:sp>
        <p:nvSpPr>
          <p:cNvPr id="5" name="TextBox 4">
            <a:extLst>
              <a:ext uri="{FF2B5EF4-FFF2-40B4-BE49-F238E27FC236}">
                <a16:creationId xmlns:a16="http://schemas.microsoft.com/office/drawing/2014/main" id="{1144FF27-3E9A-41DF-9A37-204093A864A3}"/>
              </a:ext>
            </a:extLst>
          </p:cNvPr>
          <p:cNvSpPr txBox="1"/>
          <p:nvPr/>
        </p:nvSpPr>
        <p:spPr>
          <a:xfrm>
            <a:off x="7053942" y="3224464"/>
            <a:ext cx="4625261" cy="923330"/>
          </a:xfrm>
          <a:prstGeom prst="rect">
            <a:avLst/>
          </a:prstGeom>
          <a:noFill/>
        </p:spPr>
        <p:txBody>
          <a:bodyPr wrap="square" rtlCol="0">
            <a:spAutoFit/>
          </a:bodyPr>
          <a:lstStyle/>
          <a:p>
            <a:r>
              <a:rPr lang="en-US" dirty="0"/>
              <a:t>It can be observed that the user is liked of most of the products.</a:t>
            </a:r>
          </a:p>
          <a:p>
            <a:endParaRPr lang="en-US" dirty="0"/>
          </a:p>
        </p:txBody>
      </p:sp>
    </p:spTree>
    <p:extLst>
      <p:ext uri="{BB962C8B-B14F-4D97-AF65-F5344CB8AC3E}">
        <p14:creationId xmlns:p14="http://schemas.microsoft.com/office/powerpoint/2010/main" val="2049119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C937-11F3-48A1-B041-28A166A9015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5B71B9A-E491-44FA-8057-1C262E6B37CA}"/>
              </a:ext>
            </a:extLst>
          </p:cNvPr>
          <p:cNvSpPr>
            <a:spLocks noGrp="1"/>
          </p:cNvSpPr>
          <p:nvPr>
            <p:ph idx="1"/>
          </p:nvPr>
        </p:nvSpPr>
        <p:spPr/>
        <p:txBody>
          <a:bodyPr/>
          <a:lstStyle/>
          <a:p>
            <a:r>
              <a:rPr lang="en-US" dirty="0"/>
              <a:t>The goal is to understand what products are famous among customers and recommend them more similar products and increase the sales percentage. Also, to reduce the customer churn, go through the reviews provided by customers for the products and reduce the concerns.</a:t>
            </a:r>
          </a:p>
          <a:p>
            <a:endParaRPr lang="en-US" dirty="0"/>
          </a:p>
        </p:txBody>
      </p:sp>
    </p:spTree>
    <p:extLst>
      <p:ext uri="{BB962C8B-B14F-4D97-AF65-F5344CB8AC3E}">
        <p14:creationId xmlns:p14="http://schemas.microsoft.com/office/powerpoint/2010/main" val="232876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72DCE-A588-4754-BA55-BB7EDACDAB4B}"/>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2EC32403-B07F-4BD6-BE2C-20045BC52CFD}"/>
              </a:ext>
            </a:extLst>
          </p:cNvPr>
          <p:cNvSpPr>
            <a:spLocks noGrp="1"/>
          </p:cNvSpPr>
          <p:nvPr>
            <p:ph idx="1"/>
          </p:nvPr>
        </p:nvSpPr>
        <p:spPr/>
        <p:txBody>
          <a:bodyPr/>
          <a:lstStyle/>
          <a:p>
            <a:r>
              <a:rPr lang="en-US" b="1" dirty="0"/>
              <a:t>Duplicates</a:t>
            </a:r>
            <a:r>
              <a:rPr lang="en-US" dirty="0"/>
              <a:t> -</a:t>
            </a:r>
          </a:p>
          <a:p>
            <a:r>
              <a:rPr lang="en-US" dirty="0"/>
              <a:t>Though it seems there are many duplicates, there are no repeated reviews each review is unique for different products by a customer.</a:t>
            </a:r>
          </a:p>
          <a:p>
            <a:r>
              <a:rPr lang="en-US" b="1" dirty="0"/>
              <a:t>Missing Data</a:t>
            </a:r>
            <a:r>
              <a:rPr lang="en-US" dirty="0"/>
              <a:t> –</a:t>
            </a:r>
          </a:p>
          <a:p>
            <a:r>
              <a:rPr lang="en-US" dirty="0"/>
              <a:t>Only </a:t>
            </a:r>
            <a:r>
              <a:rPr lang="en-US" dirty="0" err="1"/>
              <a:t>reviewText</a:t>
            </a:r>
            <a:r>
              <a:rPr lang="en-US" dirty="0"/>
              <a:t> and </a:t>
            </a:r>
            <a:r>
              <a:rPr lang="en-US" dirty="0" err="1"/>
              <a:t>sumary</a:t>
            </a:r>
            <a:r>
              <a:rPr lang="en-US" dirty="0"/>
              <a:t> has missing values which are 24 and 1 respectively. As summary can be considered as minimal version of </a:t>
            </a:r>
            <a:r>
              <a:rPr lang="en-US" dirty="0" err="1"/>
              <a:t>reviewtext</a:t>
            </a:r>
            <a:r>
              <a:rPr lang="en-US" dirty="0"/>
              <a:t>. we can ignore the </a:t>
            </a:r>
            <a:r>
              <a:rPr lang="en-US" dirty="0" err="1"/>
              <a:t>reviewText</a:t>
            </a:r>
            <a:r>
              <a:rPr lang="en-US" dirty="0"/>
              <a:t> as we will be dropping the column going forward. And, summary has only 1 missing value which can be </a:t>
            </a:r>
            <a:r>
              <a:rPr lang="en-US" dirty="0" err="1"/>
              <a:t>ingnored</a:t>
            </a:r>
            <a:r>
              <a:rPr lang="en-US" dirty="0"/>
              <a:t>.</a:t>
            </a:r>
          </a:p>
          <a:p>
            <a:endParaRPr lang="en-US" dirty="0"/>
          </a:p>
          <a:p>
            <a:endParaRPr lang="en-US" dirty="0"/>
          </a:p>
        </p:txBody>
      </p:sp>
    </p:spTree>
    <p:extLst>
      <p:ext uri="{BB962C8B-B14F-4D97-AF65-F5344CB8AC3E}">
        <p14:creationId xmlns:p14="http://schemas.microsoft.com/office/powerpoint/2010/main" val="3525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7767-9120-405F-B07E-B98AE6EE8CEA}"/>
              </a:ext>
            </a:extLst>
          </p:cNvPr>
          <p:cNvSpPr>
            <a:spLocks noGrp="1"/>
          </p:cNvSpPr>
          <p:nvPr>
            <p:ph type="title"/>
          </p:nvPr>
        </p:nvSpPr>
        <p:spPr/>
        <p:txBody>
          <a:bodyPr/>
          <a:lstStyle/>
          <a:p>
            <a:r>
              <a:rPr lang="en-US" dirty="0"/>
              <a:t>Data Selection</a:t>
            </a:r>
          </a:p>
        </p:txBody>
      </p:sp>
      <p:sp>
        <p:nvSpPr>
          <p:cNvPr id="3" name="Content Placeholder 2">
            <a:extLst>
              <a:ext uri="{FF2B5EF4-FFF2-40B4-BE49-F238E27FC236}">
                <a16:creationId xmlns:a16="http://schemas.microsoft.com/office/drawing/2014/main" id="{235CF392-A9EC-43D8-BDA1-D371B040123D}"/>
              </a:ext>
            </a:extLst>
          </p:cNvPr>
          <p:cNvSpPr>
            <a:spLocks noGrp="1"/>
          </p:cNvSpPr>
          <p:nvPr>
            <p:ph idx="1"/>
          </p:nvPr>
        </p:nvSpPr>
        <p:spPr/>
        <p:txBody>
          <a:bodyPr/>
          <a:lstStyle/>
          <a:p>
            <a:r>
              <a:rPr lang="en-US" dirty="0"/>
              <a:t>Selecting only the products with more than 100 reviews for better results. As any products with less than 100 reviews might not be very popular and there is no need of recommending those products.</a:t>
            </a:r>
          </a:p>
          <a:p>
            <a:r>
              <a:rPr lang="en-US" dirty="0"/>
              <a:t>Single product might have received many reviews by different customers. Hence, grouping all the summary Reviews by product ID.</a:t>
            </a:r>
          </a:p>
          <a:p>
            <a:endParaRPr lang="en-US" dirty="0"/>
          </a:p>
        </p:txBody>
      </p:sp>
    </p:spTree>
    <p:extLst>
      <p:ext uri="{BB962C8B-B14F-4D97-AF65-F5344CB8AC3E}">
        <p14:creationId xmlns:p14="http://schemas.microsoft.com/office/powerpoint/2010/main" val="104248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5738-B127-4091-960E-0ADD74FD6B50}"/>
              </a:ext>
            </a:extLst>
          </p:cNvPr>
          <p:cNvSpPr>
            <a:spLocks noGrp="1"/>
          </p:cNvSpPr>
          <p:nvPr>
            <p:ph type="title"/>
          </p:nvPr>
        </p:nvSpPr>
        <p:spPr/>
        <p:txBody>
          <a:bodyPr/>
          <a:lstStyle/>
          <a:p>
            <a:r>
              <a:rPr lang="en-US" b="1" dirty="0"/>
              <a:t>Text Cleaning</a:t>
            </a:r>
            <a:endParaRPr lang="en-US" dirty="0"/>
          </a:p>
        </p:txBody>
      </p:sp>
      <p:sp>
        <p:nvSpPr>
          <p:cNvPr id="3" name="Content Placeholder 2">
            <a:extLst>
              <a:ext uri="{FF2B5EF4-FFF2-40B4-BE49-F238E27FC236}">
                <a16:creationId xmlns:a16="http://schemas.microsoft.com/office/drawing/2014/main" id="{7E716357-3F64-4A22-8F91-6E4EC4F55877}"/>
              </a:ext>
            </a:extLst>
          </p:cNvPr>
          <p:cNvSpPr>
            <a:spLocks noGrp="1"/>
          </p:cNvSpPr>
          <p:nvPr>
            <p:ph idx="1"/>
          </p:nvPr>
        </p:nvSpPr>
        <p:spPr/>
        <p:txBody>
          <a:bodyPr/>
          <a:lstStyle/>
          <a:p>
            <a:pPr>
              <a:buFont typeface="Wingdings" panose="05000000000000000000" pitchFamily="2" charset="2"/>
              <a:buChar char="Ø"/>
            </a:pPr>
            <a:r>
              <a:rPr lang="en-US" dirty="0"/>
              <a:t> Clean the </a:t>
            </a:r>
            <a:r>
              <a:rPr lang="en-US" dirty="0" err="1"/>
              <a:t>reviews_summary</a:t>
            </a:r>
            <a:r>
              <a:rPr lang="en-US" dirty="0"/>
              <a:t> column data by removing blank spaces and converting all the data into lower case. </a:t>
            </a:r>
          </a:p>
          <a:p>
            <a:pPr>
              <a:buFont typeface="Wingdings" panose="05000000000000000000" pitchFamily="2" charset="2"/>
              <a:buChar char="Ø"/>
            </a:pPr>
            <a:r>
              <a:rPr lang="en-US" dirty="0"/>
              <a:t> Drop the duplicate rows and reset the index.</a:t>
            </a:r>
          </a:p>
          <a:p>
            <a:pPr>
              <a:buFont typeface="Wingdings" panose="05000000000000000000" pitchFamily="2" charset="2"/>
              <a:buChar char="Ø"/>
            </a:pPr>
            <a:r>
              <a:rPr lang="en-US" dirty="0"/>
              <a:t> Using the </a:t>
            </a:r>
            <a:r>
              <a:rPr lang="en-US" dirty="0" err="1"/>
              <a:t>CountVectorizer</a:t>
            </a:r>
            <a:r>
              <a:rPr lang="en-US" dirty="0"/>
              <a:t> method to tokenize the data and build a vocabulary of known words.</a:t>
            </a:r>
          </a:p>
          <a:p>
            <a:endParaRPr lang="en-US" dirty="0"/>
          </a:p>
        </p:txBody>
      </p:sp>
    </p:spTree>
    <p:extLst>
      <p:ext uri="{BB962C8B-B14F-4D97-AF65-F5344CB8AC3E}">
        <p14:creationId xmlns:p14="http://schemas.microsoft.com/office/powerpoint/2010/main" val="230502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D00A-6AA2-42D2-9288-3C76E0551F79}"/>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E9C42DDF-9751-45BD-92C4-01DB0128123D}"/>
              </a:ext>
            </a:extLst>
          </p:cNvPr>
          <p:cNvSpPr>
            <a:spLocks noGrp="1"/>
          </p:cNvSpPr>
          <p:nvPr>
            <p:ph idx="1"/>
          </p:nvPr>
        </p:nvSpPr>
        <p:spPr/>
        <p:txBody>
          <a:bodyPr/>
          <a:lstStyle/>
          <a:p>
            <a:r>
              <a:rPr lang="en-US" dirty="0"/>
              <a:t>Using KNN(K Nearest Neighbor) find the similar products</a:t>
            </a:r>
          </a:p>
          <a:p>
            <a:r>
              <a:rPr lang="en-US" b="1" dirty="0" err="1"/>
              <a:t>kNN</a:t>
            </a:r>
            <a:r>
              <a:rPr lang="en-US" b="1" dirty="0"/>
              <a:t> with k = 3, Algorithm = </a:t>
            </a:r>
            <a:r>
              <a:rPr lang="en-US" b="1" dirty="0" err="1"/>
              <a:t>ball_tree</a:t>
            </a:r>
            <a:endParaRPr lang="en-US" dirty="0"/>
          </a:p>
          <a:p>
            <a:pPr lvl="1"/>
            <a:r>
              <a:rPr lang="en-US" dirty="0"/>
              <a:t>Based on product reviews, for B0051U15E4 average rating is 4.412280701754386</a:t>
            </a:r>
          </a:p>
          <a:p>
            <a:pPr lvl="1"/>
            <a:r>
              <a:rPr lang="en-US" dirty="0"/>
              <a:t>The first similar product is B003YBHF82 average rating is 4.21</a:t>
            </a:r>
          </a:p>
          <a:p>
            <a:pPr lvl="1"/>
            <a:r>
              <a:rPr lang="en-US" dirty="0"/>
              <a:t>The second similar product is B000FH4JJQ average rating is 4.536363636363636</a:t>
            </a:r>
          </a:p>
          <a:p>
            <a:r>
              <a:rPr lang="en-US" b="1" dirty="0"/>
              <a:t>Predicting reviews with 85, 15 train, test split and k = 5</a:t>
            </a:r>
            <a:endParaRPr lang="en-US" dirty="0"/>
          </a:p>
          <a:p>
            <a:pPr lvl="1"/>
            <a:r>
              <a:rPr lang="en-US" dirty="0"/>
              <a:t>Based on product reviews, for B00DQYNS3I average rating is 4.526315789473684</a:t>
            </a:r>
          </a:p>
          <a:p>
            <a:pPr lvl="1"/>
            <a:r>
              <a:rPr lang="en-US" dirty="0"/>
              <a:t>The first similar product is B003YBHF82 average rating is 4.21</a:t>
            </a:r>
          </a:p>
          <a:p>
            <a:pPr lvl="1"/>
            <a:r>
              <a:rPr lang="en-US" dirty="0"/>
              <a:t>The second similar product is B000FH4JJQ average rating is 4.536363636363636</a:t>
            </a:r>
          </a:p>
          <a:p>
            <a:endParaRPr lang="en-US" dirty="0"/>
          </a:p>
        </p:txBody>
      </p:sp>
    </p:spTree>
    <p:extLst>
      <p:ext uri="{BB962C8B-B14F-4D97-AF65-F5344CB8AC3E}">
        <p14:creationId xmlns:p14="http://schemas.microsoft.com/office/powerpoint/2010/main" val="429149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E048-11D3-4D38-BA39-C051AD599544}"/>
              </a:ext>
            </a:extLst>
          </p:cNvPr>
          <p:cNvSpPr>
            <a:spLocks noGrp="1"/>
          </p:cNvSpPr>
          <p:nvPr>
            <p:ph type="title"/>
          </p:nvPr>
        </p:nvSpPr>
        <p:spPr/>
        <p:txBody>
          <a:bodyPr/>
          <a:lstStyle/>
          <a:p>
            <a:r>
              <a:rPr lang="en-US" b="1" dirty="0"/>
              <a:t>Models comparison Results</a:t>
            </a:r>
            <a:r>
              <a:rPr lang="en-US" dirty="0"/>
              <a:t> </a:t>
            </a:r>
          </a:p>
        </p:txBody>
      </p:sp>
      <p:pic>
        <p:nvPicPr>
          <p:cNvPr id="4" name="Content Placeholder 3">
            <a:extLst>
              <a:ext uri="{FF2B5EF4-FFF2-40B4-BE49-F238E27FC236}">
                <a16:creationId xmlns:a16="http://schemas.microsoft.com/office/drawing/2014/main" id="{CF951528-BECE-4EF4-B724-88CD96BDBA8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908" y="1846263"/>
            <a:ext cx="6764510" cy="4022725"/>
          </a:xfrm>
          <a:prstGeom prst="rect">
            <a:avLst/>
          </a:prstGeom>
          <a:noFill/>
          <a:ln>
            <a:noFill/>
          </a:ln>
        </p:spPr>
      </p:pic>
    </p:spTree>
    <p:extLst>
      <p:ext uri="{BB962C8B-B14F-4D97-AF65-F5344CB8AC3E}">
        <p14:creationId xmlns:p14="http://schemas.microsoft.com/office/powerpoint/2010/main" val="391631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CA6D-7276-4539-BE1A-D806EAF07E14}"/>
              </a:ext>
            </a:extLst>
          </p:cNvPr>
          <p:cNvSpPr>
            <a:spLocks noGrp="1"/>
          </p:cNvSpPr>
          <p:nvPr>
            <p:ph type="title"/>
          </p:nvPr>
        </p:nvSpPr>
        <p:spPr/>
        <p:txBody>
          <a:bodyPr/>
          <a:lstStyle/>
          <a:p>
            <a:r>
              <a:rPr lang="en-US" dirty="0"/>
              <a:t>Sentimental Analysis</a:t>
            </a:r>
          </a:p>
        </p:txBody>
      </p:sp>
      <p:sp>
        <p:nvSpPr>
          <p:cNvPr id="3" name="Content Placeholder 2">
            <a:extLst>
              <a:ext uri="{FF2B5EF4-FFF2-40B4-BE49-F238E27FC236}">
                <a16:creationId xmlns:a16="http://schemas.microsoft.com/office/drawing/2014/main" id="{531747A4-34E5-41A6-8541-5EEAB3D78B3A}"/>
              </a:ext>
            </a:extLst>
          </p:cNvPr>
          <p:cNvSpPr>
            <a:spLocks noGrp="1"/>
          </p:cNvSpPr>
          <p:nvPr>
            <p:ph idx="1"/>
          </p:nvPr>
        </p:nvSpPr>
        <p:spPr/>
        <p:txBody>
          <a:bodyPr/>
          <a:lstStyle/>
          <a:p>
            <a:r>
              <a:rPr lang="en-US" dirty="0"/>
              <a:t>To understand how customers are feeling about the products, sentimental analysis is performed using the reviews given by customers for the products.</a:t>
            </a:r>
          </a:p>
          <a:p>
            <a:endParaRPr lang="en-US" dirty="0"/>
          </a:p>
        </p:txBody>
      </p:sp>
    </p:spTree>
    <p:extLst>
      <p:ext uri="{BB962C8B-B14F-4D97-AF65-F5344CB8AC3E}">
        <p14:creationId xmlns:p14="http://schemas.microsoft.com/office/powerpoint/2010/main" val="74056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4016-AEB3-4F7D-8378-B1C57194F27D}"/>
              </a:ext>
            </a:extLst>
          </p:cNvPr>
          <p:cNvSpPr>
            <a:spLocks noGrp="1"/>
          </p:cNvSpPr>
          <p:nvPr>
            <p:ph type="title"/>
          </p:nvPr>
        </p:nvSpPr>
        <p:spPr/>
        <p:txBody>
          <a:bodyPr/>
          <a:lstStyle/>
          <a:p>
            <a:r>
              <a:rPr lang="en-US" b="1" dirty="0"/>
              <a:t>How useful are the user reviews</a:t>
            </a:r>
            <a:endParaRPr lang="en-US" dirty="0"/>
          </a:p>
        </p:txBody>
      </p:sp>
      <p:pic>
        <p:nvPicPr>
          <p:cNvPr id="4" name="Content Placeholder 3">
            <a:extLst>
              <a:ext uri="{FF2B5EF4-FFF2-40B4-BE49-F238E27FC236}">
                <a16:creationId xmlns:a16="http://schemas.microsoft.com/office/drawing/2014/main" id="{6A8AAA1E-90C2-4740-BB29-9B894A8314D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5691" y="1846263"/>
            <a:ext cx="5840943" cy="4022725"/>
          </a:xfrm>
          <a:prstGeom prst="rect">
            <a:avLst/>
          </a:prstGeom>
          <a:noFill/>
          <a:ln>
            <a:noFill/>
          </a:ln>
        </p:spPr>
      </p:pic>
    </p:spTree>
    <p:extLst>
      <p:ext uri="{BB962C8B-B14F-4D97-AF65-F5344CB8AC3E}">
        <p14:creationId xmlns:p14="http://schemas.microsoft.com/office/powerpoint/2010/main" val="12752299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FDF898E7C99540AF16D52B50E53E68" ma:contentTypeVersion="12" ma:contentTypeDescription="Create a new document." ma:contentTypeScope="" ma:versionID="ba8debb1c1e845aae0aecfb0751bae81">
  <xsd:schema xmlns:xsd="http://www.w3.org/2001/XMLSchema" xmlns:xs="http://www.w3.org/2001/XMLSchema" xmlns:p="http://schemas.microsoft.com/office/2006/metadata/properties" xmlns:ns3="8ce5a6dc-39c1-46ac-89f0-4bb4ae31d836" xmlns:ns4="bf7f65d1-594e-4d17-a7e1-07617a207ac3" targetNamespace="http://schemas.microsoft.com/office/2006/metadata/properties" ma:root="true" ma:fieldsID="c0600d24359e38203a476d1a0315392b" ns3:_="" ns4:_="">
    <xsd:import namespace="8ce5a6dc-39c1-46ac-89f0-4bb4ae31d836"/>
    <xsd:import namespace="bf7f65d1-594e-4d17-a7e1-07617a207ac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e5a6dc-39c1-46ac-89f0-4bb4ae31d83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7f65d1-594e-4d17-a7e1-07617a207ac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0768E7-830A-4023-89EA-991E8D5B2A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e5a6dc-39c1-46ac-89f0-4bb4ae31d836"/>
    <ds:schemaRef ds:uri="bf7f65d1-594e-4d17-a7e1-07617a207a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342E41-228B-4146-91C8-262D21FEE886}">
  <ds:schemaRefs>
    <ds:schemaRef ds:uri="http://schemas.microsoft.com/sharepoint/v3/contenttype/forms"/>
  </ds:schemaRefs>
</ds:datastoreItem>
</file>

<file path=customXml/itemProps3.xml><?xml version="1.0" encoding="utf-8"?>
<ds:datastoreItem xmlns:ds="http://schemas.openxmlformats.org/officeDocument/2006/customXml" ds:itemID="{38E00338-879B-4585-8FDB-18E34E65F2D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Retrospect</Template>
  <TotalTime>9</TotalTime>
  <Words>546</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Retrospect</vt:lpstr>
      <vt:lpstr>Amazon Product Recommendation Engine</vt:lpstr>
      <vt:lpstr>Problem Statement</vt:lpstr>
      <vt:lpstr>Data Cleaning</vt:lpstr>
      <vt:lpstr>Data Selection</vt:lpstr>
      <vt:lpstr>Text Cleaning</vt:lpstr>
      <vt:lpstr>Modelling</vt:lpstr>
      <vt:lpstr>Models comparison Results </vt:lpstr>
      <vt:lpstr>Sentimental Analysis</vt:lpstr>
      <vt:lpstr>How useful are the user reviews</vt:lpstr>
      <vt:lpstr>Modelling </vt:lpstr>
      <vt:lpstr>PowerPoint Presentation</vt:lpstr>
      <vt:lpstr>Study of the user behavior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Product Recommendation Engine</dc:title>
  <dc:creator>Sandhya Mukkamala</dc:creator>
  <cp:lastModifiedBy>Sandhya Mukkamala</cp:lastModifiedBy>
  <cp:revision>2</cp:revision>
  <dcterms:created xsi:type="dcterms:W3CDTF">2020-03-27T19:39:25Z</dcterms:created>
  <dcterms:modified xsi:type="dcterms:W3CDTF">2020-03-27T19:49:14Z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0x010100A7FDF898E7C99540AF16D52B50E53E68</vt:lpwstr>
  </property>
</Properties>
</file>