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08EE32-53C6-4618-9884-70325C915DB8}"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ECE9C-AB89-4194-AEFE-186067D16D3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08EE32-53C6-4618-9884-70325C915DB8}"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ECE9C-AB89-4194-AEFE-186067D16D3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08EE32-53C6-4618-9884-70325C915DB8}"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ECE9C-AB89-4194-AEFE-186067D16D3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08EE32-53C6-4618-9884-70325C915DB8}"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ECE9C-AB89-4194-AEFE-186067D16D3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08EE32-53C6-4618-9884-70325C915DB8}"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ECE9C-AB89-4194-AEFE-186067D16D3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08EE32-53C6-4618-9884-70325C915DB8}"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ECE9C-AB89-4194-AEFE-186067D16D3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08EE32-53C6-4618-9884-70325C915DB8}" type="datetimeFigureOut">
              <a:rPr lang="en-US" smtClean="0"/>
              <a:t>9/12/2019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FECE9C-AB89-4194-AEFE-186067D16D3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08EE32-53C6-4618-9884-70325C915DB8}" type="datetimeFigureOut">
              <a:rPr lang="en-US" smtClean="0"/>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FECE9C-AB89-4194-AEFE-186067D16D3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8EE32-53C6-4618-9884-70325C915DB8}" type="datetimeFigureOut">
              <a:rPr lang="en-US" smtClean="0"/>
              <a:t>9/12/2019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FECE9C-AB89-4194-AEFE-186067D16D3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08EE32-53C6-4618-9884-70325C915DB8}"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ECE9C-AB89-4194-AEFE-186067D16D3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08EE32-53C6-4618-9884-70325C915DB8}"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ECE9C-AB89-4194-AEFE-186067D16D3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08EE32-53C6-4618-9884-70325C915DB8}" type="datetimeFigureOut">
              <a:rPr lang="en-US" smtClean="0"/>
              <a:t>9/12/2019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FECE9C-AB89-4194-AEFE-186067D16D3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viennaadvantage.com/dms-overview.ph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5.xml"/><Relationship Id="rId7" Type="http://schemas.openxmlformats.org/officeDocument/2006/relationships/slide" Target="slide9.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6.xml"/><Relationship Id="rId9" Type="http://schemas.openxmlformats.org/officeDocument/2006/relationships/slide" Target="slide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viennaadvantage.com/dms-overview.ph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DMS</a:t>
            </a:r>
            <a:endParaRPr lang="en-US" dirty="0"/>
          </a:p>
        </p:txBody>
      </p:sp>
      <p:sp>
        <p:nvSpPr>
          <p:cNvPr id="3" name="Subtitle 2"/>
          <p:cNvSpPr>
            <a:spLocks noGrp="1"/>
          </p:cNvSpPr>
          <p:nvPr>
            <p:ph type="subTitle" idx="1"/>
          </p:nvPr>
        </p:nvSpPr>
        <p:spPr/>
        <p:txBody>
          <a:bodyPr/>
          <a:lstStyle/>
          <a:p>
            <a:r>
              <a:rPr lang="en-US" dirty="0" smtClean="0"/>
              <a:t>Document Management System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Dashboard</a:t>
            </a:r>
            <a:endParaRPr lang="en-US" dirty="0"/>
          </a:p>
        </p:txBody>
      </p:sp>
      <p:sp>
        <p:nvSpPr>
          <p:cNvPr id="3" name="Content Placeholder 2"/>
          <p:cNvSpPr>
            <a:spLocks noGrp="1"/>
          </p:cNvSpPr>
          <p:nvPr>
            <p:ph idx="1"/>
          </p:nvPr>
        </p:nvSpPr>
        <p:spPr/>
        <p:txBody>
          <a:bodyPr>
            <a:normAutofit/>
          </a:bodyPr>
          <a:lstStyle/>
          <a:p>
            <a:pPr fontAlgn="base"/>
            <a:r>
              <a:rPr lang="en-US" sz="2400" dirty="0"/>
              <a:t>An ideal DMS interface should be simple and easy to navigate. Not everyone is technologically inclined, so the simpler the software, the better. But the main dashboard should also include:</a:t>
            </a:r>
          </a:p>
          <a:p>
            <a:pPr fontAlgn="base"/>
            <a:r>
              <a:rPr lang="en-US" sz="2400" dirty="0"/>
              <a:t>Workflow Inbox</a:t>
            </a:r>
          </a:p>
          <a:p>
            <a:pPr fontAlgn="base"/>
            <a:r>
              <a:rPr lang="en-US" sz="2400" dirty="0"/>
              <a:t>Document inbox</a:t>
            </a:r>
          </a:p>
          <a:p>
            <a:pPr fontAlgn="base"/>
            <a:r>
              <a:rPr lang="en-US" sz="2400" dirty="0"/>
              <a:t>Alerts and Notifications</a:t>
            </a:r>
          </a:p>
          <a:p>
            <a:pPr fontAlgn="base"/>
            <a:r>
              <a:rPr lang="en-US" sz="2400" dirty="0"/>
              <a:t>Reporting Dashboard</a:t>
            </a:r>
          </a:p>
          <a:p>
            <a:pPr fontAlgn="base"/>
            <a:r>
              <a:rPr lang="en-US" sz="2400" dirty="0"/>
              <a:t>Follow-ups and Chat</a:t>
            </a:r>
          </a:p>
          <a:p>
            <a:pPr fontAlgn="base"/>
            <a:r>
              <a:rPr lang="en-US" sz="2400" dirty="0"/>
              <a:t>Inbuilt Calendar, Email, SMS</a:t>
            </a:r>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Customization</a:t>
            </a:r>
            <a:endParaRPr lang="en-US" dirty="0"/>
          </a:p>
        </p:txBody>
      </p:sp>
      <p:sp>
        <p:nvSpPr>
          <p:cNvPr id="3" name="Content Placeholder 2"/>
          <p:cNvSpPr>
            <a:spLocks noGrp="1"/>
          </p:cNvSpPr>
          <p:nvPr>
            <p:ph idx="1"/>
          </p:nvPr>
        </p:nvSpPr>
        <p:spPr/>
        <p:txBody>
          <a:bodyPr>
            <a:normAutofit/>
          </a:bodyPr>
          <a:lstStyle/>
          <a:p>
            <a:pPr fontAlgn="base"/>
            <a:r>
              <a:rPr lang="en-US" sz="2400" dirty="0"/>
              <a:t>As previously mentioned, different business have different needs of a DMS. Every business has its own specifics requirements that need to be take in consideration. For that reason an ideal Document Management System should provide a certain level of customization allowing users to:</a:t>
            </a:r>
          </a:p>
          <a:p>
            <a:pPr fontAlgn="base"/>
            <a:r>
              <a:rPr lang="en-US" sz="2400" dirty="0"/>
              <a:t>Create customized Windows and Records</a:t>
            </a:r>
          </a:p>
          <a:p>
            <a:pPr fontAlgn="base"/>
            <a:r>
              <a:rPr lang="en-US" sz="2400" dirty="0"/>
              <a:t>Generate Custom Fields and Reports</a:t>
            </a:r>
          </a:p>
          <a:p>
            <a:pPr fontAlgn="base"/>
            <a:r>
              <a:rPr lang="en-US" sz="2400" dirty="0"/>
              <a:t>Add custom Document Attributes</a:t>
            </a:r>
          </a:p>
          <a:p>
            <a:pPr fontAlgn="base"/>
            <a:r>
              <a:rPr lang="en-US" sz="2400" dirty="0"/>
              <a:t>Describe custom workflow</a:t>
            </a:r>
          </a:p>
          <a:p>
            <a:pPr fontAlgn="base"/>
            <a:r>
              <a:rPr lang="en-US" sz="2400" dirty="0"/>
              <a:t>Create Custom Dashboard Reports</a:t>
            </a:r>
          </a:p>
          <a:p>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DMS</a:t>
            </a:r>
            <a:endParaRPr lang="en-US" dirty="0"/>
          </a:p>
        </p:txBody>
      </p:sp>
      <p:sp>
        <p:nvSpPr>
          <p:cNvPr id="3" name="Content Placeholder 2"/>
          <p:cNvSpPr>
            <a:spLocks noGrp="1"/>
          </p:cNvSpPr>
          <p:nvPr>
            <p:ph idx="1"/>
          </p:nvPr>
        </p:nvSpPr>
        <p:spPr/>
        <p:txBody>
          <a:bodyPr>
            <a:normAutofit/>
          </a:bodyPr>
          <a:lstStyle/>
          <a:p>
            <a:pPr fontAlgn="base"/>
            <a:r>
              <a:rPr lang="en-US" sz="2400" dirty="0"/>
              <a:t>Inbuilt Word Processor</a:t>
            </a:r>
          </a:p>
          <a:p>
            <a:pPr fontAlgn="base"/>
            <a:r>
              <a:rPr lang="en-US" sz="2400" dirty="0"/>
              <a:t>Supports multiple languages</a:t>
            </a:r>
          </a:p>
          <a:p>
            <a:pPr fontAlgn="base"/>
            <a:r>
              <a:rPr lang="en-US" sz="2400" dirty="0"/>
              <a:t>Multi Tenants</a:t>
            </a:r>
          </a:p>
          <a:p>
            <a:pPr fontAlgn="base"/>
            <a:r>
              <a:rPr lang="en-US" sz="2400" dirty="0"/>
              <a:t>Collaboration Portal</a:t>
            </a:r>
          </a:p>
          <a:p>
            <a:pPr fontAlgn="base"/>
            <a:r>
              <a:rPr lang="en-US" sz="2400" dirty="0"/>
              <a:t>Deploy on premises or on cloud</a:t>
            </a:r>
          </a:p>
          <a:p>
            <a:pPr fontAlgn="base"/>
            <a:r>
              <a:rPr lang="en-US" sz="2400" dirty="0"/>
              <a:t>OCR in 27 languages</a:t>
            </a:r>
          </a:p>
          <a:p>
            <a:pPr fontAlgn="base"/>
            <a:r>
              <a:rPr lang="en-US" sz="2400" dirty="0"/>
              <a:t>Supports SSL</a:t>
            </a:r>
          </a:p>
          <a:p>
            <a:pPr fontAlgn="base"/>
            <a:r>
              <a:rPr lang="en-US" sz="2400" dirty="0"/>
              <a:t>Modify Ownership</a:t>
            </a:r>
          </a:p>
          <a:p>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Management System</a:t>
            </a:r>
            <a:endParaRPr lang="en-US" dirty="0"/>
          </a:p>
        </p:txBody>
      </p:sp>
      <p:sp>
        <p:nvSpPr>
          <p:cNvPr id="3" name="Content Placeholder 2"/>
          <p:cNvSpPr>
            <a:spLocks noGrp="1"/>
          </p:cNvSpPr>
          <p:nvPr>
            <p:ph idx="1"/>
          </p:nvPr>
        </p:nvSpPr>
        <p:spPr/>
        <p:txBody>
          <a:bodyPr>
            <a:noAutofit/>
          </a:bodyPr>
          <a:lstStyle/>
          <a:p>
            <a:pPr fontAlgn="base"/>
            <a:r>
              <a:rPr lang="en-US" sz="2400" dirty="0"/>
              <a:t>A </a:t>
            </a:r>
            <a:r>
              <a:rPr lang="en-US" sz="2400" b="1" dirty="0"/>
              <a:t>document management system</a:t>
            </a:r>
            <a:r>
              <a:rPr lang="en-US" sz="2400" dirty="0"/>
              <a:t> – </a:t>
            </a:r>
            <a:r>
              <a:rPr lang="en-US" sz="2400" b="1" dirty="0"/>
              <a:t>DMS</a:t>
            </a:r>
            <a:r>
              <a:rPr lang="en-US" sz="2400" dirty="0"/>
              <a:t> is a system (based on computer programs in the case of the management of digital documents) used to track, manage and store documents. This system should be capable of keeping a record of the various versions of the documents created and modified by different users (history tracking).</a:t>
            </a:r>
          </a:p>
          <a:p>
            <a:pPr fontAlgn="base"/>
            <a:r>
              <a:rPr lang="en-US" sz="2400" dirty="0"/>
              <a:t>Documents stored in a </a:t>
            </a:r>
            <a:r>
              <a:rPr lang="en-US" sz="2400" u="sng" dirty="0">
                <a:hlinkClick r:id="rId2" tooltip="VIenna Advnatage DMS"/>
              </a:rPr>
              <a:t>document management system</a:t>
            </a:r>
            <a:r>
              <a:rPr lang="en-US" sz="2400" dirty="0"/>
              <a:t> –  such as procedures, work instructions, and policy statements—provide evidence of documents under control. Failing to comply could cause penalties, loss of business due to con-conformance or non-compliance, or irreparable damage to a business’s reputation.</a:t>
            </a:r>
          </a:p>
          <a:p>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DMS Features</a:t>
            </a:r>
            <a:endParaRPr lang="en-US" sz="2400" dirty="0"/>
          </a:p>
        </p:txBody>
      </p:sp>
      <p:sp>
        <p:nvSpPr>
          <p:cNvPr id="3" name="Content Placeholder 2"/>
          <p:cNvSpPr>
            <a:spLocks noGrp="1"/>
          </p:cNvSpPr>
          <p:nvPr>
            <p:ph idx="1"/>
          </p:nvPr>
        </p:nvSpPr>
        <p:spPr/>
        <p:txBody>
          <a:bodyPr>
            <a:normAutofit/>
          </a:bodyPr>
          <a:lstStyle/>
          <a:p>
            <a:pPr fontAlgn="base"/>
            <a:r>
              <a:rPr lang="en-US" sz="2400" dirty="0">
                <a:hlinkClick r:id="rId2" action="ppaction://hlinksldjump"/>
              </a:rPr>
              <a:t>Document Input</a:t>
            </a:r>
            <a:endParaRPr lang="en-US" sz="2400" dirty="0"/>
          </a:p>
          <a:p>
            <a:pPr fontAlgn="base"/>
            <a:r>
              <a:rPr lang="en-US" sz="2400" dirty="0">
                <a:hlinkClick r:id="rId3" action="ppaction://hlinksldjump"/>
              </a:rPr>
              <a:t>Document Indexing</a:t>
            </a:r>
            <a:endParaRPr lang="en-US" sz="2400" dirty="0"/>
          </a:p>
          <a:p>
            <a:pPr fontAlgn="base"/>
            <a:r>
              <a:rPr lang="en-US" sz="2400" dirty="0">
                <a:hlinkClick r:id="rId4" action="ppaction://hlinksldjump"/>
              </a:rPr>
              <a:t>Document Search</a:t>
            </a:r>
            <a:endParaRPr lang="en-US" sz="2400" dirty="0"/>
          </a:p>
          <a:p>
            <a:pPr fontAlgn="base"/>
            <a:r>
              <a:rPr lang="en-US" sz="2400" dirty="0">
                <a:hlinkClick r:id="rId5" action="ppaction://hlinksldjump"/>
              </a:rPr>
              <a:t>Document Processing</a:t>
            </a:r>
            <a:endParaRPr lang="en-US" sz="2400" dirty="0"/>
          </a:p>
          <a:p>
            <a:pPr fontAlgn="base"/>
            <a:r>
              <a:rPr lang="en-US" sz="2400" dirty="0">
                <a:hlinkClick r:id="rId6" action="ppaction://hlinksldjump"/>
              </a:rPr>
              <a:t>Workflow Automation</a:t>
            </a:r>
            <a:endParaRPr lang="en-US" sz="2400" dirty="0"/>
          </a:p>
          <a:p>
            <a:pPr fontAlgn="base"/>
            <a:r>
              <a:rPr lang="en-US" sz="2400" dirty="0">
                <a:hlinkClick r:id="rId7" action="ppaction://hlinksldjump"/>
              </a:rPr>
              <a:t>Document Security</a:t>
            </a:r>
            <a:endParaRPr lang="en-US" sz="2400" dirty="0"/>
          </a:p>
          <a:p>
            <a:pPr fontAlgn="base"/>
            <a:r>
              <a:rPr lang="en-US" sz="2400" dirty="0">
                <a:hlinkClick r:id="rId8" action="ppaction://hlinksldjump"/>
              </a:rPr>
              <a:t>User Dashboard</a:t>
            </a:r>
            <a:endParaRPr lang="en-US" sz="2400" dirty="0"/>
          </a:p>
          <a:p>
            <a:pPr fontAlgn="base"/>
            <a:r>
              <a:rPr lang="en-US" sz="2400" dirty="0">
                <a:hlinkClick r:id="rId9" action="ppaction://hlinksldjump"/>
              </a:rPr>
              <a:t>Customization</a:t>
            </a:r>
            <a:endParaRPr lang="en-US" sz="2400" dirty="0"/>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Input</a:t>
            </a:r>
            <a:endParaRPr lang="en-US" dirty="0"/>
          </a:p>
        </p:txBody>
      </p:sp>
      <p:sp>
        <p:nvSpPr>
          <p:cNvPr id="3" name="Content Placeholder 2"/>
          <p:cNvSpPr>
            <a:spLocks noGrp="1"/>
          </p:cNvSpPr>
          <p:nvPr>
            <p:ph idx="1"/>
          </p:nvPr>
        </p:nvSpPr>
        <p:spPr/>
        <p:txBody>
          <a:bodyPr>
            <a:noAutofit/>
          </a:bodyPr>
          <a:lstStyle/>
          <a:p>
            <a:pPr fontAlgn="base"/>
            <a:r>
              <a:rPr lang="en-US" sz="2400" dirty="0"/>
              <a:t>When it comes to document input, most of the businesses combine paper and digital files. The ideal Document Management System should allow inputting files trough the following sources:</a:t>
            </a:r>
          </a:p>
          <a:p>
            <a:pPr fontAlgn="base"/>
            <a:r>
              <a:rPr lang="en-US" sz="2400" dirty="0"/>
              <a:t>Scanner</a:t>
            </a:r>
          </a:p>
          <a:p>
            <a:pPr fontAlgn="base"/>
            <a:r>
              <a:rPr lang="en-US" sz="2400" dirty="0"/>
              <a:t>Email</a:t>
            </a:r>
          </a:p>
          <a:p>
            <a:pPr fontAlgn="base"/>
            <a:r>
              <a:rPr lang="en-US" sz="2400" dirty="0"/>
              <a:t>Manual Upload</a:t>
            </a:r>
          </a:p>
          <a:p>
            <a:pPr fontAlgn="base"/>
            <a:r>
              <a:rPr lang="en-US" sz="2400" dirty="0"/>
              <a:t>Bulk Upload</a:t>
            </a:r>
          </a:p>
          <a:p>
            <a:pPr fontAlgn="base"/>
            <a:r>
              <a:rPr lang="en-US" sz="2400" dirty="0"/>
              <a:t>Automated Process for Mass Uploading</a:t>
            </a:r>
          </a:p>
          <a:p>
            <a:pPr fontAlgn="base"/>
            <a:r>
              <a:rPr lang="en-US" sz="2400" dirty="0"/>
              <a:t>Mobile Applications</a:t>
            </a:r>
          </a:p>
          <a:p>
            <a:pPr fontAlgn="base"/>
            <a:r>
              <a:rPr lang="en-US" sz="2400" dirty="0"/>
              <a:t>Web Services</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Indexing</a:t>
            </a:r>
            <a:endParaRPr lang="en-US" dirty="0"/>
          </a:p>
        </p:txBody>
      </p:sp>
      <p:sp>
        <p:nvSpPr>
          <p:cNvPr id="3" name="Content Placeholder 2"/>
          <p:cNvSpPr>
            <a:spLocks noGrp="1"/>
          </p:cNvSpPr>
          <p:nvPr>
            <p:ph idx="1"/>
          </p:nvPr>
        </p:nvSpPr>
        <p:spPr/>
        <p:txBody>
          <a:bodyPr>
            <a:noAutofit/>
          </a:bodyPr>
          <a:lstStyle/>
          <a:p>
            <a:pPr fontAlgn="base"/>
            <a:r>
              <a:rPr lang="en-US" sz="1600" b="1" dirty="0"/>
              <a:t>Document Indexing</a:t>
            </a:r>
          </a:p>
          <a:p>
            <a:pPr fontAlgn="base"/>
            <a:r>
              <a:rPr lang="en-US" sz="1600" dirty="0"/>
              <a:t>Document indexing is the process of associating or tagging documents with different “search” terms. Indexing is a path to the documents. That path is based upon your business processes and your staff.</a:t>
            </a:r>
            <a:r>
              <a:rPr lang="en-US" sz="1600" b="1" dirty="0"/>
              <a:t/>
            </a:r>
            <a:br>
              <a:rPr lang="en-US" sz="1600" b="1" dirty="0"/>
            </a:br>
            <a:endParaRPr lang="en-US" sz="1600" dirty="0"/>
          </a:p>
          <a:p>
            <a:pPr fontAlgn="base"/>
            <a:r>
              <a:rPr lang="en-US" sz="1600" dirty="0"/>
              <a:t>There are different types of indices. If your documents are text documents, you might have indexed the documents for full text search where you can find a phrase contained in the documents. All document management systems have some level of system indexing too. Default system indexing might be the date or document type or some other identifier that describes the document. An ideal Document Management System should provide:</a:t>
            </a:r>
          </a:p>
          <a:p>
            <a:pPr fontAlgn="base"/>
            <a:r>
              <a:rPr lang="en-US" sz="1600" dirty="0"/>
              <a:t>Indexing of all documents</a:t>
            </a:r>
          </a:p>
          <a:p>
            <a:pPr fontAlgn="base"/>
            <a:r>
              <a:rPr lang="en-US" sz="1600" dirty="0"/>
              <a:t>Custom Automatic Document Numbering</a:t>
            </a:r>
          </a:p>
          <a:p>
            <a:pPr fontAlgn="base"/>
            <a:r>
              <a:rPr lang="en-US" sz="1600" dirty="0"/>
              <a:t>Content recognition and indexing</a:t>
            </a:r>
          </a:p>
          <a:p>
            <a:pPr fontAlgn="base"/>
            <a:r>
              <a:rPr lang="en-US" sz="1600" dirty="0"/>
              <a:t>Indexing Meta Data</a:t>
            </a:r>
          </a:p>
          <a:p>
            <a:pPr fontAlgn="base"/>
            <a:r>
              <a:rPr lang="en-US" sz="1600" dirty="0"/>
              <a:t>Indexing all revisions</a:t>
            </a:r>
          </a:p>
          <a:p>
            <a:pPr fontAlgn="base"/>
            <a:r>
              <a:rPr lang="en-US" sz="1600" dirty="0"/>
              <a:t>OCR in different languages (Vienna Advantage DMS currently covers 27 languages)</a:t>
            </a:r>
          </a:p>
          <a:p>
            <a:pPr fontAlgn="base"/>
            <a:r>
              <a:rPr lang="en-US" sz="1600" dirty="0"/>
              <a:t>Supports innumerable formats</a:t>
            </a:r>
          </a:p>
          <a:p>
            <a:pPr fontAlgn="base"/>
            <a:r>
              <a:rPr lang="en-US" sz="1600" dirty="0"/>
              <a:t>Extendable meta data fields</a:t>
            </a:r>
          </a:p>
          <a:p>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Search</a:t>
            </a:r>
            <a:endParaRPr lang="en-US" dirty="0"/>
          </a:p>
        </p:txBody>
      </p:sp>
      <p:sp>
        <p:nvSpPr>
          <p:cNvPr id="3" name="Content Placeholder 2"/>
          <p:cNvSpPr>
            <a:spLocks noGrp="1"/>
          </p:cNvSpPr>
          <p:nvPr>
            <p:ph idx="1"/>
          </p:nvPr>
        </p:nvSpPr>
        <p:spPr/>
        <p:txBody>
          <a:bodyPr>
            <a:normAutofit/>
          </a:bodyPr>
          <a:lstStyle/>
          <a:p>
            <a:pPr fontAlgn="base"/>
            <a:r>
              <a:rPr lang="en-US" sz="2400" dirty="0"/>
              <a:t>No matter what indices we use, the power of document indexing is revealed when we do a search later on. The document search engine should provide:</a:t>
            </a:r>
          </a:p>
          <a:p>
            <a:pPr fontAlgn="base"/>
            <a:r>
              <a:rPr lang="en-US" sz="2400" dirty="0"/>
              <a:t>Safe and Powerful search</a:t>
            </a:r>
          </a:p>
          <a:p>
            <a:pPr fontAlgn="base"/>
            <a:r>
              <a:rPr lang="en-US" sz="2400" dirty="0"/>
              <a:t>Document content and meta data search</a:t>
            </a:r>
          </a:p>
          <a:p>
            <a:pPr fontAlgn="base"/>
            <a:r>
              <a:rPr lang="en-US" sz="2400" dirty="0"/>
              <a:t>Advanced search on all document attributes</a:t>
            </a:r>
          </a:p>
          <a:p>
            <a:pPr fontAlgn="base"/>
            <a:r>
              <a:rPr lang="en-US" sz="2400" dirty="0"/>
              <a:t>Scalable Document Search Engine</a:t>
            </a:r>
          </a:p>
          <a:p>
            <a:pPr fontAlgn="base"/>
            <a:r>
              <a:rPr lang="en-US" sz="2400" u="sng" dirty="0">
                <a:hlinkClick r:id="rId2" tooltip="VIenna Advnatage DMS"/>
              </a:rPr>
              <a:t>Vienna Advantage DMS</a:t>
            </a:r>
            <a:r>
              <a:rPr lang="en-US" sz="2400" dirty="0"/>
              <a:t> provides a powerful document search engine that searches through document content and gives you quick results.</a:t>
            </a:r>
          </a:p>
          <a:p>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Processing</a:t>
            </a:r>
            <a:endParaRPr lang="en-US" dirty="0"/>
          </a:p>
        </p:txBody>
      </p:sp>
      <p:sp>
        <p:nvSpPr>
          <p:cNvPr id="3" name="Content Placeholder 2"/>
          <p:cNvSpPr>
            <a:spLocks noGrp="1"/>
          </p:cNvSpPr>
          <p:nvPr>
            <p:ph idx="1"/>
          </p:nvPr>
        </p:nvSpPr>
        <p:spPr/>
        <p:txBody>
          <a:bodyPr>
            <a:noAutofit/>
          </a:bodyPr>
          <a:lstStyle/>
          <a:p>
            <a:pPr fontAlgn="base"/>
            <a:r>
              <a:rPr lang="en-US" sz="2000" dirty="0"/>
              <a:t>Document Processing involves the conversion of typed and handwritten text on paper-based &amp; electronic documents (e.g., scanned image of a document) into electronic information utilizing one of, or a combination of, Intelligent Character Recognition (ICR), Optical Character Recognition (OCR) and experienced Data Entry Clerks. An ideal document management system should provide the following features:</a:t>
            </a:r>
          </a:p>
          <a:p>
            <a:pPr fontAlgn="base"/>
            <a:r>
              <a:rPr lang="en-US" sz="2000" dirty="0"/>
              <a:t>Create Documents using Templates</a:t>
            </a:r>
          </a:p>
          <a:p>
            <a:pPr fontAlgn="base"/>
            <a:r>
              <a:rPr lang="en-US" sz="2000" dirty="0"/>
              <a:t>Link Document to records in System</a:t>
            </a:r>
          </a:p>
          <a:p>
            <a:pPr fontAlgn="base"/>
            <a:r>
              <a:rPr lang="en-US" sz="2000" dirty="0"/>
              <a:t>Link to ERP/ CRM system</a:t>
            </a:r>
          </a:p>
          <a:p>
            <a:pPr fontAlgn="base"/>
            <a:r>
              <a:rPr lang="en-US" sz="2000" dirty="0"/>
              <a:t>Forward, Move, Share Documents</a:t>
            </a:r>
          </a:p>
          <a:p>
            <a:pPr fontAlgn="base"/>
            <a:r>
              <a:rPr lang="en-US" sz="2000" dirty="0"/>
              <a:t>Email Documents</a:t>
            </a:r>
          </a:p>
          <a:p>
            <a:pPr fontAlgn="base"/>
            <a:r>
              <a:rPr lang="en-US" sz="2000" dirty="0"/>
              <a:t>Revise Documents</a:t>
            </a:r>
          </a:p>
          <a:p>
            <a:pPr fontAlgn="base"/>
            <a:r>
              <a:rPr lang="en-US" sz="2000" dirty="0"/>
              <a:t>Inbuilt Document Editors for various file types</a:t>
            </a:r>
          </a:p>
          <a:p>
            <a:pPr fontAlgn="base"/>
            <a:r>
              <a:rPr lang="en-US" sz="2000" dirty="0"/>
              <a:t>Check-In and Check-out documents</a:t>
            </a:r>
          </a:p>
          <a:p>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WorkFlow</a:t>
            </a:r>
            <a:r>
              <a:rPr lang="en-US" dirty="0" smtClean="0"/>
              <a:t> Automation</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a:t>A good document management system, should have inbuilt an enterprise level Business Process Management and Workflow Automation that automatically routes the documents to their destination. The workflow automation should provide:</a:t>
            </a:r>
          </a:p>
          <a:p>
            <a:pPr fontAlgn="base"/>
            <a:r>
              <a:rPr lang="en-US" dirty="0"/>
              <a:t>Rule based processing on incoming documents</a:t>
            </a:r>
          </a:p>
          <a:p>
            <a:pPr fontAlgn="base"/>
            <a:r>
              <a:rPr lang="en-US" dirty="0"/>
              <a:t>Setup </a:t>
            </a:r>
            <a:r>
              <a:rPr lang="en-US" sz="3400" dirty="0"/>
              <a:t>individual</a:t>
            </a:r>
            <a:r>
              <a:rPr lang="en-US" dirty="0"/>
              <a:t> rules and document actions</a:t>
            </a:r>
          </a:p>
          <a:p>
            <a:pPr fontAlgn="base"/>
            <a:r>
              <a:rPr lang="en-US" dirty="0"/>
              <a:t>Automatic and Manual workflow</a:t>
            </a:r>
          </a:p>
          <a:p>
            <a:pPr fontAlgn="base"/>
            <a:r>
              <a:rPr lang="en-US" dirty="0"/>
              <a:t>Document Routing</a:t>
            </a:r>
          </a:p>
          <a:p>
            <a:pPr fontAlgn="base"/>
            <a:r>
              <a:rPr lang="en-US" dirty="0"/>
              <a:t>Business Process Modeling with Customized Windows, Reports</a:t>
            </a:r>
          </a:p>
          <a:p>
            <a:pPr fontAlgn="base"/>
            <a:r>
              <a:rPr lang="en-US" dirty="0"/>
              <a:t>Configure multi-level approvals</a:t>
            </a:r>
          </a:p>
          <a:p>
            <a:pPr fontAlgn="base"/>
            <a:r>
              <a:rPr lang="en-US" dirty="0"/>
              <a:t>Automatic creation of records based on documents</a:t>
            </a:r>
          </a:p>
          <a:p>
            <a:pPr fontAlgn="base"/>
            <a:r>
              <a:rPr lang="en-US" dirty="0"/>
              <a:t>Update records based on documents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Security</a:t>
            </a:r>
            <a:endParaRPr lang="en-US" dirty="0"/>
          </a:p>
        </p:txBody>
      </p:sp>
      <p:sp>
        <p:nvSpPr>
          <p:cNvPr id="3" name="Content Placeholder 2"/>
          <p:cNvSpPr>
            <a:spLocks noGrp="1"/>
          </p:cNvSpPr>
          <p:nvPr>
            <p:ph idx="1"/>
          </p:nvPr>
        </p:nvSpPr>
        <p:spPr/>
        <p:txBody>
          <a:bodyPr>
            <a:noAutofit/>
          </a:bodyPr>
          <a:lstStyle/>
          <a:p>
            <a:pPr fontAlgn="base"/>
            <a:r>
              <a:rPr lang="en-US" sz="2400" dirty="0"/>
              <a:t>Security is one of the most critical aspects of a document management system. The ideal software will provide a high level of documents encryption and role based access, as well as:</a:t>
            </a:r>
          </a:p>
          <a:p>
            <a:pPr fontAlgn="base"/>
            <a:r>
              <a:rPr lang="en-US" sz="2400" dirty="0"/>
              <a:t>Audit Trail</a:t>
            </a:r>
          </a:p>
          <a:p>
            <a:pPr fontAlgn="base"/>
            <a:r>
              <a:rPr lang="en-US" sz="2400" dirty="0"/>
              <a:t>User and Roles</a:t>
            </a:r>
          </a:p>
          <a:p>
            <a:pPr fontAlgn="base"/>
            <a:r>
              <a:rPr lang="en-US" sz="2400" dirty="0"/>
              <a:t>Advanced Access rights</a:t>
            </a:r>
          </a:p>
          <a:p>
            <a:pPr fontAlgn="base"/>
            <a:r>
              <a:rPr lang="en-US" sz="2400" dirty="0"/>
              <a:t>Encrypted Documents on file system</a:t>
            </a:r>
          </a:p>
          <a:p>
            <a:pPr fontAlgn="base"/>
            <a:r>
              <a:rPr lang="en-US" sz="2400" dirty="0"/>
              <a:t>Indexing all revisions</a:t>
            </a:r>
          </a:p>
          <a:p>
            <a:pPr fontAlgn="base"/>
            <a:r>
              <a:rPr lang="en-US" sz="2400" dirty="0"/>
              <a:t>Supports SSL</a:t>
            </a:r>
          </a:p>
          <a:p>
            <a:pPr fontAlgn="base"/>
            <a:r>
              <a:rPr lang="en-US" sz="2400" dirty="0"/>
              <a:t>Modify Ownership</a:t>
            </a:r>
          </a:p>
          <a:p>
            <a:pPr>
              <a:buNone/>
            </a:pPr>
            <a:r>
              <a:rPr lang="en-US" sz="2400" dirty="0" smtClean="0"/>
              <a:t/>
            </a:r>
            <a:br>
              <a:rPr lang="en-US" sz="2400" dirty="0" smtClean="0"/>
            </a:b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555</Words>
  <Application>Microsoft Office PowerPoint</Application>
  <PresentationFormat>On-screen Show (4:3)</PresentationFormat>
  <Paragraphs>96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DMS</vt:lpstr>
      <vt:lpstr>Document Management System</vt:lpstr>
      <vt:lpstr>DMS Features</vt:lpstr>
      <vt:lpstr>Document Input</vt:lpstr>
      <vt:lpstr>Document Indexing</vt:lpstr>
      <vt:lpstr>Document Search</vt:lpstr>
      <vt:lpstr>Document Processing</vt:lpstr>
      <vt:lpstr>WorkFlow Automation</vt:lpstr>
      <vt:lpstr>Document Security</vt:lpstr>
      <vt:lpstr>User Dashboard</vt:lpstr>
      <vt:lpstr>Customization</vt:lpstr>
      <vt:lpstr>Advantages of DMS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DMS</dc:title>
  <dc:creator>DELL</dc:creator>
  <cp:lastModifiedBy>DELL</cp:lastModifiedBy>
  <cp:revision>2</cp:revision>
  <dcterms:created xsi:type="dcterms:W3CDTF">2019-09-12T14:54:07Z</dcterms:created>
  <dcterms:modified xsi:type="dcterms:W3CDTF">2019-09-12T15:10:03Z</dcterms:modified>
</cp:coreProperties>
</file>