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206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5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5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6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5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97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9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94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3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7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xmlns="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pPr/>
              <a:t>5/22/2024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782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733E0473-C315-42D8-A82A-A2FE49DC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D23A251-68F2-43E5-812B-4BBAE1A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D601B2-F527-ACAE-2E5C-00A84BB6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grpSp>
        <p:nvGrpSpPr>
          <p:cNvPr id="18" name="decorative circle">
            <a:extLst>
              <a:ext uri="{FF2B5EF4-FFF2-40B4-BE49-F238E27FC236}">
                <a16:creationId xmlns:a16="http://schemas.microsoft.com/office/drawing/2014/main" xmlns="" id="{0350AF23-2606-421F-AB7B-23D9B48F3E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26A544A-3C76-4502-A741-F4DB0E2CD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017B8593-D171-47B5-8D1A-E34E7B138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FEF60D4-64F6-450F-B86D-383EEA1C84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A97D4A7C-B520-46CB-9A94-711F53997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2B7B976F-E84B-4936-90D7-C8298A5E7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C91FFEC-59DF-4D22-A925-F5152076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58931E95-0847-47E4-8AEC-312312A032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C094915-EF93-49A0-9B90-C44FB9B50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E34FD-3211-4F77-AE58-35B44151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506" y="508000"/>
            <a:ext cx="7063739" cy="23876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Smart Application </a:t>
            </a:r>
            <a:r>
              <a:rPr lang="en-IN" dirty="0">
                <a:solidFill>
                  <a:schemeClr val="tx1"/>
                </a:solidFill>
              </a:rPr>
              <a:t>Tracking System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5729F7-0B5E-4C17-B95B-6D12FA63C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5006" y="52022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SANDHYA S (210701226)</a:t>
            </a:r>
          </a:p>
          <a:p>
            <a:r>
              <a:rPr lang="en-US" dirty="0">
                <a:solidFill>
                  <a:schemeClr val="tx1"/>
                </a:solidFill>
              </a:rPr>
              <a:t>SHANDIYA N S (210701240)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80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5CE6-E3B8-4CD5-95EA-CE8ED521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OUTPUT</a:t>
            </a:r>
            <a:endParaRPr lang="en-IN" sz="8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91CB579-E32B-428E-88B3-340345751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3360" y="1825624"/>
            <a:ext cx="9011920" cy="4595495"/>
          </a:xfrm>
        </p:spPr>
      </p:pic>
    </p:spTree>
    <p:extLst>
      <p:ext uri="{BB962C8B-B14F-4D97-AF65-F5344CB8AC3E}">
        <p14:creationId xmlns:p14="http://schemas.microsoft.com/office/powerpoint/2010/main" xmlns="" val="130766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D1A68-3FAA-4556-922B-2FE57DAB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372990E-016F-42A2-97AA-291894837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400" y="1918692"/>
            <a:ext cx="971804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ATS system project effectively utilizes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PyPDF2, Google Generative AI, and Python-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dotenv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to create a robust and user-friendly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enables the creation of an interactive web interface, allowing users to easily upload resumes via drag-and-drop or file browsing.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PyPDF2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handles PDF manipulation, extracting necessary information from resumes for efficient processing.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Google Generative 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provides advanced natural language processing and keyword analysis, helping to match job descriptions with profiles and highlight missing keywords.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Python-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dotenv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manages environment variables securely, ensuring smooth configuration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Overall, this integration of modern libraries results in a powerful ATS system that enhances the recruitment process by streamlining resume submission, improving matching accuracy, and aiding candidates in optimizing their profiles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40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150" y="2273300"/>
            <a:ext cx="4652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7012841-C6ED-4686-8DF3-A6B034F6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27"/>
            <a:ext cx="8804744" cy="1789043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AB3A4A-58BB-45D6-9DC8-E1EE5937A804}"/>
              </a:ext>
            </a:extLst>
          </p:cNvPr>
          <p:cNvSpPr txBox="1"/>
          <p:nvPr/>
        </p:nvSpPr>
        <p:spPr>
          <a:xfrm flipH="1">
            <a:off x="962108" y="1848277"/>
            <a:ext cx="24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What is an ATS ?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898243-2671-4882-8407-27AAE026ED7B}"/>
              </a:ext>
            </a:extLst>
          </p:cNvPr>
          <p:cNvSpPr txBox="1"/>
          <p:nvPr/>
        </p:nvSpPr>
        <p:spPr>
          <a:xfrm>
            <a:off x="1198655" y="2273243"/>
            <a:ext cx="103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Applicant Tracking System (ATS) is a digital tool used by companies to help manage the hiring process.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74FE7C-0AED-4DE0-BE34-F875F6BD2B83}"/>
              </a:ext>
            </a:extLst>
          </p:cNvPr>
          <p:cNvSpPr txBox="1"/>
          <p:nvPr/>
        </p:nvSpPr>
        <p:spPr>
          <a:xfrm flipH="1">
            <a:off x="962108" y="2660153"/>
            <a:ext cx="45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How ATS Improves Recruitment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1C18D5-5BF4-469B-88DF-4E0A3794495D}"/>
              </a:ext>
            </a:extLst>
          </p:cNvPr>
          <p:cNvSpPr txBox="1"/>
          <p:nvPr/>
        </p:nvSpPr>
        <p:spPr>
          <a:xfrm>
            <a:off x="1198656" y="3150183"/>
            <a:ext cx="955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ATS makes it easier to find and hire the right people for jobs.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saves time and money by streamlining the recruitment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DD3BFD-101F-414A-9FA0-021DC4CED793}"/>
              </a:ext>
            </a:extLst>
          </p:cNvPr>
          <p:cNvSpPr txBox="1"/>
          <p:nvPr/>
        </p:nvSpPr>
        <p:spPr>
          <a:xfrm>
            <a:off x="991922" y="3796514"/>
            <a:ext cx="451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Benefits of Digital Recruitment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8DE2C4-C8DC-456C-A85A-B30B43C6B74B}"/>
              </a:ext>
            </a:extLst>
          </p:cNvPr>
          <p:cNvSpPr txBox="1"/>
          <p:nvPr/>
        </p:nvSpPr>
        <p:spPr>
          <a:xfrm>
            <a:off x="1159401" y="4304122"/>
            <a:ext cx="681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the hiring process more efficient and effective.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Helps reach a larger pool of potential employees.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C756A5-E04A-4A1E-9D07-D7510C8D8E42}"/>
              </a:ext>
            </a:extLst>
          </p:cNvPr>
          <p:cNvSpPr txBox="1"/>
          <p:nvPr/>
        </p:nvSpPr>
        <p:spPr>
          <a:xfrm flipH="1">
            <a:off x="962108" y="909801"/>
            <a:ext cx="109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Focus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E80B1E-F352-4F8B-B84D-F57AB3BDE8A7}"/>
              </a:ext>
            </a:extLst>
          </p:cNvPr>
          <p:cNvSpPr txBox="1"/>
          <p:nvPr/>
        </p:nvSpPr>
        <p:spPr>
          <a:xfrm>
            <a:off x="1113684" y="1276701"/>
            <a:ext cx="766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/>
              <a:t>      Our project</a:t>
            </a:r>
            <a:r>
              <a:rPr lang="en-US" dirty="0" smtClean="0"/>
              <a:t> </a:t>
            </a:r>
            <a:r>
              <a:rPr lang="en-US" dirty="0"/>
              <a:t>explains how </a:t>
            </a:r>
            <a:r>
              <a:rPr lang="en-US" dirty="0" smtClean="0"/>
              <a:t>digitalization </a:t>
            </a:r>
            <a:r>
              <a:rPr lang="en-US" dirty="0"/>
              <a:t>has improved the recruitment process through the implementation of Applicant Tracking Systems (ATS).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5A9C88-38E3-4EC3-8FFC-DE4698010199}"/>
              </a:ext>
            </a:extLst>
          </p:cNvPr>
          <p:cNvSpPr txBox="1"/>
          <p:nvPr/>
        </p:nvSpPr>
        <p:spPr>
          <a:xfrm flipH="1">
            <a:off x="1052723" y="4950453"/>
            <a:ext cx="487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Importance of Effective Recruiting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4511B2D-3A6F-4D01-ACB2-0406822B2AD2}"/>
              </a:ext>
            </a:extLst>
          </p:cNvPr>
          <p:cNvSpPr txBox="1"/>
          <p:nvPr/>
        </p:nvSpPr>
        <p:spPr>
          <a:xfrm flipH="1">
            <a:off x="1159401" y="5575960"/>
            <a:ext cx="614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Selecting the wrong individual is costly and time-consuming.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Traditional recruitment methods are often insufficient.</a:t>
            </a:r>
          </a:p>
        </p:txBody>
      </p:sp>
    </p:spTree>
    <p:extLst>
      <p:ext uri="{BB962C8B-B14F-4D97-AF65-F5344CB8AC3E}">
        <p14:creationId xmlns:p14="http://schemas.microsoft.com/office/powerpoint/2010/main" xmlns="" val="11339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96EB-33EF-4DB0-9269-C346787F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896386"/>
          </a:xfrm>
        </p:spPr>
        <p:txBody>
          <a:bodyPr/>
          <a:lstStyle/>
          <a:p>
            <a:pPr algn="ctr"/>
            <a:r>
              <a:rPr lang="en-US" dirty="0"/>
              <a:t>FOCUS OF THE PROJECT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DFF5863E-E2F2-4417-B1D3-654FD1B2BD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6" r="17876"/>
          <a:stretch>
            <a:fillRect/>
          </a:stretch>
        </p:blipFill>
        <p:spPr>
          <a:xfrm>
            <a:off x="5135563" y="560388"/>
            <a:ext cx="6172200" cy="5403850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38F82F3-B609-47DB-BA53-45C416B222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77240" y="2547493"/>
            <a:ext cx="3994784" cy="35643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Enable users to drag and drop or browse files for uploading resumes.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Match job descriptions with profile summaries.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Identify and highlight missing keywords in the profile compared to the job description.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8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e Asparagus And Blank Paper On A Mat Stock Photo">
            <a:extLst>
              <a:ext uri="{FF2B5EF4-FFF2-40B4-BE49-F238E27FC236}">
                <a16:creationId xmlns:a16="http://schemas.microsoft.com/office/drawing/2014/main" xmlns="" id="{B9FC73E8-B6A0-4E16-9A0B-CCBBB1D0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38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E49697-7636-4A70-AFE4-5A8F8305B691}"/>
              </a:ext>
            </a:extLst>
          </p:cNvPr>
          <p:cNvSpPr txBox="1"/>
          <p:nvPr/>
        </p:nvSpPr>
        <p:spPr>
          <a:xfrm flipH="1">
            <a:off x="1904012" y="2979174"/>
            <a:ext cx="355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Narrow" panose="020B0606020202030204" pitchFamily="34" charset="0"/>
              </a:rPr>
              <a:t>LIBRARIES USED</a:t>
            </a:r>
            <a:endParaRPr lang="en-IN" sz="6000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3087FC-43D3-4D4F-BB88-F76708A42B8F}"/>
              </a:ext>
            </a:extLst>
          </p:cNvPr>
          <p:cNvSpPr txBox="1"/>
          <p:nvPr/>
        </p:nvSpPr>
        <p:spPr>
          <a:xfrm flipH="1">
            <a:off x="6888969" y="845575"/>
            <a:ext cx="436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1.Streamlit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7F03B5-D76D-4B27-B066-DB381EF46933}"/>
              </a:ext>
            </a:extLst>
          </p:cNvPr>
          <p:cNvSpPr txBox="1"/>
          <p:nvPr/>
        </p:nvSpPr>
        <p:spPr>
          <a:xfrm flipH="1">
            <a:off x="6888969" y="1861238"/>
            <a:ext cx="436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2. PyPDF2</a:t>
            </a:r>
            <a:endParaRPr lang="en-IN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6883B8-481C-45A9-AC65-7DE36E5E6718}"/>
              </a:ext>
            </a:extLst>
          </p:cNvPr>
          <p:cNvSpPr txBox="1"/>
          <p:nvPr/>
        </p:nvSpPr>
        <p:spPr>
          <a:xfrm flipH="1">
            <a:off x="6888968" y="3074523"/>
            <a:ext cx="516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</a:t>
            </a:r>
            <a:r>
              <a:rPr lang="en-IN" sz="4400" dirty="0"/>
              <a:t>. </a:t>
            </a:r>
            <a:r>
              <a:rPr lang="en-IN" sz="4000" dirty="0"/>
              <a:t>Google </a:t>
            </a:r>
            <a:r>
              <a:rPr lang="en-IN" sz="4000" dirty="0" smtClean="0"/>
              <a:t>Generative AI</a:t>
            </a:r>
            <a:endParaRPr lang="en-IN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DCABC3-6B49-4A4E-ADAD-79CA1B39D291}"/>
              </a:ext>
            </a:extLst>
          </p:cNvPr>
          <p:cNvSpPr txBox="1"/>
          <p:nvPr/>
        </p:nvSpPr>
        <p:spPr>
          <a:xfrm flipH="1">
            <a:off x="6888969" y="4390014"/>
            <a:ext cx="436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4. Python-</a:t>
            </a:r>
            <a:r>
              <a:rPr lang="en-IN" sz="4400" dirty="0" err="1"/>
              <a:t>dotenv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34152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00ECF-A210-47E3-BAF4-C2C3310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libraries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6E77E2D2-1D5E-4F20-B6BC-F9B234441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8271" y="909145"/>
            <a:ext cx="2418079" cy="25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CF752D-2C7B-4589-A9DE-8D32B2639C57}"/>
              </a:ext>
            </a:extLst>
          </p:cNvPr>
          <p:cNvSpPr txBox="1"/>
          <p:nvPr/>
        </p:nvSpPr>
        <p:spPr>
          <a:xfrm flipH="1">
            <a:off x="482595" y="1690688"/>
            <a:ext cx="168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Streamlit</a:t>
            </a:r>
            <a:r>
              <a:rPr lang="en-US" sz="2400" b="1" dirty="0"/>
              <a:t>: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0DA2A7-C3E6-43CF-A472-BBD0D5775DDD}"/>
              </a:ext>
            </a:extLst>
          </p:cNvPr>
          <p:cNvSpPr txBox="1"/>
          <p:nvPr/>
        </p:nvSpPr>
        <p:spPr>
          <a:xfrm flipH="1">
            <a:off x="1402078" y="2286000"/>
            <a:ext cx="787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Streamlit</a:t>
            </a:r>
            <a:r>
              <a:rPr lang="en-US" sz="2400" dirty="0"/>
              <a:t> is used for creating interactive web applications quickly and easily, particularly useful for data science and machine learning projects.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9F500B-3302-4431-8AFC-669C01EF2B61}"/>
              </a:ext>
            </a:extLst>
          </p:cNvPr>
          <p:cNvSpPr txBox="1"/>
          <p:nvPr/>
        </p:nvSpPr>
        <p:spPr>
          <a:xfrm flipH="1">
            <a:off x="633728" y="3700741"/>
            <a:ext cx="150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PyPDF2</a:t>
            </a:r>
            <a:r>
              <a:rPr lang="en-IN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514AE1-F637-4706-8614-DEED3088ADFB}"/>
              </a:ext>
            </a:extLst>
          </p:cNvPr>
          <p:cNvSpPr txBox="1"/>
          <p:nvPr/>
        </p:nvSpPr>
        <p:spPr>
          <a:xfrm>
            <a:off x="1388109" y="4434147"/>
            <a:ext cx="763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PyPDF2 is a library for working with PDF files.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We can extract information from PDFs, merge PDFs, and manipulate PDF content.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58686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39C22-CFF8-4BE4-85BC-E6AA2F9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libraries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48A3D6-9524-472A-852C-EDD1D86C980B}"/>
              </a:ext>
            </a:extLst>
          </p:cNvPr>
          <p:cNvSpPr txBox="1"/>
          <p:nvPr/>
        </p:nvSpPr>
        <p:spPr>
          <a:xfrm flipH="1">
            <a:off x="755650" y="1690688"/>
            <a:ext cx="362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Google </a:t>
            </a:r>
            <a:r>
              <a:rPr lang="en-IN" sz="2400" b="1" dirty="0" smtClean="0"/>
              <a:t>Generative AI  </a:t>
            </a:r>
            <a:r>
              <a:rPr lang="en-IN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AC710E-B22E-42F8-9D4C-FC3BFA099986}"/>
              </a:ext>
            </a:extLst>
          </p:cNvPr>
          <p:cNvSpPr txBox="1"/>
          <p:nvPr/>
        </p:nvSpPr>
        <p:spPr>
          <a:xfrm>
            <a:off x="1595120" y="2602746"/>
            <a:ext cx="1381760" cy="39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873F19-81B2-4EDE-A622-8427524338D3}"/>
              </a:ext>
            </a:extLst>
          </p:cNvPr>
          <p:cNvSpPr txBox="1"/>
          <p:nvPr/>
        </p:nvSpPr>
        <p:spPr>
          <a:xfrm>
            <a:off x="937260" y="2293481"/>
            <a:ext cx="1081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This library allows you to integrate Google’s generative AI capabilities into your projects.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 It </a:t>
            </a:r>
            <a:r>
              <a:rPr lang="en-US" sz="2400" dirty="0"/>
              <a:t>can be used for tasks such as natural language processing, image </a:t>
            </a:r>
            <a:r>
              <a:rPr lang="en-US" sz="2400" dirty="0" smtClean="0"/>
              <a:t>   generation</a:t>
            </a:r>
            <a:r>
              <a:rPr lang="en-US" sz="2400" dirty="0"/>
              <a:t>, </a:t>
            </a:r>
            <a:r>
              <a:rPr lang="en-US" sz="2400" dirty="0" smtClean="0"/>
              <a:t>   and </a:t>
            </a:r>
            <a:r>
              <a:rPr lang="en-US" sz="2400" dirty="0"/>
              <a:t>other AI-driven functionalities.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35894E-CEF0-4386-BA8C-9B2D0396224B}"/>
              </a:ext>
            </a:extLst>
          </p:cNvPr>
          <p:cNvSpPr txBox="1"/>
          <p:nvPr/>
        </p:nvSpPr>
        <p:spPr>
          <a:xfrm>
            <a:off x="477520" y="3950297"/>
            <a:ext cx="300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    Python-</a:t>
            </a:r>
            <a:r>
              <a:rPr lang="en-IN" sz="2400" b="1" dirty="0" err="1" smtClean="0"/>
              <a:t>dotenv</a:t>
            </a:r>
            <a:r>
              <a:rPr lang="en-IN" sz="2400" b="1" dirty="0" smtClean="0"/>
              <a:t> </a:t>
            </a:r>
            <a:r>
              <a:rPr lang="en-IN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360F9F-211A-4EBB-8E79-DC6EBDC6BE44}"/>
              </a:ext>
            </a:extLst>
          </p:cNvPr>
          <p:cNvSpPr txBox="1"/>
          <p:nvPr/>
        </p:nvSpPr>
        <p:spPr>
          <a:xfrm flipH="1">
            <a:off x="1381760" y="4605844"/>
            <a:ext cx="9514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Python-</a:t>
            </a:r>
            <a:r>
              <a:rPr lang="en-US" sz="2400" dirty="0" err="1"/>
              <a:t>dotenv</a:t>
            </a:r>
            <a:r>
              <a:rPr lang="en-US" sz="2400" dirty="0"/>
              <a:t> is used to manage environment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38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664C2-7B1F-48CD-B0B8-B90A3A3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EXPERIENCE:</a:t>
            </a:r>
            <a:br>
              <a:rPr lang="en-US" dirty="0"/>
            </a:br>
            <a:r>
              <a:rPr lang="en-US" sz="2700" dirty="0"/>
              <a:t>Resume Uploading</a:t>
            </a:r>
            <a:endParaRPr lang="en-IN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C00A8B-071A-4434-BE3A-3C847FD5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690688"/>
            <a:ext cx="5220335" cy="935037"/>
          </a:xfrm>
        </p:spPr>
        <p:txBody>
          <a:bodyPr/>
          <a:lstStyle/>
          <a:p>
            <a:r>
              <a:rPr lang="en-US" dirty="0"/>
              <a:t>DRAG AND DROP INTERFACE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3509B8-A949-4035-9E64-A44990ACB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0360" y="1690688"/>
            <a:ext cx="5183188" cy="935037"/>
          </a:xfrm>
        </p:spPr>
        <p:txBody>
          <a:bodyPr/>
          <a:lstStyle/>
          <a:p>
            <a:r>
              <a:rPr lang="en-US" dirty="0"/>
              <a:t>FILE BROWSING CAPABILITY</a:t>
            </a:r>
            <a:endParaRPr lang="en-IN" dirty="0"/>
          </a:p>
        </p:txBody>
      </p:sp>
      <p:pic>
        <p:nvPicPr>
          <p:cNvPr id="6146" name="Picture 2" descr="Drag Interactions">
            <a:extLst>
              <a:ext uri="{FF2B5EF4-FFF2-40B4-BE49-F238E27FC236}">
                <a16:creationId xmlns:a16="http://schemas.microsoft.com/office/drawing/2014/main" xmlns="" id="{3A701E98-92AC-4FAE-843A-716EE7D11C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75" y="3039666"/>
            <a:ext cx="5219700" cy="29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rowse Svg Png Icon Free Download (#314993) - OnlineWebFonts.COM">
            <a:extLst>
              <a:ext uri="{FF2B5EF4-FFF2-40B4-BE49-F238E27FC236}">
                <a16:creationId xmlns:a16="http://schemas.microsoft.com/office/drawing/2014/main" xmlns="" id="{B89C1CBE-B29B-40CB-96EF-169B8F2AF08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5154" y="2943819"/>
            <a:ext cx="3637279" cy="31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14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07681-1BEC-4EAA-A763-0BB4C91E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FLOW DIAGRAM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DELL\Downloads\Hiring-Process-Flowchart-with-Applicant-Tracking-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676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A2E7F-7182-4DBF-ADE8-62F80AC9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OUTPUT</a:t>
            </a:r>
            <a:endParaRPr lang="en-IN" sz="8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786D797-2BA3-4025-9D98-5C4E8BC0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3680" y="1825625"/>
            <a:ext cx="9316720" cy="4667250"/>
          </a:xfrm>
        </p:spPr>
      </p:pic>
    </p:spTree>
    <p:extLst>
      <p:ext uri="{BB962C8B-B14F-4D97-AF65-F5344CB8AC3E}">
        <p14:creationId xmlns:p14="http://schemas.microsoft.com/office/powerpoint/2010/main" xmlns="" val="302001314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230</TotalTime>
  <Words>446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ConfettiVTI</vt:lpstr>
      <vt:lpstr>Smart Application Tracking System </vt:lpstr>
      <vt:lpstr>INTRODUCTION </vt:lpstr>
      <vt:lpstr>FOCUS OF THE PROJECT</vt:lpstr>
      <vt:lpstr>Slide 4</vt:lpstr>
      <vt:lpstr>Purpose of the libraries</vt:lpstr>
      <vt:lpstr>Purpose of the libraries</vt:lpstr>
      <vt:lpstr>USER EXPERIENCE: Resume Uploading</vt:lpstr>
      <vt:lpstr>FLOW DIAGRAM</vt:lpstr>
      <vt:lpstr>OUTPUT</vt:lpstr>
      <vt:lpstr>OUTPUT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Tracking System</dc:title>
  <dc:creator>Shandiya N S</dc:creator>
  <cp:lastModifiedBy>DELL</cp:lastModifiedBy>
  <cp:revision>2</cp:revision>
  <dcterms:created xsi:type="dcterms:W3CDTF">2024-05-21T16:00:48Z</dcterms:created>
  <dcterms:modified xsi:type="dcterms:W3CDTF">2024-05-22T05:13:22Z</dcterms:modified>
</cp:coreProperties>
</file>