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7" r:id="rId2"/>
    <p:sldId id="256" r:id="rId3"/>
    <p:sldId id="257" r:id="rId4"/>
    <p:sldId id="258" r:id="rId5"/>
    <p:sldId id="288" r:id="rId6"/>
    <p:sldId id="289" r:id="rId7"/>
    <p:sldId id="290" r:id="rId8"/>
    <p:sldId id="297" r:id="rId9"/>
    <p:sldId id="266" r:id="rId10"/>
    <p:sldId id="291" r:id="rId11"/>
    <p:sldId id="293" r:id="rId12"/>
    <p:sldId id="294" r:id="rId13"/>
    <p:sldId id="295" r:id="rId14"/>
    <p:sldId id="267" r:id="rId15"/>
    <p:sldId id="268" r:id="rId16"/>
    <p:sldId id="274" r:id="rId17"/>
    <p:sldId id="275" r:id="rId18"/>
    <p:sldId id="276" r:id="rId19"/>
    <p:sldId id="269" r:id="rId20"/>
    <p:sldId id="278" r:id="rId21"/>
    <p:sldId id="271" r:id="rId22"/>
    <p:sldId id="298" r:id="rId23"/>
    <p:sldId id="279" r:id="rId24"/>
    <p:sldId id="263" r:id="rId25"/>
    <p:sldId id="283" r:id="rId26"/>
    <p:sldId id="259" r:id="rId27"/>
    <p:sldId id="284" r:id="rId28"/>
    <p:sldId id="272" r:id="rId29"/>
    <p:sldId id="296" r:id="rId30"/>
    <p:sldId id="273" r:id="rId31"/>
    <p:sldId id="285" r:id="rId32"/>
    <p:sldId id="300" r:id="rId33"/>
    <p:sldId id="282" r:id="rId34"/>
    <p:sldId id="286" r:id="rId35"/>
    <p:sldId id="301" r:id="rId36"/>
    <p:sldId id="260" r:id="rId37"/>
    <p:sldId id="281" r:id="rId38"/>
    <p:sldId id="280" r:id="rId39"/>
    <p:sldId id="265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BAD0DD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22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56D60-BACE-423B-9F84-7C6AD7098ECA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A5B1-CEDF-4415-AE7B-752C276BB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23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61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9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372DA-462C-9073-FE2F-A1BEEAC7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93AB5-DB37-D7ED-D38A-C1EC810A5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51016-0EDE-2446-4B30-F1D1458EA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9621-B3C1-C28E-5D0D-5DF2CC875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54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Why it's not sequential: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Producer and consumer run in parallel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(usually as separate threads or processes).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The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producer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can keep producing new data and putting it in the queue, even while the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consumer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is still processing previous data.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The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consumer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can process data as soon as it appears in the queue, without waiting for the producer to finish all its work.</a:t>
            </a:r>
          </a:p>
          <a:p>
            <a:pPr algn="just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What does "wait" mean here?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"Wait" only happens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when the queue is empty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(consumer waits) or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when the queue is full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(producer waits).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Most of the time, both are running independently and in parallel, just at their own speeds.</a:t>
            </a:r>
          </a:p>
          <a:p>
            <a:pPr algn="just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Example: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If the producer is fast and the consumer is slow, the queue fills up and the producer may pause.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If the consumer is fast and the producer is slow, the consumer may pause waiting for new data.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But </a:t>
            </a: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as long as both have work, they run at the same time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In summary: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Sequential: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Producer must finish everything before consumer starts.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Segoe WPC"/>
              </a:rPr>
              <a:t>Producer-consumer: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 Both can work at the same time, only pausing if the queue is empty/full.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09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D9049-A43C-557B-433F-BA0EFAC5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9601D-F1AA-E6B4-B8D6-F5DC99A55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D2246-1903-0918-A7B1-3DA727F88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Since the game runs at 60 fps, we could trim certain frames to minimize the computation load.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1EAA-AAFA-5A74-4B72-8932C9A67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19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EEDF-1605-CB0B-5FE9-D2BA0147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7FF35-B753-CC3D-6470-445F1C1DF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AFCD3-6722-1427-FC67-9FD5C1C0B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Since the game runs at 60 fps, we could trim certain frames to minimize the computation load.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8A18-A229-17AB-D950-F2DF8B1F1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23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755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15071-FD2E-59A1-B2FA-D4FB40A7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A26B0-8B5D-ACB8-9A2B-4EE9155B8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1D8613-F924-1F20-ED7D-80D3C996C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86FE-1FC8-796B-1EB6-902272451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855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33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CE3F-4FE0-39B5-4892-FAE006FE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9210B-EFD0-2363-E7C3-68413DB09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52D71-0D23-D705-B2B4-09FBD1C9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005D1-6260-F8D7-9127-83EAB3F1B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709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6A76-B173-BC3B-8F97-3C5229323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311F4-B4C8-A2AE-B630-61BB5DD9F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7B8B5-5183-5BA5-8E13-1A80217E5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E170-4B04-2611-2A5B-92782E56C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98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FACD6-7732-AFAD-45CF-ED445745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CD65A-0D40-684F-6D2A-39C8524E9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10686-E346-787C-DE5E-D0FF44430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27CF-7F1B-477A-F9E4-D726F10A5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540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In a polynomial equation, the 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y-intercept</a:t>
            </a: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 is the value of the polynomial when the input variable is zero.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For a 2nd-degree polynomial (quadratic) of the form:</a:t>
            </a:r>
          </a:p>
          <a:p>
            <a:pPr algn="l">
              <a:lnSpc>
                <a:spcPts val="1500"/>
              </a:lnSpc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a*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x^2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b*x + c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the 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y-intercept</a:t>
            </a: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 is the value of y when x = 0, which is simply c.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In the context of lane detection, if your polynomial is:</a:t>
            </a:r>
          </a:p>
          <a:p>
            <a:pPr algn="l">
              <a:lnSpc>
                <a:spcPts val="1500"/>
              </a:lnSpc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a*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y^2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b*y + c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then the 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x-intercept</a:t>
            </a: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 at y = 0 is c.</a:t>
            </a:r>
            <a:br>
              <a:rPr lang="en-US" b="0" i="0" dirty="0">
                <a:solidFill>
                  <a:srgbClr val="D4D4D4"/>
                </a:solidFill>
                <a:effectLst/>
                <a:latin typeface="Segoe WPC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This means the polynomial crosses the x-axis at the point (c, 0).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Summary:</a:t>
            </a:r>
            <a:endParaRPr lang="en-US" b="0" i="0" dirty="0">
              <a:solidFill>
                <a:srgbClr val="D4D4D4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The y-intercept is the constant term (c) in the polynomial.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It represents where the curve crosses the y-axis (or x-axis, depending on variable arrangement).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3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377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5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5B1-CEDF-4415-AE7B-752C276BB0B2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9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08B9-041E-9B7C-2E99-6D2E0DED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134A-7AFC-D27F-26C7-6F4982A5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78ED-4B22-6881-D978-35425D75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A2F-3FD8-3D9C-6035-DCF9A0F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28D4-140B-C43A-FAFE-47483B53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9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F2A-389B-4976-B2D6-ED7251E2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A32C-A7ED-22DB-315E-4A59BAC9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8FA9-3F61-1544-92E8-7886A14D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416C-EE9B-0ECE-82A7-078A5B51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5F82-3077-D9FF-5569-BAA4EC7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7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02F4A-4B52-2ADE-0F6E-F1F3B6E8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387C-299F-81A7-3B27-6FD36548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E778-CEEC-6CDA-4AC7-2B789FA0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C08D-F35B-0D55-E6E8-A8930B15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F794-9FEA-EDF0-E590-25C47C70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86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A661-F505-C690-9CBE-D260F9DF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A85F-91EF-6A2B-C93A-FA77D2D6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BDD7-0063-1A3D-E9D9-1BBC2395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FBD2-3C36-B375-D89D-90C31B6D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CD75-A640-D2BB-0C25-FB04B5F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85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C0F-DBDB-3157-7F47-5601665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3F73-917E-C8ED-4E95-1688005E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61BC-59DE-0997-4679-B4E4FFF7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8D97-A64D-29EB-D7C4-C505338D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736-76AB-6F9B-F65D-6CA104F4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5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B7B-FE0F-A590-173B-5F26E764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B9A3-FE78-404C-EF37-FFD4C8E6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9F6A-09EF-BA7E-12FB-240C76F7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0506-6DBD-8DCF-C796-19F723A9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59B0-710F-0D6D-83A5-E86EE3B7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8E61F-D2F2-A1F8-4005-40DB372D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1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80DA-2B7C-351F-CFC8-669774F6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AAB1D-58A3-017A-9283-A5CB3FFA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C5AD-692E-079E-0A47-8972C4A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B61DA-6309-E11B-FDCB-70193E01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3C9D-499F-1702-5A82-FACBEF94F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ED681-0930-1BBC-C3E0-8F2B52F1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B4919-A0C9-9FB7-0636-DFECB90F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40273-86B3-7D8C-C4D9-783C3354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69B8-502E-5D65-B05A-FB241B7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C1F14-C069-7FCE-300C-184FD325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89F9C-DFE9-A9DC-D22E-7842DA19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9B59D-CCB9-AA76-1EC5-CE99412E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1893B-B219-BB98-3E37-E194D4BB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ECC60-A326-BBC9-BE37-217BEFDD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D22F-FE16-D3F5-F7FE-54A14FFF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13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421-C75C-F527-3F7B-66A1385A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799F-7129-F9E0-740F-FB1E6C24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8BDA5-E439-EAEE-77B5-A96525855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A45B0-5089-66E0-1637-1C4BACD0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E000-954F-BB6F-1AD7-C27B9EF5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343C-210E-83B1-7590-9E4AEBF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52E-364A-74E8-50B9-C84768FE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C2D0-91D6-7E2A-B678-D88991CD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117C-DBD9-9642-F5F7-4D41E368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E7AE-A6E8-5291-CB6E-5E3CB4E5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294B-FACA-E37B-F263-6F88F64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73C5-9539-405A-867E-2265763F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3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06EEB-FA06-A082-BDBE-B1F67E6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C17C-1B14-12C9-454A-133DA9FF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7180-22F9-14B0-A706-CFFDEB18C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4909-FAAB-44E1-902C-96E873AA5ACC}" type="datetimeFigureOut">
              <a:rPr lang="en-ID" smtClean="0"/>
              <a:t>01/06/2025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5206-D05F-1219-AC72-259CAD75B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6D37-95B9-3A99-262E-FF4DA38BF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F145-AFA4-40CF-8DCD-300D7E054B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5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76921A-F6B7-EEB8-3F8E-22E2F360EE34}"/>
              </a:ext>
            </a:extLst>
          </p:cNvPr>
          <p:cNvSpPr/>
          <p:nvPr/>
        </p:nvSpPr>
        <p:spPr>
          <a:xfrm>
            <a:off x="2037346" y="2069431"/>
            <a:ext cx="8784000" cy="2808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F489A-B110-9BEF-865D-2FB1BF004392}"/>
              </a:ext>
            </a:extLst>
          </p:cNvPr>
          <p:cNvSpPr txBox="1"/>
          <p:nvPr/>
        </p:nvSpPr>
        <p:spPr>
          <a:xfrm>
            <a:off x="2037346" y="2695878"/>
            <a:ext cx="8502316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800" b="1" i="0" dirty="0" err="1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SIMULASI</a:t>
            </a:r>
            <a:r>
              <a:rPr lang="en-ID" sz="2800" b="1" i="0" dirty="0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SELF-DRIVING PADA GAME </a:t>
            </a:r>
            <a:r>
              <a:rPr lang="en-ID" sz="2800" b="1" i="0" dirty="0" err="1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TRACKMANIA</a:t>
            </a:r>
            <a:r>
              <a:rPr lang="en-ID" sz="2800" b="1" i="0" dirty="0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NATION </a:t>
            </a:r>
            <a:r>
              <a:rPr lang="en-ID" sz="2800" b="1" i="0" dirty="0" err="1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ID" sz="2800" b="1" i="0" dirty="0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VISI </a:t>
            </a:r>
            <a:r>
              <a:rPr lang="en-ID" sz="2800" b="1" i="0" dirty="0" err="1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KOMPUTER</a:t>
            </a:r>
            <a:endParaRPr lang="en-ID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8AC55-77E4-4399-9897-1A7A12B4E864}"/>
              </a:ext>
            </a:extLst>
          </p:cNvPr>
          <p:cNvSpPr txBox="1"/>
          <p:nvPr/>
        </p:nvSpPr>
        <p:spPr>
          <a:xfrm>
            <a:off x="3240504" y="2292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i="0" spc="300" dirty="0" err="1">
                <a:solidFill>
                  <a:srgbClr val="231F2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SKRIPSI</a:t>
            </a:r>
            <a:endParaRPr lang="en-ID" spc="3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4086F-ADAB-1504-8FB2-3D9F68A6B559}"/>
              </a:ext>
            </a:extLst>
          </p:cNvPr>
          <p:cNvSpPr txBox="1"/>
          <p:nvPr/>
        </p:nvSpPr>
        <p:spPr>
          <a:xfrm>
            <a:off x="3240504" y="4910235"/>
            <a:ext cx="6096000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75"/>
              </a:lnSpc>
              <a:buNone/>
            </a:pPr>
            <a:endParaRPr lang="en-ID" cap="all" dirty="0">
              <a:solidFill>
                <a:srgbClr val="231F20"/>
              </a:solidFill>
              <a:effectLst/>
              <a:latin typeface="YACgEQNAr7w 0"/>
            </a:endParaRPr>
          </a:p>
          <a:p>
            <a:pPr algn="ctr">
              <a:lnSpc>
                <a:spcPts val="2775"/>
              </a:lnSpc>
            </a:pPr>
            <a:r>
              <a:rPr lang="en-ID" i="0" cap="all" dirty="0" err="1">
                <a:solidFill>
                  <a:srgbClr val="231F20"/>
                </a:solidFill>
                <a:effectLst/>
                <a:latin typeface="YACgEQNAr7w 0"/>
              </a:rPr>
              <a:t>Marselinus</a:t>
            </a:r>
            <a:r>
              <a:rPr lang="en-ID" i="0" cap="all" dirty="0">
                <a:solidFill>
                  <a:srgbClr val="231F20"/>
                </a:solidFill>
                <a:effectLst/>
                <a:latin typeface="YACgEQNAr7w 0"/>
              </a:rPr>
              <a:t> </a:t>
            </a:r>
            <a:r>
              <a:rPr lang="en-ID" i="0" cap="all" dirty="0" err="1">
                <a:solidFill>
                  <a:srgbClr val="231F20"/>
                </a:solidFill>
                <a:effectLst/>
                <a:latin typeface="YACgEQNAr7w 0"/>
              </a:rPr>
              <a:t>Sandimus</a:t>
            </a:r>
            <a:r>
              <a:rPr lang="en-ID" i="0" cap="all" dirty="0">
                <a:solidFill>
                  <a:srgbClr val="231F20"/>
                </a:solidFill>
                <a:effectLst/>
                <a:latin typeface="YACgEQNAr7w 0"/>
              </a:rPr>
              <a:t> Jamlu - 215314079</a:t>
            </a:r>
            <a:endParaRPr lang="en-ID" cap="all" dirty="0">
              <a:solidFill>
                <a:srgbClr val="231F20"/>
              </a:solidFill>
              <a:effectLst/>
              <a:latin typeface="YACgEQNAr7w 0"/>
            </a:endParaRPr>
          </a:p>
        </p:txBody>
      </p:sp>
      <p:pic>
        <p:nvPicPr>
          <p:cNvPr id="1027" name="Picture 3" descr="Logo - Universitas Sanata Dharma">
            <a:extLst>
              <a:ext uri="{FF2B5EF4-FFF2-40B4-BE49-F238E27FC236}">
                <a16:creationId xmlns:a16="http://schemas.microsoft.com/office/drawing/2014/main" id="{93C8949C-D63E-8AF0-8817-B3FCF103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815" y="374428"/>
            <a:ext cx="1257298" cy="12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OpenCVLogo · opencv/opencv Wiki · GitHub">
            <a:extLst>
              <a:ext uri="{FF2B5EF4-FFF2-40B4-BE49-F238E27FC236}">
                <a16:creationId xmlns:a16="http://schemas.microsoft.com/office/drawing/2014/main" id="{9E243B5F-DC07-3E87-E032-F587868D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3" y="278099"/>
            <a:ext cx="1095522" cy="14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BC3BF-8AE4-E8E0-8465-A67B6C86289D}"/>
              </a:ext>
            </a:extLst>
          </p:cNvPr>
          <p:cNvSpPr txBox="1"/>
          <p:nvPr/>
        </p:nvSpPr>
        <p:spPr>
          <a:xfrm>
            <a:off x="3240504" y="5952054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75"/>
              </a:lnSpc>
              <a:buNone/>
            </a:pPr>
            <a:r>
              <a:rPr lang="en-ID" b="1" cap="all" dirty="0">
                <a:solidFill>
                  <a:srgbClr val="231F20"/>
                </a:solidFill>
                <a:effectLst/>
                <a:latin typeface="YACgEQNAr7w 0"/>
              </a:rPr>
              <a:t>Yogyakarta, 2 JUNI 2025</a:t>
            </a:r>
          </a:p>
        </p:txBody>
      </p:sp>
    </p:spTree>
    <p:extLst>
      <p:ext uri="{BB962C8B-B14F-4D97-AF65-F5344CB8AC3E}">
        <p14:creationId xmlns:p14="http://schemas.microsoft.com/office/powerpoint/2010/main" val="211357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0BAF2-3D05-6BFE-E0FD-9C9B0E22F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706DD7-C5D3-88A3-0636-CD45C1EEE49E}"/>
              </a:ext>
            </a:extLst>
          </p:cNvPr>
          <p:cNvSpPr/>
          <p:nvPr/>
        </p:nvSpPr>
        <p:spPr>
          <a:xfrm>
            <a:off x="0" y="4952652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Segoe WPC"/>
              </a:rPr>
              <a:t>WINDOW INITIALIZATION</a:t>
            </a:r>
            <a:endParaRPr lang="en-ID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18283-97BC-8501-8248-2D0EFA75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075997"/>
            <a:ext cx="4334480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C609A-3649-4D4F-C993-1D2E79118336}"/>
              </a:ext>
            </a:extLst>
          </p:cNvPr>
          <p:cNvSpPr txBox="1"/>
          <p:nvPr/>
        </p:nvSpPr>
        <p:spPr>
          <a:xfrm>
            <a:off x="6257925" y="1110594"/>
            <a:ext cx="4172555" cy="2262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WPC"/>
              </a:rPr>
              <a:t>Window Initialization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WPC"/>
              </a:rPr>
              <a:t>Search for non-zero pixels (white pixels)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WPC"/>
              </a:rPr>
              <a:t>Re-Centering Window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WPC"/>
              </a:rPr>
              <a:t>Combine Index indices (for left and right road pixels)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WPC"/>
              </a:rPr>
              <a:t>Polynomial Fitting</a:t>
            </a:r>
            <a:endParaRPr lang="en-ID" sz="1600" dirty="0">
              <a:latin typeface="Segoe WP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309EB-B037-E968-7B23-2F854543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87" y="3484928"/>
            <a:ext cx="1280844" cy="96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6B48CF-0FD2-1A84-2E83-4E586804ED46}"/>
              </a:ext>
            </a:extLst>
          </p:cNvPr>
          <p:cNvCxnSpPr/>
          <p:nvPr/>
        </p:nvCxnSpPr>
        <p:spPr>
          <a:xfrm>
            <a:off x="4329388" y="4226075"/>
            <a:ext cx="6737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31797-96D6-4A4D-900E-C55BFE82CF93}"/>
              </a:ext>
            </a:extLst>
          </p:cNvPr>
          <p:cNvSpPr txBox="1"/>
          <p:nvPr/>
        </p:nvSpPr>
        <p:spPr>
          <a:xfrm>
            <a:off x="4977081" y="4041409"/>
            <a:ext cx="128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Non-zero (255)</a:t>
            </a:r>
            <a:endParaRPr lang="en-ID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2638F1-1E4B-6924-7F66-F21224F336C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835389" y="4226075"/>
            <a:ext cx="5288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F57DF-1DF8-97E3-F24E-B61E049900D9}"/>
              </a:ext>
            </a:extLst>
          </p:cNvPr>
          <p:cNvSpPr txBox="1"/>
          <p:nvPr/>
        </p:nvSpPr>
        <p:spPr>
          <a:xfrm>
            <a:off x="1554545" y="3964465"/>
            <a:ext cx="128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Non-zero (255)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34323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F6C-C3F5-1AAE-7F7D-5989350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72799A-1FFD-5200-399A-F9CDB8EF70D8}"/>
              </a:ext>
            </a:extLst>
          </p:cNvPr>
          <p:cNvSpPr/>
          <p:nvPr/>
        </p:nvSpPr>
        <p:spPr>
          <a:xfrm>
            <a:off x="5467653" y="1184858"/>
            <a:ext cx="6448122" cy="171074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78847C-7254-0431-0ECA-964A6D2A669F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Segoe WPC"/>
              </a:rPr>
              <a:t>HISTOGRAM INTENSITY</a:t>
            </a:r>
            <a:endParaRPr lang="en-ID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2F7FF-B0B8-8C49-A61E-D55C59AAC8C7}"/>
              </a:ext>
            </a:extLst>
          </p:cNvPr>
          <p:cNvSpPr txBox="1"/>
          <p:nvPr/>
        </p:nvSpPr>
        <p:spPr>
          <a:xfrm>
            <a:off x="5467653" y="1184857"/>
            <a:ext cx="62385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sz="1400" dirty="0">
              <a:solidFill>
                <a:srgbClr val="660066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40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Find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non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zero pixel along the x axis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400" dirty="0"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D" sz="14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found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4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	     </a:t>
            </a:r>
            <a:r>
              <a:rPr lang="en-ID" sz="14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window </a:t>
            </a:r>
            <a:r>
              <a:rPr lang="en-ID" sz="14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both left </a:t>
            </a:r>
            <a:r>
              <a:rPr lang="en-ID" sz="14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right</a:t>
            </a:r>
            <a:endParaRPr lang="en-ID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4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D" sz="14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4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     move along the y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find the non</a:t>
            </a:r>
            <a:r>
              <a:rPr lang="en-ID" sz="14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zero pixel on the x axis with the new y</a:t>
            </a:r>
            <a:r>
              <a:rPr lang="en-ID" sz="14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D" sz="14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269FBE-553D-EA58-582A-06F20FC33E11}"/>
              </a:ext>
            </a:extLst>
          </p:cNvPr>
          <p:cNvGrpSpPr/>
          <p:nvPr/>
        </p:nvGrpSpPr>
        <p:grpSpPr>
          <a:xfrm>
            <a:off x="1065237" y="863023"/>
            <a:ext cx="3863861" cy="3622307"/>
            <a:chOff x="1065237" y="863023"/>
            <a:chExt cx="3863861" cy="36223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935EAC-DFDC-980B-F4EE-9AE357EE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237" y="863023"/>
              <a:ext cx="3863861" cy="283088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F71059-FB69-9E84-9F82-2395EE8E4BE0}"/>
                </a:ext>
              </a:extLst>
            </p:cNvPr>
            <p:cNvSpPr/>
            <p:nvPr/>
          </p:nvSpPr>
          <p:spPr>
            <a:xfrm>
              <a:off x="1916655" y="3299460"/>
              <a:ext cx="548640" cy="2590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934747-2084-31FC-5658-C1A03243D766}"/>
                </a:ext>
              </a:extLst>
            </p:cNvPr>
            <p:cNvSpPr/>
            <p:nvPr/>
          </p:nvSpPr>
          <p:spPr>
            <a:xfrm>
              <a:off x="4040841" y="3299460"/>
              <a:ext cx="548640" cy="2590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966D3E-E8E1-8188-F7FD-F0EF0D5BA1D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190975" y="3558540"/>
              <a:ext cx="0" cy="619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7D496C-B240-CC1C-170E-736FAA1370F9}"/>
                </a:ext>
              </a:extLst>
            </p:cNvPr>
            <p:cNvSpPr txBox="1"/>
            <p:nvPr/>
          </p:nvSpPr>
          <p:spPr>
            <a:xfrm>
              <a:off x="1842247" y="4177553"/>
              <a:ext cx="169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/>
                <a:t>First Window</a:t>
              </a:r>
              <a:endParaRPr lang="en-ID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7119B2-3651-6799-55AF-6C31B49DB4BF}"/>
                </a:ext>
              </a:extLst>
            </p:cNvPr>
            <p:cNvCxnSpPr>
              <a:cxnSpLocks/>
              <a:stCxn id="20" idx="0"/>
              <a:endCxn id="15" idx="2"/>
            </p:cNvCxnSpPr>
            <p:nvPr/>
          </p:nvCxnSpPr>
          <p:spPr>
            <a:xfrm flipV="1">
              <a:off x="2689412" y="3558540"/>
              <a:ext cx="1625749" cy="619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9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71337-FBA2-AD25-C5DF-5C3DCDE8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107AC4-6591-0A5E-D5BA-60237E184E8A}"/>
              </a:ext>
            </a:extLst>
          </p:cNvPr>
          <p:cNvSpPr/>
          <p:nvPr/>
        </p:nvSpPr>
        <p:spPr>
          <a:xfrm>
            <a:off x="4875121" y="628369"/>
            <a:ext cx="6762750" cy="29432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each window 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solidFill>
                  <a:srgbClr val="0066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n_window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place window at current position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non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zero pixels are found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window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window at the mean x position </a:t>
            </a:r>
            <a:r>
              <a:rPr lang="en-ID" sz="16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of these non-zero pixels</a:t>
            </a:r>
            <a:endParaRPr lang="en-ID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D" sz="1600" dirty="0">
                <a:solidFill>
                  <a:srgbClr val="0066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ID" sz="16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window at the mean x 	      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60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solidFill>
                <a:srgbClr val="666600"/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6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	keep the current position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ID" sz="160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en-ID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window</a:t>
            </a:r>
            <a:r>
              <a:rPr lang="en-ID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BD210-6331-92DE-11F8-9022C62B219B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Segoe WPC"/>
              </a:rPr>
              <a:t>SLIDING</a:t>
            </a:r>
            <a:endParaRPr lang="en-ID" sz="6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809C4B-EDDC-3B86-0458-CB85D5B6E783}"/>
              </a:ext>
            </a:extLst>
          </p:cNvPr>
          <p:cNvGrpSpPr/>
          <p:nvPr/>
        </p:nvGrpSpPr>
        <p:grpSpPr>
          <a:xfrm>
            <a:off x="135312" y="758044"/>
            <a:ext cx="4275324" cy="2670956"/>
            <a:chOff x="0" y="676836"/>
            <a:chExt cx="4748774" cy="28273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930000-6A43-A98A-BB26-A094E02059D7}"/>
                </a:ext>
              </a:extLst>
            </p:cNvPr>
            <p:cNvSpPr txBox="1"/>
            <p:nvPr/>
          </p:nvSpPr>
          <p:spPr>
            <a:xfrm>
              <a:off x="3693458" y="3073261"/>
              <a:ext cx="1055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Calculate mean on x axis</a:t>
              </a:r>
              <a:endParaRPr lang="en-ID" sz="11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21B9BD-E041-DAA4-A0EB-005BA26E28EA}"/>
                </a:ext>
              </a:extLst>
            </p:cNvPr>
            <p:cNvGrpSpPr/>
            <p:nvPr/>
          </p:nvGrpSpPr>
          <p:grpSpPr>
            <a:xfrm>
              <a:off x="0" y="676836"/>
              <a:ext cx="3693459" cy="2658035"/>
              <a:chOff x="0" y="676836"/>
              <a:chExt cx="3693459" cy="265803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AFF7501-8FDC-7E56-D22E-F231FD22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6252" y="676836"/>
                <a:ext cx="2400860" cy="2658035"/>
              </a:xfrm>
              <a:prstGeom prst="rect">
                <a:avLst/>
              </a:prstGeom>
            </p:spPr>
          </p:pic>
          <p:sp>
            <p:nvSpPr>
              <p:cNvPr id="14" name="Double Brace 13">
                <a:extLst>
                  <a:ext uri="{FF2B5EF4-FFF2-40B4-BE49-F238E27FC236}">
                    <a16:creationId xmlns:a16="http://schemas.microsoft.com/office/drawing/2014/main" id="{4E9498EC-85BF-7DBA-27BB-1B23BF6A55C8}"/>
                  </a:ext>
                </a:extLst>
              </p:cNvPr>
              <p:cNvSpPr/>
              <p:nvPr/>
            </p:nvSpPr>
            <p:spPr>
              <a:xfrm>
                <a:off x="1039906" y="3101788"/>
                <a:ext cx="2653553" cy="233083"/>
              </a:xfrm>
              <a:prstGeom prst="bracePair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" name="Left Bracket 25">
                <a:extLst>
                  <a:ext uri="{FF2B5EF4-FFF2-40B4-BE49-F238E27FC236}">
                    <a16:creationId xmlns:a16="http://schemas.microsoft.com/office/drawing/2014/main" id="{9DFF6874-235F-7C2B-4E2E-93A2578F3777}"/>
                  </a:ext>
                </a:extLst>
              </p:cNvPr>
              <p:cNvSpPr/>
              <p:nvPr/>
            </p:nvSpPr>
            <p:spPr>
              <a:xfrm>
                <a:off x="779929" y="788894"/>
                <a:ext cx="259977" cy="2143617"/>
              </a:xfrm>
              <a:prstGeom prst="leftBracke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44D1A0-1853-3909-FEC1-C5BDFCECB582}"/>
                  </a:ext>
                </a:extLst>
              </p:cNvPr>
              <p:cNvSpPr txBox="1"/>
              <p:nvPr/>
            </p:nvSpPr>
            <p:spPr>
              <a:xfrm>
                <a:off x="0" y="788894"/>
                <a:ext cx="779928" cy="1295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Placed next window based on mean of prev. window</a:t>
                </a:r>
                <a:endParaRPr lang="en-ID" sz="1050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B44E11-063A-A0A5-4CE2-E6AFCC334243}"/>
              </a:ext>
            </a:extLst>
          </p:cNvPr>
          <p:cNvGrpSpPr/>
          <p:nvPr/>
        </p:nvGrpSpPr>
        <p:grpSpPr>
          <a:xfrm>
            <a:off x="799166" y="215900"/>
            <a:ext cx="3747434" cy="3355695"/>
            <a:chOff x="787400" y="520700"/>
            <a:chExt cx="3573154" cy="32639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79362C7-D86F-E660-CFCF-DB36CA461005}"/>
                </a:ext>
              </a:extLst>
            </p:cNvPr>
            <p:cNvCxnSpPr/>
            <p:nvPr/>
          </p:nvCxnSpPr>
          <p:spPr>
            <a:xfrm>
              <a:off x="787400" y="3784600"/>
              <a:ext cx="35731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19DE32-E6BC-0FB3-C0A9-894762B4D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00" y="520700"/>
              <a:ext cx="0" cy="3263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969DE3E-2439-FB22-F01B-55E9A603EBB3}"/>
              </a:ext>
            </a:extLst>
          </p:cNvPr>
          <p:cNvSpPr txBox="1"/>
          <p:nvPr/>
        </p:nvSpPr>
        <p:spPr>
          <a:xfrm>
            <a:off x="4313766" y="3571595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91813-2C1A-A5C5-71D6-87BC391F8D3B}"/>
              </a:ext>
            </a:extLst>
          </p:cNvPr>
          <p:cNvSpPr txBox="1"/>
          <p:nvPr/>
        </p:nvSpPr>
        <p:spPr>
          <a:xfrm>
            <a:off x="760851" y="245596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19B835-761C-58D2-9398-06BE25D66EE4}"/>
              </a:ext>
            </a:extLst>
          </p:cNvPr>
          <p:cNvSpPr/>
          <p:nvPr/>
        </p:nvSpPr>
        <p:spPr>
          <a:xfrm>
            <a:off x="2781301" y="1258562"/>
            <a:ext cx="280988" cy="22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DF11CB-92BC-BA6A-0967-0EBAD13A3FFB}"/>
              </a:ext>
            </a:extLst>
          </p:cNvPr>
          <p:cNvSpPr/>
          <p:nvPr/>
        </p:nvSpPr>
        <p:spPr>
          <a:xfrm>
            <a:off x="3090664" y="1263323"/>
            <a:ext cx="238324" cy="22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C653631-DB0F-784B-345E-9026C73EF957}"/>
              </a:ext>
            </a:extLst>
          </p:cNvPr>
          <p:cNvSpPr/>
          <p:nvPr/>
        </p:nvSpPr>
        <p:spPr>
          <a:xfrm rot="10800000">
            <a:off x="3371652" y="1258561"/>
            <a:ext cx="101816" cy="2201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80D2CA-301D-397A-406B-66EA7DBC4D4F}"/>
              </a:ext>
            </a:extLst>
          </p:cNvPr>
          <p:cNvSpPr txBox="1"/>
          <p:nvPr/>
        </p:nvSpPr>
        <p:spPr>
          <a:xfrm>
            <a:off x="3520226" y="1217200"/>
            <a:ext cx="79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 previous x coordinates</a:t>
            </a:r>
            <a:endParaRPr lang="en-ID" sz="800" dirty="0"/>
          </a:p>
        </p:txBody>
      </p:sp>
    </p:spTree>
    <p:extLst>
      <p:ext uri="{BB962C8B-B14F-4D97-AF65-F5344CB8AC3E}">
        <p14:creationId xmlns:p14="http://schemas.microsoft.com/office/powerpoint/2010/main" val="15392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87B1B-9259-A90B-0E26-480D8257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14F13-192C-C648-CD22-92F59672711B}"/>
              </a:ext>
            </a:extLst>
          </p:cNvPr>
          <p:cNvSpPr/>
          <p:nvPr/>
        </p:nvSpPr>
        <p:spPr>
          <a:xfrm>
            <a:off x="4875120" y="628369"/>
            <a:ext cx="7028121" cy="28006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each window </a:t>
            </a:r>
            <a:r>
              <a:rPr lang="en-ID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dirty="0">
                <a:solidFill>
                  <a:srgbClr val="0066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ID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n_window</a:t>
            </a:r>
            <a:r>
              <a:rPr lang="en-ID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D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extract non-zero position for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left lane (</a:t>
            </a:r>
            <a:r>
              <a:rPr lang="en-ID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left_X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left_</a:t>
            </a:r>
            <a:r>
              <a:rPr lang="en-ID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D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extract non-zero position for</a:t>
            </a: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right lane (right 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_X, </a:t>
            </a:r>
            <a:r>
              <a:rPr lang="en-ID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right_Y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fit left and right lane to polynomial function (</a:t>
            </a:r>
            <a:r>
              <a:rPr lang="en-ID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polyfit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left_Y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left_X</a:t>
            </a: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 2)</a:t>
            </a: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return the left and right fit value</a:t>
            </a: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50DF6-0F3B-66BC-31B5-BA79A367D5C2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Segoe WPC"/>
              </a:rPr>
              <a:t>FITTING POLYNOMIAL</a:t>
            </a:r>
            <a:endParaRPr lang="en-ID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98580-AE6D-C27D-56FC-535B11EC3D19}"/>
                  </a:ext>
                </a:extLst>
              </p:cNvPr>
              <p:cNvSpPr txBox="1"/>
              <p:nvPr/>
            </p:nvSpPr>
            <p:spPr>
              <a:xfrm>
                <a:off x="554128" y="978095"/>
                <a:ext cx="3870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D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𝑎𝑦</m:t>
                        </m:r>
                      </m:e>
                      <m:sup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D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98580-AE6D-C27D-56FC-535B11EC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8" y="978095"/>
                <a:ext cx="38705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7C7D17-F60B-11AD-33A8-B72D50219128}"/>
              </a:ext>
            </a:extLst>
          </p:cNvPr>
          <p:cNvSpPr txBox="1"/>
          <p:nvPr/>
        </p:nvSpPr>
        <p:spPr>
          <a:xfrm>
            <a:off x="554128" y="489059"/>
            <a:ext cx="387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Second quadratic polynomial</a:t>
            </a:r>
            <a:endParaRPr lang="en-ID" sz="28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163E0-1C59-097A-894B-3A8AC463F492}"/>
              </a:ext>
            </a:extLst>
          </p:cNvPr>
          <p:cNvSpPr txBox="1"/>
          <p:nvPr/>
        </p:nvSpPr>
        <p:spPr>
          <a:xfrm>
            <a:off x="632007" y="3350148"/>
            <a:ext cx="3870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Plot the detected lane based on polynomial function.</a:t>
            </a:r>
            <a:endParaRPr lang="en-ID" sz="2800" b="1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E13AA6-5322-54F9-6F90-E8EB68A7A45D}"/>
              </a:ext>
            </a:extLst>
          </p:cNvPr>
          <p:cNvGrpSpPr/>
          <p:nvPr/>
        </p:nvGrpSpPr>
        <p:grpSpPr>
          <a:xfrm>
            <a:off x="752064" y="1630627"/>
            <a:ext cx="3714750" cy="1532890"/>
            <a:chOff x="752064" y="1630627"/>
            <a:chExt cx="3714750" cy="1532890"/>
          </a:xfrm>
        </p:grpSpPr>
        <p:pic>
          <p:nvPicPr>
            <p:cNvPr id="6" name="Picture 5" descr="Curve Fitting: Fitting curves using linear curve, quadratic curve ...">
              <a:extLst>
                <a:ext uri="{FF2B5EF4-FFF2-40B4-BE49-F238E27FC236}">
                  <a16:creationId xmlns:a16="http://schemas.microsoft.com/office/drawing/2014/main" id="{054FFFF7-EE49-F5C0-331B-B48800A21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81"/>
            <a:stretch/>
          </p:blipFill>
          <p:spPr bwMode="auto">
            <a:xfrm>
              <a:off x="752064" y="1630627"/>
              <a:ext cx="3714750" cy="15328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A700F5-8ABF-65E1-291C-81B973B07E55}"/>
                </a:ext>
              </a:extLst>
            </p:cNvPr>
            <p:cNvSpPr/>
            <p:nvPr/>
          </p:nvSpPr>
          <p:spPr>
            <a:xfrm rot="3595751">
              <a:off x="2731225" y="2265070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40C984-D229-972B-5049-B999150FAB3C}"/>
                </a:ext>
              </a:extLst>
            </p:cNvPr>
            <p:cNvSpPr/>
            <p:nvPr/>
          </p:nvSpPr>
          <p:spPr>
            <a:xfrm rot="3595751">
              <a:off x="2883625" y="2417470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8DFD2A-054C-F2C7-63E3-593DC3E7129B}"/>
                </a:ext>
              </a:extLst>
            </p:cNvPr>
            <p:cNvSpPr/>
            <p:nvPr/>
          </p:nvSpPr>
          <p:spPr>
            <a:xfrm rot="3595751">
              <a:off x="3036025" y="2569870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FCEC14-9852-D7C6-2EE0-93FF6F22CB6D}"/>
                </a:ext>
              </a:extLst>
            </p:cNvPr>
            <p:cNvSpPr/>
            <p:nvPr/>
          </p:nvSpPr>
          <p:spPr>
            <a:xfrm rot="3595751">
              <a:off x="3188425" y="2722270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489F04-3352-4C3A-C507-CEE6714E4DC1}"/>
                </a:ext>
              </a:extLst>
            </p:cNvPr>
            <p:cNvSpPr/>
            <p:nvPr/>
          </p:nvSpPr>
          <p:spPr>
            <a:xfrm rot="3595751">
              <a:off x="3462294" y="2662834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4C214F-6E5F-2C5F-6B85-9CC49DDD84F0}"/>
                </a:ext>
              </a:extLst>
            </p:cNvPr>
            <p:cNvSpPr/>
            <p:nvPr/>
          </p:nvSpPr>
          <p:spPr>
            <a:xfrm rot="3595751">
              <a:off x="3681985" y="2528204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A48F05-4496-736E-CC7A-D9840435B7F7}"/>
                </a:ext>
              </a:extLst>
            </p:cNvPr>
            <p:cNvSpPr/>
            <p:nvPr/>
          </p:nvSpPr>
          <p:spPr>
            <a:xfrm rot="3595751">
              <a:off x="3852567" y="2298849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CB397D-F74A-5008-AE6F-8F2DD6511ACB}"/>
                </a:ext>
              </a:extLst>
            </p:cNvPr>
            <p:cNvSpPr/>
            <p:nvPr/>
          </p:nvSpPr>
          <p:spPr>
            <a:xfrm rot="3595751">
              <a:off x="4023149" y="2069494"/>
              <a:ext cx="205740" cy="27509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13916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1750-C6DC-B68E-D47A-6A27A5F4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81CACC-4A1E-A3FF-FFDA-14D3AF67B381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Segoe WPC"/>
              </a:rPr>
              <a:t>DRIVING  ALGORITHM</a:t>
            </a:r>
            <a:endParaRPr lang="en-ID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BAA4-82DF-5115-7087-72292BF3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57" y="218868"/>
            <a:ext cx="3483293" cy="45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18734-7616-2DAF-8FE1-2C5ED55C5BF7}"/>
              </a:ext>
            </a:extLst>
          </p:cNvPr>
          <p:cNvSpPr txBox="1"/>
          <p:nvPr/>
        </p:nvSpPr>
        <p:spPr>
          <a:xfrm>
            <a:off x="1231451" y="1547331"/>
            <a:ext cx="5153306" cy="188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Segoe WPC"/>
              </a:rPr>
              <a:t>The driving algorithm uses the car’s position and the road’s curve to calculate how much to steer and how fast to go, always trying to keep the car centered.</a:t>
            </a:r>
            <a:endParaRPr lang="en-ID" sz="2000" dirty="0"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318422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106AC-4CE0-EDFF-DF26-4135ADD5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6D869-2D18-EC56-73DD-1B795BB0E8F9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1DB2B93-9F08-D3FE-CBAA-04D34306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6" y="5902812"/>
            <a:ext cx="7474408" cy="701675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CURVATURE</a:t>
            </a:r>
            <a:endParaRPr lang="en-ID" sz="100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3CB29C-2BF5-5EBC-3F9C-4EDF8312616D}"/>
                  </a:ext>
                </a:extLst>
              </p:cNvPr>
              <p:cNvSpPr txBox="1"/>
              <p:nvPr/>
            </p:nvSpPr>
            <p:spPr>
              <a:xfrm>
                <a:off x="3200400" y="2257425"/>
                <a:ext cx="5419725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800" b="1" i="1" dirty="0" err="1">
                    <a:effectLst/>
                    <a:latin typeface="+mj-lt"/>
                  </a:rPr>
                  <a:t>Polynomial</a:t>
                </a:r>
                <a:r>
                  <a:rPr lang="es-ES" sz="2800" b="1" i="1" dirty="0">
                    <a:effectLst/>
                    <a:latin typeface="+mj-lt"/>
                  </a:rPr>
                  <a:t> </a:t>
                </a:r>
                <a:r>
                  <a:rPr lang="es-ES" sz="2800" b="1" i="1" dirty="0" err="1">
                    <a:latin typeface="+mj-lt"/>
                  </a:rPr>
                  <a:t>F</a:t>
                </a:r>
                <a:r>
                  <a:rPr lang="es-ES" sz="2800" b="1" i="1" dirty="0" err="1">
                    <a:effectLst/>
                    <a:latin typeface="+mj-lt"/>
                  </a:rPr>
                  <a:t>itting</a:t>
                </a:r>
                <a:endParaRPr lang="es-ES" sz="2800" b="1" i="1" dirty="0">
                  <a:effectLst/>
                  <a:latin typeface="+mj-lt"/>
                </a:endParaRPr>
              </a:p>
              <a:p>
                <a:pPr algn="ctr"/>
                <a:r>
                  <a:rPr lang="es-ES" sz="2800" b="1" i="1" dirty="0">
                    <a:effectLst/>
                    <a:latin typeface="+mj-lt"/>
                  </a:rPr>
                  <a:t> </a:t>
                </a:r>
              </a:p>
              <a:p>
                <a:pPr algn="ctr"/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D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𝑎𝑦</m:t>
                        </m:r>
                      </m:e>
                      <m:sup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d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D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3CB29C-2BF5-5EBC-3F9C-4EDF8312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57425"/>
                <a:ext cx="5419725" cy="1231106"/>
              </a:xfrm>
              <a:prstGeom prst="rect">
                <a:avLst/>
              </a:prstGeom>
              <a:blipFill>
                <a:blip r:embed="rId3"/>
                <a:stretch>
                  <a:fillRect t="-4455" b="-34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4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ED6B1-F5CE-F985-8E9B-CD74E1DA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5856FF-D735-6433-D88F-133EA92826C9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C1E9CE1-8240-4B9A-7931-6EE6D4C5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7" y="5964778"/>
            <a:ext cx="9344025" cy="701675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EXAMPLE</a:t>
            </a:r>
            <a:endParaRPr lang="en-ID" sz="100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C366E-46B7-C029-1F2B-8EF62512E176}"/>
              </a:ext>
            </a:extLst>
          </p:cNvPr>
          <p:cNvSpPr txBox="1"/>
          <p:nvPr/>
        </p:nvSpPr>
        <p:spPr>
          <a:xfrm>
            <a:off x="2514599" y="1048099"/>
            <a:ext cx="318135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SzPts val="1000"/>
              <a:tabLst>
                <a:tab pos="2694940" algn="l"/>
              </a:tabLst>
            </a:pPr>
            <a:r>
              <a:rPr lang="id-ID" sz="1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= 0.0012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SzPts val="1000"/>
              <a:tabLst>
                <a:tab pos="2694940" algn="l"/>
              </a:tabLst>
            </a:pPr>
            <a:r>
              <a:rPr lang="id-ID" sz="1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= 0.15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SzPts val="1000"/>
              <a:tabLst>
                <a:tab pos="2694940" algn="l"/>
              </a:tabLst>
            </a:pPr>
            <a:r>
              <a:rPr lang="id-ID" sz="1400" kern="1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y_eval</a:t>
            </a:r>
            <a:r>
              <a:rPr lang="id-ID" sz="1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299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200"/>
              </a:spcAft>
              <a:buSzPts val="1000"/>
              <a:tabLst>
                <a:tab pos="2694940" algn="l"/>
              </a:tabLst>
            </a:pPr>
            <a:r>
              <a:rPr lang="id-ID" sz="1400" kern="1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YM_PER_PIX</a:t>
            </a:r>
            <a:r>
              <a:rPr lang="id-ID" sz="1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10/300 = 0.0333 m/piksel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d-ID" sz="1400" dirty="0" err="1">
                <a:effectLst/>
                <a:latin typeface="+mj-lt"/>
                <a:ea typeface="Times New Roman" panose="02020603050405020304" pitchFamily="18" charset="0"/>
              </a:rPr>
              <a:t>XM_PER_PIX</a:t>
            </a:r>
            <a:r>
              <a:rPr lang="id-ID" sz="1400" dirty="0">
                <a:effectLst/>
                <a:latin typeface="+mj-lt"/>
                <a:ea typeface="Times New Roman" panose="02020603050405020304" pitchFamily="18" charset="0"/>
              </a:rPr>
              <a:t> = 2/400 = 0.005 m/piksel</a:t>
            </a:r>
            <a:endParaRPr lang="en-ID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1E6B1-D19B-9265-7D54-EDA9C6B97484}"/>
                  </a:ext>
                </a:extLst>
              </p:cNvPr>
              <p:cNvSpPr txBox="1"/>
              <p:nvPr/>
            </p:nvSpPr>
            <p:spPr>
              <a:xfrm>
                <a:off x="5419726" y="447935"/>
                <a:ext cx="5810250" cy="338554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1170305" indent="-906145" algn="just">
                  <a:spcAft>
                    <a:spcPts val="1200"/>
                  </a:spcAft>
                  <a:buNone/>
                </a:pPr>
                <a:r>
                  <a:rPr lang="en-US" sz="1400" dirty="0">
                    <a:effectLst/>
                    <a:latin typeface="+mj-lt"/>
                    <a:ea typeface="Times New Roman" panose="02020603050405020304" pitchFamily="18" charset="0"/>
                  </a:rPr>
                  <a:t>	</a:t>
                </a:r>
                <a:r>
                  <a:rPr lang="en-US" sz="1600" b="1" dirty="0">
                    <a:effectLst/>
                    <a:latin typeface="+mj-lt"/>
                    <a:ea typeface="Times New Roman" panose="02020603050405020304" pitchFamily="18" charset="0"/>
                  </a:rPr>
                  <a:t>Road Curve </a:t>
                </a:r>
              </a:p>
              <a:p>
                <a:pPr marL="1170305" indent="-906145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eval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meter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eval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YM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PIX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299 ∗ 0.0333 ≈ 9.97 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0305" indent="-906145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left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curverad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 + (2∗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eval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meter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)^2)^(3/2)) / |2∗</m:t>
                      </m:r>
                      <m:r>
                        <m:rPr>
                          <m:nor/>
                        </m:rPr>
                        <a:rPr lang="id-ID" sz="1200" b="1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id-ID" sz="1200" b="1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|     </m:t>
                      </m:r>
                    </m:oMath>
                  </m:oMathPara>
                </a14:m>
                <a:endParaRPr lang="en-US" sz="1200" b="1" i="0" kern="1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0305" indent="-906145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id-ID" sz="1200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US" sz="12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id-ID" sz="1200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1 + (2∗0.0012∗9.97 + 0.15)^2)^(3/2)) / |2∗0.0012|</m:t>
                      </m:r>
                    </m:oMath>
                  </m:oMathPara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27505" lvl="1" indent="-90614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m:rPr>
                          <m:nor/>
                        </m:rPr>
                        <a:rPr lang="id-ID" sz="1200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1 + (0.0239 + 0.15)^2)^(3/2)) / 0.0024</m:t>
                      </m:r>
                    </m:oMath>
                  </m:oMathPara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27505" lvl="1" indent="-906145">
                  <a:spcAft>
                    <a:spcPts val="1200"/>
                  </a:spcAft>
                </a:pPr>
                <a:r>
                  <a:rPr lang="en-US" sz="12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id-ID" sz="1200" i="0" kern="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1 + 0.1739^2)^(3/2)) / 0.0024</m:t>
                    </m:r>
                  </m:oMath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27505" lvl="1" indent="-906145">
                  <a:spcAft>
                    <a:spcPts val="1200"/>
                  </a:spcAft>
                </a:pPr>
                <a:r>
                  <a:rPr lang="en-US" sz="12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200" i="0" kern="1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1 + 0.03026)^(3/2)) / 0.0024</m:t>
                    </m:r>
                  </m:oMath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084705" lvl="2" indent="-90614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1.03026)^(1.5) / 0.0024</m:t>
                      </m:r>
                    </m:oMath>
                  </m:oMathPara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084705" lvl="2" indent="-90614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id-ID" sz="1200" i="0" kern="1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1.045 / 0.002</m:t>
                      </m:r>
                      <m:r>
                        <m:rPr>
                          <m:nor/>
                        </m:rPr>
                        <a:rPr lang="id-ID" sz="1200" i="0" kern="10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ID" sz="12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R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2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 435.4 </m:t>
                    </m:r>
                    <m:r>
                      <m:rPr>
                        <m:nor/>
                      </m:rPr>
                      <a:rPr lang="id-ID" sz="12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meter</m:t>
                    </m:r>
                  </m:oMath>
                </a14:m>
                <a:endParaRPr lang="en-ID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1E6B1-D19B-9265-7D54-EDA9C6B9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6" y="447935"/>
                <a:ext cx="5810250" cy="3385542"/>
              </a:xfrm>
              <a:prstGeom prst="rect">
                <a:avLst/>
              </a:prstGeom>
              <a:blipFill>
                <a:blip r:embed="rId2"/>
                <a:stretch>
                  <a:fillRect b="-8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387611-F739-ADAB-764B-61200695B3A3}"/>
              </a:ext>
            </a:extLst>
          </p:cNvPr>
          <p:cNvSpPr txBox="1"/>
          <p:nvPr/>
        </p:nvSpPr>
        <p:spPr>
          <a:xfrm>
            <a:off x="2050256" y="542384"/>
            <a:ext cx="297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70305" indent="-906145" algn="just">
              <a:spcAft>
                <a:spcPts val="1200"/>
              </a:spcAft>
              <a:buNone/>
            </a:pPr>
            <a:r>
              <a:rPr lang="en-US" b="1" dirty="0">
                <a:latin typeface="+mj-lt"/>
                <a:ea typeface="Times New Roman" panose="02020603050405020304" pitchFamily="18" charset="0"/>
              </a:rPr>
              <a:t>Left side road Polynomial</a:t>
            </a:r>
            <a:endParaRPr lang="en-US" sz="1800" b="1" dirty="0">
              <a:effectLst/>
              <a:latin typeface="+mj-lt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4669F-C511-2C91-230D-566A50241044}"/>
                  </a:ext>
                </a:extLst>
              </p:cNvPr>
              <p:cNvSpPr txBox="1"/>
              <p:nvPr/>
            </p:nvSpPr>
            <p:spPr>
              <a:xfrm>
                <a:off x="9434012" y="1048099"/>
                <a:ext cx="3591927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20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D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D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D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2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ID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200" i="0">
                                              <a:latin typeface="Cambria Math" panose="02040503050406030204" pitchFamily="18" charset="0"/>
                                            </a:rPr>
                                            <m:t>ay</m:t>
                                          </m:r>
                                          <m:r>
                                            <a:rPr lang="en-ID" sz="1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200" i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ID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D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D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ID" sz="12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4669F-C511-2C91-230D-566A50241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12" y="1048099"/>
                <a:ext cx="3591927" cy="546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2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2B0F-CD54-8BC8-DB98-CEBD2A6F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76D81-954A-3ED4-960B-249E76612ECE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88068FA-5CFA-D326-1F75-80C23B3D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7" y="5681662"/>
            <a:ext cx="9344025" cy="7016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LEFT, OR RIGHT ?</a:t>
            </a:r>
            <a:endParaRPr lang="en-ID" sz="88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0992D3-2077-F11D-6373-8B33802F06BB}"/>
                  </a:ext>
                </a:extLst>
              </p:cNvPr>
              <p:cNvSpPr txBox="1"/>
              <p:nvPr/>
            </p:nvSpPr>
            <p:spPr>
              <a:xfrm>
                <a:off x="5060752" y="1368599"/>
                <a:ext cx="1813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70305" indent="-906145" algn="just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800" b="1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435.4 </m:t>
                    </m:r>
                    <m:r>
                      <m:rPr>
                        <m:nor/>
                      </m:rPr>
                      <a:rPr lang="id-ID" sz="1800" b="1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meter</m:t>
                    </m:r>
                    <m:r>
                      <m:rPr>
                        <m:nor/>
                      </m:rPr>
                      <a:rPr lang="en-US" sz="1800" b="1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800" b="1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?</m:t>
                    </m:r>
                  </m:oMath>
                </a14:m>
                <a:r>
                  <a:rPr lang="en-US" sz="1800" b="1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0992D3-2077-F11D-6373-8B33802F0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52" y="1368599"/>
                <a:ext cx="18133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3F67AC-BDBA-C679-E8AF-13869B08E039}"/>
                  </a:ext>
                </a:extLst>
              </p:cNvPr>
              <p:cNvSpPr txBox="1"/>
              <p:nvPr/>
            </p:nvSpPr>
            <p:spPr>
              <a:xfrm>
                <a:off x="4019550" y="2147369"/>
                <a:ext cx="41528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70305" indent="-906145" algn="just">
                  <a:spcAft>
                    <a:spcPts val="1200"/>
                  </a:spcAft>
                  <a:buNone/>
                </a:pPr>
                <a:r>
                  <a:rPr lang="en-US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Okay?</a:t>
                </a:r>
                <a:r>
                  <a:rPr lang="en-US" sz="1800" b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But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how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do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know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it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left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right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curved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US" sz="1800" b="1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3F67AC-BDBA-C679-E8AF-13869B08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2147369"/>
                <a:ext cx="4152898" cy="646331"/>
              </a:xfrm>
              <a:prstGeom prst="rect">
                <a:avLst/>
              </a:prstGeom>
              <a:blipFill>
                <a:blip r:embed="rId3"/>
                <a:stretch>
                  <a:fillRect t="-4717" b="-56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47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B52E-60E2-56EE-406E-7CD93EF8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893FAC-68F4-E184-8E9F-D55B7F99B6CE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0A778A-CC29-72D9-30DC-D0D6CD2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7" y="5681662"/>
            <a:ext cx="9344025" cy="70167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SO, 2 * </a:t>
            </a:r>
            <a:r>
              <a:rPr lang="en-US" sz="5400" b="1" dirty="0" err="1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left_fit</a:t>
            </a:r>
            <a:r>
              <a:rPr lang="en-US" sz="54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[0] = 0.0024 (right curve)</a:t>
            </a:r>
            <a:endParaRPr lang="en-ID" sz="54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221F5-37D3-5C06-B92F-9A12CCC9D76D}"/>
              </a:ext>
            </a:extLst>
          </p:cNvPr>
          <p:cNvSpPr txBox="1"/>
          <p:nvPr/>
        </p:nvSpPr>
        <p:spPr>
          <a:xfrm>
            <a:off x="941634" y="2986808"/>
            <a:ext cx="5154365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* </a:t>
            </a:r>
            <a:r>
              <a:rPr lang="en-ID" sz="1400" i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left_fit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[0] &gt; 0 (positive value), the parabola opens to the right (curves right)</a:t>
            </a:r>
          </a:p>
          <a:p>
            <a:pPr lvl="1" algn="just">
              <a:lnSpc>
                <a:spcPct val="150000"/>
              </a:lnSpc>
            </a:pP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 * </a:t>
            </a:r>
            <a:r>
              <a:rPr lang="en-ID" sz="1400" i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left_fit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[0] &lt; 0 (negative value), the parabola opens to the left (curves left)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5DB7F-1F85-6000-5089-45E174FE31F7}"/>
              </a:ext>
            </a:extLst>
          </p:cNvPr>
          <p:cNvSpPr txBox="1"/>
          <p:nvPr/>
        </p:nvSpPr>
        <p:spPr>
          <a:xfrm>
            <a:off x="5987813" y="3036502"/>
            <a:ext cx="5402081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 2 * </a:t>
            </a:r>
            <a:r>
              <a:rPr lang="en-ID" sz="1400" i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right_fit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[0] &gt; 0 (positive value), the parabola opens to the right (curves right) </a:t>
            </a:r>
          </a:p>
          <a:p>
            <a:pPr lvl="1" algn="just">
              <a:lnSpc>
                <a:spcPct val="150000"/>
              </a:lnSpc>
            </a:pP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2 * </a:t>
            </a:r>
            <a:r>
              <a:rPr lang="en-ID" sz="1400" i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right_fit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[0] &lt; 0 (negative value), the parabola opens to the left (curves left)</a:t>
            </a:r>
          </a:p>
        </p:txBody>
      </p:sp>
      <p:pic>
        <p:nvPicPr>
          <p:cNvPr id="2" name="Picture 7" descr="Parabolas – Intermediate Algebra">
            <a:extLst>
              <a:ext uri="{FF2B5EF4-FFF2-40B4-BE49-F238E27FC236}">
                <a16:creationId xmlns:a16="http://schemas.microsoft.com/office/drawing/2014/main" id="{952D79BA-B415-9D0E-92AB-7A16820B6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8"/>
          <a:stretch/>
        </p:blipFill>
        <p:spPr bwMode="auto">
          <a:xfrm>
            <a:off x="6513570" y="811249"/>
            <a:ext cx="1449776" cy="13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BC5C3-74C4-2E78-0B8F-8C49666B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225"/>
          <a:stretch/>
        </p:blipFill>
        <p:spPr>
          <a:xfrm>
            <a:off x="8082951" y="788487"/>
            <a:ext cx="2918931" cy="1383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AE27B-A25E-B626-DEED-444192FD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014"/>
          <a:stretch/>
        </p:blipFill>
        <p:spPr>
          <a:xfrm>
            <a:off x="3087092" y="786687"/>
            <a:ext cx="2900722" cy="1432730"/>
          </a:xfrm>
          <a:prstGeom prst="rect">
            <a:avLst/>
          </a:prstGeom>
        </p:spPr>
      </p:pic>
      <p:pic>
        <p:nvPicPr>
          <p:cNvPr id="3079" name="Picture 7" descr="Parabolas – Intermediate Algebra">
            <a:extLst>
              <a:ext uri="{FF2B5EF4-FFF2-40B4-BE49-F238E27FC236}">
                <a16:creationId xmlns:a16="http://schemas.microsoft.com/office/drawing/2014/main" id="{6282478E-C63D-EF2C-8AAE-5D8EF17EC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8"/>
          <a:stretch/>
        </p:blipFill>
        <p:spPr bwMode="auto">
          <a:xfrm>
            <a:off x="1517711" y="811249"/>
            <a:ext cx="1449776" cy="13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C7938-BCDA-DB56-384E-B61085A9FAFB}"/>
              </a:ext>
            </a:extLst>
          </p:cNvPr>
          <p:cNvSpPr txBox="1"/>
          <p:nvPr/>
        </p:nvSpPr>
        <p:spPr>
          <a:xfrm>
            <a:off x="1166815" y="2324575"/>
            <a:ext cx="95074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 curvature direction is determined by the </a:t>
            </a:r>
            <a:r>
              <a:rPr lang="en-ID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second derivative </a:t>
            </a:r>
            <a:r>
              <a:rPr lang="en-ID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 these equation respect to </a:t>
            </a:r>
            <a:r>
              <a:rPr lang="en-ID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ID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4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2F55-8787-3109-50BD-C8581CD6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5993B-98F5-F0B7-6CE6-F2A4B0D8BC89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2BA7A4-7DF3-82E4-1F53-6A30CA79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3" y="5930245"/>
            <a:ext cx="5743575" cy="701675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OFFSET</a:t>
            </a:r>
            <a:endParaRPr lang="en-ID" sz="100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0516A-13F8-6934-704D-733E4701933F}"/>
              </a:ext>
            </a:extLst>
          </p:cNvPr>
          <p:cNvSpPr txBox="1"/>
          <p:nvPr/>
        </p:nvSpPr>
        <p:spPr>
          <a:xfrm>
            <a:off x="3881437" y="2993240"/>
            <a:ext cx="5124450" cy="30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sz="2000" dirty="0" err="1">
                <a:effectLst/>
                <a:latin typeface="+mj-lt"/>
              </a:rPr>
              <a:t>center_offset_px</a:t>
            </a:r>
            <a:r>
              <a:rPr lang="fr-FR" sz="2000" dirty="0">
                <a:effectLst/>
                <a:latin typeface="+mj-lt"/>
              </a:rPr>
              <a:t> = </a:t>
            </a:r>
            <a:r>
              <a:rPr lang="fr-FR" sz="2000" dirty="0" err="1">
                <a:effectLst/>
                <a:latin typeface="+mj-lt"/>
              </a:rPr>
              <a:t>car_location</a:t>
            </a:r>
            <a:r>
              <a:rPr lang="fr-FR" sz="2000" dirty="0">
                <a:effectLst/>
                <a:latin typeface="+mj-lt"/>
              </a:rPr>
              <a:t> - </a:t>
            </a:r>
            <a:r>
              <a:rPr lang="fr-FR" sz="2000" dirty="0" err="1">
                <a:effectLst/>
                <a:latin typeface="+mj-lt"/>
              </a:rPr>
              <a:t>center_lane</a:t>
            </a:r>
            <a:endParaRPr lang="fr-FR" sz="2000" dirty="0"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CB49E-B4E5-EB66-CE00-B63AFC54CFC5}"/>
              </a:ext>
            </a:extLst>
          </p:cNvPr>
          <p:cNvSpPr txBox="1"/>
          <p:nvPr/>
        </p:nvSpPr>
        <p:spPr>
          <a:xfrm>
            <a:off x="2328861" y="1678511"/>
            <a:ext cx="8229600" cy="34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sz="3200" dirty="0">
                <a:effectLst/>
                <a:latin typeface="+mj-lt"/>
              </a:rPr>
              <a:t>How far the car </a:t>
            </a:r>
            <a:r>
              <a:rPr lang="fr-FR" sz="3200" dirty="0" err="1">
                <a:effectLst/>
                <a:latin typeface="+mj-lt"/>
              </a:rPr>
              <a:t>is</a:t>
            </a:r>
            <a:r>
              <a:rPr lang="fr-FR" sz="3200" dirty="0">
                <a:effectLst/>
                <a:latin typeface="+mj-lt"/>
              </a:rPr>
              <a:t> </a:t>
            </a:r>
            <a:r>
              <a:rPr lang="fr-FR" sz="3200" dirty="0" err="1">
                <a:effectLst/>
                <a:latin typeface="+mj-lt"/>
              </a:rPr>
              <a:t>from</a:t>
            </a:r>
            <a:r>
              <a:rPr lang="fr-FR" sz="3200" dirty="0">
                <a:effectLst/>
                <a:latin typeface="+mj-lt"/>
              </a:rPr>
              <a:t> the center of the </a:t>
            </a:r>
            <a:r>
              <a:rPr lang="fr-FR" sz="3200" dirty="0" err="1">
                <a:effectLst/>
                <a:latin typeface="+mj-lt"/>
              </a:rPr>
              <a:t>lane</a:t>
            </a:r>
            <a:r>
              <a:rPr lang="fr-FR" sz="3200" dirty="0">
                <a:effectLst/>
                <a:latin typeface="+mj-lt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5560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93B57-E9F7-4968-6D96-26C39442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F7728-45FB-B495-58DC-7A5ECDC9033B}"/>
              </a:ext>
            </a:extLst>
          </p:cNvPr>
          <p:cNvSpPr txBox="1"/>
          <p:nvPr/>
        </p:nvSpPr>
        <p:spPr>
          <a:xfrm>
            <a:off x="1095552" y="3198362"/>
            <a:ext cx="3847381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How does this simulation work?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A350F-F341-F9A9-4141-FB6D347E21EC}"/>
              </a:ext>
            </a:extLst>
          </p:cNvPr>
          <p:cNvSpPr txBox="1"/>
          <p:nvPr/>
        </p:nvSpPr>
        <p:spPr>
          <a:xfrm>
            <a:off x="1095554" y="2070339"/>
            <a:ext cx="677173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What is  ‘Simulation of Autonomous Driving in </a:t>
            </a:r>
            <a:r>
              <a:rPr lang="en-US" b="1" dirty="0" err="1"/>
              <a:t>Trackmania</a:t>
            </a:r>
            <a:r>
              <a:rPr lang="en-US" b="1" dirty="0"/>
              <a:t> really is?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2893C-6B0F-7945-4165-05EC50709E75}"/>
              </a:ext>
            </a:extLst>
          </p:cNvPr>
          <p:cNvSpPr txBox="1"/>
          <p:nvPr/>
        </p:nvSpPr>
        <p:spPr>
          <a:xfrm>
            <a:off x="1627514" y="2540708"/>
            <a:ext cx="6630839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Simulate a self-driving system in a game environment.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31886-C5ED-C7A0-5713-D8B334FD1A1F}"/>
              </a:ext>
            </a:extLst>
          </p:cNvPr>
          <p:cNvSpPr txBox="1"/>
          <p:nvPr/>
        </p:nvSpPr>
        <p:spPr>
          <a:xfrm>
            <a:off x="1624642" y="3648619"/>
            <a:ext cx="4471358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Computer Vision, Rule-based algorithm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24785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AB6F-0E02-18CE-8232-77BBB697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A6AEE-AAE7-8FEB-D246-763C3049214D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1D015C9-F2CF-3A29-A2E9-3A56DAE2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4" y="5679745"/>
            <a:ext cx="5941094" cy="701675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EXAMPLE</a:t>
            </a:r>
            <a:endParaRPr lang="en-ID" sz="100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AB19-45F3-C633-21E9-256571A43EAE}"/>
              </a:ext>
            </a:extLst>
          </p:cNvPr>
          <p:cNvSpPr txBox="1"/>
          <p:nvPr/>
        </p:nvSpPr>
        <p:spPr>
          <a:xfrm>
            <a:off x="3881435" y="1144228"/>
            <a:ext cx="512445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dirty="0">
                <a:effectLst/>
                <a:latin typeface="+mj-lt"/>
              </a:rPr>
              <a:t>Car position </a:t>
            </a:r>
            <a:r>
              <a:rPr lang="fr-FR" dirty="0" err="1">
                <a:effectLst/>
                <a:latin typeface="+mj-lt"/>
              </a:rPr>
              <a:t>along</a:t>
            </a:r>
            <a:r>
              <a:rPr lang="fr-FR" dirty="0">
                <a:effectLst/>
                <a:latin typeface="+mj-lt"/>
              </a:rPr>
              <a:t> the x axis: x = 700, x =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F82B-E08E-D03E-925E-434E06AA55B2}"/>
              </a:ext>
            </a:extLst>
          </p:cNvPr>
          <p:cNvSpPr txBox="1"/>
          <p:nvPr/>
        </p:nvSpPr>
        <p:spPr>
          <a:xfrm>
            <a:off x="3881437" y="1715574"/>
            <a:ext cx="512445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dirty="0">
                <a:effectLst/>
                <a:latin typeface="+mj-lt"/>
              </a:rPr>
              <a:t>Car position : (700 + 100 ) = 400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20B06-0A8D-E998-8051-3A2C731472FB}"/>
              </a:ext>
            </a:extLst>
          </p:cNvPr>
          <p:cNvSpPr txBox="1"/>
          <p:nvPr/>
        </p:nvSpPr>
        <p:spPr>
          <a:xfrm>
            <a:off x="3881436" y="2584437"/>
            <a:ext cx="5631531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dirty="0">
                <a:latin typeface="+mj-lt"/>
              </a:rPr>
              <a:t>Lane Center : (</a:t>
            </a:r>
            <a:r>
              <a:rPr lang="fr-FR" dirty="0" err="1">
                <a:latin typeface="+mj-lt"/>
              </a:rPr>
              <a:t>bottom_right</a:t>
            </a:r>
            <a:r>
              <a:rPr lang="fr-FR" dirty="0">
                <a:latin typeface="+mj-lt"/>
              </a:rPr>
              <a:t> + </a:t>
            </a:r>
            <a:r>
              <a:rPr lang="fr-FR" dirty="0" err="1">
                <a:latin typeface="+mj-lt"/>
              </a:rPr>
              <a:t>bottom_left</a:t>
            </a:r>
            <a:r>
              <a:rPr lang="fr-FR" dirty="0">
                <a:latin typeface="+mj-lt"/>
              </a:rPr>
              <a:t>) / 2 = (e.g.) 380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C5D5F-AA23-4E85-759B-43D136EB677E}"/>
              </a:ext>
            </a:extLst>
          </p:cNvPr>
          <p:cNvSpPr txBox="1"/>
          <p:nvPr/>
        </p:nvSpPr>
        <p:spPr>
          <a:xfrm>
            <a:off x="3881435" y="3076919"/>
            <a:ext cx="5631531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fr-FR" dirty="0">
                <a:latin typeface="+mj-lt"/>
              </a:rPr>
              <a:t>Offset: 400 – 380 = 20 pixel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805E0-4344-DC5A-B632-30ECD493921D}"/>
              </a:ext>
            </a:extLst>
          </p:cNvPr>
          <p:cNvSpPr txBox="1"/>
          <p:nvPr/>
        </p:nvSpPr>
        <p:spPr>
          <a:xfrm>
            <a:off x="3881435" y="3779707"/>
            <a:ext cx="5791954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endParaRPr lang="fr-FR" dirty="0">
              <a:latin typeface="+mj-lt"/>
            </a:endParaRPr>
          </a:p>
          <a:p>
            <a:pPr>
              <a:lnSpc>
                <a:spcPts val="1500"/>
              </a:lnSpc>
            </a:pPr>
            <a:r>
              <a:rPr lang="fr-FR" dirty="0">
                <a:latin typeface="+mj-lt"/>
              </a:rPr>
              <a:t>Offset Conversion: 20 x 0.005 x 100 = 10 cm (</a:t>
            </a:r>
            <a:r>
              <a:rPr lang="fr-FR" i="1" dirty="0">
                <a:latin typeface="+mj-lt"/>
              </a:rPr>
              <a:t>off to the right)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66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1B720-D675-0561-358D-B5B5F4B2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750249-7960-88E4-FDAE-A2770CBA7497}"/>
              </a:ext>
            </a:extLst>
          </p:cNvPr>
          <p:cNvSpPr/>
          <p:nvPr/>
        </p:nvSpPr>
        <p:spPr>
          <a:xfrm>
            <a:off x="-1" y="0"/>
            <a:ext cx="2198211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O</a:t>
            </a:r>
          </a:p>
          <a:p>
            <a:pPr algn="ctr"/>
            <a:r>
              <a:rPr lang="en-US" sz="6000" dirty="0"/>
              <a:t>F</a:t>
            </a:r>
          </a:p>
          <a:p>
            <a:pPr algn="ctr"/>
            <a:r>
              <a:rPr lang="en-US" sz="6000" dirty="0"/>
              <a:t>F</a:t>
            </a:r>
          </a:p>
          <a:p>
            <a:pPr algn="ctr"/>
            <a:r>
              <a:rPr lang="en-US" sz="6000" dirty="0"/>
              <a:t>S</a:t>
            </a:r>
          </a:p>
          <a:p>
            <a:pPr algn="ctr"/>
            <a:r>
              <a:rPr lang="en-US" sz="6000" dirty="0"/>
              <a:t>E</a:t>
            </a:r>
          </a:p>
          <a:p>
            <a:pPr algn="ctr"/>
            <a:r>
              <a:rPr lang="en-US" sz="6000" dirty="0"/>
              <a:t>T</a:t>
            </a:r>
            <a:endParaRPr lang="en-ID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7FB59-8E25-5296-C8BE-4E417AFB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7858"/>
            <a:ext cx="2512285" cy="1609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2508C-DBAA-E7BA-14F2-C9BD9597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606" y="2808992"/>
            <a:ext cx="2607300" cy="1609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0D360-FE12-60CF-6502-E7760E451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43" y="2772211"/>
            <a:ext cx="2613736" cy="16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3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A04BF-7675-A491-7F80-A92E61F3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63D81A-3855-B1CB-5F1D-3101B7260B75}"/>
              </a:ext>
            </a:extLst>
          </p:cNvPr>
          <p:cNvSpPr/>
          <p:nvPr/>
        </p:nvSpPr>
        <p:spPr>
          <a:xfrm>
            <a:off x="5307330" y="106141"/>
            <a:ext cx="4362450" cy="46644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C4D353-1627-9458-1685-D8262644AE9B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9E0FE3A-06A0-43CD-38CC-BBEB8A02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5666676"/>
            <a:ext cx="8702040" cy="70167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PUT EVERYTHING TOGETHER</a:t>
            </a:r>
            <a:endParaRPr lang="en-ID" sz="4800" b="1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644B1-766F-7956-22BD-790959069752}"/>
              </a:ext>
            </a:extLst>
          </p:cNvPr>
          <p:cNvSpPr txBox="1"/>
          <p:nvPr/>
        </p:nvSpPr>
        <p:spPr>
          <a:xfrm>
            <a:off x="5368290" y="152075"/>
            <a:ext cx="592455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process_frames_loop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is_running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frame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frame_queue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Process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frame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LaneDetector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center_offset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curve_radius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visualization image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results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result_queue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control_loop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is_running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results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result_queue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Calculate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steering_value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based on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center_offset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curve_radius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Calculate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speed_value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based on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curve_radius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offset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Apply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controls 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steering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speed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keyboard input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apply_controls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steering_value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speed_value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steering_value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indicates left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Press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left key briefly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steering_value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indicates right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Press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right key briefly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Release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steering keys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speed_value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high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Press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forward key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8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lane lost</a:t>
            </a:r>
            <a:r>
              <a:rPr lang="en-ID" sz="1050" dirty="0">
                <a:solidFill>
                  <a:srgbClr val="6666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050" dirty="0"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D" sz="1050" dirty="0">
                <a:solidFill>
                  <a:srgbClr val="660066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Press</a:t>
            </a:r>
            <a:r>
              <a:rPr lang="en-ID" sz="10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brake key</a:t>
            </a:r>
            <a:endParaRPr lang="en-ID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91C0C-EDF6-E89E-8C63-F7048903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8" y="1653631"/>
            <a:ext cx="3215512" cy="156947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923A8-4D08-7E91-BE27-D75AEB7AA27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4069080" y="2438369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6B7212-0D0C-0162-C158-0C8530CB8B4D}"/>
              </a:ext>
            </a:extLst>
          </p:cNvPr>
          <p:cNvSpPr txBox="1"/>
          <p:nvPr/>
        </p:nvSpPr>
        <p:spPr>
          <a:xfrm>
            <a:off x="4231068" y="2176759"/>
            <a:ext cx="96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Send frames</a:t>
            </a:r>
            <a:endParaRPr lang="en-ID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A5EAB-A787-2B6C-D44C-8EF8C9A86358}"/>
              </a:ext>
            </a:extLst>
          </p:cNvPr>
          <p:cNvCxnSpPr>
            <a:cxnSpLocks/>
          </p:cNvCxnSpPr>
          <p:nvPr/>
        </p:nvCxnSpPr>
        <p:spPr>
          <a:xfrm flipH="1">
            <a:off x="4069080" y="2766060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3F7F43-EDB2-4AFA-D974-4D68801C0D9B}"/>
              </a:ext>
            </a:extLst>
          </p:cNvPr>
          <p:cNvSpPr txBox="1"/>
          <p:nvPr/>
        </p:nvSpPr>
        <p:spPr>
          <a:xfrm>
            <a:off x="4276757" y="2753460"/>
            <a:ext cx="902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Control Commands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226887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FAAE-2CDE-18C1-E39A-656669071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7C1C4-7C26-1124-A907-9193AFBE7C5B}"/>
              </a:ext>
            </a:extLst>
          </p:cNvPr>
          <p:cNvSpPr txBox="1"/>
          <p:nvPr/>
        </p:nvSpPr>
        <p:spPr>
          <a:xfrm>
            <a:off x="6593306" y="1185341"/>
            <a:ext cx="400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Approaching the curves (</a:t>
            </a:r>
            <a:r>
              <a:rPr lang="en-US" b="1" i="0" dirty="0" err="1">
                <a:effectLst/>
                <a:latin typeface="+mj-lt"/>
              </a:rPr>
              <a:t>curve_rad</a:t>
            </a:r>
            <a:r>
              <a:rPr lang="en-US" b="1" i="0" dirty="0">
                <a:effectLst/>
                <a:latin typeface="+mj-lt"/>
              </a:rPr>
              <a:t> &lt; 500)</a:t>
            </a:r>
            <a:endParaRPr lang="en-ID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A831-AB9D-3ACE-5A9C-3DAAAD8E5CEE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DRIVING RULES</a:t>
            </a:r>
            <a:endParaRPr lang="en-ID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EB1E7-2594-66AD-54E7-B4748AF009AC}"/>
              </a:ext>
            </a:extLst>
          </p:cNvPr>
          <p:cNvSpPr txBox="1"/>
          <p:nvPr/>
        </p:nvSpPr>
        <p:spPr>
          <a:xfrm>
            <a:off x="3100131" y="1198169"/>
            <a:ext cx="113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Off-Center</a:t>
            </a:r>
            <a:endParaRPr lang="en-ID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4A2E0-0FF5-1360-49DF-21B03785F9C1}"/>
              </a:ext>
            </a:extLst>
          </p:cNvPr>
          <p:cNvSpPr txBox="1"/>
          <p:nvPr/>
        </p:nvSpPr>
        <p:spPr>
          <a:xfrm>
            <a:off x="1367585" y="1721445"/>
            <a:ext cx="4439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steering value is proportional to the center offset. Meaning, if the car is left of center, steer right (and vice versa).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If the car is almost </a:t>
            </a:r>
            <a:r>
              <a:rPr lang="en-ID" dirty="0" err="1">
                <a:latin typeface="+mj-lt"/>
              </a:rPr>
              <a:t>centered</a:t>
            </a:r>
            <a:r>
              <a:rPr lang="en-ID" dirty="0">
                <a:latin typeface="+mj-lt"/>
              </a:rPr>
              <a:t>, reduce steering to avoid overcorrection.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EFA3E-0602-0E7F-3EED-C829AE80B41E}"/>
              </a:ext>
            </a:extLst>
          </p:cNvPr>
          <p:cNvSpPr txBox="1"/>
          <p:nvPr/>
        </p:nvSpPr>
        <p:spPr>
          <a:xfrm>
            <a:off x="6160169" y="1752167"/>
            <a:ext cx="4439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If the road is sharply curved (small curve radius), add extra steering in the curve’s direction and reduce speed further.</a:t>
            </a:r>
          </a:p>
        </p:txBody>
      </p:sp>
    </p:spTree>
    <p:extLst>
      <p:ext uri="{BB962C8B-B14F-4D97-AF65-F5344CB8AC3E}">
        <p14:creationId xmlns:p14="http://schemas.microsoft.com/office/powerpoint/2010/main" val="227027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B16D80-C09A-0F11-1B80-0CB23295663A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DRIVING RULES</a:t>
            </a:r>
            <a:endParaRPr lang="en-ID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CBB76-0F53-0542-BCFD-5BA844C5E0F3}"/>
              </a:ext>
            </a:extLst>
          </p:cNvPr>
          <p:cNvSpPr txBox="1"/>
          <p:nvPr/>
        </p:nvSpPr>
        <p:spPr>
          <a:xfrm>
            <a:off x="2411077" y="1000675"/>
            <a:ext cx="1246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Base Speed</a:t>
            </a:r>
            <a:endParaRPr lang="en-ID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4DE55-0536-B0C0-4672-36F0B880A4D8}"/>
              </a:ext>
            </a:extLst>
          </p:cNvPr>
          <p:cNvSpPr txBox="1"/>
          <p:nvPr/>
        </p:nvSpPr>
        <p:spPr>
          <a:xfrm>
            <a:off x="1090864" y="1721445"/>
            <a:ext cx="4299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Start with a base speed value. The car keep moving (with pulse) forward until certain condition meets.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00205-CD6B-CBBF-03EF-0122DAFAA486}"/>
              </a:ext>
            </a:extLst>
          </p:cNvPr>
          <p:cNvSpPr txBox="1"/>
          <p:nvPr/>
        </p:nvSpPr>
        <p:spPr>
          <a:xfrm>
            <a:off x="6160168" y="1752167"/>
            <a:ext cx="4748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If the system has failed to detect the lane several times, reduce speed.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B3E28-70A0-1C87-812E-B47304852FDA}"/>
              </a:ext>
            </a:extLst>
          </p:cNvPr>
          <p:cNvSpPr txBox="1"/>
          <p:nvPr/>
        </p:nvSpPr>
        <p:spPr>
          <a:xfrm>
            <a:off x="7203660" y="1000675"/>
            <a:ext cx="235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Lane Detection Failed</a:t>
            </a:r>
            <a:endParaRPr lang="en-ID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5FC5-A7B1-776D-BB1A-1B3C87F1D182}"/>
              </a:ext>
            </a:extLst>
          </p:cNvPr>
          <p:cNvSpPr/>
          <p:nvPr/>
        </p:nvSpPr>
        <p:spPr>
          <a:xfrm>
            <a:off x="152400" y="51594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DRIVING RULES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59055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3B64A-D6C2-3C72-9208-F913E7966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32EE7E-4AAB-FF2B-15EF-990263746E3B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DRIVING RULES</a:t>
            </a:r>
            <a:endParaRPr lang="en-ID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6024C-E83A-471A-F476-136891460B14}"/>
              </a:ext>
            </a:extLst>
          </p:cNvPr>
          <p:cNvSpPr txBox="1"/>
          <p:nvPr/>
        </p:nvSpPr>
        <p:spPr>
          <a:xfrm>
            <a:off x="4299284" y="1809000"/>
            <a:ext cx="3593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Let’s talk about performance, baby.</a:t>
            </a:r>
            <a:endParaRPr lang="en-ID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036EB-9CD3-376C-F4B5-4A3BD64CBBEC}"/>
              </a:ext>
            </a:extLst>
          </p:cNvPr>
          <p:cNvSpPr/>
          <p:nvPr/>
        </p:nvSpPr>
        <p:spPr>
          <a:xfrm>
            <a:off x="152400" y="51594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SIMULATION PERFORMANCE</a:t>
            </a:r>
            <a:endParaRPr lang="en-ID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142E3-CB57-B64E-6210-F3422D1F6583}"/>
              </a:ext>
            </a:extLst>
          </p:cNvPr>
          <p:cNvSpPr txBox="1"/>
          <p:nvPr/>
        </p:nvSpPr>
        <p:spPr>
          <a:xfrm>
            <a:off x="4572001" y="2782669"/>
            <a:ext cx="575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What are the metrics?</a:t>
            </a:r>
          </a:p>
          <a:p>
            <a:r>
              <a:rPr lang="en-US" dirty="0">
                <a:latin typeface="+mj-lt"/>
              </a:rPr>
              <a:t>What caused the bottlenecks?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03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B3BF5-0A0D-A704-DA65-3C097D9A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1A323-D684-B6B6-622D-58DD67F0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LANE DETECTION ACCURACY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1CBA1-3DDD-DA6A-68D7-DC76F2E6F496}"/>
              </a:ext>
            </a:extLst>
          </p:cNvPr>
          <p:cNvSpPr txBox="1"/>
          <p:nvPr/>
        </p:nvSpPr>
        <p:spPr>
          <a:xfrm>
            <a:off x="1019355" y="1690687"/>
            <a:ext cx="57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how accurate the lane detection algorithm is.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ADA85-C867-3938-BB7A-417955C73943}"/>
              </a:ext>
            </a:extLst>
          </p:cNvPr>
          <p:cNvSpPr txBox="1"/>
          <p:nvPr/>
        </p:nvSpPr>
        <p:spPr>
          <a:xfrm>
            <a:off x="1019355" y="3304837"/>
            <a:ext cx="593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Calculating the IOU, we’ll get the estimation how close the detected lane compared to the actual lane.</a:t>
            </a:r>
            <a:endParaRPr lang="en-ID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BDF5D-697E-44D4-EA71-753230E8B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3597"/>
              </p:ext>
            </p:extLst>
          </p:nvPr>
        </p:nvGraphicFramePr>
        <p:xfrm>
          <a:off x="7925803" y="1319078"/>
          <a:ext cx="2453439" cy="2695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4003385623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316881634"/>
                    </a:ext>
                  </a:extLst>
                </a:gridCol>
              </a:tblGrid>
              <a:tr h="1305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Track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Mean IoU (%)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505905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1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0.846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066783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2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0.799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56602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3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0.783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364911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4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0.732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943617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5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0.808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828946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6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0.809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960265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7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0.704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059752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8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0.796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858575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9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0.711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536270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10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0.732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765636"/>
                  </a:ext>
                </a:extLst>
              </a:tr>
              <a:tr h="36195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mean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0.770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5248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EDD066-2572-00C5-12F6-D5B189D8C19E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PERFORMANCE METRIC</a:t>
            </a:r>
            <a:endParaRPr lang="en-ID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93EE7-3C5D-61B7-B168-E7044F795872}"/>
              </a:ext>
            </a:extLst>
          </p:cNvPr>
          <p:cNvSpPr txBox="1"/>
          <p:nvPr/>
        </p:nvSpPr>
        <p:spPr>
          <a:xfrm>
            <a:off x="1019355" y="2411892"/>
            <a:ext cx="61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reliable lane detection actively impacting the driving algorithm pipeline.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5EED2-52D8-E467-D6E9-1C767897ED41}"/>
                  </a:ext>
                </a:extLst>
              </p:cNvPr>
              <p:cNvSpPr txBox="1"/>
              <p:nvPr/>
            </p:nvSpPr>
            <p:spPr>
              <a:xfrm>
                <a:off x="2007448" y="4008800"/>
                <a:ext cx="2068429" cy="537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800" dirty="0">
                    <a:effectLst/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IoU</m:t>
                    </m:r>
                    <m:r>
                      <a:rPr lang="id-ID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id-ID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id-ID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a:rPr lang="id-ID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id-ID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id-ID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id-ID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id-ID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ID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5EED2-52D8-E467-D6E9-1C76789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48" y="4008800"/>
                <a:ext cx="2068429" cy="537391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5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C974-C07B-CE7A-DF53-858DB3F6F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CA3457-F65B-1E3B-5069-55539E0D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55" y="5974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LANE DETECTION CONSISTENCY </a:t>
            </a:r>
            <a:br>
              <a:rPr lang="en-US" b="1" dirty="0"/>
            </a:br>
            <a:r>
              <a:rPr lang="en-US" b="1" dirty="0"/>
              <a:t>(a qualitative measurement)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BC51B-BE43-9AAD-13FC-A65C293C51A9}"/>
              </a:ext>
            </a:extLst>
          </p:cNvPr>
          <p:cNvSpPr txBox="1"/>
          <p:nvPr/>
        </p:nvSpPr>
        <p:spPr>
          <a:xfrm>
            <a:off x="1019355" y="1690687"/>
            <a:ext cx="57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Does it consistent?</a:t>
            </a:r>
            <a:endParaRPr lang="en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CD551-08AD-72B4-3990-BF043A418FF7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PERFORMANCE METRIC</a:t>
            </a:r>
            <a:endParaRPr lang="en-ID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2B617-3992-F811-33A7-2332A587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8" r="14943" b="9519"/>
          <a:stretch/>
        </p:blipFill>
        <p:spPr bwMode="auto">
          <a:xfrm>
            <a:off x="5145024" y="3073752"/>
            <a:ext cx="1901952" cy="1078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3EC14-6C15-803B-3479-E4BB0C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91" r="12770" b="11384"/>
          <a:stretch/>
        </p:blipFill>
        <p:spPr bwMode="auto">
          <a:xfrm>
            <a:off x="7046976" y="3083438"/>
            <a:ext cx="1945660" cy="1069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4A804-6E69-1DF2-D33F-2FAE350DA2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723" r="9328"/>
          <a:stretch/>
        </p:blipFill>
        <p:spPr>
          <a:xfrm>
            <a:off x="3072384" y="3059422"/>
            <a:ext cx="2072640" cy="1093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5ED9FB-B41E-F3E8-2AE6-F1507EC851E5}"/>
              </a:ext>
            </a:extLst>
          </p:cNvPr>
          <p:cNvSpPr txBox="1"/>
          <p:nvPr/>
        </p:nvSpPr>
        <p:spPr>
          <a:xfrm>
            <a:off x="1820268" y="2136712"/>
            <a:ext cx="9030612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Lane detection consistently followed the road morphology. The hiccups will be explained later.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222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5F71D-C42F-DF3F-2568-ED9204EA5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F3400-EAC5-071E-5234-7C90E5A5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TRACK COVERAGE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1C5BC-3CC5-FA4D-A632-9A9D46326E13}"/>
              </a:ext>
            </a:extLst>
          </p:cNvPr>
          <p:cNvSpPr txBox="1"/>
          <p:nvPr/>
        </p:nvSpPr>
        <p:spPr>
          <a:xfrm>
            <a:off x="1095555" y="2365060"/>
            <a:ext cx="368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coverage with less complex road, low otherwise. 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0E36A-6E06-CBCD-CD8F-B7E965B721D0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PERFORMANCE METRIC</a:t>
            </a:r>
            <a:endParaRPr lang="en-ID" sz="6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9ECE5E-8B7A-5D8D-68D9-D5F16EF8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93556"/>
              </p:ext>
            </p:extLst>
          </p:nvPr>
        </p:nvGraphicFramePr>
        <p:xfrm>
          <a:off x="6282398" y="1200801"/>
          <a:ext cx="4814047" cy="29748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3020038756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3264668436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704368928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3307382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Track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Panjang Track (m)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Jarak Tempuh Sebelum Menabrak (m)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Persentase Keberhasilan (%)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extLst>
                  <a:ext uri="{0D108BD9-81ED-4DB2-BD59-A6C34878D82A}">
                    <a16:rowId xmlns:a16="http://schemas.microsoft.com/office/drawing/2014/main" val="80125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538 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230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42.75 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82351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2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575 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300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52.17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289122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405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205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50.61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2369493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413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413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100.0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319228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357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185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51.82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86722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6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457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145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31.72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307863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403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340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84.36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100673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8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351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177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50.42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364072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9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257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166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64.59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199242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10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355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195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54.92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1672005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Rata-Rata </a:t>
                      </a:r>
                      <a:r>
                        <a:rPr lang="en-US" sz="900" kern="100" dirty="0" err="1">
                          <a:effectLst/>
                        </a:rPr>
                        <a:t>Keberhasilan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 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>
                          <a:effectLst/>
                        </a:rPr>
                        <a:t> </a:t>
                      </a:r>
                      <a:endParaRPr lang="en-ID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100" dirty="0">
                          <a:effectLst/>
                        </a:rPr>
                        <a:t>55.56</a:t>
                      </a:r>
                      <a:endParaRPr lang="en-ID" sz="900" kern="100" dirty="0">
                        <a:effectLst/>
                      </a:endParaRPr>
                    </a:p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900" kern="0" dirty="0">
                          <a:effectLst/>
                        </a:rPr>
                        <a:t> </a:t>
                      </a:r>
                      <a:endParaRPr lang="en-ID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3" marR="46903" marT="0" marB="0"/>
                </a:tc>
                <a:extLst>
                  <a:ext uri="{0D108BD9-81ED-4DB2-BD59-A6C34878D82A}">
                    <a16:rowId xmlns:a16="http://schemas.microsoft.com/office/drawing/2014/main" val="37803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8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AE41-9377-355E-0DE9-2C9D000F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014EF-9EA3-4172-D263-6DEB8A54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DRIVING PERFORMANCE HEATMAP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AF9E6-69AD-5253-2CEC-44ADFC2A0DAD}"/>
              </a:ext>
            </a:extLst>
          </p:cNvPr>
          <p:cNvSpPr txBox="1"/>
          <p:nvPr/>
        </p:nvSpPr>
        <p:spPr>
          <a:xfrm>
            <a:off x="1095555" y="2365060"/>
            <a:ext cx="368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Struggling with highly complex road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6C983-9C32-134C-8E17-A3BCF781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94" y="1490343"/>
            <a:ext cx="5640451" cy="2672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51424C-4B3C-F439-3FE0-6BCE44C8DE2D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PERFORMANCE METRIC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0438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CBE8-615E-0290-35FE-70B83577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399F61-BBE1-EDB6-DF34-5EF1B7E4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WPC"/>
              </a:rPr>
              <a:t>BACKGROUND</a:t>
            </a:r>
            <a:endParaRPr lang="en-ID" b="1" dirty="0">
              <a:latin typeface="Segoe WP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99FE4-1045-1D13-20C6-1E43C5AEC814}"/>
              </a:ext>
            </a:extLst>
          </p:cNvPr>
          <p:cNvSpPr txBox="1"/>
          <p:nvPr/>
        </p:nvSpPr>
        <p:spPr>
          <a:xfrm>
            <a:off x="1095555" y="1836017"/>
            <a:ext cx="478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effectLst/>
                <a:latin typeface="Segoe WPC"/>
              </a:rPr>
              <a:t>Why was self-driving invented?</a:t>
            </a:r>
            <a:endParaRPr lang="en-ID" b="1" dirty="0">
              <a:latin typeface="Segoe WP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B6F22-8E3A-4990-073E-576324B7762E}"/>
              </a:ext>
            </a:extLst>
          </p:cNvPr>
          <p:cNvSpPr txBox="1"/>
          <p:nvPr/>
        </p:nvSpPr>
        <p:spPr>
          <a:xfrm>
            <a:off x="1095554" y="3496114"/>
            <a:ext cx="44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egoe WPC"/>
              </a:rPr>
              <a:t>When did the idea originate</a:t>
            </a:r>
            <a:r>
              <a:rPr lang="en-US" b="1" dirty="0">
                <a:latin typeface="Segoe WPC"/>
              </a:rPr>
              <a:t>?</a:t>
            </a:r>
            <a:endParaRPr lang="en-ID" b="1" dirty="0">
              <a:latin typeface="Segoe WP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4DA-216C-A43F-43B1-3984E9CE1D5C}"/>
              </a:ext>
            </a:extLst>
          </p:cNvPr>
          <p:cNvSpPr txBox="1"/>
          <p:nvPr/>
        </p:nvSpPr>
        <p:spPr>
          <a:xfrm>
            <a:off x="1463616" y="2350678"/>
            <a:ext cx="862686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WPC"/>
              </a:rPr>
              <a:t>“Human error causing traffic accidents. Self-driving car intended to minimize this.” </a:t>
            </a:r>
            <a:r>
              <a:rPr lang="en-US" b="1" dirty="0">
                <a:latin typeface="Segoe WPC"/>
              </a:rPr>
              <a:t>Klauer, Guo. 2014</a:t>
            </a:r>
            <a:endParaRPr lang="en-US" dirty="0">
              <a:latin typeface="Segoe WP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02EDF-42B0-24A3-D732-C70D48660E98}"/>
              </a:ext>
            </a:extLst>
          </p:cNvPr>
          <p:cNvSpPr txBox="1"/>
          <p:nvPr/>
        </p:nvSpPr>
        <p:spPr>
          <a:xfrm>
            <a:off x="1463616" y="4074609"/>
            <a:ext cx="5920595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WPC"/>
              </a:rPr>
              <a:t>“Started gain its fame since the mid </a:t>
            </a:r>
            <a:r>
              <a:rPr lang="en-US" dirty="0" err="1">
                <a:latin typeface="Segoe WPC"/>
              </a:rPr>
              <a:t>80’s</a:t>
            </a:r>
            <a:r>
              <a:rPr lang="en-US" dirty="0">
                <a:latin typeface="Segoe WPC"/>
              </a:rPr>
              <a:t>” 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latin typeface="Segoe WPC"/>
              </a:rPr>
              <a:t>Badue</a:t>
            </a:r>
            <a:r>
              <a:rPr lang="en-US" b="1" dirty="0">
                <a:latin typeface="Segoe WPC"/>
              </a:rPr>
              <a:t>. 2021</a:t>
            </a:r>
            <a:endParaRPr lang="en-ID" dirty="0">
              <a:latin typeface="Segoe WP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0AD1F-7DD3-3C4A-70EA-EC6DD6454280}"/>
              </a:ext>
            </a:extLst>
          </p:cNvPr>
          <p:cNvSpPr txBox="1"/>
          <p:nvPr/>
        </p:nvSpPr>
        <p:spPr>
          <a:xfrm>
            <a:off x="1095554" y="5027817"/>
            <a:ext cx="559710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Why simulation? And why is it on a game?</a:t>
            </a:r>
            <a:endParaRPr lang="en-ID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E935B-46BF-BAA5-78FC-6DD850647271}"/>
              </a:ext>
            </a:extLst>
          </p:cNvPr>
          <p:cNvSpPr txBox="1"/>
          <p:nvPr/>
        </p:nvSpPr>
        <p:spPr>
          <a:xfrm>
            <a:off x="1624642" y="5508852"/>
            <a:ext cx="5597105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Lightweight, Saver, cheaper, more accessible, </a:t>
            </a:r>
            <a:r>
              <a:rPr lang="en-US" dirty="0" err="1"/>
              <a:t>replayability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2142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20BD-23CC-123A-FF11-8D34317D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CD9DE-6D41-2DE1-CD29-4982D3B2C61E}"/>
              </a:ext>
            </a:extLst>
          </p:cNvPr>
          <p:cNvSpPr txBox="1"/>
          <p:nvPr/>
        </p:nvSpPr>
        <p:spPr>
          <a:xfrm>
            <a:off x="1168898" y="630619"/>
            <a:ext cx="206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Time</a:t>
            </a:r>
            <a:endParaRPr lang="en-ID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FF618C-B663-9172-4115-F3CADA27D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1730"/>
              </p:ext>
            </p:extLst>
          </p:nvPr>
        </p:nvGraphicFramePr>
        <p:xfrm>
          <a:off x="911542" y="1080975"/>
          <a:ext cx="5001128" cy="18773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08660">
                  <a:extLst>
                    <a:ext uri="{9D8B030D-6E8A-4147-A177-3AD203B41FA5}">
                      <a16:colId xmlns:a16="http://schemas.microsoft.com/office/drawing/2014/main" val="1192755941"/>
                    </a:ext>
                  </a:extLst>
                </a:gridCol>
                <a:gridCol w="991402">
                  <a:extLst>
                    <a:ext uri="{9D8B030D-6E8A-4147-A177-3AD203B41FA5}">
                      <a16:colId xmlns:a16="http://schemas.microsoft.com/office/drawing/2014/main" val="4288002313"/>
                    </a:ext>
                  </a:extLst>
                </a:gridCol>
                <a:gridCol w="985066">
                  <a:extLst>
                    <a:ext uri="{9D8B030D-6E8A-4147-A177-3AD203B41FA5}">
                      <a16:colId xmlns:a16="http://schemas.microsoft.com/office/drawing/2014/main" val="29173795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27170713"/>
                    </a:ext>
                  </a:extLst>
                </a:gridCol>
              </a:tblGrid>
              <a:tr h="35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Fungsi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Panggilan</a:t>
                      </a:r>
                      <a:r>
                        <a:rPr lang="en-US" sz="1100" kern="0" dirty="0">
                          <a:effectLst/>
                        </a:rPr>
                        <a:t> (per profiling)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Waktu per Panggilan (s)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Total Waktu (s)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6310275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 err="1">
                          <a:effectLst/>
                        </a:rPr>
                        <a:t>overlay_lane_lines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213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0.003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0.666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765316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 err="1">
                          <a:effectLst/>
                        </a:rPr>
                        <a:t>get_lane_line_indices_sliding_windows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213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0.002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0.467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312131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 err="1">
                          <a:effectLst/>
                        </a:rPr>
                        <a:t>warpPerspective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426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0.001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0.240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9171480"/>
                  </a:ext>
                </a:extLst>
              </a:tr>
              <a:tr h="3556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000" kern="0" dirty="0">
                          <a:effectLst/>
                        </a:rPr>
                        <a:t>Total Waktu Eksekusi (s)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 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 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1.373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7343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E174DD-D1BA-1F3A-7512-140AFE4A301E}"/>
              </a:ext>
            </a:extLst>
          </p:cNvPr>
          <p:cNvSpPr txBox="1"/>
          <p:nvPr/>
        </p:nvSpPr>
        <p:spPr>
          <a:xfrm>
            <a:off x="7845923" y="630619"/>
            <a:ext cx="11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Driving </a:t>
            </a:r>
            <a:endParaRPr lang="en-ID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3A764E-85D5-B085-5745-74933F9DB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93871"/>
              </p:ext>
            </p:extLst>
          </p:nvPr>
        </p:nvGraphicFramePr>
        <p:xfrm>
          <a:off x="6096000" y="1080975"/>
          <a:ext cx="4789722" cy="21288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287900720"/>
                    </a:ext>
                  </a:extLst>
                </a:gridCol>
                <a:gridCol w="1037188">
                  <a:extLst>
                    <a:ext uri="{9D8B030D-6E8A-4147-A177-3AD203B41FA5}">
                      <a16:colId xmlns:a16="http://schemas.microsoft.com/office/drawing/2014/main" val="449780969"/>
                    </a:ext>
                  </a:extLst>
                </a:gridCol>
                <a:gridCol w="1153713">
                  <a:extLst>
                    <a:ext uri="{9D8B030D-6E8A-4147-A177-3AD203B41FA5}">
                      <a16:colId xmlns:a16="http://schemas.microsoft.com/office/drawing/2014/main" val="3243874228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983824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Fungsi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Panggilan</a:t>
                      </a:r>
                      <a:r>
                        <a:rPr lang="en-US" sz="1100" kern="0" dirty="0">
                          <a:effectLst/>
                        </a:rPr>
                        <a:t> (per profiling)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Waktu </a:t>
                      </a:r>
                      <a:r>
                        <a:rPr lang="id-ID" sz="1100" kern="0" dirty="0">
                          <a:effectLst/>
                        </a:rPr>
                        <a:t>Per Panggilan (detik)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Total Waktu (detik)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802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 err="1">
                          <a:effectLst/>
                        </a:rPr>
                        <a:t>apply_controls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158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0.202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31.885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pydirectinput.wrapper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316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0.101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31.854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173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pydirectinput._handlePause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316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0.100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31.706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793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cv2.waitKey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166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>
                          <a:effectLst/>
                        </a:rPr>
                        <a:t>0.013</a:t>
                      </a:r>
                      <a:endParaRPr lang="en-ID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id-ID" sz="1100" kern="0" dirty="0">
                          <a:effectLst/>
                        </a:rPr>
                        <a:t>2.101</a:t>
                      </a:r>
                      <a:endParaRPr lang="en-ID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10312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CE3768-9899-E1F6-FAA5-A38C4B621748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PERFORMANCE METRIC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47118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95A3-8A10-63B6-8C6D-937527C4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08517-827E-3E48-3515-77E1D1A54D97}"/>
              </a:ext>
            </a:extLst>
          </p:cNvPr>
          <p:cNvSpPr txBox="1"/>
          <p:nvPr/>
        </p:nvSpPr>
        <p:spPr>
          <a:xfrm>
            <a:off x="1312122" y="1114139"/>
            <a:ext cx="206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Error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68812-F1AE-76A9-9612-5157E6FDC8E4}"/>
              </a:ext>
            </a:extLst>
          </p:cNvPr>
          <p:cNvSpPr txBox="1"/>
          <p:nvPr/>
        </p:nvSpPr>
        <p:spPr>
          <a:xfrm>
            <a:off x="6769768" y="1279105"/>
            <a:ext cx="206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Driving Error </a:t>
            </a:r>
            <a:endParaRPr lang="en-ID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2DA2D-EF66-4507-29F8-E2ABEC4194BB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CHALLENGES</a:t>
            </a:r>
            <a:endParaRPr lang="en-ID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C5270-7776-9EF5-5F9D-0E9C1F41CCA7}"/>
              </a:ext>
            </a:extLst>
          </p:cNvPr>
          <p:cNvSpPr txBox="1"/>
          <p:nvPr/>
        </p:nvSpPr>
        <p:spPr>
          <a:xfrm>
            <a:off x="1312122" y="1648437"/>
            <a:ext cx="545764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fail on different color (other than green) track.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Failed to detect in high speed due to perspective shifting.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Approaching the road edges caused the ROI misaligned.</a:t>
            </a:r>
            <a:endParaRPr lang="en-ID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Struggle on sharp curves.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No error handling when another object appears.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07E2F-2424-7459-1150-C963D0BCAE36}"/>
              </a:ext>
            </a:extLst>
          </p:cNvPr>
          <p:cNvSpPr txBox="1"/>
          <p:nvPr/>
        </p:nvSpPr>
        <p:spPr>
          <a:xfrm>
            <a:off x="6769768" y="1648437"/>
            <a:ext cx="545764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Keyboard controller nature (on and off binary)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feedback when crash happens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prediction based on history.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Pulsing method causing high latency with the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struggle (error even) with highly complex road.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7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B9BA-5D38-2AF8-DFFA-43AA5E26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CF116C-EC36-EC6F-9BCA-884C802B2A86}"/>
              </a:ext>
            </a:extLst>
          </p:cNvPr>
          <p:cNvSpPr txBox="1"/>
          <p:nvPr/>
        </p:nvSpPr>
        <p:spPr>
          <a:xfrm>
            <a:off x="4052237" y="2309008"/>
            <a:ext cx="48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there any way to make the code run faster?</a:t>
            </a:r>
            <a:endParaRPr lang="en-ID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EF18E-73F6-DF4E-50A2-587853F37C49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OPTIMIZATION</a:t>
            </a:r>
            <a:endParaRPr lang="en-ID" sz="6600" b="1" dirty="0"/>
          </a:p>
        </p:txBody>
      </p:sp>
    </p:spTree>
    <p:extLst>
      <p:ext uri="{BB962C8B-B14F-4D97-AF65-F5344CB8AC3E}">
        <p14:creationId xmlns:p14="http://schemas.microsoft.com/office/powerpoint/2010/main" val="367782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1C05C-1ADE-C13B-2C37-EF19CA47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D120F2-F5EC-EFB3-2FBD-1D6226BEB9B9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PARALLEL COMPUTING</a:t>
            </a:r>
            <a:endParaRPr lang="en-ID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DAF11-6B93-38AD-C2E0-7A91576D6B6D}"/>
              </a:ext>
            </a:extLst>
          </p:cNvPr>
          <p:cNvSpPr txBox="1"/>
          <p:nvPr/>
        </p:nvSpPr>
        <p:spPr>
          <a:xfrm>
            <a:off x="918415" y="263390"/>
            <a:ext cx="5657646" cy="268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The </a:t>
            </a:r>
            <a:r>
              <a:rPr lang="en-US" sz="1600" b="1" i="0" dirty="0">
                <a:effectLst/>
                <a:latin typeface="+mj-lt"/>
              </a:rPr>
              <a:t>producer </a:t>
            </a:r>
            <a:r>
              <a:rPr lang="en-US" sz="1600" i="0" dirty="0">
                <a:effectLst/>
                <a:latin typeface="+mj-lt"/>
              </a:rPr>
              <a:t>(Capturing)</a:t>
            </a:r>
            <a:r>
              <a:rPr lang="en-US" sz="1600" b="0" i="0" dirty="0">
                <a:effectLst/>
                <a:latin typeface="+mj-lt"/>
              </a:rPr>
              <a:t> and </a:t>
            </a:r>
            <a:r>
              <a:rPr lang="en-US" sz="1600" b="1" i="0" dirty="0">
                <a:effectLst/>
                <a:latin typeface="+mj-lt"/>
              </a:rPr>
              <a:t>consumer </a:t>
            </a:r>
            <a:r>
              <a:rPr lang="en-US" sz="1600" i="0" dirty="0">
                <a:effectLst/>
                <a:latin typeface="+mj-lt"/>
              </a:rPr>
              <a:t>(detection)</a:t>
            </a:r>
            <a:r>
              <a:rPr lang="en-US" sz="1600" b="0" i="0" dirty="0">
                <a:effectLst/>
                <a:latin typeface="+mj-lt"/>
              </a:rPr>
              <a:t> run independently.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They communicate via a </a:t>
            </a:r>
            <a:r>
              <a:rPr lang="en-US" sz="1600" b="1" i="0" dirty="0">
                <a:effectLst/>
                <a:latin typeface="+mj-lt"/>
              </a:rPr>
              <a:t>shared queue</a:t>
            </a:r>
            <a:r>
              <a:rPr lang="en-US" sz="1600" b="0" i="0" dirty="0">
                <a:effectLst/>
                <a:latin typeface="+mj-lt"/>
              </a:rPr>
              <a:t> (buffer).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The producer adds items to the queue; the consumer removes items from the queue.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If the queue is full, the producer waits. If the queue is empty, the consumer waits.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86F5-A0A3-6BCD-8918-6558A1E8E29F}"/>
              </a:ext>
            </a:extLst>
          </p:cNvPr>
          <p:cNvSpPr txBox="1"/>
          <p:nvPr/>
        </p:nvSpPr>
        <p:spPr>
          <a:xfrm>
            <a:off x="788425" y="2742547"/>
            <a:ext cx="1255528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latin typeface="+mj-lt"/>
              </a:rPr>
              <a:t>But Why?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58CE2-797C-AC19-3904-B460C019FD98}"/>
              </a:ext>
            </a:extLst>
          </p:cNvPr>
          <p:cNvSpPr txBox="1"/>
          <p:nvPr/>
        </p:nvSpPr>
        <p:spPr>
          <a:xfrm>
            <a:off x="918415" y="3311292"/>
            <a:ext cx="4526228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Prevents data loss and race conditions.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Improves efficiency and resource utilization, especially in multi-threaded or multi-process systems.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534E00-A23B-EA5D-039D-805F06DEF8DE}"/>
              </a:ext>
            </a:extLst>
          </p:cNvPr>
          <p:cNvGrpSpPr/>
          <p:nvPr/>
        </p:nvGrpSpPr>
        <p:grpSpPr>
          <a:xfrm>
            <a:off x="6896099" y="914400"/>
            <a:ext cx="5185231" cy="2112519"/>
            <a:chOff x="6670685" y="1926517"/>
            <a:chExt cx="5189666" cy="21329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F35E81-EC20-B351-F7C0-DB33E159519F}"/>
                </a:ext>
              </a:extLst>
            </p:cNvPr>
            <p:cNvSpPr/>
            <p:nvPr/>
          </p:nvSpPr>
          <p:spPr>
            <a:xfrm>
              <a:off x="9560859" y="2418897"/>
              <a:ext cx="968189" cy="16405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DFC252-7906-E4EA-729D-3BEC1FB3F7B5}"/>
                </a:ext>
              </a:extLst>
            </p:cNvPr>
            <p:cNvSpPr/>
            <p:nvPr/>
          </p:nvSpPr>
          <p:spPr>
            <a:xfrm>
              <a:off x="9692782" y="2758903"/>
              <a:ext cx="690282" cy="357248"/>
            </a:xfrm>
            <a:prstGeom prst="rect">
              <a:avLst/>
            </a:prstGeom>
            <a:solidFill>
              <a:srgbClr val="219E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439684-4A8E-3B50-C525-93B4D3E82AAB}"/>
                </a:ext>
              </a:extLst>
            </p:cNvPr>
            <p:cNvSpPr/>
            <p:nvPr/>
          </p:nvSpPr>
          <p:spPr>
            <a:xfrm>
              <a:off x="9692782" y="3162968"/>
              <a:ext cx="690283" cy="357248"/>
            </a:xfrm>
            <a:prstGeom prst="rect">
              <a:avLst/>
            </a:prstGeom>
            <a:solidFill>
              <a:srgbClr val="219E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321ACF-C65B-9AF7-7030-043184FD2D09}"/>
                </a:ext>
              </a:extLst>
            </p:cNvPr>
            <p:cNvSpPr/>
            <p:nvPr/>
          </p:nvSpPr>
          <p:spPr>
            <a:xfrm>
              <a:off x="9692782" y="3567036"/>
              <a:ext cx="690282" cy="357248"/>
            </a:xfrm>
            <a:prstGeom prst="rect">
              <a:avLst/>
            </a:prstGeom>
            <a:solidFill>
              <a:srgbClr val="219E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A36B2-CDE4-F7C0-3796-8CF8F3BA5D57}"/>
                </a:ext>
              </a:extLst>
            </p:cNvPr>
            <p:cNvSpPr/>
            <p:nvPr/>
          </p:nvSpPr>
          <p:spPr>
            <a:xfrm>
              <a:off x="8249605" y="3071752"/>
              <a:ext cx="1046322" cy="3572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Producer</a:t>
              </a:r>
              <a:endParaRPr lang="en-ID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619BB7-A433-9C04-F17C-67407B66DC73}"/>
                </a:ext>
              </a:extLst>
            </p:cNvPr>
            <p:cNvSpPr/>
            <p:nvPr/>
          </p:nvSpPr>
          <p:spPr>
            <a:xfrm>
              <a:off x="6670685" y="3075068"/>
              <a:ext cx="690283" cy="357248"/>
            </a:xfrm>
            <a:prstGeom prst="rect">
              <a:avLst/>
            </a:prstGeom>
            <a:solidFill>
              <a:srgbClr val="219E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B704A-E867-275F-CB3B-1F78BF526CEF}"/>
                </a:ext>
              </a:extLst>
            </p:cNvPr>
            <p:cNvSpPr/>
            <p:nvPr/>
          </p:nvSpPr>
          <p:spPr>
            <a:xfrm>
              <a:off x="7413339" y="3069073"/>
              <a:ext cx="690282" cy="357248"/>
            </a:xfrm>
            <a:prstGeom prst="rect">
              <a:avLst/>
            </a:prstGeom>
            <a:solidFill>
              <a:srgbClr val="219E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87743-8D3E-6EF5-C91E-4136296D36DD}"/>
                </a:ext>
              </a:extLst>
            </p:cNvPr>
            <p:cNvSpPr txBox="1"/>
            <p:nvPr/>
          </p:nvSpPr>
          <p:spPr>
            <a:xfrm>
              <a:off x="9580721" y="2512028"/>
              <a:ext cx="9681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Queue Capacity  = 3</a:t>
              </a:r>
              <a:endParaRPr lang="en-ID" sz="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7EA1BB-248D-9D07-73C7-2ECBC44E8ED6}"/>
                </a:ext>
              </a:extLst>
            </p:cNvPr>
            <p:cNvSpPr/>
            <p:nvPr/>
          </p:nvSpPr>
          <p:spPr>
            <a:xfrm>
              <a:off x="10814029" y="3060543"/>
              <a:ext cx="1046322" cy="357248"/>
            </a:xfrm>
            <a:prstGeom prst="rect">
              <a:avLst/>
            </a:prstGeom>
            <a:solidFill>
              <a:srgbClr val="FFB70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Consumer</a:t>
              </a:r>
              <a:endParaRPr lang="en-ID" sz="1600" b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586629-C68D-9D31-20B8-5AB3BD27818D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9295927" y="3239168"/>
              <a:ext cx="264932" cy="1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B905D4-2AAD-F58C-D307-EC008BEB4D47}"/>
                </a:ext>
              </a:extLst>
            </p:cNvPr>
            <p:cNvSpPr txBox="1"/>
            <p:nvPr/>
          </p:nvSpPr>
          <p:spPr>
            <a:xfrm>
              <a:off x="6686880" y="2447976"/>
              <a:ext cx="1699776" cy="382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400" i="0" dirty="0">
                  <a:effectLst/>
                  <a:latin typeface="+mj-lt"/>
                </a:rPr>
                <a:t>Incoming Frames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7626E390-C6AC-583A-E924-1A9E450714B7}"/>
                </a:ext>
              </a:extLst>
            </p:cNvPr>
            <p:cNvSpPr/>
            <p:nvPr/>
          </p:nvSpPr>
          <p:spPr>
            <a:xfrm rot="5400000">
              <a:off x="7246471" y="2382087"/>
              <a:ext cx="206035" cy="1104901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57EBC5-2977-DAA7-B5FD-64BF23AC8529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8103621" y="3247697"/>
              <a:ext cx="145984" cy="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23D3E30-D634-8EB3-97A9-BC9A59FC84E5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10529048" y="3239167"/>
              <a:ext cx="2849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A062134-3B88-72A9-BE04-52D3EAA408A2}"/>
                </a:ext>
              </a:extLst>
            </p:cNvPr>
            <p:cNvCxnSpPr>
              <a:stCxn id="8" idx="0"/>
              <a:endCxn id="12" idx="0"/>
            </p:cNvCxnSpPr>
            <p:nvPr/>
          </p:nvCxnSpPr>
          <p:spPr>
            <a:xfrm rot="5400000" flipH="1" flipV="1">
              <a:off x="9082433" y="2109231"/>
              <a:ext cx="652855" cy="1272188"/>
            </a:xfrm>
            <a:prstGeom prst="bentConnector3">
              <a:avLst>
                <a:gd name="adj1" fmla="val 135015"/>
              </a:avLst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CBC0CB-8C25-5C25-9CC8-E6C3BE1AACAD}"/>
                </a:ext>
              </a:extLst>
            </p:cNvPr>
            <p:cNvSpPr txBox="1"/>
            <p:nvPr/>
          </p:nvSpPr>
          <p:spPr>
            <a:xfrm>
              <a:off x="8901517" y="1926517"/>
              <a:ext cx="10146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Wait If queue full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71411C7-CF48-782A-4615-CF19BD2C4B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423939" y="2093602"/>
              <a:ext cx="641646" cy="1292236"/>
            </a:xfrm>
            <a:prstGeom prst="bentConnector3">
              <a:avLst>
                <a:gd name="adj1" fmla="val -35627"/>
              </a:avLst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E883-D0CF-2F54-CD2E-4CB5B3600EB1}"/>
                </a:ext>
              </a:extLst>
            </p:cNvPr>
            <p:cNvSpPr txBox="1"/>
            <p:nvPr/>
          </p:nvSpPr>
          <p:spPr>
            <a:xfrm>
              <a:off x="10098645" y="1960373"/>
              <a:ext cx="1174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Wait If queue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2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ED140-9ADD-FF54-797E-3DBBF327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B7C19F-4233-D59D-5274-9713C0EB7D92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FRAME SKIPPING</a:t>
            </a:r>
            <a:endParaRPr lang="en-ID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CC3E-CA30-06F0-1EF4-642A3ECEA52A}"/>
              </a:ext>
            </a:extLst>
          </p:cNvPr>
          <p:cNvSpPr txBox="1"/>
          <p:nvPr/>
        </p:nvSpPr>
        <p:spPr>
          <a:xfrm>
            <a:off x="3428648" y="1996638"/>
            <a:ext cx="563915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Only calculate x number of frames and skip </a:t>
            </a:r>
            <a:r>
              <a:rPr lang="en-US" dirty="0" err="1">
                <a:latin typeface="+mj-lt"/>
              </a:rPr>
              <a:t>n’th</a:t>
            </a:r>
            <a:r>
              <a:rPr lang="en-US" dirty="0">
                <a:latin typeface="+mj-lt"/>
              </a:rPr>
              <a:t> frames/s</a:t>
            </a:r>
            <a:endParaRPr lang="en-US" b="0" i="0" dirty="0">
              <a:effectLst/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5407EC-92E7-89C2-9114-88AE70764047}"/>
              </a:ext>
            </a:extLst>
          </p:cNvPr>
          <p:cNvSpPr/>
          <p:nvPr/>
        </p:nvSpPr>
        <p:spPr>
          <a:xfrm>
            <a:off x="5779770" y="2720340"/>
            <a:ext cx="72390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370E3-4DD8-DAA8-2295-0C40FC8BAE51}"/>
              </a:ext>
            </a:extLst>
          </p:cNvPr>
          <p:cNvSpPr/>
          <p:nvPr/>
        </p:nvSpPr>
        <p:spPr>
          <a:xfrm>
            <a:off x="6568440" y="2720340"/>
            <a:ext cx="72390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89D3FE-CCD4-8ABD-9434-CA123117D8FA}"/>
              </a:ext>
            </a:extLst>
          </p:cNvPr>
          <p:cNvSpPr/>
          <p:nvPr/>
        </p:nvSpPr>
        <p:spPr>
          <a:xfrm>
            <a:off x="7357110" y="2720340"/>
            <a:ext cx="72390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D5EB63-3B95-93B8-C6F1-31DE64E6CAF6}"/>
              </a:ext>
            </a:extLst>
          </p:cNvPr>
          <p:cNvSpPr/>
          <p:nvPr/>
        </p:nvSpPr>
        <p:spPr>
          <a:xfrm>
            <a:off x="4202430" y="2720340"/>
            <a:ext cx="723900" cy="3886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52EB4B-F623-BD4E-9011-817AA0589BD7}"/>
              </a:ext>
            </a:extLst>
          </p:cNvPr>
          <p:cNvSpPr/>
          <p:nvPr/>
        </p:nvSpPr>
        <p:spPr>
          <a:xfrm>
            <a:off x="4991100" y="2720340"/>
            <a:ext cx="723900" cy="3886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36BC7DB-8463-EE96-2B8F-16CEBA024C11}"/>
              </a:ext>
            </a:extLst>
          </p:cNvPr>
          <p:cNvSpPr/>
          <p:nvPr/>
        </p:nvSpPr>
        <p:spPr>
          <a:xfrm rot="16200000">
            <a:off x="4789171" y="2807720"/>
            <a:ext cx="251460" cy="876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BFED-7D85-557E-0554-F1ADA02B7101}"/>
              </a:ext>
            </a:extLst>
          </p:cNvPr>
          <p:cNvSpPr txBox="1"/>
          <p:nvPr/>
        </p:nvSpPr>
        <p:spPr>
          <a:xfrm>
            <a:off x="4347210" y="336492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Skip frames 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824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D5DCF-0E1B-1ED6-E796-021419B0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23CACA-62BD-935F-797E-EB4240D4E6EE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PARAMETER TUNNING</a:t>
            </a:r>
            <a:endParaRPr lang="en-ID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57197-0524-884B-817E-3FEFAD918B84}"/>
              </a:ext>
            </a:extLst>
          </p:cNvPr>
          <p:cNvSpPr txBox="1"/>
          <p:nvPr/>
        </p:nvSpPr>
        <p:spPr>
          <a:xfrm>
            <a:off x="4696551" y="2352773"/>
            <a:ext cx="27988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+mj-lt"/>
              </a:rPr>
              <a:t>Experimenting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28602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269B-E942-7484-C460-28A002744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8D5CDD-B2A3-54A0-ED93-33FABD2E2CEB}"/>
              </a:ext>
            </a:extLst>
          </p:cNvPr>
          <p:cNvSpPr txBox="1"/>
          <p:nvPr/>
        </p:nvSpPr>
        <p:spPr>
          <a:xfrm>
            <a:off x="1019355" y="1572126"/>
            <a:ext cx="363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not a bigger or smaller ROI?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AB8A2-E018-A378-085A-92B52B289436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PARAMETER TUNNING</a:t>
            </a:r>
            <a:endParaRPr lang="en-ID" sz="66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8F1C975-06AD-158C-5044-1EEBF71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ROI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10E00-23C7-F994-B6FA-38E9C814E1ED}"/>
              </a:ext>
            </a:extLst>
          </p:cNvPr>
          <p:cNvSpPr txBox="1"/>
          <p:nvPr/>
        </p:nvSpPr>
        <p:spPr>
          <a:xfrm>
            <a:off x="1300092" y="2038074"/>
            <a:ext cx="7218266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Bigger ROI captures more road but potentially capturing irrelevance data.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Smaller ROI fit better with the road but prone to error with curves.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083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71FD-EBE1-D3E7-EFB7-5F05963F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2DB44-9DDE-06F5-D341-66B3DA511767}"/>
              </a:ext>
            </a:extLst>
          </p:cNvPr>
          <p:cNvSpPr txBox="1"/>
          <p:nvPr/>
        </p:nvSpPr>
        <p:spPr>
          <a:xfrm>
            <a:off x="1095555" y="2441275"/>
            <a:ext cx="101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is the game frame set to </a:t>
            </a:r>
            <a:r>
              <a:rPr lang="en-US" b="1" dirty="0" err="1"/>
              <a:t>400x300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248A7-9BE6-3E59-4484-61FBF89243C8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PARAMETER TUNNING</a:t>
            </a:r>
            <a:endParaRPr lang="en-ID" sz="66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4406F17-01DC-EF3E-ECF4-55049AAC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br>
              <a:rPr lang="en-ID" b="1" dirty="0"/>
            </a:br>
            <a:r>
              <a:rPr lang="en-ID" b="1" dirty="0"/>
              <a:t>FRAME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EE5EA-C06B-EB27-B9AC-BDC058B19B97}"/>
              </a:ext>
            </a:extLst>
          </p:cNvPr>
          <p:cNvSpPr txBox="1"/>
          <p:nvPr/>
        </p:nvSpPr>
        <p:spPr>
          <a:xfrm>
            <a:off x="1440460" y="2878014"/>
            <a:ext cx="571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Reducing the game frame size = smaller data size to process.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9503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2143-67EF-176C-C8B5-0E19150B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79CEA1-3415-20E5-F178-E3ECC31E088A}"/>
              </a:ext>
            </a:extLst>
          </p:cNvPr>
          <p:cNvSpPr txBox="1"/>
          <p:nvPr/>
        </p:nvSpPr>
        <p:spPr>
          <a:xfrm>
            <a:off x="1200510" y="1850996"/>
            <a:ext cx="101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can’t the car run higher at certain threshold?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4EF6C-D4A5-3676-9E6B-82F1C565DAD5}"/>
              </a:ext>
            </a:extLst>
          </p:cNvPr>
          <p:cNvSpPr/>
          <p:nvPr/>
        </p:nvSpPr>
        <p:spPr>
          <a:xfrm>
            <a:off x="0" y="5007004"/>
            <a:ext cx="12192000" cy="18509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PARAMETER TUNNING</a:t>
            </a:r>
            <a:endParaRPr lang="en-ID" sz="66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8F75FF5-2932-C639-7FE1-56B2217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CAR SPEED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CE533-5F8C-F472-465F-02F4C15B89F6}"/>
              </a:ext>
            </a:extLst>
          </p:cNvPr>
          <p:cNvSpPr txBox="1"/>
          <p:nvPr/>
        </p:nvSpPr>
        <p:spPr>
          <a:xfrm>
            <a:off x="1433121" y="2380636"/>
            <a:ext cx="1015329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Perspective shifting makes the road inconsistent.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/>
              <a:t>The simulation isn’t ‘fast’ enough to process that much data. </a:t>
            </a:r>
          </a:p>
        </p:txBody>
      </p:sp>
    </p:spTree>
    <p:extLst>
      <p:ext uri="{BB962C8B-B14F-4D97-AF65-F5344CB8AC3E}">
        <p14:creationId xmlns:p14="http://schemas.microsoft.com/office/powerpoint/2010/main" val="19957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EC4D7C-3F9E-02FA-C0A9-E2BA89DC6074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FUTURE RESEARCH</a:t>
            </a:r>
            <a:endParaRPr lang="en-ID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9CEFB-0469-353D-2BF2-486D2FA77A89}"/>
              </a:ext>
            </a:extLst>
          </p:cNvPr>
          <p:cNvSpPr txBox="1"/>
          <p:nvPr/>
        </p:nvSpPr>
        <p:spPr>
          <a:xfrm>
            <a:off x="4000500" y="1924050"/>
            <a:ext cx="387667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+mj-lt"/>
              </a:rPr>
              <a:t>Driving algorithm optimization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+mj-lt"/>
              </a:rPr>
              <a:t>More complex game env.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+mj-lt"/>
              </a:rPr>
              <a:t>Neural Network approach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B41DB-1E03-6DF7-055C-B0F0D44A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A2187-53D7-1191-2B8C-9A43442A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WPC"/>
              </a:rPr>
              <a:t>METHODOLOGY</a:t>
            </a:r>
            <a:endParaRPr lang="en-ID" b="1" dirty="0">
              <a:latin typeface="Segoe WP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A83D-094D-0266-236A-86247464F4FA}"/>
              </a:ext>
            </a:extLst>
          </p:cNvPr>
          <p:cNvSpPr txBox="1"/>
          <p:nvPr/>
        </p:nvSpPr>
        <p:spPr>
          <a:xfrm>
            <a:off x="1095555" y="1690688"/>
            <a:ext cx="3572698" cy="37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Image Gathering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Image 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Lane Detection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Driving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Performance Metric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Result and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Parameter Tunning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Segoe WPC"/>
              </a:rPr>
              <a:t>Conclusion and Future Work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D" dirty="0">
              <a:latin typeface="Segoe WPC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3E9-1BD3-03B6-4B0A-AC530F301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49" y="50165"/>
            <a:ext cx="2352675" cy="675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1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5CE1-9626-73AA-722C-8389D18B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2A7467-CD8E-AA0E-7C06-C10049CA2E79}"/>
              </a:ext>
            </a:extLst>
          </p:cNvPr>
          <p:cNvSpPr/>
          <p:nvPr/>
        </p:nvSpPr>
        <p:spPr>
          <a:xfrm>
            <a:off x="0" y="1946172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THANK YOU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40747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2B029-D8A9-7999-CD5F-C2976192F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F33847-78F3-6169-2A58-DBA6F28E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0" y="902208"/>
            <a:ext cx="6490898" cy="28080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2A3B7B-1A79-7231-0508-5BBD2A299796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/>
              <a:t>IMAGE GATHERING</a:t>
            </a:r>
            <a:endParaRPr lang="en-ID" sz="10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034E1-EFE0-9BB6-21DB-2669F265F953}"/>
              </a:ext>
            </a:extLst>
          </p:cNvPr>
          <p:cNvSpPr txBox="1"/>
          <p:nvPr/>
        </p:nvSpPr>
        <p:spPr>
          <a:xfrm>
            <a:off x="8400288" y="569786"/>
            <a:ext cx="282854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Capture monitor at certain coordinates.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delays to prevent redundancy.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 each road condition in separate folders.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used </a:t>
            </a:r>
            <a:r>
              <a:rPr lang="en-US" b="1" dirty="0"/>
              <a:t>For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36280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78BC7-8655-44B1-03A5-B90A388DA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0D6B5C-8034-5C8D-9DC0-7315180E2639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/>
              <a:t>IMAGE PROCESSING</a:t>
            </a:r>
            <a:endParaRPr lang="en-ID" sz="10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824D1-28CF-D874-D8EF-7C6093B5CFD8}"/>
              </a:ext>
            </a:extLst>
          </p:cNvPr>
          <p:cNvSpPr txBox="1"/>
          <p:nvPr/>
        </p:nvSpPr>
        <p:spPr>
          <a:xfrm>
            <a:off x="9286179" y="1360532"/>
            <a:ext cx="205916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Edge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C0E6F-BD44-8E58-DE60-B6831CC2E330}"/>
              </a:ext>
            </a:extLst>
          </p:cNvPr>
          <p:cNvSpPr txBox="1"/>
          <p:nvPr/>
        </p:nvSpPr>
        <p:spPr>
          <a:xfrm>
            <a:off x="1109670" y="1360532"/>
            <a:ext cx="169821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/>
              <a:t>Grayscalling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0072F-0795-681A-4E70-A879789AD408}"/>
              </a:ext>
            </a:extLst>
          </p:cNvPr>
          <p:cNvSpPr txBox="1"/>
          <p:nvPr/>
        </p:nvSpPr>
        <p:spPr>
          <a:xfrm>
            <a:off x="4186150" y="1341441"/>
            <a:ext cx="100776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HSV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DAA09-EA92-170D-B61A-1A5A5BCCFCD3}"/>
              </a:ext>
            </a:extLst>
          </p:cNvPr>
          <p:cNvSpPr txBox="1"/>
          <p:nvPr/>
        </p:nvSpPr>
        <p:spPr>
          <a:xfrm>
            <a:off x="6572178" y="1341443"/>
            <a:ext cx="194618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Blurring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D5F75-03B6-72BF-5C0E-72B719AFD096}"/>
              </a:ext>
            </a:extLst>
          </p:cNvPr>
          <p:cNvSpPr txBox="1"/>
          <p:nvPr/>
        </p:nvSpPr>
        <p:spPr>
          <a:xfrm>
            <a:off x="866275" y="1850989"/>
            <a:ext cx="231828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Single channel color spaces (0-255) reducing computational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53FC7-C3DB-8F22-D8D2-283967CD21D1}"/>
              </a:ext>
            </a:extLst>
          </p:cNvPr>
          <p:cNvSpPr txBox="1"/>
          <p:nvPr/>
        </p:nvSpPr>
        <p:spPr>
          <a:xfrm>
            <a:off x="3656001" y="1850989"/>
            <a:ext cx="212180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Isolate certain color for better edge detection.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BB616-D486-0923-2066-941227A4E799}"/>
              </a:ext>
            </a:extLst>
          </p:cNvPr>
          <p:cNvSpPr txBox="1"/>
          <p:nvPr/>
        </p:nvSpPr>
        <p:spPr>
          <a:xfrm>
            <a:off x="6447267" y="1806311"/>
            <a:ext cx="258728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Balancing pixel distributions and reducing noise.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B53C6-2BC0-814D-C13D-9BC5530A716C}"/>
              </a:ext>
            </a:extLst>
          </p:cNvPr>
          <p:cNvSpPr txBox="1"/>
          <p:nvPr/>
        </p:nvSpPr>
        <p:spPr>
          <a:xfrm>
            <a:off x="9360131" y="1850989"/>
            <a:ext cx="205916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Finding the sharp pixel intensity change.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08B753-A0E5-8597-848A-63F9861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75" y="3429001"/>
            <a:ext cx="1669163" cy="106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DFB32-A9FB-200B-214D-67A04C2E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57" y="3391442"/>
            <a:ext cx="1620700" cy="102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Hsv Color">
            <a:extLst>
              <a:ext uri="{FF2B5EF4-FFF2-40B4-BE49-F238E27FC236}">
                <a16:creationId xmlns:a16="http://schemas.microsoft.com/office/drawing/2014/main" id="{076CDC0E-39E4-DC30-310C-85AB520A3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37" y="3377610"/>
            <a:ext cx="1109164" cy="110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0AA9E2-69CF-16CB-05B3-B9616C43E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718" y="3399140"/>
            <a:ext cx="1620700" cy="102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0EDBC-9D33-C065-C726-C6A750CD72F9}"/>
              </a:ext>
            </a:extLst>
          </p:cNvPr>
          <p:cNvGrpSpPr/>
          <p:nvPr/>
        </p:nvGrpSpPr>
        <p:grpSpPr>
          <a:xfrm>
            <a:off x="3388536" y="1434999"/>
            <a:ext cx="90278" cy="1727301"/>
            <a:chOff x="3390919" y="1513983"/>
            <a:chExt cx="174080" cy="216150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318DE3-7DD6-1278-4180-AC4A142B2C4A}"/>
                </a:ext>
              </a:extLst>
            </p:cNvPr>
            <p:cNvCxnSpPr/>
            <p:nvPr/>
          </p:nvCxnSpPr>
          <p:spPr>
            <a:xfrm>
              <a:off x="3474720" y="1592967"/>
              <a:ext cx="0" cy="194983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9EEAA40-4F04-EFBD-C87D-879AD1C0A32C}"/>
                </a:ext>
              </a:extLst>
            </p:cNvPr>
            <p:cNvSpPr/>
            <p:nvPr/>
          </p:nvSpPr>
          <p:spPr>
            <a:xfrm>
              <a:off x="3390919" y="1513983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0DD91A5-EFE5-45A6-6A26-4E392E5CD1F4}"/>
                </a:ext>
              </a:extLst>
            </p:cNvPr>
            <p:cNvSpPr/>
            <p:nvPr/>
          </p:nvSpPr>
          <p:spPr>
            <a:xfrm>
              <a:off x="3397397" y="3517522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7AAE52-C11F-A00C-74EE-B7089FD226E6}"/>
              </a:ext>
            </a:extLst>
          </p:cNvPr>
          <p:cNvGrpSpPr/>
          <p:nvPr/>
        </p:nvGrpSpPr>
        <p:grpSpPr>
          <a:xfrm>
            <a:off x="6183160" y="1434999"/>
            <a:ext cx="86919" cy="1727301"/>
            <a:chOff x="3390919" y="1513983"/>
            <a:chExt cx="174080" cy="21615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3542BB-24C2-22B1-B678-0900E7619B6F}"/>
                </a:ext>
              </a:extLst>
            </p:cNvPr>
            <p:cNvCxnSpPr/>
            <p:nvPr/>
          </p:nvCxnSpPr>
          <p:spPr>
            <a:xfrm>
              <a:off x="3474720" y="1592967"/>
              <a:ext cx="0" cy="194983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9805ACFE-5287-9D16-5ED7-96AAB68C13FC}"/>
                </a:ext>
              </a:extLst>
            </p:cNvPr>
            <p:cNvSpPr/>
            <p:nvPr/>
          </p:nvSpPr>
          <p:spPr>
            <a:xfrm>
              <a:off x="3390919" y="1513983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7B11930E-118F-24F2-B301-D4DA4F614E74}"/>
                </a:ext>
              </a:extLst>
            </p:cNvPr>
            <p:cNvSpPr/>
            <p:nvPr/>
          </p:nvSpPr>
          <p:spPr>
            <a:xfrm>
              <a:off x="3397397" y="3517522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F7AE0E-0E7A-80AF-0596-1A8D98D55BC7}"/>
              </a:ext>
            </a:extLst>
          </p:cNvPr>
          <p:cNvGrpSpPr/>
          <p:nvPr/>
        </p:nvGrpSpPr>
        <p:grpSpPr>
          <a:xfrm>
            <a:off x="9240252" y="1434999"/>
            <a:ext cx="88559" cy="1727301"/>
            <a:chOff x="3390919" y="1513983"/>
            <a:chExt cx="174080" cy="216150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332E0C-5FBE-E99F-267B-E6311FAAB773}"/>
                </a:ext>
              </a:extLst>
            </p:cNvPr>
            <p:cNvCxnSpPr/>
            <p:nvPr/>
          </p:nvCxnSpPr>
          <p:spPr>
            <a:xfrm>
              <a:off x="3474720" y="1592967"/>
              <a:ext cx="0" cy="194983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F282C70-9306-7392-94A6-65284C2BE8D5}"/>
                </a:ext>
              </a:extLst>
            </p:cNvPr>
            <p:cNvSpPr/>
            <p:nvPr/>
          </p:nvSpPr>
          <p:spPr>
            <a:xfrm>
              <a:off x="3390919" y="1513983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92DDA029-2DD7-2174-69CB-82037631BB2A}"/>
                </a:ext>
              </a:extLst>
            </p:cNvPr>
            <p:cNvSpPr/>
            <p:nvPr/>
          </p:nvSpPr>
          <p:spPr>
            <a:xfrm>
              <a:off x="3397397" y="3517522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520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9AF1-E847-47B5-4E2F-0CA8C02EE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10680C-1EAD-4C33-A2A2-94BCBDE28CB3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/>
              <a:t>IMAGE PROCESSING</a:t>
            </a:r>
            <a:endParaRPr lang="en-ID" sz="10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0664A-0790-5959-E04F-C434C7CAB33F}"/>
              </a:ext>
            </a:extLst>
          </p:cNvPr>
          <p:cNvSpPr txBox="1"/>
          <p:nvPr/>
        </p:nvSpPr>
        <p:spPr>
          <a:xfrm>
            <a:off x="3776670" y="1627232"/>
            <a:ext cx="169821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ROI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76B29-B532-7F81-D20F-CEC1E0E50DE2}"/>
              </a:ext>
            </a:extLst>
          </p:cNvPr>
          <p:cNvSpPr txBox="1"/>
          <p:nvPr/>
        </p:nvSpPr>
        <p:spPr>
          <a:xfrm>
            <a:off x="6446171" y="1608141"/>
            <a:ext cx="215157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Perspective Warping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46098-0FD4-D2BE-6C14-4AF20D356DF8}"/>
              </a:ext>
            </a:extLst>
          </p:cNvPr>
          <p:cNvSpPr txBox="1"/>
          <p:nvPr/>
        </p:nvSpPr>
        <p:spPr>
          <a:xfrm>
            <a:off x="3533275" y="2117689"/>
            <a:ext cx="231828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Isolate specific region on the image.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EBB9B-F553-49BB-017C-8B5ADB532018}"/>
              </a:ext>
            </a:extLst>
          </p:cNvPr>
          <p:cNvSpPr txBox="1"/>
          <p:nvPr/>
        </p:nvSpPr>
        <p:spPr>
          <a:xfrm>
            <a:off x="6323001" y="2117689"/>
            <a:ext cx="278289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Warp road perspective to give a sense of bird’s eye view.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4D3616-7DB4-3FC6-93A6-F06DB4B4A6BC}"/>
              </a:ext>
            </a:extLst>
          </p:cNvPr>
          <p:cNvGrpSpPr/>
          <p:nvPr/>
        </p:nvGrpSpPr>
        <p:grpSpPr>
          <a:xfrm>
            <a:off x="6055536" y="1701699"/>
            <a:ext cx="90278" cy="1727301"/>
            <a:chOff x="3390919" y="1513983"/>
            <a:chExt cx="174080" cy="216150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132F34-6DEF-7C55-C6F0-3C4D79DDE4EE}"/>
                </a:ext>
              </a:extLst>
            </p:cNvPr>
            <p:cNvCxnSpPr/>
            <p:nvPr/>
          </p:nvCxnSpPr>
          <p:spPr>
            <a:xfrm>
              <a:off x="3474720" y="1592967"/>
              <a:ext cx="0" cy="194983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3314268F-86A5-8B94-EB71-A549FFC71282}"/>
                </a:ext>
              </a:extLst>
            </p:cNvPr>
            <p:cNvSpPr/>
            <p:nvPr/>
          </p:nvSpPr>
          <p:spPr>
            <a:xfrm>
              <a:off x="3390919" y="1513983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9B8E51C-002E-B021-BE03-D3E9D64C7529}"/>
                </a:ext>
              </a:extLst>
            </p:cNvPr>
            <p:cNvSpPr/>
            <p:nvPr/>
          </p:nvSpPr>
          <p:spPr>
            <a:xfrm>
              <a:off x="3397397" y="3517522"/>
              <a:ext cx="167602" cy="15796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494B3E4-6AEE-9651-0BA7-10935CE6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64" y="3058152"/>
            <a:ext cx="1625013" cy="82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F22943-89A4-0A5D-E056-3A1E89C9A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51" y="2952626"/>
            <a:ext cx="1375410" cy="103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58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12D3-29C9-DC98-BCCF-1441EDEB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1CDD74-A32B-70EC-8544-E93966780B3A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/>
              <a:t>THEN WHAT?</a:t>
            </a:r>
            <a:endParaRPr lang="en-ID" sz="10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F71C2-A608-4865-B140-B4A452AF1618}"/>
              </a:ext>
            </a:extLst>
          </p:cNvPr>
          <p:cNvSpPr txBox="1"/>
          <p:nvPr/>
        </p:nvSpPr>
        <p:spPr>
          <a:xfrm>
            <a:off x="3776670" y="2465432"/>
            <a:ext cx="41481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Find the lane and drive the car along the detected lane.</a:t>
            </a:r>
          </a:p>
        </p:txBody>
      </p:sp>
    </p:spTree>
    <p:extLst>
      <p:ext uri="{BB962C8B-B14F-4D97-AF65-F5344CB8AC3E}">
        <p14:creationId xmlns:p14="http://schemas.microsoft.com/office/powerpoint/2010/main" val="61603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34CCF-6B19-1817-7E4B-588E114F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7BD8A1-25B6-DCF0-F68A-6AE7E9AB27ED}"/>
              </a:ext>
            </a:extLst>
          </p:cNvPr>
          <p:cNvSpPr/>
          <p:nvPr/>
        </p:nvSpPr>
        <p:spPr>
          <a:xfrm>
            <a:off x="0" y="5007006"/>
            <a:ext cx="12192000" cy="1850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latin typeface="Segoe WPC"/>
              </a:rPr>
              <a:t>SLIDING WINDOW</a:t>
            </a:r>
            <a:endParaRPr lang="en-ID" sz="1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5F76C-4673-5DC1-2104-00E232879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02521"/>
            <a:ext cx="5716002" cy="1626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1291F-9014-4FF1-982D-2CB3DA968BDB}"/>
              </a:ext>
            </a:extLst>
          </p:cNvPr>
          <p:cNvSpPr txBox="1"/>
          <p:nvPr/>
        </p:nvSpPr>
        <p:spPr>
          <a:xfrm>
            <a:off x="7518400" y="1967826"/>
            <a:ext cx="35560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Good for curves and trajectory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noise better</a:t>
            </a:r>
            <a:endParaRPr lang="en-ID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Complex but robust (CS rule of thumb)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2411</Words>
  <Application>Microsoft Office PowerPoint</Application>
  <PresentationFormat>Widescreen</PresentationFormat>
  <Paragraphs>419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Aharoni</vt:lpstr>
      <vt:lpstr>Arial</vt:lpstr>
      <vt:lpstr>Calibri</vt:lpstr>
      <vt:lpstr>Calibri Light</vt:lpstr>
      <vt:lpstr>Cambria Math</vt:lpstr>
      <vt:lpstr>Consolas</vt:lpstr>
      <vt:lpstr>Sans Serif Collection</vt:lpstr>
      <vt:lpstr>Segoe WPC</vt:lpstr>
      <vt:lpstr>Times New Roman</vt:lpstr>
      <vt:lpstr>YACgEQNAr7w 0</vt:lpstr>
      <vt:lpstr>Office Theme</vt:lpstr>
      <vt:lpstr>PowerPoint Presentation</vt:lpstr>
      <vt:lpstr>INTRODUCTION</vt:lpstr>
      <vt:lpstr>BACKGROUND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CURVATURE</vt:lpstr>
      <vt:lpstr>EXAMPLE</vt:lpstr>
      <vt:lpstr>LEFT, OR RIGHT ?</vt:lpstr>
      <vt:lpstr>SO, 2 * left_fit[0] = 0.0024 (right curve)</vt:lpstr>
      <vt:lpstr>OFFSET</vt:lpstr>
      <vt:lpstr>EXAMPLE</vt:lpstr>
      <vt:lpstr>PowerPoint Presentation</vt:lpstr>
      <vt:lpstr>PUT EVERYTHING TOGETHER</vt:lpstr>
      <vt:lpstr>PowerPoint Presentation</vt:lpstr>
      <vt:lpstr>PowerPoint Presentation</vt:lpstr>
      <vt:lpstr>PowerPoint Presentation</vt:lpstr>
      <vt:lpstr>LANE DETECTION ACCURACY </vt:lpstr>
      <vt:lpstr>LANE DETECTION CONSISTENCY  (a qualitative measurement) </vt:lpstr>
      <vt:lpstr>TRACK COVERAGE </vt:lpstr>
      <vt:lpstr>DRIVING PERFORMANCE HEATMAP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ROI </vt:lpstr>
      <vt:lpstr> FRAME SIZE</vt:lpstr>
      <vt:lpstr>CAR SPEED </vt:lpstr>
      <vt:lpstr>PowerPoint Presentation</vt:lpstr>
      <vt:lpstr>PowerPoint Presentation</vt:lpstr>
    </vt:vector>
  </TitlesOfParts>
  <Company>sanata dharma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Widi Jamlu</dc:creator>
  <cp:lastModifiedBy>Widi Jamlu</cp:lastModifiedBy>
  <cp:revision>21</cp:revision>
  <dcterms:created xsi:type="dcterms:W3CDTF">2025-05-28T14:05:57Z</dcterms:created>
  <dcterms:modified xsi:type="dcterms:W3CDTF">2025-06-01T17:01:01Z</dcterms:modified>
</cp:coreProperties>
</file>