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7" r:id="rId2"/>
  </p:sldMasterIdLst>
  <p:sldIdLst>
    <p:sldId id="256" r:id="rId3"/>
    <p:sldId id="257" r:id="rId4"/>
    <p:sldId id="258" r:id="rId5"/>
    <p:sldId id="259" r:id="rId6"/>
    <p:sldId id="260" r:id="rId7"/>
    <p:sldId id="261" r:id="rId8"/>
    <p:sldId id="263" r:id="rId9"/>
    <p:sldId id="262" r:id="rId10"/>
    <p:sldId id="271" r:id="rId11"/>
    <p:sldId id="264" r:id="rId12"/>
    <p:sldId id="265" r:id="rId13"/>
    <p:sldId id="266" r:id="rId14"/>
    <p:sldId id="267" r:id="rId15"/>
    <p:sldId id="269" r:id="rId16"/>
    <p:sldId id="270"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78" d="100"/>
          <a:sy n="78" d="100"/>
        </p:scale>
        <p:origin x="12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pic>
        <p:nvPicPr>
          <p:cNvPr id="10" name="Picture 6" descr="SNL_Stacked_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5600" y="1008066"/>
            <a:ext cx="2032000" cy="585787"/>
          </a:xfrm>
          <a:prstGeom prst="rect">
            <a:avLst/>
          </a:prstGeom>
          <a:noFill/>
          <a:ln w="9525">
            <a:noFill/>
            <a:miter lim="800000"/>
            <a:headEnd/>
            <a:tailEnd/>
          </a:ln>
        </p:spPr>
      </p:pic>
      <p:pic>
        <p:nvPicPr>
          <p:cNvPr id="11" name="Picture 7" descr="SNL_Mott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6186" y="1185863"/>
            <a:ext cx="7192433" cy="304800"/>
          </a:xfrm>
          <a:prstGeom prst="rect">
            <a:avLst/>
          </a:prstGeom>
          <a:noFill/>
          <a:ln w="9525">
            <a:noFill/>
            <a:miter lim="800000"/>
            <a:headEnd/>
            <a:tailEnd/>
          </a:ln>
        </p:spPr>
      </p:pic>
      <p:sp>
        <p:nvSpPr>
          <p:cNvPr id="12" name="Rectangle 11"/>
          <p:cNvSpPr/>
          <p:nvPr/>
        </p:nvSpPr>
        <p:spPr>
          <a:xfrm>
            <a:off x="0" y="6553200"/>
            <a:ext cx="12192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3" name="Rectangle 12"/>
          <p:cNvSpPr/>
          <p:nvPr/>
        </p:nvSpPr>
        <p:spPr>
          <a:xfrm>
            <a:off x="0" y="6451600"/>
            <a:ext cx="12192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pic>
        <p:nvPicPr>
          <p:cNvPr id="16" name="Picture 13" descr="NNSAlogo_Black.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601" y="6119813"/>
            <a:ext cx="1365251" cy="247650"/>
          </a:xfrm>
          <a:prstGeom prst="rect">
            <a:avLst/>
          </a:prstGeom>
          <a:noFill/>
          <a:ln w="9525">
            <a:noFill/>
            <a:miter lim="800000"/>
            <a:headEnd/>
            <a:tailEnd/>
          </a:ln>
        </p:spPr>
      </p:pic>
      <p:sp>
        <p:nvSpPr>
          <p:cNvPr id="17" name="Rectangle 16"/>
          <p:cNvSpPr/>
          <p:nvPr/>
        </p:nvSpPr>
        <p:spPr>
          <a:xfrm>
            <a:off x="0" y="2590800"/>
            <a:ext cx="5025189"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lumMod val="65000"/>
                  </a:schemeClr>
                </a:solidFill>
              </a:rPr>
              <a:t>Photos placed in horizontal position </a:t>
            </a:r>
            <a:br>
              <a:rPr lang="en-US" sz="1050" dirty="0">
                <a:solidFill>
                  <a:schemeClr val="bg1">
                    <a:lumMod val="65000"/>
                  </a:schemeClr>
                </a:solidFill>
              </a:rPr>
            </a:br>
            <a:r>
              <a:rPr lang="en-US" sz="1050" dirty="0">
                <a:solidFill>
                  <a:schemeClr val="bg1">
                    <a:lumMod val="65000"/>
                  </a:schemeClr>
                </a:solidFill>
              </a:rPr>
              <a:t>with even amount of white space</a:t>
            </a:r>
            <a:br>
              <a:rPr lang="en-US" sz="1050" dirty="0">
                <a:solidFill>
                  <a:schemeClr val="bg1">
                    <a:lumMod val="65000"/>
                  </a:schemeClr>
                </a:solidFill>
              </a:rPr>
            </a:br>
            <a:r>
              <a:rPr lang="en-US" sz="1050" dirty="0">
                <a:solidFill>
                  <a:schemeClr val="bg1">
                    <a:lumMod val="65000"/>
                  </a:schemeClr>
                </a:solidFill>
              </a:rPr>
              <a:t> between photos and header</a:t>
            </a:r>
          </a:p>
        </p:txBody>
      </p:sp>
      <p:sp>
        <p:nvSpPr>
          <p:cNvPr id="18" name="Rectangle 17"/>
          <p:cNvSpPr/>
          <p:nvPr/>
        </p:nvSpPr>
        <p:spPr>
          <a:xfrm>
            <a:off x="5136080" y="2590800"/>
            <a:ext cx="3048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9" name="Rectangle 18"/>
          <p:cNvSpPr/>
          <p:nvPr/>
        </p:nvSpPr>
        <p:spPr>
          <a:xfrm>
            <a:off x="8302485" y="2590800"/>
            <a:ext cx="3889515"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1227528" y="4260258"/>
            <a:ext cx="10363200" cy="898198"/>
          </a:xfrm>
        </p:spPr>
        <p:txBody>
          <a:bodyPr/>
          <a:lstStyle>
            <a:lvl1pPr algn="r">
              <a:defRPr>
                <a:solidFill>
                  <a:srgbClr val="9D8C78"/>
                </a:solidFill>
              </a:defRPr>
            </a:lvl1pPr>
          </a:lstStyle>
          <a:p>
            <a:r>
              <a:rPr lang="en-US"/>
              <a:t>Click to edit Master title style</a:t>
            </a:r>
            <a:endParaRPr lang="en-US" dirty="0"/>
          </a:p>
        </p:txBody>
      </p:sp>
      <p:sp>
        <p:nvSpPr>
          <p:cNvPr id="3" name="Subtitle 2"/>
          <p:cNvSpPr>
            <a:spLocks noGrp="1"/>
          </p:cNvSpPr>
          <p:nvPr>
            <p:ph type="subTitle" idx="1"/>
          </p:nvPr>
        </p:nvSpPr>
        <p:spPr>
          <a:xfrm>
            <a:off x="4059138" y="5173655"/>
            <a:ext cx="7521783" cy="593737"/>
          </a:xfrm>
        </p:spPr>
        <p:txBody>
          <a:bodyPr/>
          <a:lstStyle>
            <a:lvl1pPr marL="0" indent="0" algn="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en-US" dirty="0"/>
          </a:p>
        </p:txBody>
      </p:sp>
      <p:sp>
        <p:nvSpPr>
          <p:cNvPr id="31" name="Rectangle 4"/>
          <p:cNvSpPr>
            <a:spLocks noGrp="1" noChangeArrowheads="1"/>
          </p:cNvSpPr>
          <p:nvPr>
            <p:ph type="dt" sz="half" idx="2"/>
          </p:nvPr>
        </p:nvSpPr>
        <p:spPr bwMode="auto">
          <a:xfrm>
            <a:off x="146048" y="4197659"/>
            <a:ext cx="1242485"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25">
                <a:latin typeface="Calibri"/>
                <a:cs typeface="Calibri"/>
              </a:defRPr>
            </a:lvl1pPr>
          </a:lstStyle>
          <a:p>
            <a:fld id="{E1AF4103-695A-4CDF-BC85-FD9A26A6DF10}" type="datetimeFigureOut">
              <a:rPr lang="en-US" smtClean="0"/>
              <a:t>7/18/2018</a:t>
            </a:fld>
            <a:endParaRPr lang="en-US"/>
          </a:p>
        </p:txBody>
      </p:sp>
      <p:pic>
        <p:nvPicPr>
          <p:cNvPr id="32" name="Picture 12" descr="NNSAlogo_Black.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1625602" y="6115575"/>
            <a:ext cx="1134316"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4164540" y="6519332"/>
            <a:ext cx="38608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solidFill>
                  <a:srgbClr val="FFFFFF"/>
                </a:solidFill>
                <a:latin typeface="Calibri"/>
                <a:cs typeface="Calibri"/>
              </a:defRPr>
            </a:lvl1pPr>
          </a:lstStyle>
          <a:p>
            <a:endParaRPr lang="en-US"/>
          </a:p>
        </p:txBody>
      </p:sp>
      <p:sp>
        <p:nvSpPr>
          <p:cNvPr id="20" name="TextBox 19"/>
          <p:cNvSpPr txBox="1"/>
          <p:nvPr/>
        </p:nvSpPr>
        <p:spPr>
          <a:xfrm>
            <a:off x="4165600" y="6172201"/>
            <a:ext cx="7416800" cy="230832"/>
          </a:xfrm>
          <a:prstGeom prst="rect">
            <a:avLst/>
          </a:prstGeom>
          <a:noFill/>
        </p:spPr>
        <p:txBody>
          <a:bodyPr>
            <a:spAutoFit/>
          </a:bodyPr>
          <a:lstStyle/>
          <a:p>
            <a:r>
              <a:rPr lang="en-US" sz="450" kern="1200" dirty="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p>
        </p:txBody>
      </p:sp>
      <p:pic>
        <p:nvPicPr>
          <p:cNvPr id="21" name="Picture 17" descr="LDRD logo_2"/>
          <p:cNvPicPr>
            <a:picLocks noChangeAspect="1" noChangeArrowheads="1"/>
          </p:cNvPicPr>
          <p:nvPr/>
        </p:nvPicPr>
        <p:blipFill>
          <a:blip r:embed="rId6" cstate="print">
            <a:clrChange>
              <a:clrFrom>
                <a:srgbClr val="FEFEFE"/>
              </a:clrFrom>
              <a:clrTo>
                <a:srgbClr val="FEFEFE">
                  <a:alpha val="0"/>
                </a:srgbClr>
              </a:clrTo>
            </a:clrChange>
            <a:grayscl/>
          </a:blip>
          <a:srcRect/>
          <a:stretch>
            <a:fillRect/>
          </a:stretch>
        </p:blipFill>
        <p:spPr bwMode="auto">
          <a:xfrm>
            <a:off x="2844800" y="5943603"/>
            <a:ext cx="1219200" cy="460561"/>
          </a:xfrm>
          <a:prstGeom prst="rect">
            <a:avLst/>
          </a:prstGeom>
          <a:noFill/>
          <a:ln w="9525">
            <a:noFill/>
            <a:miter lim="800000"/>
            <a:headEnd/>
            <a:tailEnd/>
          </a:ln>
        </p:spPr>
      </p:pic>
    </p:spTree>
    <p:extLst>
      <p:ext uri="{BB962C8B-B14F-4D97-AF65-F5344CB8AC3E}">
        <p14:creationId xmlns:p14="http://schemas.microsoft.com/office/powerpoint/2010/main" val="405155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00A8-218D-4985-B508-4C605B9AA1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D93B62-9536-4929-A01A-ED13E699C0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D0F5DB-27A6-4200-9A5D-5501F21A896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E12727-5C0A-4745-9862-8280E7301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F5C1F6-5BA4-4B49-BB0D-CD184524C4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D29CA0-F124-4DF3-A320-635D200806C0}"/>
              </a:ext>
            </a:extLst>
          </p:cNvPr>
          <p:cNvSpPr>
            <a:spLocks noGrp="1"/>
          </p:cNvSpPr>
          <p:nvPr>
            <p:ph type="dt" sz="half" idx="10"/>
          </p:nvPr>
        </p:nvSpPr>
        <p:spPr/>
        <p:txBody>
          <a:bodyPr/>
          <a:lstStyle/>
          <a:p>
            <a:fld id="{E1AF4103-695A-4CDF-BC85-FD9A26A6DF10}" type="datetimeFigureOut">
              <a:rPr lang="en-US" smtClean="0"/>
              <a:t>7/18/2018</a:t>
            </a:fld>
            <a:endParaRPr lang="en-US"/>
          </a:p>
        </p:txBody>
      </p:sp>
      <p:sp>
        <p:nvSpPr>
          <p:cNvPr id="8" name="Footer Placeholder 7">
            <a:extLst>
              <a:ext uri="{FF2B5EF4-FFF2-40B4-BE49-F238E27FC236}">
                <a16:creationId xmlns:a16="http://schemas.microsoft.com/office/drawing/2014/main" id="{3B90964C-AA13-4051-80F4-D4C0D51AC50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DA4EF49-CBCE-4FBE-A16D-464323A1AFC8}"/>
              </a:ext>
            </a:extLst>
          </p:cNvPr>
          <p:cNvSpPr>
            <a:spLocks noGrp="1"/>
          </p:cNvSpPr>
          <p:nvPr>
            <p:ph type="sldNum" sz="quarter" idx="12"/>
          </p:nvPr>
        </p:nvSpPr>
        <p:spPr/>
        <p:txBody>
          <a:bodyPr/>
          <a:lstStyle/>
          <a:p>
            <a:fld id="{503BFC48-847D-40A7-8E03-F50D5BD2E44B}" type="slidenum">
              <a:rPr lang="en-US" smtClean="0"/>
              <a:t>‹#›</a:t>
            </a:fld>
            <a:endParaRPr lang="en-US"/>
          </a:p>
        </p:txBody>
      </p:sp>
    </p:spTree>
    <p:extLst>
      <p:ext uri="{BB962C8B-B14F-4D97-AF65-F5344CB8AC3E}">
        <p14:creationId xmlns:p14="http://schemas.microsoft.com/office/powerpoint/2010/main" val="210969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9311-6846-479C-AA20-20079FAE3E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65EE3B-AB13-4976-A98C-7DD36E250188}"/>
              </a:ext>
            </a:extLst>
          </p:cNvPr>
          <p:cNvSpPr>
            <a:spLocks noGrp="1"/>
          </p:cNvSpPr>
          <p:nvPr>
            <p:ph type="dt" sz="half" idx="10"/>
          </p:nvPr>
        </p:nvSpPr>
        <p:spPr/>
        <p:txBody>
          <a:bodyPr/>
          <a:lstStyle/>
          <a:p>
            <a:fld id="{E1AF4103-695A-4CDF-BC85-FD9A26A6DF10}" type="datetimeFigureOut">
              <a:rPr lang="en-US" smtClean="0"/>
              <a:t>7/18/2018</a:t>
            </a:fld>
            <a:endParaRPr lang="en-US"/>
          </a:p>
        </p:txBody>
      </p:sp>
      <p:sp>
        <p:nvSpPr>
          <p:cNvPr id="4" name="Footer Placeholder 3">
            <a:extLst>
              <a:ext uri="{FF2B5EF4-FFF2-40B4-BE49-F238E27FC236}">
                <a16:creationId xmlns:a16="http://schemas.microsoft.com/office/drawing/2014/main" id="{3E26BEE6-33F5-40D9-886D-D549F4C29EC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20BE864-E4F8-4273-AF5B-A419F1FC72EB}"/>
              </a:ext>
            </a:extLst>
          </p:cNvPr>
          <p:cNvSpPr>
            <a:spLocks noGrp="1"/>
          </p:cNvSpPr>
          <p:nvPr>
            <p:ph type="sldNum" sz="quarter" idx="12"/>
          </p:nvPr>
        </p:nvSpPr>
        <p:spPr/>
        <p:txBody>
          <a:bodyPr/>
          <a:lstStyle/>
          <a:p>
            <a:fld id="{503BFC48-847D-40A7-8E03-F50D5BD2E44B}" type="slidenum">
              <a:rPr lang="en-US" smtClean="0"/>
              <a:t>‹#›</a:t>
            </a:fld>
            <a:endParaRPr lang="en-US"/>
          </a:p>
        </p:txBody>
      </p:sp>
    </p:spTree>
    <p:extLst>
      <p:ext uri="{BB962C8B-B14F-4D97-AF65-F5344CB8AC3E}">
        <p14:creationId xmlns:p14="http://schemas.microsoft.com/office/powerpoint/2010/main" val="319136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EB86F-CE84-4B3A-8AB4-85B32C048611}"/>
              </a:ext>
            </a:extLst>
          </p:cNvPr>
          <p:cNvSpPr>
            <a:spLocks noGrp="1"/>
          </p:cNvSpPr>
          <p:nvPr>
            <p:ph type="dt" sz="half" idx="10"/>
          </p:nvPr>
        </p:nvSpPr>
        <p:spPr/>
        <p:txBody>
          <a:bodyPr/>
          <a:lstStyle/>
          <a:p>
            <a:fld id="{E1AF4103-695A-4CDF-BC85-FD9A26A6DF10}" type="datetimeFigureOut">
              <a:rPr lang="en-US" smtClean="0"/>
              <a:t>7/18/2018</a:t>
            </a:fld>
            <a:endParaRPr lang="en-US"/>
          </a:p>
        </p:txBody>
      </p:sp>
      <p:sp>
        <p:nvSpPr>
          <p:cNvPr id="3" name="Footer Placeholder 2">
            <a:extLst>
              <a:ext uri="{FF2B5EF4-FFF2-40B4-BE49-F238E27FC236}">
                <a16:creationId xmlns:a16="http://schemas.microsoft.com/office/drawing/2014/main" id="{3590C1C0-9DA3-43E5-8F79-2D86A9C2A77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063046-03BA-4873-87C8-24D061F42779}"/>
              </a:ext>
            </a:extLst>
          </p:cNvPr>
          <p:cNvSpPr>
            <a:spLocks noGrp="1"/>
          </p:cNvSpPr>
          <p:nvPr>
            <p:ph type="sldNum" sz="quarter" idx="12"/>
          </p:nvPr>
        </p:nvSpPr>
        <p:spPr/>
        <p:txBody>
          <a:bodyPr/>
          <a:lstStyle/>
          <a:p>
            <a:fld id="{503BFC48-847D-40A7-8E03-F50D5BD2E44B}" type="slidenum">
              <a:rPr lang="en-US" smtClean="0"/>
              <a:t>‹#›</a:t>
            </a:fld>
            <a:endParaRPr lang="en-US"/>
          </a:p>
        </p:txBody>
      </p:sp>
    </p:spTree>
    <p:extLst>
      <p:ext uri="{BB962C8B-B14F-4D97-AF65-F5344CB8AC3E}">
        <p14:creationId xmlns:p14="http://schemas.microsoft.com/office/powerpoint/2010/main" val="3126975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09C3-1C4B-4483-B40C-85F7BD891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29DB1C-C313-472C-9F59-1721A8598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7D4B24-92FE-46C9-9419-D842168F0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A530C0-E482-4A3C-B0DF-3100C4DAFABE}"/>
              </a:ext>
            </a:extLst>
          </p:cNvPr>
          <p:cNvSpPr>
            <a:spLocks noGrp="1"/>
          </p:cNvSpPr>
          <p:nvPr>
            <p:ph type="dt" sz="half" idx="10"/>
          </p:nvPr>
        </p:nvSpPr>
        <p:spPr/>
        <p:txBody>
          <a:bodyPr/>
          <a:lstStyle/>
          <a:p>
            <a:fld id="{E1AF4103-695A-4CDF-BC85-FD9A26A6DF10}" type="datetimeFigureOut">
              <a:rPr lang="en-US" smtClean="0"/>
              <a:t>7/18/2018</a:t>
            </a:fld>
            <a:endParaRPr lang="en-US"/>
          </a:p>
        </p:txBody>
      </p:sp>
      <p:sp>
        <p:nvSpPr>
          <p:cNvPr id="6" name="Footer Placeholder 5">
            <a:extLst>
              <a:ext uri="{FF2B5EF4-FFF2-40B4-BE49-F238E27FC236}">
                <a16:creationId xmlns:a16="http://schemas.microsoft.com/office/drawing/2014/main" id="{14069237-A9D6-4BDE-B16E-EE9FAFDA67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32AAF3C-DD8E-4DA3-A901-68191E690D57}"/>
              </a:ext>
            </a:extLst>
          </p:cNvPr>
          <p:cNvSpPr>
            <a:spLocks noGrp="1"/>
          </p:cNvSpPr>
          <p:nvPr>
            <p:ph type="sldNum" sz="quarter" idx="12"/>
          </p:nvPr>
        </p:nvSpPr>
        <p:spPr/>
        <p:txBody>
          <a:bodyPr/>
          <a:lstStyle/>
          <a:p>
            <a:fld id="{503BFC48-847D-40A7-8E03-F50D5BD2E44B}" type="slidenum">
              <a:rPr lang="en-US" smtClean="0"/>
              <a:t>‹#›</a:t>
            </a:fld>
            <a:endParaRPr lang="en-US"/>
          </a:p>
        </p:txBody>
      </p:sp>
    </p:spTree>
    <p:extLst>
      <p:ext uri="{BB962C8B-B14F-4D97-AF65-F5344CB8AC3E}">
        <p14:creationId xmlns:p14="http://schemas.microsoft.com/office/powerpoint/2010/main" val="940943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7A07-0685-4CC9-AE37-02E7112F9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B1248A-7CA5-4BC7-A075-B9286AE00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166E38-ECD5-4FED-B12F-3C76B5174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429EF2-BCE8-4DDE-85A5-0E33D14530E6}"/>
              </a:ext>
            </a:extLst>
          </p:cNvPr>
          <p:cNvSpPr>
            <a:spLocks noGrp="1"/>
          </p:cNvSpPr>
          <p:nvPr>
            <p:ph type="dt" sz="half" idx="10"/>
          </p:nvPr>
        </p:nvSpPr>
        <p:spPr/>
        <p:txBody>
          <a:bodyPr/>
          <a:lstStyle/>
          <a:p>
            <a:fld id="{E1AF4103-695A-4CDF-BC85-FD9A26A6DF10}" type="datetimeFigureOut">
              <a:rPr lang="en-US" smtClean="0"/>
              <a:t>7/18/2018</a:t>
            </a:fld>
            <a:endParaRPr lang="en-US"/>
          </a:p>
        </p:txBody>
      </p:sp>
      <p:sp>
        <p:nvSpPr>
          <p:cNvPr id="6" name="Footer Placeholder 5">
            <a:extLst>
              <a:ext uri="{FF2B5EF4-FFF2-40B4-BE49-F238E27FC236}">
                <a16:creationId xmlns:a16="http://schemas.microsoft.com/office/drawing/2014/main" id="{45164889-BC26-4835-A9EF-99AEEF1E0A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3D3DED-BE7F-452B-8375-BFE330FF384B}"/>
              </a:ext>
            </a:extLst>
          </p:cNvPr>
          <p:cNvSpPr>
            <a:spLocks noGrp="1"/>
          </p:cNvSpPr>
          <p:nvPr>
            <p:ph type="sldNum" sz="quarter" idx="12"/>
          </p:nvPr>
        </p:nvSpPr>
        <p:spPr/>
        <p:txBody>
          <a:bodyPr/>
          <a:lstStyle/>
          <a:p>
            <a:fld id="{503BFC48-847D-40A7-8E03-F50D5BD2E44B}" type="slidenum">
              <a:rPr lang="en-US" smtClean="0"/>
              <a:t>‹#›</a:t>
            </a:fld>
            <a:endParaRPr lang="en-US"/>
          </a:p>
        </p:txBody>
      </p:sp>
    </p:spTree>
    <p:extLst>
      <p:ext uri="{BB962C8B-B14F-4D97-AF65-F5344CB8AC3E}">
        <p14:creationId xmlns:p14="http://schemas.microsoft.com/office/powerpoint/2010/main" val="2945893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AA49-089A-4294-AC81-305F132C61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799953-BE2C-420C-9DDC-CFD827828B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A5B554-174C-4A65-B6EA-A18EB3D1B6B1}"/>
              </a:ext>
            </a:extLst>
          </p:cNvPr>
          <p:cNvSpPr>
            <a:spLocks noGrp="1"/>
          </p:cNvSpPr>
          <p:nvPr>
            <p:ph type="dt" sz="half" idx="10"/>
          </p:nvPr>
        </p:nvSpPr>
        <p:spPr/>
        <p:txBody>
          <a:bodyPr/>
          <a:lstStyle/>
          <a:p>
            <a:fld id="{E1AF4103-695A-4CDF-BC85-FD9A26A6DF10}" type="datetimeFigureOut">
              <a:rPr lang="en-US" smtClean="0"/>
              <a:t>7/18/2018</a:t>
            </a:fld>
            <a:endParaRPr lang="en-US"/>
          </a:p>
        </p:txBody>
      </p:sp>
      <p:sp>
        <p:nvSpPr>
          <p:cNvPr id="5" name="Footer Placeholder 4">
            <a:extLst>
              <a:ext uri="{FF2B5EF4-FFF2-40B4-BE49-F238E27FC236}">
                <a16:creationId xmlns:a16="http://schemas.microsoft.com/office/drawing/2014/main" id="{A80A2016-B5FA-44B5-A5AD-FA203F6DD4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53B34E-318D-43DF-971B-4098CD522E42}"/>
              </a:ext>
            </a:extLst>
          </p:cNvPr>
          <p:cNvSpPr>
            <a:spLocks noGrp="1"/>
          </p:cNvSpPr>
          <p:nvPr>
            <p:ph type="sldNum" sz="quarter" idx="12"/>
          </p:nvPr>
        </p:nvSpPr>
        <p:spPr/>
        <p:txBody>
          <a:bodyPr/>
          <a:lstStyle/>
          <a:p>
            <a:fld id="{503BFC48-847D-40A7-8E03-F50D5BD2E44B}" type="slidenum">
              <a:rPr lang="en-US" smtClean="0"/>
              <a:t>‹#›</a:t>
            </a:fld>
            <a:endParaRPr lang="en-US"/>
          </a:p>
        </p:txBody>
      </p:sp>
    </p:spTree>
    <p:extLst>
      <p:ext uri="{BB962C8B-B14F-4D97-AF65-F5344CB8AC3E}">
        <p14:creationId xmlns:p14="http://schemas.microsoft.com/office/powerpoint/2010/main" val="3598015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01FD4D-87E8-4F24-A3BC-7890C576C5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58B930-9C8A-4E49-92DD-56AE15349C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E42C3D-8C3F-43C6-B35E-CA031B4C3562}"/>
              </a:ext>
            </a:extLst>
          </p:cNvPr>
          <p:cNvSpPr>
            <a:spLocks noGrp="1"/>
          </p:cNvSpPr>
          <p:nvPr>
            <p:ph type="dt" sz="half" idx="10"/>
          </p:nvPr>
        </p:nvSpPr>
        <p:spPr/>
        <p:txBody>
          <a:bodyPr/>
          <a:lstStyle/>
          <a:p>
            <a:fld id="{E1AF4103-695A-4CDF-BC85-FD9A26A6DF10}" type="datetimeFigureOut">
              <a:rPr lang="en-US" smtClean="0"/>
              <a:t>7/18/2018</a:t>
            </a:fld>
            <a:endParaRPr lang="en-US"/>
          </a:p>
        </p:txBody>
      </p:sp>
      <p:sp>
        <p:nvSpPr>
          <p:cNvPr id="5" name="Footer Placeholder 4">
            <a:extLst>
              <a:ext uri="{FF2B5EF4-FFF2-40B4-BE49-F238E27FC236}">
                <a16:creationId xmlns:a16="http://schemas.microsoft.com/office/drawing/2014/main" id="{8099824C-47B5-402F-A64B-F7522F3910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0805DC-7A26-4A99-9877-49CDCFADBCCB}"/>
              </a:ext>
            </a:extLst>
          </p:cNvPr>
          <p:cNvSpPr>
            <a:spLocks noGrp="1"/>
          </p:cNvSpPr>
          <p:nvPr>
            <p:ph type="sldNum" sz="quarter" idx="12"/>
          </p:nvPr>
        </p:nvSpPr>
        <p:spPr/>
        <p:txBody>
          <a:bodyPr/>
          <a:lstStyle/>
          <a:p>
            <a:fld id="{503BFC48-847D-40A7-8E03-F50D5BD2E44B}" type="slidenum">
              <a:rPr lang="en-US" smtClean="0"/>
              <a:t>‹#›</a:t>
            </a:fld>
            <a:endParaRPr lang="en-US"/>
          </a:p>
        </p:txBody>
      </p:sp>
    </p:spTree>
    <p:extLst>
      <p:ext uri="{BB962C8B-B14F-4D97-AF65-F5344CB8AC3E}">
        <p14:creationId xmlns:p14="http://schemas.microsoft.com/office/powerpoint/2010/main" val="419092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p:nvSpPr>
        <p:spPr>
          <a:xfrm>
            <a:off x="0" y="0"/>
            <a:ext cx="12192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2" name="Rectangle 11"/>
          <p:cNvSpPr/>
          <p:nvPr/>
        </p:nvSpPr>
        <p:spPr>
          <a:xfrm>
            <a:off x="0" y="6553200"/>
            <a:ext cx="12192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3" name="Rectangle 12"/>
          <p:cNvSpPr/>
          <p:nvPr/>
        </p:nvSpPr>
        <p:spPr>
          <a:xfrm>
            <a:off x="0" y="6451600"/>
            <a:ext cx="12192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pic>
        <p:nvPicPr>
          <p:cNvPr id="16" name="Picture 13" descr="NNSAlogo_Black.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633" y="6119813"/>
            <a:ext cx="1365251" cy="247650"/>
          </a:xfrm>
          <a:prstGeom prst="rect">
            <a:avLst/>
          </a:prstGeom>
          <a:noFill/>
          <a:ln w="9525">
            <a:noFill/>
            <a:miter lim="800000"/>
            <a:headEnd/>
            <a:tailEnd/>
          </a:ln>
        </p:spPr>
      </p:pic>
      <p:sp>
        <p:nvSpPr>
          <p:cNvPr id="17" name="Rectangle 16"/>
          <p:cNvSpPr/>
          <p:nvPr/>
        </p:nvSpPr>
        <p:spPr>
          <a:xfrm>
            <a:off x="0" y="1676633"/>
            <a:ext cx="5025189"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lumMod val="65000"/>
                  </a:schemeClr>
                </a:solidFill>
              </a:rPr>
              <a:t>Photos placed in horizontal position </a:t>
            </a:r>
            <a:br>
              <a:rPr lang="en-US" sz="1050" dirty="0">
                <a:solidFill>
                  <a:schemeClr val="bg1">
                    <a:lumMod val="65000"/>
                  </a:schemeClr>
                </a:solidFill>
              </a:rPr>
            </a:br>
            <a:r>
              <a:rPr lang="en-US" sz="1050" dirty="0">
                <a:solidFill>
                  <a:schemeClr val="bg1">
                    <a:lumMod val="65000"/>
                  </a:schemeClr>
                </a:solidFill>
              </a:rPr>
              <a:t>with even amount of white space</a:t>
            </a:r>
            <a:br>
              <a:rPr lang="en-US" sz="1050" dirty="0">
                <a:solidFill>
                  <a:schemeClr val="bg1">
                    <a:lumMod val="65000"/>
                  </a:schemeClr>
                </a:solidFill>
              </a:rPr>
            </a:br>
            <a:r>
              <a:rPr lang="en-US" sz="1050" dirty="0">
                <a:solidFill>
                  <a:schemeClr val="bg1">
                    <a:lumMod val="65000"/>
                  </a:schemeClr>
                </a:solidFill>
              </a:rPr>
              <a:t> between photos and header</a:t>
            </a:r>
          </a:p>
        </p:txBody>
      </p:sp>
      <p:sp>
        <p:nvSpPr>
          <p:cNvPr id="18" name="Rectangle 17"/>
          <p:cNvSpPr/>
          <p:nvPr/>
        </p:nvSpPr>
        <p:spPr>
          <a:xfrm>
            <a:off x="5136080" y="1676633"/>
            <a:ext cx="3048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9" name="Rectangle 18"/>
          <p:cNvSpPr/>
          <p:nvPr/>
        </p:nvSpPr>
        <p:spPr>
          <a:xfrm>
            <a:off x="8302485" y="1676633"/>
            <a:ext cx="3889515"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1227528" y="3517300"/>
            <a:ext cx="10363200" cy="898198"/>
          </a:xfrm>
        </p:spPr>
        <p:txBody>
          <a:bodyPr/>
          <a:lstStyle>
            <a:lvl1pPr algn="r">
              <a:defRPr>
                <a:solidFill>
                  <a:srgbClr val="9D8C78"/>
                </a:solidFill>
              </a:defRPr>
            </a:lvl1pPr>
          </a:lstStyle>
          <a:p>
            <a:r>
              <a:rPr lang="en-US"/>
              <a:t>Click to edit Master title style</a:t>
            </a:r>
            <a:endParaRPr lang="en-US" dirty="0"/>
          </a:p>
        </p:txBody>
      </p:sp>
      <p:sp>
        <p:nvSpPr>
          <p:cNvPr id="3" name="Subtitle 2"/>
          <p:cNvSpPr>
            <a:spLocks noGrp="1"/>
          </p:cNvSpPr>
          <p:nvPr>
            <p:ph type="subTitle" idx="1"/>
          </p:nvPr>
        </p:nvSpPr>
        <p:spPr>
          <a:xfrm>
            <a:off x="4059138" y="4430697"/>
            <a:ext cx="7521783" cy="593737"/>
          </a:xfrm>
        </p:spPr>
        <p:txBody>
          <a:bodyPr/>
          <a:lstStyle>
            <a:lvl1pPr marL="0" indent="0" algn="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en-US" dirty="0"/>
          </a:p>
        </p:txBody>
      </p:sp>
      <p:pic>
        <p:nvPicPr>
          <p:cNvPr id="21" name="Picture 6" descr="SNL_Stacked_Whit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5600" y="533562"/>
            <a:ext cx="2032000" cy="585787"/>
          </a:xfrm>
          <a:prstGeom prst="rect">
            <a:avLst/>
          </a:prstGeom>
          <a:noFill/>
          <a:ln w="9525">
            <a:noFill/>
            <a:miter lim="800000"/>
            <a:headEnd/>
            <a:tailEnd/>
          </a:ln>
        </p:spPr>
      </p:pic>
      <p:pic>
        <p:nvPicPr>
          <p:cNvPr id="22" name="Picture 7" descr="SNL_Mott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36186" y="711359"/>
            <a:ext cx="7192433"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9245601" y="5797079"/>
            <a:ext cx="233531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25">
                <a:latin typeface="Calibri"/>
                <a:cs typeface="Calibri"/>
              </a:defRPr>
            </a:lvl1pPr>
          </a:lstStyle>
          <a:p>
            <a:fld id="{E1AF4103-695A-4CDF-BC85-FD9A26A6DF10}" type="datetimeFigureOut">
              <a:rPr lang="en-US" smtClean="0"/>
              <a:t>7/18/2018</a:t>
            </a:fld>
            <a:endParaRPr lang="en-US"/>
          </a:p>
        </p:txBody>
      </p:sp>
      <p:pic>
        <p:nvPicPr>
          <p:cNvPr id="20" name="Picture 12" descr="NNSAlogo_Black.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1840090" y="6115575"/>
            <a:ext cx="1134316"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4164540" y="6519332"/>
            <a:ext cx="38608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solidFill>
                  <a:srgbClr val="FFFFFF"/>
                </a:solidFill>
                <a:latin typeface="Calibri"/>
                <a:cs typeface="Calibri"/>
              </a:defRPr>
            </a:lvl1pPr>
          </a:lstStyle>
          <a:p>
            <a:endParaRPr lang="en-US"/>
          </a:p>
        </p:txBody>
      </p:sp>
      <p:sp>
        <p:nvSpPr>
          <p:cNvPr id="23" name="TextBox 22"/>
          <p:cNvSpPr txBox="1"/>
          <p:nvPr/>
        </p:nvSpPr>
        <p:spPr>
          <a:xfrm>
            <a:off x="4165600" y="6172201"/>
            <a:ext cx="7416800" cy="230832"/>
          </a:xfrm>
          <a:prstGeom prst="rect">
            <a:avLst/>
          </a:prstGeom>
          <a:noFill/>
        </p:spPr>
        <p:txBody>
          <a:bodyPr>
            <a:spAutoFit/>
          </a:bodyPr>
          <a:lstStyle/>
          <a:p>
            <a:r>
              <a:rPr lang="en-US" sz="450" kern="1200" dirty="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p>
        </p:txBody>
      </p:sp>
    </p:spTree>
    <p:extLst>
      <p:ext uri="{BB962C8B-B14F-4D97-AF65-F5344CB8AC3E}">
        <p14:creationId xmlns:p14="http://schemas.microsoft.com/office/powerpoint/2010/main" val="413426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29733" y="6166934"/>
            <a:ext cx="2844800" cy="476250"/>
          </a:xfrm>
          <a:ln/>
        </p:spPr>
        <p:txBody>
          <a:bodyPr/>
          <a:lstStyle>
            <a:lvl1pPr>
              <a:defRPr>
                <a:latin typeface="Calibri"/>
                <a:cs typeface="Calibri"/>
              </a:defRPr>
            </a:lvl1pPr>
          </a:lstStyle>
          <a:p>
            <a:fld id="{E1AF4103-695A-4CDF-BC85-FD9A26A6DF10}" type="datetimeFigureOut">
              <a:rPr lang="en-US" smtClean="0"/>
              <a:t>7/18/2018</a:t>
            </a:fld>
            <a:endParaRPr lang="en-US"/>
          </a:p>
        </p:txBody>
      </p:sp>
      <p:sp>
        <p:nvSpPr>
          <p:cNvPr id="6" name="Rectangle 6"/>
          <p:cNvSpPr>
            <a:spLocks noGrp="1" noChangeArrowheads="1"/>
          </p:cNvSpPr>
          <p:nvPr>
            <p:ph type="sldNum" sz="quarter" idx="12"/>
          </p:nvPr>
        </p:nvSpPr>
        <p:spPr>
          <a:xfrm>
            <a:off x="11074400" y="6517867"/>
            <a:ext cx="812800" cy="374650"/>
          </a:xfrm>
          <a:ln/>
        </p:spPr>
        <p:txBody>
          <a:bodyPr/>
          <a:lstStyle>
            <a:lvl1pPr>
              <a:defRPr/>
            </a:lvl1pPr>
          </a:lstStyle>
          <a:p>
            <a:fld id="{503BFC48-847D-40A7-8E03-F50D5BD2E44B}" type="slidenum">
              <a:rPr lang="en-US" smtClean="0"/>
              <a:t>‹#›</a:t>
            </a:fld>
            <a:endParaRPr lang="en-US"/>
          </a:p>
        </p:txBody>
      </p:sp>
      <p:sp>
        <p:nvSpPr>
          <p:cNvPr id="7" name="Rectangle 5"/>
          <p:cNvSpPr>
            <a:spLocks noGrp="1" noChangeArrowheads="1"/>
          </p:cNvSpPr>
          <p:nvPr>
            <p:ph type="ftr" sz="quarter" idx="3"/>
          </p:nvPr>
        </p:nvSpPr>
        <p:spPr bwMode="auto">
          <a:xfrm>
            <a:off x="4164540" y="6519332"/>
            <a:ext cx="38608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solidFill>
                  <a:srgbClr val="FFFFFF"/>
                </a:solidFill>
                <a:latin typeface="Calibri"/>
                <a:cs typeface="Calibri"/>
              </a:defRPr>
            </a:lvl1pPr>
          </a:lstStyle>
          <a:p>
            <a:endParaRPr lang="en-US"/>
          </a:p>
        </p:txBody>
      </p:sp>
    </p:spTree>
    <p:extLst>
      <p:ext uri="{BB962C8B-B14F-4D97-AF65-F5344CB8AC3E}">
        <p14:creationId xmlns:p14="http://schemas.microsoft.com/office/powerpoint/2010/main" val="250262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E1AF4103-695A-4CDF-BC85-FD9A26A6DF10}" type="datetimeFigureOut">
              <a:rPr lang="en-US" smtClean="0"/>
              <a:t>7/18/2018</a:t>
            </a:fld>
            <a:endParaRPr lang="en-US"/>
          </a:p>
        </p:txBody>
      </p:sp>
      <p:sp>
        <p:nvSpPr>
          <p:cNvPr id="5" name="Rectangle 6"/>
          <p:cNvSpPr>
            <a:spLocks noGrp="1" noChangeArrowheads="1"/>
          </p:cNvSpPr>
          <p:nvPr>
            <p:ph type="sldNum" sz="quarter" idx="12"/>
          </p:nvPr>
        </p:nvSpPr>
        <p:spPr>
          <a:ln/>
        </p:spPr>
        <p:txBody>
          <a:bodyPr/>
          <a:lstStyle>
            <a:lvl1pPr>
              <a:defRPr/>
            </a:lvl1pPr>
          </a:lstStyle>
          <a:p>
            <a:fld id="{503BFC48-847D-40A7-8E03-F50D5BD2E44B}" type="slidenum">
              <a:rPr lang="en-US" smtClean="0"/>
              <a:t>‹#›</a:t>
            </a:fld>
            <a:endParaRPr lang="en-US"/>
          </a:p>
        </p:txBody>
      </p:sp>
    </p:spTree>
    <p:extLst>
      <p:ext uri="{BB962C8B-B14F-4D97-AF65-F5344CB8AC3E}">
        <p14:creationId xmlns:p14="http://schemas.microsoft.com/office/powerpoint/2010/main" val="388970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1AF4103-695A-4CDF-BC85-FD9A26A6DF10}" type="datetimeFigureOut">
              <a:rPr lang="en-US" smtClean="0"/>
              <a:t>7/18/2018</a:t>
            </a:fld>
            <a:endParaRPr lang="en-US"/>
          </a:p>
        </p:txBody>
      </p:sp>
      <p:sp>
        <p:nvSpPr>
          <p:cNvPr id="4" name="Rectangle 6"/>
          <p:cNvSpPr>
            <a:spLocks noGrp="1" noChangeArrowheads="1"/>
          </p:cNvSpPr>
          <p:nvPr>
            <p:ph type="sldNum" sz="quarter" idx="12"/>
          </p:nvPr>
        </p:nvSpPr>
        <p:spPr>
          <a:ln/>
        </p:spPr>
        <p:txBody>
          <a:bodyPr/>
          <a:lstStyle>
            <a:lvl1pPr>
              <a:defRPr/>
            </a:lvl1pPr>
          </a:lstStyle>
          <a:p>
            <a:fld id="{503BFC48-847D-40A7-8E03-F50D5BD2E44B}" type="slidenum">
              <a:rPr lang="en-US" smtClean="0"/>
              <a:t>‹#›</a:t>
            </a:fld>
            <a:endParaRPr lang="en-US"/>
          </a:p>
        </p:txBody>
      </p:sp>
    </p:spTree>
    <p:extLst>
      <p:ext uri="{BB962C8B-B14F-4D97-AF65-F5344CB8AC3E}">
        <p14:creationId xmlns:p14="http://schemas.microsoft.com/office/powerpoint/2010/main" val="269239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CA79-E210-4EA7-8AA6-50CABF932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6EF26A-079F-4B88-8CAF-65A1AA8E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867A8B-43E5-4E9B-97FA-4795AD19718F}"/>
              </a:ext>
            </a:extLst>
          </p:cNvPr>
          <p:cNvSpPr>
            <a:spLocks noGrp="1"/>
          </p:cNvSpPr>
          <p:nvPr>
            <p:ph type="dt" sz="half" idx="10"/>
          </p:nvPr>
        </p:nvSpPr>
        <p:spPr/>
        <p:txBody>
          <a:bodyPr/>
          <a:lstStyle/>
          <a:p>
            <a:fld id="{E1AF4103-695A-4CDF-BC85-FD9A26A6DF10}" type="datetimeFigureOut">
              <a:rPr lang="en-US" smtClean="0"/>
              <a:t>7/18/2018</a:t>
            </a:fld>
            <a:endParaRPr lang="en-US"/>
          </a:p>
        </p:txBody>
      </p:sp>
      <p:sp>
        <p:nvSpPr>
          <p:cNvPr id="5" name="Footer Placeholder 4">
            <a:extLst>
              <a:ext uri="{FF2B5EF4-FFF2-40B4-BE49-F238E27FC236}">
                <a16:creationId xmlns:a16="http://schemas.microsoft.com/office/drawing/2014/main" id="{C15F1630-DCC0-4F91-A2F5-F592046276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39C84E-39EF-49DC-BB64-1B452EC89A7F}"/>
              </a:ext>
            </a:extLst>
          </p:cNvPr>
          <p:cNvSpPr>
            <a:spLocks noGrp="1"/>
          </p:cNvSpPr>
          <p:nvPr>
            <p:ph type="sldNum" sz="quarter" idx="12"/>
          </p:nvPr>
        </p:nvSpPr>
        <p:spPr/>
        <p:txBody>
          <a:bodyPr/>
          <a:lstStyle/>
          <a:p>
            <a:fld id="{503BFC48-847D-40A7-8E03-F50D5BD2E44B}" type="slidenum">
              <a:rPr lang="en-US" smtClean="0"/>
              <a:t>‹#›</a:t>
            </a:fld>
            <a:endParaRPr lang="en-US"/>
          </a:p>
        </p:txBody>
      </p:sp>
    </p:spTree>
    <p:extLst>
      <p:ext uri="{BB962C8B-B14F-4D97-AF65-F5344CB8AC3E}">
        <p14:creationId xmlns:p14="http://schemas.microsoft.com/office/powerpoint/2010/main" val="262668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C172-DCAF-4F50-BF4C-4E6DECE1C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9141AC-8171-4736-BA08-94D6E207A2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DC82B-0F7C-406E-8EA6-7618B294FE2D}"/>
              </a:ext>
            </a:extLst>
          </p:cNvPr>
          <p:cNvSpPr>
            <a:spLocks noGrp="1"/>
          </p:cNvSpPr>
          <p:nvPr>
            <p:ph type="dt" sz="half" idx="10"/>
          </p:nvPr>
        </p:nvSpPr>
        <p:spPr/>
        <p:txBody>
          <a:bodyPr/>
          <a:lstStyle/>
          <a:p>
            <a:fld id="{E1AF4103-695A-4CDF-BC85-FD9A26A6DF10}" type="datetimeFigureOut">
              <a:rPr lang="en-US" smtClean="0"/>
              <a:t>7/18/2018</a:t>
            </a:fld>
            <a:endParaRPr lang="en-US"/>
          </a:p>
        </p:txBody>
      </p:sp>
      <p:sp>
        <p:nvSpPr>
          <p:cNvPr id="5" name="Footer Placeholder 4">
            <a:extLst>
              <a:ext uri="{FF2B5EF4-FFF2-40B4-BE49-F238E27FC236}">
                <a16:creationId xmlns:a16="http://schemas.microsoft.com/office/drawing/2014/main" id="{06417B93-3745-4756-A41A-E86C89C49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460DE-F30B-45D6-838F-5159CE99FBF7}"/>
              </a:ext>
            </a:extLst>
          </p:cNvPr>
          <p:cNvSpPr>
            <a:spLocks noGrp="1"/>
          </p:cNvSpPr>
          <p:nvPr>
            <p:ph type="sldNum" sz="quarter" idx="12"/>
          </p:nvPr>
        </p:nvSpPr>
        <p:spPr/>
        <p:txBody>
          <a:bodyPr/>
          <a:lstStyle/>
          <a:p>
            <a:fld id="{503BFC48-847D-40A7-8E03-F50D5BD2E44B}" type="slidenum">
              <a:rPr lang="en-US" smtClean="0"/>
              <a:t>‹#›</a:t>
            </a:fld>
            <a:endParaRPr lang="en-US"/>
          </a:p>
        </p:txBody>
      </p:sp>
    </p:spTree>
    <p:extLst>
      <p:ext uri="{BB962C8B-B14F-4D97-AF65-F5344CB8AC3E}">
        <p14:creationId xmlns:p14="http://schemas.microsoft.com/office/powerpoint/2010/main" val="258138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5D6C-6834-47D2-A5D4-DCEE201686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4588E-C036-4760-93B8-F514E759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7CED88-E788-4B70-B781-E6A15773EBE5}"/>
              </a:ext>
            </a:extLst>
          </p:cNvPr>
          <p:cNvSpPr>
            <a:spLocks noGrp="1"/>
          </p:cNvSpPr>
          <p:nvPr>
            <p:ph type="dt" sz="half" idx="10"/>
          </p:nvPr>
        </p:nvSpPr>
        <p:spPr/>
        <p:txBody>
          <a:bodyPr/>
          <a:lstStyle/>
          <a:p>
            <a:fld id="{E1AF4103-695A-4CDF-BC85-FD9A26A6DF10}" type="datetimeFigureOut">
              <a:rPr lang="en-US" smtClean="0"/>
              <a:t>7/18/2018</a:t>
            </a:fld>
            <a:endParaRPr lang="en-US"/>
          </a:p>
        </p:txBody>
      </p:sp>
      <p:sp>
        <p:nvSpPr>
          <p:cNvPr id="5" name="Footer Placeholder 4">
            <a:extLst>
              <a:ext uri="{FF2B5EF4-FFF2-40B4-BE49-F238E27FC236}">
                <a16:creationId xmlns:a16="http://schemas.microsoft.com/office/drawing/2014/main" id="{77A09C8C-328A-488E-810D-6FB8C89507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66784-28D3-42E5-98DB-846064F198FC}"/>
              </a:ext>
            </a:extLst>
          </p:cNvPr>
          <p:cNvSpPr>
            <a:spLocks noGrp="1"/>
          </p:cNvSpPr>
          <p:nvPr>
            <p:ph type="sldNum" sz="quarter" idx="12"/>
          </p:nvPr>
        </p:nvSpPr>
        <p:spPr/>
        <p:txBody>
          <a:bodyPr/>
          <a:lstStyle/>
          <a:p>
            <a:fld id="{503BFC48-847D-40A7-8E03-F50D5BD2E44B}" type="slidenum">
              <a:rPr lang="en-US" smtClean="0"/>
              <a:t>‹#›</a:t>
            </a:fld>
            <a:endParaRPr lang="en-US"/>
          </a:p>
        </p:txBody>
      </p:sp>
    </p:spTree>
    <p:extLst>
      <p:ext uri="{BB962C8B-B14F-4D97-AF65-F5344CB8AC3E}">
        <p14:creationId xmlns:p14="http://schemas.microsoft.com/office/powerpoint/2010/main" val="95839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B127-228E-4D50-B95E-922EB54330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396063-CF91-46B8-9AEE-EFC8B66B37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F24FAA-9ABA-4F12-B5F6-CB4581608B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DD4B55-D754-487F-BC58-537DA74333B9}"/>
              </a:ext>
            </a:extLst>
          </p:cNvPr>
          <p:cNvSpPr>
            <a:spLocks noGrp="1"/>
          </p:cNvSpPr>
          <p:nvPr>
            <p:ph type="dt" sz="half" idx="10"/>
          </p:nvPr>
        </p:nvSpPr>
        <p:spPr/>
        <p:txBody>
          <a:bodyPr/>
          <a:lstStyle/>
          <a:p>
            <a:fld id="{E1AF4103-695A-4CDF-BC85-FD9A26A6DF10}" type="datetimeFigureOut">
              <a:rPr lang="en-US" smtClean="0"/>
              <a:t>7/18/2018</a:t>
            </a:fld>
            <a:endParaRPr lang="en-US"/>
          </a:p>
        </p:txBody>
      </p:sp>
      <p:sp>
        <p:nvSpPr>
          <p:cNvPr id="6" name="Footer Placeholder 5">
            <a:extLst>
              <a:ext uri="{FF2B5EF4-FFF2-40B4-BE49-F238E27FC236}">
                <a16:creationId xmlns:a16="http://schemas.microsoft.com/office/drawing/2014/main" id="{ACF83686-C46A-4A05-8C96-2928CDF9DA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77C14F-CD4A-41C1-8391-E2D39D465544}"/>
              </a:ext>
            </a:extLst>
          </p:cNvPr>
          <p:cNvSpPr>
            <a:spLocks noGrp="1"/>
          </p:cNvSpPr>
          <p:nvPr>
            <p:ph type="sldNum" sz="quarter" idx="12"/>
          </p:nvPr>
        </p:nvSpPr>
        <p:spPr/>
        <p:txBody>
          <a:bodyPr/>
          <a:lstStyle/>
          <a:p>
            <a:fld id="{503BFC48-847D-40A7-8E03-F50D5BD2E44B}" type="slidenum">
              <a:rPr lang="en-US" smtClean="0"/>
              <a:t>‹#›</a:t>
            </a:fld>
            <a:endParaRPr lang="en-US"/>
          </a:p>
        </p:txBody>
      </p:sp>
    </p:spTree>
    <p:extLst>
      <p:ext uri="{BB962C8B-B14F-4D97-AF65-F5344CB8AC3E}">
        <p14:creationId xmlns:p14="http://schemas.microsoft.com/office/powerpoint/2010/main" val="68852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12192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8" name="Rectangle 7"/>
          <p:cNvSpPr/>
          <p:nvPr/>
        </p:nvSpPr>
        <p:spPr>
          <a:xfrm>
            <a:off x="0" y="6451600"/>
            <a:ext cx="12192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pic>
        <p:nvPicPr>
          <p:cNvPr id="1028" name="Picture 8" descr="SNL_color_stack.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68002" y="228603"/>
            <a:ext cx="1248833"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609600" y="3"/>
            <a:ext cx="100584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Rectangle 3"/>
          <p:cNvSpPr>
            <a:spLocks noGrp="1" noChangeArrowheads="1"/>
          </p:cNvSpPr>
          <p:nvPr>
            <p:ph type="body" idx="1"/>
          </p:nvPr>
        </p:nvSpPr>
        <p:spPr bwMode="auto">
          <a:xfrm>
            <a:off x="609600" y="1278740"/>
            <a:ext cx="109728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4"/>
          <p:cNvSpPr>
            <a:spLocks noGrp="1" noChangeArrowheads="1"/>
          </p:cNvSpPr>
          <p:nvPr>
            <p:ph type="dt" sz="half" idx="2"/>
          </p:nvPr>
        </p:nvSpPr>
        <p:spPr bwMode="auto">
          <a:xfrm>
            <a:off x="145700" y="6166934"/>
            <a:ext cx="1987901"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latin typeface="Calibri"/>
                <a:cs typeface="Calibri"/>
              </a:defRPr>
            </a:lvl1pPr>
          </a:lstStyle>
          <a:p>
            <a:fld id="{E1AF4103-695A-4CDF-BC85-FD9A26A6DF10}" type="datetimeFigureOut">
              <a:rPr lang="en-US" smtClean="0"/>
              <a:t>7/18/2018</a:t>
            </a:fld>
            <a:endParaRPr lang="en-US"/>
          </a:p>
        </p:txBody>
      </p:sp>
      <p:sp>
        <p:nvSpPr>
          <p:cNvPr id="4" name="Rectangle 6"/>
          <p:cNvSpPr>
            <a:spLocks noGrp="1" noChangeArrowheads="1"/>
          </p:cNvSpPr>
          <p:nvPr>
            <p:ph type="sldNum" sz="quarter" idx="4"/>
          </p:nvPr>
        </p:nvSpPr>
        <p:spPr bwMode="auto">
          <a:xfrm>
            <a:off x="11074400" y="6153150"/>
            <a:ext cx="8128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atin typeface="Calibri"/>
                <a:cs typeface="Calibri"/>
              </a:defRPr>
            </a:lvl1pPr>
          </a:lstStyle>
          <a:p>
            <a:fld id="{503BFC48-847D-40A7-8E03-F50D5BD2E44B}" type="slidenum">
              <a:rPr lang="en-US" smtClean="0"/>
              <a:t>‹#›</a:t>
            </a:fld>
            <a:endParaRPr lang="en-US"/>
          </a:p>
        </p:txBody>
      </p:sp>
      <p:sp>
        <p:nvSpPr>
          <p:cNvPr id="5" name="Rectangle 4"/>
          <p:cNvSpPr/>
          <p:nvPr/>
        </p:nvSpPr>
        <p:spPr>
          <a:xfrm>
            <a:off x="10566402" y="228603"/>
            <a:ext cx="1350433" cy="4111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11" name="Picture 8" descr="SNL_color_stack.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68002" y="228603"/>
            <a:ext cx="1248833" cy="411163"/>
          </a:xfrm>
          <a:prstGeom prst="rect">
            <a:avLst/>
          </a:prstGeom>
          <a:noFill/>
          <a:ln w="9525">
            <a:noFill/>
            <a:miter lim="800000"/>
            <a:headEnd/>
            <a:tailEnd/>
          </a:ln>
        </p:spPr>
      </p:pic>
    </p:spTree>
    <p:extLst>
      <p:ext uri="{BB962C8B-B14F-4D97-AF65-F5344CB8AC3E}">
        <p14:creationId xmlns:p14="http://schemas.microsoft.com/office/powerpoint/2010/main" val="8799425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algn="l" rtl="0" eaLnBrk="1" fontAlgn="base" hangingPunct="1">
        <a:spcBef>
          <a:spcPct val="0"/>
        </a:spcBef>
        <a:spcAft>
          <a:spcPct val="0"/>
        </a:spcAft>
        <a:defRPr sz="3000">
          <a:solidFill>
            <a:srgbClr val="102E54"/>
          </a:solidFill>
          <a:latin typeface="Calibri"/>
          <a:ea typeface="ＭＳ Ｐゴシック" charset="-128"/>
          <a:cs typeface="Calibri"/>
        </a:defRPr>
      </a:lvl1pPr>
      <a:lvl2pPr algn="l" rtl="0" eaLnBrk="1" fontAlgn="base" hangingPunct="1">
        <a:spcBef>
          <a:spcPct val="0"/>
        </a:spcBef>
        <a:spcAft>
          <a:spcPct val="0"/>
        </a:spcAft>
        <a:defRPr sz="3000">
          <a:solidFill>
            <a:srgbClr val="102E54"/>
          </a:solidFill>
          <a:latin typeface="Calibri" charset="0"/>
          <a:ea typeface="ＭＳ Ｐゴシック" charset="-128"/>
        </a:defRPr>
      </a:lvl2pPr>
      <a:lvl3pPr algn="l" rtl="0" eaLnBrk="1" fontAlgn="base" hangingPunct="1">
        <a:spcBef>
          <a:spcPct val="0"/>
        </a:spcBef>
        <a:spcAft>
          <a:spcPct val="0"/>
        </a:spcAft>
        <a:defRPr sz="3000">
          <a:solidFill>
            <a:srgbClr val="102E54"/>
          </a:solidFill>
          <a:latin typeface="Calibri" charset="0"/>
          <a:ea typeface="ＭＳ Ｐゴシック" charset="-128"/>
        </a:defRPr>
      </a:lvl3pPr>
      <a:lvl4pPr algn="l" rtl="0" eaLnBrk="1" fontAlgn="base" hangingPunct="1">
        <a:spcBef>
          <a:spcPct val="0"/>
        </a:spcBef>
        <a:spcAft>
          <a:spcPct val="0"/>
        </a:spcAft>
        <a:defRPr sz="3000">
          <a:solidFill>
            <a:srgbClr val="102E54"/>
          </a:solidFill>
          <a:latin typeface="Calibri" charset="0"/>
          <a:ea typeface="ＭＳ Ｐゴシック" charset="-128"/>
        </a:defRPr>
      </a:lvl4pPr>
      <a:lvl5pPr algn="l" rtl="0" eaLnBrk="1" fontAlgn="base" hangingPunct="1">
        <a:spcBef>
          <a:spcPct val="0"/>
        </a:spcBef>
        <a:spcAft>
          <a:spcPct val="0"/>
        </a:spcAft>
        <a:defRPr sz="3000">
          <a:solidFill>
            <a:srgbClr val="102E54"/>
          </a:solidFill>
          <a:latin typeface="Calibri" charset="0"/>
          <a:ea typeface="ＭＳ Ｐゴシック" charset="-128"/>
        </a:defRPr>
      </a:lvl5pPr>
      <a:lvl6pPr marL="342900" algn="ctr" rtl="0" eaLnBrk="1" fontAlgn="base" hangingPunct="1">
        <a:spcBef>
          <a:spcPct val="0"/>
        </a:spcBef>
        <a:spcAft>
          <a:spcPct val="0"/>
        </a:spcAft>
        <a:defRPr sz="3300">
          <a:solidFill>
            <a:schemeClr val="tx2"/>
          </a:solidFill>
          <a:latin typeface="Arial" pitchFamily="-112" charset="0"/>
        </a:defRPr>
      </a:lvl6pPr>
      <a:lvl7pPr marL="685800" algn="ctr" rtl="0" eaLnBrk="1" fontAlgn="base" hangingPunct="1">
        <a:spcBef>
          <a:spcPct val="0"/>
        </a:spcBef>
        <a:spcAft>
          <a:spcPct val="0"/>
        </a:spcAft>
        <a:defRPr sz="3300">
          <a:solidFill>
            <a:schemeClr val="tx2"/>
          </a:solidFill>
          <a:latin typeface="Arial" pitchFamily="-112" charset="0"/>
        </a:defRPr>
      </a:lvl7pPr>
      <a:lvl8pPr marL="1028700" algn="ctr" rtl="0" eaLnBrk="1" fontAlgn="base" hangingPunct="1">
        <a:spcBef>
          <a:spcPct val="0"/>
        </a:spcBef>
        <a:spcAft>
          <a:spcPct val="0"/>
        </a:spcAft>
        <a:defRPr sz="3300">
          <a:solidFill>
            <a:schemeClr val="tx2"/>
          </a:solidFill>
          <a:latin typeface="Arial" pitchFamily="-112" charset="0"/>
        </a:defRPr>
      </a:lvl8pPr>
      <a:lvl9pPr marL="1371600" algn="ctr" rtl="0" eaLnBrk="1" fontAlgn="base" hangingPunct="1">
        <a:spcBef>
          <a:spcPct val="0"/>
        </a:spcBef>
        <a:spcAft>
          <a:spcPct val="0"/>
        </a:spcAft>
        <a:defRPr sz="3300">
          <a:solidFill>
            <a:schemeClr val="tx2"/>
          </a:solidFill>
          <a:latin typeface="Arial" pitchFamily="-112" charset="0"/>
        </a:defRPr>
      </a:lvl9pPr>
    </p:titleStyle>
    <p:bodyStyle>
      <a:lvl1pPr marL="257175" indent="-257175" algn="l" rtl="0" eaLnBrk="1" fontAlgn="base" hangingPunct="1">
        <a:spcBef>
          <a:spcPct val="20000"/>
        </a:spcBef>
        <a:spcAft>
          <a:spcPct val="0"/>
        </a:spcAft>
        <a:buClr>
          <a:srgbClr val="102E54"/>
        </a:buClr>
        <a:buFont typeface="Wingdings" pitchFamily="-111" charset="2"/>
        <a:buChar char="§"/>
        <a:defRPr sz="1800">
          <a:solidFill>
            <a:schemeClr val="tx1"/>
          </a:solidFill>
          <a:latin typeface="Calibri"/>
          <a:ea typeface="ＭＳ Ｐゴシック" charset="-128"/>
          <a:cs typeface="Calibri"/>
        </a:defRPr>
      </a:lvl1pPr>
      <a:lvl2pPr marL="557213" indent="-214313" algn="l" rtl="0" eaLnBrk="1" fontAlgn="base" hangingPunct="1">
        <a:spcBef>
          <a:spcPct val="20000"/>
        </a:spcBef>
        <a:spcAft>
          <a:spcPct val="0"/>
        </a:spcAft>
        <a:buClr>
          <a:srgbClr val="800000"/>
        </a:buClr>
        <a:buFont typeface="Wingdings" pitchFamily="-111" charset="2"/>
        <a:buChar char="§"/>
        <a:defRPr sz="1500">
          <a:solidFill>
            <a:schemeClr val="tx1"/>
          </a:solidFill>
          <a:latin typeface="Calibri"/>
          <a:ea typeface="ＭＳ Ｐゴシック" pitchFamily="-112" charset="-128"/>
          <a:cs typeface="Calibri"/>
        </a:defRPr>
      </a:lvl2pPr>
      <a:lvl3pPr marL="857250" indent="-17145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200150" indent="-171450" algn="l" rtl="0" eaLnBrk="1" fontAlgn="base" hangingPunct="1">
        <a:spcBef>
          <a:spcPct val="20000"/>
        </a:spcBef>
        <a:spcAft>
          <a:spcPct val="0"/>
        </a:spcAft>
        <a:buChar char="–"/>
        <a:defRPr sz="1200">
          <a:solidFill>
            <a:schemeClr val="tx1"/>
          </a:solidFill>
          <a:latin typeface="Calibri"/>
          <a:ea typeface="ＭＳ Ｐゴシック" pitchFamily="-112" charset="-128"/>
          <a:cs typeface="Calibri"/>
        </a:defRPr>
      </a:lvl4pPr>
      <a:lvl5pPr marL="1543050" indent="-171450" algn="l" rtl="0" eaLnBrk="1" fontAlgn="base" hangingPunct="1">
        <a:spcBef>
          <a:spcPct val="20000"/>
        </a:spcBef>
        <a:spcAft>
          <a:spcPct val="0"/>
        </a:spcAft>
        <a:buChar char="»"/>
        <a:defRPr sz="1200">
          <a:solidFill>
            <a:schemeClr val="tx1"/>
          </a:solidFill>
          <a:latin typeface="Calibri"/>
          <a:ea typeface="ＭＳ Ｐゴシック" pitchFamily="-112" charset="-128"/>
          <a:cs typeface="Calibri"/>
        </a:defRPr>
      </a:lvl5pPr>
      <a:lvl6pPr marL="1885950" indent="-171450" algn="l" rtl="0" eaLnBrk="1" fontAlgn="base" hangingPunct="1">
        <a:spcBef>
          <a:spcPct val="20000"/>
        </a:spcBef>
        <a:spcAft>
          <a:spcPct val="0"/>
        </a:spcAft>
        <a:buChar char="»"/>
        <a:defRPr sz="1500">
          <a:solidFill>
            <a:schemeClr val="tx1"/>
          </a:solidFill>
          <a:latin typeface="+mn-lt"/>
          <a:ea typeface="ＭＳ Ｐゴシック" pitchFamily="-112" charset="-128"/>
        </a:defRPr>
      </a:lvl6pPr>
      <a:lvl7pPr marL="2228850" indent="-171450" algn="l" rtl="0" eaLnBrk="1" fontAlgn="base" hangingPunct="1">
        <a:spcBef>
          <a:spcPct val="20000"/>
        </a:spcBef>
        <a:spcAft>
          <a:spcPct val="0"/>
        </a:spcAft>
        <a:buChar char="»"/>
        <a:defRPr sz="1500">
          <a:solidFill>
            <a:schemeClr val="tx1"/>
          </a:solidFill>
          <a:latin typeface="+mn-lt"/>
          <a:ea typeface="ＭＳ Ｐゴシック" pitchFamily="-112" charset="-128"/>
        </a:defRPr>
      </a:lvl7pPr>
      <a:lvl8pPr marL="2571750" indent="-171450" algn="l" rtl="0" eaLnBrk="1" fontAlgn="base" hangingPunct="1">
        <a:spcBef>
          <a:spcPct val="20000"/>
        </a:spcBef>
        <a:spcAft>
          <a:spcPct val="0"/>
        </a:spcAft>
        <a:buChar char="»"/>
        <a:defRPr sz="1500">
          <a:solidFill>
            <a:schemeClr val="tx1"/>
          </a:solidFill>
          <a:latin typeface="+mn-lt"/>
          <a:ea typeface="ＭＳ Ｐゴシック" pitchFamily="-112" charset="-128"/>
        </a:defRPr>
      </a:lvl8pPr>
      <a:lvl9pPr marL="2914650" indent="-171450" algn="l" rtl="0" eaLnBrk="1" fontAlgn="base" hangingPunct="1">
        <a:spcBef>
          <a:spcPct val="20000"/>
        </a:spcBef>
        <a:spcAft>
          <a:spcPct val="0"/>
        </a:spcAft>
        <a:buChar char="»"/>
        <a:defRPr sz="1500">
          <a:solidFill>
            <a:schemeClr val="tx1"/>
          </a:solidFill>
          <a:latin typeface="+mn-lt"/>
          <a:ea typeface="ＭＳ Ｐゴシック" pitchFamily="-112"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EFB61F-F226-45B7-BFBE-112D04DC63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50299D-1C89-4936-81C5-F62750555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19928-404B-4338-9B7C-9F851EB5C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F4103-695A-4CDF-BC85-FD9A26A6DF10}" type="datetimeFigureOut">
              <a:rPr lang="en-US" smtClean="0"/>
              <a:t>7/18/2018</a:t>
            </a:fld>
            <a:endParaRPr lang="en-US"/>
          </a:p>
        </p:txBody>
      </p:sp>
      <p:sp>
        <p:nvSpPr>
          <p:cNvPr id="5" name="Footer Placeholder 4">
            <a:extLst>
              <a:ext uri="{FF2B5EF4-FFF2-40B4-BE49-F238E27FC236}">
                <a16:creationId xmlns:a16="http://schemas.microsoft.com/office/drawing/2014/main" id="{38C3D736-7B07-470A-AE77-844D30EF0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40196E-B711-4B93-AF60-9053BD8BA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BFC48-847D-40A7-8E03-F50D5BD2E44B}" type="slidenum">
              <a:rPr lang="en-US" smtClean="0"/>
              <a:t>‹#›</a:t>
            </a:fld>
            <a:endParaRPr lang="en-US"/>
          </a:p>
        </p:txBody>
      </p:sp>
    </p:spTree>
    <p:extLst>
      <p:ext uri="{BB962C8B-B14F-4D97-AF65-F5344CB8AC3E}">
        <p14:creationId xmlns:p14="http://schemas.microsoft.com/office/powerpoint/2010/main" val="58745008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9BB6-E5FE-442D-BBF9-247844E019D1}"/>
              </a:ext>
            </a:extLst>
          </p:cNvPr>
          <p:cNvSpPr>
            <a:spLocks noGrp="1"/>
          </p:cNvSpPr>
          <p:nvPr>
            <p:ph type="ctrTitle"/>
          </p:nvPr>
        </p:nvSpPr>
        <p:spPr/>
        <p:txBody>
          <a:bodyPr/>
          <a:lstStyle/>
          <a:p>
            <a:r>
              <a:rPr lang="en-US" dirty="0"/>
              <a:t>Thoughts on Fugu…</a:t>
            </a:r>
          </a:p>
        </p:txBody>
      </p:sp>
      <p:sp>
        <p:nvSpPr>
          <p:cNvPr id="3" name="Subtitle 2">
            <a:extLst>
              <a:ext uri="{FF2B5EF4-FFF2-40B4-BE49-F238E27FC236}">
                <a16:creationId xmlns:a16="http://schemas.microsoft.com/office/drawing/2014/main" id="{24AB1C31-B680-49FF-9D5A-2A2A4979901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3205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223E-F221-4931-AC1F-8EA64EC15E31}"/>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7A42662A-AA01-4216-9132-C68AAE181262}"/>
              </a:ext>
            </a:extLst>
          </p:cNvPr>
          <p:cNvSpPr>
            <a:spLocks noGrp="1"/>
          </p:cNvSpPr>
          <p:nvPr>
            <p:ph idx="1"/>
          </p:nvPr>
        </p:nvSpPr>
        <p:spPr/>
        <p:txBody>
          <a:bodyPr/>
          <a:lstStyle/>
          <a:p>
            <a:r>
              <a:rPr lang="en-US" dirty="0"/>
              <a:t>Modules have to match input and output structures</a:t>
            </a:r>
          </a:p>
          <a:p>
            <a:pPr lvl="1"/>
            <a:r>
              <a:rPr lang="en-US" dirty="0"/>
              <a:t>Size and Time of a module’s outputs must equal the downstream input</a:t>
            </a:r>
          </a:p>
          <a:p>
            <a:endParaRPr lang="en-US" dirty="0"/>
          </a:p>
          <a:p>
            <a:endParaRPr lang="en-US" dirty="0"/>
          </a:p>
          <a:p>
            <a:endParaRPr lang="en-US" dirty="0"/>
          </a:p>
          <a:p>
            <a:r>
              <a:rPr lang="en-US" dirty="0"/>
              <a:t>Delay has to be accounted for globally</a:t>
            </a:r>
          </a:p>
          <a:p>
            <a:pPr lvl="1"/>
            <a:r>
              <a:rPr lang="en-US" dirty="0"/>
              <a:t>If information is being processed in parallel, then delays must match</a:t>
            </a:r>
          </a:p>
        </p:txBody>
      </p:sp>
    </p:spTree>
    <p:extLst>
      <p:ext uri="{BB962C8B-B14F-4D97-AF65-F5344CB8AC3E}">
        <p14:creationId xmlns:p14="http://schemas.microsoft.com/office/powerpoint/2010/main" val="371667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5345-F6D6-4800-A163-E6E3F191C516}"/>
              </a:ext>
            </a:extLst>
          </p:cNvPr>
          <p:cNvSpPr>
            <a:spLocks noGrp="1"/>
          </p:cNvSpPr>
          <p:nvPr>
            <p:ph type="title"/>
          </p:nvPr>
        </p:nvSpPr>
        <p:spPr/>
        <p:txBody>
          <a:bodyPr/>
          <a:lstStyle/>
          <a:p>
            <a:r>
              <a:rPr lang="en-US" dirty="0"/>
              <a:t>We can take put SpikeSort at the back-end of Strassen, but not the other way around…</a:t>
            </a:r>
          </a:p>
        </p:txBody>
      </p:sp>
      <p:pic>
        <p:nvPicPr>
          <p:cNvPr id="5" name="Picture 4">
            <a:extLst>
              <a:ext uri="{FF2B5EF4-FFF2-40B4-BE49-F238E27FC236}">
                <a16:creationId xmlns:a16="http://schemas.microsoft.com/office/drawing/2014/main" id="{097FCAAD-D7A4-4BBE-85AF-9D42BF1C1EB5}"/>
              </a:ext>
            </a:extLst>
          </p:cNvPr>
          <p:cNvPicPr>
            <a:picLocks noChangeAspect="1"/>
          </p:cNvPicPr>
          <p:nvPr/>
        </p:nvPicPr>
        <p:blipFill rotWithShape="1">
          <a:blip r:embed="rId2"/>
          <a:srcRect r="26187"/>
          <a:stretch/>
        </p:blipFill>
        <p:spPr>
          <a:xfrm>
            <a:off x="7656786" y="1991584"/>
            <a:ext cx="3968649" cy="2286291"/>
          </a:xfrm>
          <a:prstGeom prst="rect">
            <a:avLst/>
          </a:prstGeom>
        </p:spPr>
      </p:pic>
      <p:pic>
        <p:nvPicPr>
          <p:cNvPr id="6" name="Picture 5">
            <a:extLst>
              <a:ext uri="{FF2B5EF4-FFF2-40B4-BE49-F238E27FC236}">
                <a16:creationId xmlns:a16="http://schemas.microsoft.com/office/drawing/2014/main" id="{381097EB-C644-434F-BCF0-56DC1FDC4F53}"/>
              </a:ext>
            </a:extLst>
          </p:cNvPr>
          <p:cNvPicPr>
            <a:picLocks noChangeAspect="1"/>
          </p:cNvPicPr>
          <p:nvPr/>
        </p:nvPicPr>
        <p:blipFill>
          <a:blip r:embed="rId3"/>
          <a:stretch>
            <a:fillRect/>
          </a:stretch>
        </p:blipFill>
        <p:spPr>
          <a:xfrm>
            <a:off x="522889" y="1991584"/>
            <a:ext cx="3810485" cy="2286291"/>
          </a:xfrm>
          <a:prstGeom prst="rect">
            <a:avLst/>
          </a:prstGeom>
        </p:spPr>
      </p:pic>
      <p:sp>
        <p:nvSpPr>
          <p:cNvPr id="66" name="TextBox 65">
            <a:extLst>
              <a:ext uri="{FF2B5EF4-FFF2-40B4-BE49-F238E27FC236}">
                <a16:creationId xmlns:a16="http://schemas.microsoft.com/office/drawing/2014/main" id="{CD402476-420A-46D2-B8CF-97CDA4ACAE96}"/>
              </a:ext>
            </a:extLst>
          </p:cNvPr>
          <p:cNvSpPr txBox="1"/>
          <p:nvPr/>
        </p:nvSpPr>
        <p:spPr>
          <a:xfrm>
            <a:off x="12728501" y="5998356"/>
            <a:ext cx="662361" cy="523220"/>
          </a:xfrm>
          <a:prstGeom prst="rect">
            <a:avLst/>
          </a:prstGeom>
          <a:noFill/>
        </p:spPr>
        <p:txBody>
          <a:bodyPr wrap="none" rtlCol="0">
            <a:spAutoFit/>
          </a:bodyPr>
          <a:lstStyle/>
          <a:p>
            <a:r>
              <a:rPr lang="en-US" sz="2800" dirty="0" err="1"/>
              <a:t>x</a:t>
            </a:r>
            <a:r>
              <a:rPr lang="en-US" sz="2800" baseline="-25000" dirty="0" err="1"/>
              <a:t>out</a:t>
            </a:r>
            <a:endParaRPr lang="en-US" sz="2800" dirty="0"/>
          </a:p>
        </p:txBody>
      </p:sp>
      <p:pic>
        <p:nvPicPr>
          <p:cNvPr id="120" name="Picture 119">
            <a:extLst>
              <a:ext uri="{FF2B5EF4-FFF2-40B4-BE49-F238E27FC236}">
                <a16:creationId xmlns:a16="http://schemas.microsoft.com/office/drawing/2014/main" id="{7B8E0515-BF39-45C2-8380-3CA825EAB2E0}"/>
              </a:ext>
            </a:extLst>
          </p:cNvPr>
          <p:cNvPicPr>
            <a:picLocks noChangeAspect="1"/>
          </p:cNvPicPr>
          <p:nvPr/>
        </p:nvPicPr>
        <p:blipFill>
          <a:blip r:embed="rId4"/>
          <a:stretch>
            <a:fillRect/>
          </a:stretch>
        </p:blipFill>
        <p:spPr>
          <a:xfrm>
            <a:off x="522889" y="4562434"/>
            <a:ext cx="8751245" cy="2400414"/>
          </a:xfrm>
          <a:prstGeom prst="rect">
            <a:avLst/>
          </a:prstGeom>
        </p:spPr>
      </p:pic>
      <p:sp>
        <p:nvSpPr>
          <p:cNvPr id="121" name="Arrow: Down 120">
            <a:extLst>
              <a:ext uri="{FF2B5EF4-FFF2-40B4-BE49-F238E27FC236}">
                <a16:creationId xmlns:a16="http://schemas.microsoft.com/office/drawing/2014/main" id="{FEDC511D-903E-4001-926F-32CD7A1202D5}"/>
              </a:ext>
            </a:extLst>
          </p:cNvPr>
          <p:cNvSpPr/>
          <p:nvPr/>
        </p:nvSpPr>
        <p:spPr>
          <a:xfrm>
            <a:off x="4226010" y="2619631"/>
            <a:ext cx="3323967" cy="1808693"/>
          </a:xfrm>
          <a:custGeom>
            <a:avLst/>
            <a:gdLst>
              <a:gd name="connsiteX0" fmla="*/ 0 w 1907628"/>
              <a:gd name="connsiteY0" fmla="*/ 417786 h 835572"/>
              <a:gd name="connsiteX1" fmla="*/ 476907 w 1907628"/>
              <a:gd name="connsiteY1" fmla="*/ 417786 h 835572"/>
              <a:gd name="connsiteX2" fmla="*/ 476907 w 1907628"/>
              <a:gd name="connsiteY2" fmla="*/ 0 h 835572"/>
              <a:gd name="connsiteX3" fmla="*/ 1430721 w 1907628"/>
              <a:gd name="connsiteY3" fmla="*/ 0 h 835572"/>
              <a:gd name="connsiteX4" fmla="*/ 1430721 w 1907628"/>
              <a:gd name="connsiteY4" fmla="*/ 417786 h 835572"/>
              <a:gd name="connsiteX5" fmla="*/ 1907628 w 1907628"/>
              <a:gd name="connsiteY5" fmla="*/ 417786 h 835572"/>
              <a:gd name="connsiteX6" fmla="*/ 953814 w 1907628"/>
              <a:gd name="connsiteY6" fmla="*/ 835572 h 835572"/>
              <a:gd name="connsiteX7" fmla="*/ 0 w 1907628"/>
              <a:gd name="connsiteY7" fmla="*/ 417786 h 835572"/>
              <a:gd name="connsiteX0" fmla="*/ 103860 w 2011488"/>
              <a:gd name="connsiteY0" fmla="*/ 961484 h 1379270"/>
              <a:gd name="connsiteX1" fmla="*/ 580767 w 2011488"/>
              <a:gd name="connsiteY1" fmla="*/ 961484 h 1379270"/>
              <a:gd name="connsiteX2" fmla="*/ 0 w 2011488"/>
              <a:gd name="connsiteY2" fmla="*/ 0 h 1379270"/>
              <a:gd name="connsiteX3" fmla="*/ 1534581 w 2011488"/>
              <a:gd name="connsiteY3" fmla="*/ 543698 h 1379270"/>
              <a:gd name="connsiteX4" fmla="*/ 1534581 w 2011488"/>
              <a:gd name="connsiteY4" fmla="*/ 961484 h 1379270"/>
              <a:gd name="connsiteX5" fmla="*/ 2011488 w 2011488"/>
              <a:gd name="connsiteY5" fmla="*/ 961484 h 1379270"/>
              <a:gd name="connsiteX6" fmla="*/ 1057674 w 2011488"/>
              <a:gd name="connsiteY6" fmla="*/ 1379270 h 1379270"/>
              <a:gd name="connsiteX7" fmla="*/ 103860 w 2011488"/>
              <a:gd name="connsiteY7" fmla="*/ 961484 h 1379270"/>
              <a:gd name="connsiteX0" fmla="*/ 103860 w 2102992"/>
              <a:gd name="connsiteY0" fmla="*/ 961484 h 1379270"/>
              <a:gd name="connsiteX1" fmla="*/ 580767 w 2102992"/>
              <a:gd name="connsiteY1" fmla="*/ 961484 h 1379270"/>
              <a:gd name="connsiteX2" fmla="*/ 0 w 2102992"/>
              <a:gd name="connsiteY2" fmla="*/ 0 h 1379270"/>
              <a:gd name="connsiteX3" fmla="*/ 2102992 w 2102992"/>
              <a:gd name="connsiteY3" fmla="*/ 0 h 1379270"/>
              <a:gd name="connsiteX4" fmla="*/ 1534581 w 2102992"/>
              <a:gd name="connsiteY4" fmla="*/ 961484 h 1379270"/>
              <a:gd name="connsiteX5" fmla="*/ 2011488 w 2102992"/>
              <a:gd name="connsiteY5" fmla="*/ 961484 h 1379270"/>
              <a:gd name="connsiteX6" fmla="*/ 1057674 w 2102992"/>
              <a:gd name="connsiteY6" fmla="*/ 1379270 h 1379270"/>
              <a:gd name="connsiteX7" fmla="*/ 103860 w 2102992"/>
              <a:gd name="connsiteY7" fmla="*/ 961484 h 1379270"/>
              <a:gd name="connsiteX0" fmla="*/ 103860 w 2102992"/>
              <a:gd name="connsiteY0" fmla="*/ 961484 h 1379270"/>
              <a:gd name="connsiteX1" fmla="*/ 580767 w 2102992"/>
              <a:gd name="connsiteY1" fmla="*/ 961484 h 1379270"/>
              <a:gd name="connsiteX2" fmla="*/ 0 w 2102992"/>
              <a:gd name="connsiteY2" fmla="*/ 0 h 1379270"/>
              <a:gd name="connsiteX3" fmla="*/ 1335873 w 2102992"/>
              <a:gd name="connsiteY3" fmla="*/ 3064 h 1379270"/>
              <a:gd name="connsiteX4" fmla="*/ 2102992 w 2102992"/>
              <a:gd name="connsiteY4" fmla="*/ 0 h 1379270"/>
              <a:gd name="connsiteX5" fmla="*/ 1534581 w 2102992"/>
              <a:gd name="connsiteY5" fmla="*/ 961484 h 1379270"/>
              <a:gd name="connsiteX6" fmla="*/ 2011488 w 2102992"/>
              <a:gd name="connsiteY6" fmla="*/ 961484 h 1379270"/>
              <a:gd name="connsiteX7" fmla="*/ 1057674 w 2102992"/>
              <a:gd name="connsiteY7" fmla="*/ 1379270 h 1379270"/>
              <a:gd name="connsiteX8" fmla="*/ 103860 w 2102992"/>
              <a:gd name="connsiteY8" fmla="*/ 961484 h 1379270"/>
              <a:gd name="connsiteX0" fmla="*/ 103860 w 2102992"/>
              <a:gd name="connsiteY0" fmla="*/ 961484 h 1379270"/>
              <a:gd name="connsiteX1" fmla="*/ 580767 w 2102992"/>
              <a:gd name="connsiteY1" fmla="*/ 961484 h 1379270"/>
              <a:gd name="connsiteX2" fmla="*/ 0 w 2102992"/>
              <a:gd name="connsiteY2" fmla="*/ 0 h 1379270"/>
              <a:gd name="connsiteX3" fmla="*/ 631537 w 2102992"/>
              <a:gd name="connsiteY3" fmla="*/ 3064 h 1379270"/>
              <a:gd name="connsiteX4" fmla="*/ 1335873 w 2102992"/>
              <a:gd name="connsiteY4" fmla="*/ 3064 h 1379270"/>
              <a:gd name="connsiteX5" fmla="*/ 2102992 w 2102992"/>
              <a:gd name="connsiteY5" fmla="*/ 0 h 1379270"/>
              <a:gd name="connsiteX6" fmla="*/ 1534581 w 2102992"/>
              <a:gd name="connsiteY6" fmla="*/ 961484 h 1379270"/>
              <a:gd name="connsiteX7" fmla="*/ 2011488 w 2102992"/>
              <a:gd name="connsiteY7" fmla="*/ 961484 h 1379270"/>
              <a:gd name="connsiteX8" fmla="*/ 1057674 w 2102992"/>
              <a:gd name="connsiteY8" fmla="*/ 1379270 h 1379270"/>
              <a:gd name="connsiteX9" fmla="*/ 103860 w 2102992"/>
              <a:gd name="connsiteY9" fmla="*/ 961484 h 1379270"/>
              <a:gd name="connsiteX0" fmla="*/ 103860 w 2102992"/>
              <a:gd name="connsiteY0" fmla="*/ 961484 h 1379270"/>
              <a:gd name="connsiteX1" fmla="*/ 580767 w 2102992"/>
              <a:gd name="connsiteY1" fmla="*/ 961484 h 1379270"/>
              <a:gd name="connsiteX2" fmla="*/ 0 w 2102992"/>
              <a:gd name="connsiteY2" fmla="*/ 0 h 1379270"/>
              <a:gd name="connsiteX3" fmla="*/ 631537 w 2102992"/>
              <a:gd name="connsiteY3" fmla="*/ 3064 h 1379270"/>
              <a:gd name="connsiteX4" fmla="*/ 1101094 w 2102992"/>
              <a:gd name="connsiteY4" fmla="*/ 3064 h 1379270"/>
              <a:gd name="connsiteX5" fmla="*/ 1335873 w 2102992"/>
              <a:gd name="connsiteY5" fmla="*/ 3064 h 1379270"/>
              <a:gd name="connsiteX6" fmla="*/ 2102992 w 2102992"/>
              <a:gd name="connsiteY6" fmla="*/ 0 h 1379270"/>
              <a:gd name="connsiteX7" fmla="*/ 1534581 w 2102992"/>
              <a:gd name="connsiteY7" fmla="*/ 961484 h 1379270"/>
              <a:gd name="connsiteX8" fmla="*/ 2011488 w 2102992"/>
              <a:gd name="connsiteY8" fmla="*/ 961484 h 1379270"/>
              <a:gd name="connsiteX9" fmla="*/ 1057674 w 2102992"/>
              <a:gd name="connsiteY9" fmla="*/ 1379270 h 1379270"/>
              <a:gd name="connsiteX10" fmla="*/ 103860 w 2102992"/>
              <a:gd name="connsiteY10" fmla="*/ 961484 h 1379270"/>
              <a:gd name="connsiteX0" fmla="*/ 103860 w 2102992"/>
              <a:gd name="connsiteY0" fmla="*/ 961484 h 1379270"/>
              <a:gd name="connsiteX1" fmla="*/ 580767 w 2102992"/>
              <a:gd name="connsiteY1" fmla="*/ 961484 h 1379270"/>
              <a:gd name="connsiteX2" fmla="*/ 0 w 2102992"/>
              <a:gd name="connsiteY2" fmla="*/ 0 h 1379270"/>
              <a:gd name="connsiteX3" fmla="*/ 631537 w 2102992"/>
              <a:gd name="connsiteY3" fmla="*/ 3064 h 1379270"/>
              <a:gd name="connsiteX4" fmla="*/ 1051667 w 2102992"/>
              <a:gd name="connsiteY4" fmla="*/ 583832 h 1379270"/>
              <a:gd name="connsiteX5" fmla="*/ 1335873 w 2102992"/>
              <a:gd name="connsiteY5" fmla="*/ 3064 h 1379270"/>
              <a:gd name="connsiteX6" fmla="*/ 2102992 w 2102992"/>
              <a:gd name="connsiteY6" fmla="*/ 0 h 1379270"/>
              <a:gd name="connsiteX7" fmla="*/ 1534581 w 2102992"/>
              <a:gd name="connsiteY7" fmla="*/ 961484 h 1379270"/>
              <a:gd name="connsiteX8" fmla="*/ 2011488 w 2102992"/>
              <a:gd name="connsiteY8" fmla="*/ 961484 h 1379270"/>
              <a:gd name="connsiteX9" fmla="*/ 1057674 w 2102992"/>
              <a:gd name="connsiteY9" fmla="*/ 1379270 h 1379270"/>
              <a:gd name="connsiteX10" fmla="*/ 103860 w 2102992"/>
              <a:gd name="connsiteY10" fmla="*/ 961484 h 1379270"/>
              <a:gd name="connsiteX0" fmla="*/ 103860 w 2176132"/>
              <a:gd name="connsiteY0" fmla="*/ 1390907 h 1808693"/>
              <a:gd name="connsiteX1" fmla="*/ 580767 w 2176132"/>
              <a:gd name="connsiteY1" fmla="*/ 1390907 h 1808693"/>
              <a:gd name="connsiteX2" fmla="*/ 0 w 2176132"/>
              <a:gd name="connsiteY2" fmla="*/ 429423 h 1808693"/>
              <a:gd name="connsiteX3" fmla="*/ 631537 w 2176132"/>
              <a:gd name="connsiteY3" fmla="*/ 432487 h 1808693"/>
              <a:gd name="connsiteX4" fmla="*/ 1051667 w 2176132"/>
              <a:gd name="connsiteY4" fmla="*/ 1013255 h 1808693"/>
              <a:gd name="connsiteX5" fmla="*/ 2176132 w 2176132"/>
              <a:gd name="connsiteY5" fmla="*/ 0 h 1808693"/>
              <a:gd name="connsiteX6" fmla="*/ 2102992 w 2176132"/>
              <a:gd name="connsiteY6" fmla="*/ 429423 h 1808693"/>
              <a:gd name="connsiteX7" fmla="*/ 1534581 w 2176132"/>
              <a:gd name="connsiteY7" fmla="*/ 1390907 h 1808693"/>
              <a:gd name="connsiteX8" fmla="*/ 2011488 w 2176132"/>
              <a:gd name="connsiteY8" fmla="*/ 1390907 h 1808693"/>
              <a:gd name="connsiteX9" fmla="*/ 1057674 w 2176132"/>
              <a:gd name="connsiteY9" fmla="*/ 1808693 h 1808693"/>
              <a:gd name="connsiteX10" fmla="*/ 103860 w 2176132"/>
              <a:gd name="connsiteY10" fmla="*/ 1390907 h 1808693"/>
              <a:gd name="connsiteX0" fmla="*/ 103860 w 2176132"/>
              <a:gd name="connsiteY0" fmla="*/ 1390907 h 1808693"/>
              <a:gd name="connsiteX1" fmla="*/ 580767 w 2176132"/>
              <a:gd name="connsiteY1" fmla="*/ 1390907 h 1808693"/>
              <a:gd name="connsiteX2" fmla="*/ 0 w 2176132"/>
              <a:gd name="connsiteY2" fmla="*/ 429423 h 1808693"/>
              <a:gd name="connsiteX3" fmla="*/ 631537 w 2176132"/>
              <a:gd name="connsiteY3" fmla="*/ 432487 h 1808693"/>
              <a:gd name="connsiteX4" fmla="*/ 1051667 w 2176132"/>
              <a:gd name="connsiteY4" fmla="*/ 1013255 h 1808693"/>
              <a:gd name="connsiteX5" fmla="*/ 2176132 w 2176132"/>
              <a:gd name="connsiteY5" fmla="*/ 0 h 1808693"/>
              <a:gd name="connsiteX6" fmla="*/ 2102992 w 2176132"/>
              <a:gd name="connsiteY6" fmla="*/ 429423 h 1808693"/>
              <a:gd name="connsiteX7" fmla="*/ 1534581 w 2176132"/>
              <a:gd name="connsiteY7" fmla="*/ 1390907 h 1808693"/>
              <a:gd name="connsiteX8" fmla="*/ 2011488 w 2176132"/>
              <a:gd name="connsiteY8" fmla="*/ 1390907 h 1808693"/>
              <a:gd name="connsiteX9" fmla="*/ 1057674 w 2176132"/>
              <a:gd name="connsiteY9" fmla="*/ 1808693 h 1808693"/>
              <a:gd name="connsiteX10" fmla="*/ 103860 w 2176132"/>
              <a:gd name="connsiteY10" fmla="*/ 1390907 h 1808693"/>
              <a:gd name="connsiteX0" fmla="*/ 103860 w 2176132"/>
              <a:gd name="connsiteY0" fmla="*/ 1390907 h 1808693"/>
              <a:gd name="connsiteX1" fmla="*/ 580767 w 2176132"/>
              <a:gd name="connsiteY1" fmla="*/ 1390907 h 1808693"/>
              <a:gd name="connsiteX2" fmla="*/ 0 w 2176132"/>
              <a:gd name="connsiteY2" fmla="*/ 429423 h 1808693"/>
              <a:gd name="connsiteX3" fmla="*/ 631537 w 2176132"/>
              <a:gd name="connsiteY3" fmla="*/ 432487 h 1808693"/>
              <a:gd name="connsiteX4" fmla="*/ 1051667 w 2176132"/>
              <a:gd name="connsiteY4" fmla="*/ 1013255 h 1808693"/>
              <a:gd name="connsiteX5" fmla="*/ 2176132 w 2176132"/>
              <a:gd name="connsiteY5" fmla="*/ 0 h 1808693"/>
              <a:gd name="connsiteX6" fmla="*/ 2140062 w 2176132"/>
              <a:gd name="connsiteY6" fmla="*/ 552991 h 1808693"/>
              <a:gd name="connsiteX7" fmla="*/ 1534581 w 2176132"/>
              <a:gd name="connsiteY7" fmla="*/ 1390907 h 1808693"/>
              <a:gd name="connsiteX8" fmla="*/ 2011488 w 2176132"/>
              <a:gd name="connsiteY8" fmla="*/ 1390907 h 1808693"/>
              <a:gd name="connsiteX9" fmla="*/ 1057674 w 2176132"/>
              <a:gd name="connsiteY9" fmla="*/ 1808693 h 1808693"/>
              <a:gd name="connsiteX10" fmla="*/ 103860 w 2176132"/>
              <a:gd name="connsiteY10" fmla="*/ 1390907 h 1808693"/>
              <a:gd name="connsiteX0" fmla="*/ 114874 w 2187146"/>
              <a:gd name="connsiteY0" fmla="*/ 1390907 h 1808693"/>
              <a:gd name="connsiteX1" fmla="*/ 591781 w 2187146"/>
              <a:gd name="connsiteY1" fmla="*/ 1390907 h 1808693"/>
              <a:gd name="connsiteX2" fmla="*/ 11014 w 2187146"/>
              <a:gd name="connsiteY2" fmla="*/ 429423 h 1808693"/>
              <a:gd name="connsiteX3" fmla="*/ 0 w 2187146"/>
              <a:gd name="connsiteY3" fmla="*/ 24714 h 1808693"/>
              <a:gd name="connsiteX4" fmla="*/ 1062681 w 2187146"/>
              <a:gd name="connsiteY4" fmla="*/ 1013255 h 1808693"/>
              <a:gd name="connsiteX5" fmla="*/ 2187146 w 2187146"/>
              <a:gd name="connsiteY5" fmla="*/ 0 h 1808693"/>
              <a:gd name="connsiteX6" fmla="*/ 2151076 w 2187146"/>
              <a:gd name="connsiteY6" fmla="*/ 552991 h 1808693"/>
              <a:gd name="connsiteX7" fmla="*/ 1545595 w 2187146"/>
              <a:gd name="connsiteY7" fmla="*/ 1390907 h 1808693"/>
              <a:gd name="connsiteX8" fmla="*/ 2022502 w 2187146"/>
              <a:gd name="connsiteY8" fmla="*/ 1390907 h 1808693"/>
              <a:gd name="connsiteX9" fmla="*/ 1068688 w 2187146"/>
              <a:gd name="connsiteY9" fmla="*/ 1808693 h 1808693"/>
              <a:gd name="connsiteX10" fmla="*/ 114874 w 2187146"/>
              <a:gd name="connsiteY10" fmla="*/ 1390907 h 1808693"/>
              <a:gd name="connsiteX0" fmla="*/ 114874 w 2187146"/>
              <a:gd name="connsiteY0" fmla="*/ 1390907 h 1808693"/>
              <a:gd name="connsiteX1" fmla="*/ 591781 w 2187146"/>
              <a:gd name="connsiteY1" fmla="*/ 1390907 h 1808693"/>
              <a:gd name="connsiteX2" fmla="*/ 35727 w 2187146"/>
              <a:gd name="connsiteY2" fmla="*/ 602418 h 1808693"/>
              <a:gd name="connsiteX3" fmla="*/ 0 w 2187146"/>
              <a:gd name="connsiteY3" fmla="*/ 24714 h 1808693"/>
              <a:gd name="connsiteX4" fmla="*/ 1062681 w 2187146"/>
              <a:gd name="connsiteY4" fmla="*/ 1013255 h 1808693"/>
              <a:gd name="connsiteX5" fmla="*/ 2187146 w 2187146"/>
              <a:gd name="connsiteY5" fmla="*/ 0 h 1808693"/>
              <a:gd name="connsiteX6" fmla="*/ 2151076 w 2187146"/>
              <a:gd name="connsiteY6" fmla="*/ 552991 h 1808693"/>
              <a:gd name="connsiteX7" fmla="*/ 1545595 w 2187146"/>
              <a:gd name="connsiteY7" fmla="*/ 1390907 h 1808693"/>
              <a:gd name="connsiteX8" fmla="*/ 2022502 w 2187146"/>
              <a:gd name="connsiteY8" fmla="*/ 1390907 h 1808693"/>
              <a:gd name="connsiteX9" fmla="*/ 1068688 w 2187146"/>
              <a:gd name="connsiteY9" fmla="*/ 1808693 h 1808693"/>
              <a:gd name="connsiteX10" fmla="*/ 114874 w 2187146"/>
              <a:gd name="connsiteY10" fmla="*/ 1390907 h 1808693"/>
              <a:gd name="connsiteX0" fmla="*/ 114874 w 2187146"/>
              <a:gd name="connsiteY0" fmla="*/ 1390907 h 1808693"/>
              <a:gd name="connsiteX1" fmla="*/ 591781 w 2187146"/>
              <a:gd name="connsiteY1" fmla="*/ 1390907 h 1808693"/>
              <a:gd name="connsiteX2" fmla="*/ 308919 w 2187146"/>
              <a:gd name="connsiteY2" fmla="*/ 939115 h 1808693"/>
              <a:gd name="connsiteX3" fmla="*/ 35727 w 2187146"/>
              <a:gd name="connsiteY3" fmla="*/ 602418 h 1808693"/>
              <a:gd name="connsiteX4" fmla="*/ 0 w 2187146"/>
              <a:gd name="connsiteY4" fmla="*/ 24714 h 1808693"/>
              <a:gd name="connsiteX5" fmla="*/ 1062681 w 2187146"/>
              <a:gd name="connsiteY5" fmla="*/ 1013255 h 1808693"/>
              <a:gd name="connsiteX6" fmla="*/ 2187146 w 2187146"/>
              <a:gd name="connsiteY6" fmla="*/ 0 h 1808693"/>
              <a:gd name="connsiteX7" fmla="*/ 2151076 w 2187146"/>
              <a:gd name="connsiteY7" fmla="*/ 552991 h 1808693"/>
              <a:gd name="connsiteX8" fmla="*/ 1545595 w 2187146"/>
              <a:gd name="connsiteY8" fmla="*/ 1390907 h 1808693"/>
              <a:gd name="connsiteX9" fmla="*/ 2022502 w 2187146"/>
              <a:gd name="connsiteY9" fmla="*/ 1390907 h 1808693"/>
              <a:gd name="connsiteX10" fmla="*/ 1068688 w 2187146"/>
              <a:gd name="connsiteY10" fmla="*/ 1808693 h 1808693"/>
              <a:gd name="connsiteX11" fmla="*/ 114874 w 2187146"/>
              <a:gd name="connsiteY11" fmla="*/ 1390907 h 1808693"/>
              <a:gd name="connsiteX0" fmla="*/ 114874 w 2187146"/>
              <a:gd name="connsiteY0" fmla="*/ 1390907 h 1808693"/>
              <a:gd name="connsiteX1" fmla="*/ 591781 w 2187146"/>
              <a:gd name="connsiteY1" fmla="*/ 1390907 h 1808693"/>
              <a:gd name="connsiteX2" fmla="*/ 518984 w 2187146"/>
              <a:gd name="connsiteY2" fmla="*/ 864975 h 1808693"/>
              <a:gd name="connsiteX3" fmla="*/ 35727 w 2187146"/>
              <a:gd name="connsiteY3" fmla="*/ 602418 h 1808693"/>
              <a:gd name="connsiteX4" fmla="*/ 0 w 2187146"/>
              <a:gd name="connsiteY4" fmla="*/ 24714 h 1808693"/>
              <a:gd name="connsiteX5" fmla="*/ 1062681 w 2187146"/>
              <a:gd name="connsiteY5" fmla="*/ 1013255 h 1808693"/>
              <a:gd name="connsiteX6" fmla="*/ 2187146 w 2187146"/>
              <a:gd name="connsiteY6" fmla="*/ 0 h 1808693"/>
              <a:gd name="connsiteX7" fmla="*/ 2151076 w 2187146"/>
              <a:gd name="connsiteY7" fmla="*/ 552991 h 1808693"/>
              <a:gd name="connsiteX8" fmla="*/ 1545595 w 2187146"/>
              <a:gd name="connsiteY8" fmla="*/ 1390907 h 1808693"/>
              <a:gd name="connsiteX9" fmla="*/ 2022502 w 2187146"/>
              <a:gd name="connsiteY9" fmla="*/ 1390907 h 1808693"/>
              <a:gd name="connsiteX10" fmla="*/ 1068688 w 2187146"/>
              <a:gd name="connsiteY10" fmla="*/ 1808693 h 1808693"/>
              <a:gd name="connsiteX11" fmla="*/ 114874 w 2187146"/>
              <a:gd name="connsiteY11" fmla="*/ 1390907 h 1808693"/>
              <a:gd name="connsiteX0" fmla="*/ 114874 w 2187146"/>
              <a:gd name="connsiteY0" fmla="*/ 1390907 h 1808693"/>
              <a:gd name="connsiteX1" fmla="*/ 591781 w 2187146"/>
              <a:gd name="connsiteY1" fmla="*/ 1390907 h 1808693"/>
              <a:gd name="connsiteX2" fmla="*/ 518984 w 2187146"/>
              <a:gd name="connsiteY2" fmla="*/ 864975 h 1808693"/>
              <a:gd name="connsiteX3" fmla="*/ 35727 w 2187146"/>
              <a:gd name="connsiteY3" fmla="*/ 602418 h 1808693"/>
              <a:gd name="connsiteX4" fmla="*/ 0 w 2187146"/>
              <a:gd name="connsiteY4" fmla="*/ 24714 h 1808693"/>
              <a:gd name="connsiteX5" fmla="*/ 1062681 w 2187146"/>
              <a:gd name="connsiteY5" fmla="*/ 1013255 h 1808693"/>
              <a:gd name="connsiteX6" fmla="*/ 2187146 w 2187146"/>
              <a:gd name="connsiteY6" fmla="*/ 0 h 1808693"/>
              <a:gd name="connsiteX7" fmla="*/ 2151076 w 2187146"/>
              <a:gd name="connsiteY7" fmla="*/ 552991 h 1808693"/>
              <a:gd name="connsiteX8" fmla="*/ 1545595 w 2187146"/>
              <a:gd name="connsiteY8" fmla="*/ 1390907 h 1808693"/>
              <a:gd name="connsiteX9" fmla="*/ 2022502 w 2187146"/>
              <a:gd name="connsiteY9" fmla="*/ 1390907 h 1808693"/>
              <a:gd name="connsiteX10" fmla="*/ 1068688 w 2187146"/>
              <a:gd name="connsiteY10" fmla="*/ 1808693 h 1808693"/>
              <a:gd name="connsiteX11" fmla="*/ 114874 w 2187146"/>
              <a:gd name="connsiteY11" fmla="*/ 1390907 h 1808693"/>
              <a:gd name="connsiteX0" fmla="*/ 114874 w 2187146"/>
              <a:gd name="connsiteY0" fmla="*/ 1390907 h 1808693"/>
              <a:gd name="connsiteX1" fmla="*/ 591781 w 2187146"/>
              <a:gd name="connsiteY1" fmla="*/ 1390907 h 1808693"/>
              <a:gd name="connsiteX2" fmla="*/ 518984 w 2187146"/>
              <a:gd name="connsiteY2" fmla="*/ 864975 h 1808693"/>
              <a:gd name="connsiteX3" fmla="*/ 35727 w 2187146"/>
              <a:gd name="connsiteY3" fmla="*/ 602418 h 1808693"/>
              <a:gd name="connsiteX4" fmla="*/ 0 w 2187146"/>
              <a:gd name="connsiteY4" fmla="*/ 24714 h 1808693"/>
              <a:gd name="connsiteX5" fmla="*/ 1062681 w 2187146"/>
              <a:gd name="connsiteY5" fmla="*/ 1013255 h 1808693"/>
              <a:gd name="connsiteX6" fmla="*/ 2187146 w 2187146"/>
              <a:gd name="connsiteY6" fmla="*/ 0 h 1808693"/>
              <a:gd name="connsiteX7" fmla="*/ 2151076 w 2187146"/>
              <a:gd name="connsiteY7" fmla="*/ 552991 h 1808693"/>
              <a:gd name="connsiteX8" fmla="*/ 1902941 w 2187146"/>
              <a:gd name="connsiteY8" fmla="*/ 914401 h 1808693"/>
              <a:gd name="connsiteX9" fmla="*/ 1545595 w 2187146"/>
              <a:gd name="connsiteY9" fmla="*/ 1390907 h 1808693"/>
              <a:gd name="connsiteX10" fmla="*/ 2022502 w 2187146"/>
              <a:gd name="connsiteY10" fmla="*/ 1390907 h 1808693"/>
              <a:gd name="connsiteX11" fmla="*/ 1068688 w 2187146"/>
              <a:gd name="connsiteY11" fmla="*/ 1808693 h 1808693"/>
              <a:gd name="connsiteX12" fmla="*/ 114874 w 2187146"/>
              <a:gd name="connsiteY12" fmla="*/ 1390907 h 1808693"/>
              <a:gd name="connsiteX0" fmla="*/ 114874 w 2187146"/>
              <a:gd name="connsiteY0" fmla="*/ 1390907 h 1808693"/>
              <a:gd name="connsiteX1" fmla="*/ 591781 w 2187146"/>
              <a:gd name="connsiteY1" fmla="*/ 1390907 h 1808693"/>
              <a:gd name="connsiteX2" fmla="*/ 518984 w 2187146"/>
              <a:gd name="connsiteY2" fmla="*/ 864975 h 1808693"/>
              <a:gd name="connsiteX3" fmla="*/ 35727 w 2187146"/>
              <a:gd name="connsiteY3" fmla="*/ 602418 h 1808693"/>
              <a:gd name="connsiteX4" fmla="*/ 0 w 2187146"/>
              <a:gd name="connsiteY4" fmla="*/ 24714 h 1808693"/>
              <a:gd name="connsiteX5" fmla="*/ 1062681 w 2187146"/>
              <a:gd name="connsiteY5" fmla="*/ 1013255 h 1808693"/>
              <a:gd name="connsiteX6" fmla="*/ 2187146 w 2187146"/>
              <a:gd name="connsiteY6" fmla="*/ 0 h 1808693"/>
              <a:gd name="connsiteX7" fmla="*/ 2151076 w 2187146"/>
              <a:gd name="connsiteY7" fmla="*/ 552991 h 1808693"/>
              <a:gd name="connsiteX8" fmla="*/ 1902941 w 2187146"/>
              <a:gd name="connsiteY8" fmla="*/ 914401 h 1808693"/>
              <a:gd name="connsiteX9" fmla="*/ 1545595 w 2187146"/>
              <a:gd name="connsiteY9" fmla="*/ 1390907 h 1808693"/>
              <a:gd name="connsiteX10" fmla="*/ 2022502 w 2187146"/>
              <a:gd name="connsiteY10" fmla="*/ 1390907 h 1808693"/>
              <a:gd name="connsiteX11" fmla="*/ 1068688 w 2187146"/>
              <a:gd name="connsiteY11" fmla="*/ 1808693 h 1808693"/>
              <a:gd name="connsiteX12" fmla="*/ 114874 w 2187146"/>
              <a:gd name="connsiteY12" fmla="*/ 1390907 h 1808693"/>
              <a:gd name="connsiteX0" fmla="*/ 114874 w 2187146"/>
              <a:gd name="connsiteY0" fmla="*/ 1390907 h 1808693"/>
              <a:gd name="connsiteX1" fmla="*/ 591781 w 2187146"/>
              <a:gd name="connsiteY1" fmla="*/ 1390907 h 1808693"/>
              <a:gd name="connsiteX2" fmla="*/ 518984 w 2187146"/>
              <a:gd name="connsiteY2" fmla="*/ 864975 h 1808693"/>
              <a:gd name="connsiteX3" fmla="*/ 35727 w 2187146"/>
              <a:gd name="connsiteY3" fmla="*/ 602418 h 1808693"/>
              <a:gd name="connsiteX4" fmla="*/ 0 w 2187146"/>
              <a:gd name="connsiteY4" fmla="*/ 24714 h 1808693"/>
              <a:gd name="connsiteX5" fmla="*/ 1062681 w 2187146"/>
              <a:gd name="connsiteY5" fmla="*/ 1013255 h 1808693"/>
              <a:gd name="connsiteX6" fmla="*/ 2187146 w 2187146"/>
              <a:gd name="connsiteY6" fmla="*/ 0 h 1808693"/>
              <a:gd name="connsiteX7" fmla="*/ 2151076 w 2187146"/>
              <a:gd name="connsiteY7" fmla="*/ 552991 h 1808693"/>
              <a:gd name="connsiteX8" fmla="*/ 1717589 w 2187146"/>
              <a:gd name="connsiteY8" fmla="*/ 815547 h 1808693"/>
              <a:gd name="connsiteX9" fmla="*/ 1545595 w 2187146"/>
              <a:gd name="connsiteY9" fmla="*/ 1390907 h 1808693"/>
              <a:gd name="connsiteX10" fmla="*/ 2022502 w 2187146"/>
              <a:gd name="connsiteY10" fmla="*/ 1390907 h 1808693"/>
              <a:gd name="connsiteX11" fmla="*/ 1068688 w 2187146"/>
              <a:gd name="connsiteY11" fmla="*/ 1808693 h 1808693"/>
              <a:gd name="connsiteX12" fmla="*/ 114874 w 2187146"/>
              <a:gd name="connsiteY12" fmla="*/ 1390907 h 1808693"/>
              <a:gd name="connsiteX0" fmla="*/ 114874 w 2187146"/>
              <a:gd name="connsiteY0" fmla="*/ 1390907 h 1808693"/>
              <a:gd name="connsiteX1" fmla="*/ 591781 w 2187146"/>
              <a:gd name="connsiteY1" fmla="*/ 1390907 h 1808693"/>
              <a:gd name="connsiteX2" fmla="*/ 518984 w 2187146"/>
              <a:gd name="connsiteY2" fmla="*/ 864975 h 1808693"/>
              <a:gd name="connsiteX3" fmla="*/ 35727 w 2187146"/>
              <a:gd name="connsiteY3" fmla="*/ 602418 h 1808693"/>
              <a:gd name="connsiteX4" fmla="*/ 0 w 2187146"/>
              <a:gd name="connsiteY4" fmla="*/ 24714 h 1808693"/>
              <a:gd name="connsiteX5" fmla="*/ 1149178 w 2187146"/>
              <a:gd name="connsiteY5" fmla="*/ 840260 h 1808693"/>
              <a:gd name="connsiteX6" fmla="*/ 2187146 w 2187146"/>
              <a:gd name="connsiteY6" fmla="*/ 0 h 1808693"/>
              <a:gd name="connsiteX7" fmla="*/ 2151076 w 2187146"/>
              <a:gd name="connsiteY7" fmla="*/ 552991 h 1808693"/>
              <a:gd name="connsiteX8" fmla="*/ 1717589 w 2187146"/>
              <a:gd name="connsiteY8" fmla="*/ 815547 h 1808693"/>
              <a:gd name="connsiteX9" fmla="*/ 1545595 w 2187146"/>
              <a:gd name="connsiteY9" fmla="*/ 1390907 h 1808693"/>
              <a:gd name="connsiteX10" fmla="*/ 2022502 w 2187146"/>
              <a:gd name="connsiteY10" fmla="*/ 1390907 h 1808693"/>
              <a:gd name="connsiteX11" fmla="*/ 1068688 w 2187146"/>
              <a:gd name="connsiteY11" fmla="*/ 1808693 h 1808693"/>
              <a:gd name="connsiteX12" fmla="*/ 114874 w 2187146"/>
              <a:gd name="connsiteY12" fmla="*/ 1390907 h 1808693"/>
              <a:gd name="connsiteX0" fmla="*/ 114874 w 2187146"/>
              <a:gd name="connsiteY0" fmla="*/ 1390907 h 1808693"/>
              <a:gd name="connsiteX1" fmla="*/ 591781 w 2187146"/>
              <a:gd name="connsiteY1" fmla="*/ 1390907 h 1808693"/>
              <a:gd name="connsiteX2" fmla="*/ 518984 w 2187146"/>
              <a:gd name="connsiteY2" fmla="*/ 864975 h 1808693"/>
              <a:gd name="connsiteX3" fmla="*/ 35727 w 2187146"/>
              <a:gd name="connsiteY3" fmla="*/ 602418 h 1808693"/>
              <a:gd name="connsiteX4" fmla="*/ 0 w 2187146"/>
              <a:gd name="connsiteY4" fmla="*/ 24714 h 1808693"/>
              <a:gd name="connsiteX5" fmla="*/ 1149178 w 2187146"/>
              <a:gd name="connsiteY5" fmla="*/ 840260 h 1808693"/>
              <a:gd name="connsiteX6" fmla="*/ 2187146 w 2187146"/>
              <a:gd name="connsiteY6" fmla="*/ 0 h 1808693"/>
              <a:gd name="connsiteX7" fmla="*/ 2151076 w 2187146"/>
              <a:gd name="connsiteY7" fmla="*/ 552991 h 1808693"/>
              <a:gd name="connsiteX8" fmla="*/ 1717589 w 2187146"/>
              <a:gd name="connsiteY8" fmla="*/ 815547 h 1808693"/>
              <a:gd name="connsiteX9" fmla="*/ 1545595 w 2187146"/>
              <a:gd name="connsiteY9" fmla="*/ 1390907 h 1808693"/>
              <a:gd name="connsiteX10" fmla="*/ 2022502 w 2187146"/>
              <a:gd name="connsiteY10" fmla="*/ 1390907 h 1808693"/>
              <a:gd name="connsiteX11" fmla="*/ 1068688 w 2187146"/>
              <a:gd name="connsiteY11" fmla="*/ 1808693 h 1808693"/>
              <a:gd name="connsiteX12" fmla="*/ 114874 w 2187146"/>
              <a:gd name="connsiteY12" fmla="*/ 1390907 h 1808693"/>
              <a:gd name="connsiteX0" fmla="*/ 114874 w 2780270"/>
              <a:gd name="connsiteY0" fmla="*/ 1390907 h 1808693"/>
              <a:gd name="connsiteX1" fmla="*/ 591781 w 2780270"/>
              <a:gd name="connsiteY1" fmla="*/ 1390907 h 1808693"/>
              <a:gd name="connsiteX2" fmla="*/ 518984 w 2780270"/>
              <a:gd name="connsiteY2" fmla="*/ 864975 h 1808693"/>
              <a:gd name="connsiteX3" fmla="*/ 35727 w 2780270"/>
              <a:gd name="connsiteY3" fmla="*/ 602418 h 1808693"/>
              <a:gd name="connsiteX4" fmla="*/ 0 w 2780270"/>
              <a:gd name="connsiteY4" fmla="*/ 24714 h 1808693"/>
              <a:gd name="connsiteX5" fmla="*/ 1149178 w 2780270"/>
              <a:gd name="connsiteY5" fmla="*/ 840260 h 1808693"/>
              <a:gd name="connsiteX6" fmla="*/ 2780270 w 2780270"/>
              <a:gd name="connsiteY6" fmla="*/ 0 h 1808693"/>
              <a:gd name="connsiteX7" fmla="*/ 2151076 w 2780270"/>
              <a:gd name="connsiteY7" fmla="*/ 552991 h 1808693"/>
              <a:gd name="connsiteX8" fmla="*/ 1717589 w 2780270"/>
              <a:gd name="connsiteY8" fmla="*/ 815547 h 1808693"/>
              <a:gd name="connsiteX9" fmla="*/ 1545595 w 2780270"/>
              <a:gd name="connsiteY9" fmla="*/ 1390907 h 1808693"/>
              <a:gd name="connsiteX10" fmla="*/ 2022502 w 2780270"/>
              <a:gd name="connsiteY10" fmla="*/ 1390907 h 1808693"/>
              <a:gd name="connsiteX11" fmla="*/ 1068688 w 2780270"/>
              <a:gd name="connsiteY11" fmla="*/ 1808693 h 1808693"/>
              <a:gd name="connsiteX12" fmla="*/ 114874 w 2780270"/>
              <a:gd name="connsiteY12" fmla="*/ 1390907 h 1808693"/>
              <a:gd name="connsiteX0" fmla="*/ 114874 w 2780270"/>
              <a:gd name="connsiteY0" fmla="*/ 1390907 h 1808693"/>
              <a:gd name="connsiteX1" fmla="*/ 591781 w 2780270"/>
              <a:gd name="connsiteY1" fmla="*/ 1390907 h 1808693"/>
              <a:gd name="connsiteX2" fmla="*/ 518984 w 2780270"/>
              <a:gd name="connsiteY2" fmla="*/ 864975 h 1808693"/>
              <a:gd name="connsiteX3" fmla="*/ 35727 w 2780270"/>
              <a:gd name="connsiteY3" fmla="*/ 602418 h 1808693"/>
              <a:gd name="connsiteX4" fmla="*/ 0 w 2780270"/>
              <a:gd name="connsiteY4" fmla="*/ 24714 h 1808693"/>
              <a:gd name="connsiteX5" fmla="*/ 1149178 w 2780270"/>
              <a:gd name="connsiteY5" fmla="*/ 840260 h 1808693"/>
              <a:gd name="connsiteX6" fmla="*/ 2780270 w 2780270"/>
              <a:gd name="connsiteY6" fmla="*/ 0 h 1808693"/>
              <a:gd name="connsiteX7" fmla="*/ 2719487 w 2780270"/>
              <a:gd name="connsiteY7" fmla="*/ 429423 h 1808693"/>
              <a:gd name="connsiteX8" fmla="*/ 1717589 w 2780270"/>
              <a:gd name="connsiteY8" fmla="*/ 815547 h 1808693"/>
              <a:gd name="connsiteX9" fmla="*/ 1545595 w 2780270"/>
              <a:gd name="connsiteY9" fmla="*/ 1390907 h 1808693"/>
              <a:gd name="connsiteX10" fmla="*/ 2022502 w 2780270"/>
              <a:gd name="connsiteY10" fmla="*/ 1390907 h 1808693"/>
              <a:gd name="connsiteX11" fmla="*/ 1068688 w 2780270"/>
              <a:gd name="connsiteY11" fmla="*/ 1808693 h 1808693"/>
              <a:gd name="connsiteX12" fmla="*/ 114874 w 2780270"/>
              <a:gd name="connsiteY12" fmla="*/ 1390907 h 1808693"/>
              <a:gd name="connsiteX0" fmla="*/ 658571 w 3323967"/>
              <a:gd name="connsiteY0" fmla="*/ 1390907 h 1808693"/>
              <a:gd name="connsiteX1" fmla="*/ 1135478 w 3323967"/>
              <a:gd name="connsiteY1" fmla="*/ 1390907 h 1808693"/>
              <a:gd name="connsiteX2" fmla="*/ 1062681 w 3323967"/>
              <a:gd name="connsiteY2" fmla="*/ 864975 h 1808693"/>
              <a:gd name="connsiteX3" fmla="*/ 579424 w 3323967"/>
              <a:gd name="connsiteY3" fmla="*/ 602418 h 1808693"/>
              <a:gd name="connsiteX4" fmla="*/ 0 w 3323967"/>
              <a:gd name="connsiteY4" fmla="*/ 24714 h 1808693"/>
              <a:gd name="connsiteX5" fmla="*/ 1692875 w 3323967"/>
              <a:gd name="connsiteY5" fmla="*/ 840260 h 1808693"/>
              <a:gd name="connsiteX6" fmla="*/ 3323967 w 3323967"/>
              <a:gd name="connsiteY6" fmla="*/ 0 h 1808693"/>
              <a:gd name="connsiteX7" fmla="*/ 3263184 w 3323967"/>
              <a:gd name="connsiteY7" fmla="*/ 429423 h 1808693"/>
              <a:gd name="connsiteX8" fmla="*/ 2261286 w 3323967"/>
              <a:gd name="connsiteY8" fmla="*/ 815547 h 1808693"/>
              <a:gd name="connsiteX9" fmla="*/ 2089292 w 3323967"/>
              <a:gd name="connsiteY9" fmla="*/ 1390907 h 1808693"/>
              <a:gd name="connsiteX10" fmla="*/ 2566199 w 3323967"/>
              <a:gd name="connsiteY10" fmla="*/ 1390907 h 1808693"/>
              <a:gd name="connsiteX11" fmla="*/ 1612385 w 3323967"/>
              <a:gd name="connsiteY11" fmla="*/ 1808693 h 1808693"/>
              <a:gd name="connsiteX12" fmla="*/ 658571 w 3323967"/>
              <a:gd name="connsiteY12" fmla="*/ 1390907 h 1808693"/>
              <a:gd name="connsiteX0" fmla="*/ 658571 w 3323967"/>
              <a:gd name="connsiteY0" fmla="*/ 1390907 h 1808693"/>
              <a:gd name="connsiteX1" fmla="*/ 1135478 w 3323967"/>
              <a:gd name="connsiteY1" fmla="*/ 1390907 h 1808693"/>
              <a:gd name="connsiteX2" fmla="*/ 1062681 w 3323967"/>
              <a:gd name="connsiteY2" fmla="*/ 864975 h 1808693"/>
              <a:gd name="connsiteX3" fmla="*/ 11013 w 3323967"/>
              <a:gd name="connsiteY3" fmla="*/ 367639 h 1808693"/>
              <a:gd name="connsiteX4" fmla="*/ 0 w 3323967"/>
              <a:gd name="connsiteY4" fmla="*/ 24714 h 1808693"/>
              <a:gd name="connsiteX5" fmla="*/ 1692875 w 3323967"/>
              <a:gd name="connsiteY5" fmla="*/ 840260 h 1808693"/>
              <a:gd name="connsiteX6" fmla="*/ 3323967 w 3323967"/>
              <a:gd name="connsiteY6" fmla="*/ 0 h 1808693"/>
              <a:gd name="connsiteX7" fmla="*/ 3263184 w 3323967"/>
              <a:gd name="connsiteY7" fmla="*/ 429423 h 1808693"/>
              <a:gd name="connsiteX8" fmla="*/ 2261286 w 3323967"/>
              <a:gd name="connsiteY8" fmla="*/ 815547 h 1808693"/>
              <a:gd name="connsiteX9" fmla="*/ 2089292 w 3323967"/>
              <a:gd name="connsiteY9" fmla="*/ 1390907 h 1808693"/>
              <a:gd name="connsiteX10" fmla="*/ 2566199 w 3323967"/>
              <a:gd name="connsiteY10" fmla="*/ 1390907 h 1808693"/>
              <a:gd name="connsiteX11" fmla="*/ 1612385 w 3323967"/>
              <a:gd name="connsiteY11" fmla="*/ 1808693 h 1808693"/>
              <a:gd name="connsiteX12" fmla="*/ 658571 w 3323967"/>
              <a:gd name="connsiteY12" fmla="*/ 1390907 h 1808693"/>
              <a:gd name="connsiteX0" fmla="*/ 658571 w 3323967"/>
              <a:gd name="connsiteY0" fmla="*/ 1390907 h 1808693"/>
              <a:gd name="connsiteX1" fmla="*/ 1432040 w 3323967"/>
              <a:gd name="connsiteY1" fmla="*/ 1415621 h 1808693"/>
              <a:gd name="connsiteX2" fmla="*/ 1062681 w 3323967"/>
              <a:gd name="connsiteY2" fmla="*/ 864975 h 1808693"/>
              <a:gd name="connsiteX3" fmla="*/ 11013 w 3323967"/>
              <a:gd name="connsiteY3" fmla="*/ 367639 h 1808693"/>
              <a:gd name="connsiteX4" fmla="*/ 0 w 3323967"/>
              <a:gd name="connsiteY4" fmla="*/ 24714 h 1808693"/>
              <a:gd name="connsiteX5" fmla="*/ 1692875 w 3323967"/>
              <a:gd name="connsiteY5" fmla="*/ 840260 h 1808693"/>
              <a:gd name="connsiteX6" fmla="*/ 3323967 w 3323967"/>
              <a:gd name="connsiteY6" fmla="*/ 0 h 1808693"/>
              <a:gd name="connsiteX7" fmla="*/ 3263184 w 3323967"/>
              <a:gd name="connsiteY7" fmla="*/ 429423 h 1808693"/>
              <a:gd name="connsiteX8" fmla="*/ 2261286 w 3323967"/>
              <a:gd name="connsiteY8" fmla="*/ 815547 h 1808693"/>
              <a:gd name="connsiteX9" fmla="*/ 2089292 w 3323967"/>
              <a:gd name="connsiteY9" fmla="*/ 1390907 h 1808693"/>
              <a:gd name="connsiteX10" fmla="*/ 2566199 w 3323967"/>
              <a:gd name="connsiteY10" fmla="*/ 1390907 h 1808693"/>
              <a:gd name="connsiteX11" fmla="*/ 1612385 w 3323967"/>
              <a:gd name="connsiteY11" fmla="*/ 1808693 h 1808693"/>
              <a:gd name="connsiteX12" fmla="*/ 658571 w 3323967"/>
              <a:gd name="connsiteY12" fmla="*/ 1390907 h 1808693"/>
              <a:gd name="connsiteX0" fmla="*/ 658571 w 3323967"/>
              <a:gd name="connsiteY0" fmla="*/ 1390907 h 1808693"/>
              <a:gd name="connsiteX1" fmla="*/ 1432040 w 3323967"/>
              <a:gd name="connsiteY1" fmla="*/ 1415621 h 1808693"/>
              <a:gd name="connsiteX2" fmla="*/ 1062681 w 3323967"/>
              <a:gd name="connsiteY2" fmla="*/ 864975 h 1808693"/>
              <a:gd name="connsiteX3" fmla="*/ 11013 w 3323967"/>
              <a:gd name="connsiteY3" fmla="*/ 367639 h 1808693"/>
              <a:gd name="connsiteX4" fmla="*/ 0 w 3323967"/>
              <a:gd name="connsiteY4" fmla="*/ 24714 h 1808693"/>
              <a:gd name="connsiteX5" fmla="*/ 1692875 w 3323967"/>
              <a:gd name="connsiteY5" fmla="*/ 840260 h 1808693"/>
              <a:gd name="connsiteX6" fmla="*/ 3323967 w 3323967"/>
              <a:gd name="connsiteY6" fmla="*/ 0 h 1808693"/>
              <a:gd name="connsiteX7" fmla="*/ 3263184 w 3323967"/>
              <a:gd name="connsiteY7" fmla="*/ 429423 h 1808693"/>
              <a:gd name="connsiteX8" fmla="*/ 2261286 w 3323967"/>
              <a:gd name="connsiteY8" fmla="*/ 815547 h 1808693"/>
              <a:gd name="connsiteX9" fmla="*/ 1805087 w 3323967"/>
              <a:gd name="connsiteY9" fmla="*/ 1415621 h 1808693"/>
              <a:gd name="connsiteX10" fmla="*/ 2566199 w 3323967"/>
              <a:gd name="connsiteY10" fmla="*/ 1390907 h 1808693"/>
              <a:gd name="connsiteX11" fmla="*/ 1612385 w 3323967"/>
              <a:gd name="connsiteY11" fmla="*/ 1808693 h 1808693"/>
              <a:gd name="connsiteX12" fmla="*/ 658571 w 3323967"/>
              <a:gd name="connsiteY12" fmla="*/ 1390907 h 180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23967" h="1808693">
                <a:moveTo>
                  <a:pt x="658571" y="1390907"/>
                </a:moveTo>
                <a:lnTo>
                  <a:pt x="1432040" y="1415621"/>
                </a:lnTo>
                <a:cubicBezTo>
                  <a:pt x="1499392" y="1327966"/>
                  <a:pt x="1299519" y="1039639"/>
                  <a:pt x="1062681" y="864975"/>
                </a:cubicBezTo>
                <a:cubicBezTo>
                  <a:pt x="825843" y="690311"/>
                  <a:pt x="97510" y="507683"/>
                  <a:pt x="11013" y="367639"/>
                </a:cubicBezTo>
                <a:lnTo>
                  <a:pt x="0" y="24714"/>
                </a:lnTo>
                <a:cubicBezTo>
                  <a:pt x="185575" y="64354"/>
                  <a:pt x="1138881" y="844379"/>
                  <a:pt x="1692875" y="840260"/>
                </a:cubicBezTo>
                <a:cubicBezTo>
                  <a:pt x="2246869" y="836141"/>
                  <a:pt x="3156984" y="47878"/>
                  <a:pt x="3323967" y="0"/>
                </a:cubicBezTo>
                <a:lnTo>
                  <a:pt x="3263184" y="429423"/>
                </a:lnTo>
                <a:cubicBezTo>
                  <a:pt x="3215817" y="581823"/>
                  <a:pt x="2504302" y="651181"/>
                  <a:pt x="2261286" y="815547"/>
                </a:cubicBezTo>
                <a:cubicBezTo>
                  <a:pt x="2018270" y="979913"/>
                  <a:pt x="1785160" y="1336203"/>
                  <a:pt x="1805087" y="1415621"/>
                </a:cubicBezTo>
                <a:lnTo>
                  <a:pt x="2566199" y="1390907"/>
                </a:lnTo>
                <a:lnTo>
                  <a:pt x="1612385" y="1808693"/>
                </a:lnTo>
                <a:lnTo>
                  <a:pt x="658571" y="1390907"/>
                </a:lnTo>
                <a:close/>
              </a:path>
            </a:pathLst>
          </a:cu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70A8E561-4C26-4EC1-BC09-19974D575CCA}"/>
              </a:ext>
            </a:extLst>
          </p:cNvPr>
          <p:cNvSpPr txBox="1"/>
          <p:nvPr/>
        </p:nvSpPr>
        <p:spPr>
          <a:xfrm>
            <a:off x="9274134" y="4549676"/>
            <a:ext cx="3135404"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err="1"/>
              <a:t>x</a:t>
            </a:r>
            <a:r>
              <a:rPr lang="en-US" baseline="-25000" dirty="0" err="1"/>
              <a:t>in</a:t>
            </a:r>
            <a:r>
              <a:rPr lang="en-US" baseline="-25000" dirty="0"/>
              <a:t> </a:t>
            </a:r>
            <a:r>
              <a:rPr lang="en-US" dirty="0"/>
              <a:t>= 2 (NxN matrices, unfolded) – 1x 2N</a:t>
            </a:r>
            <a:r>
              <a:rPr lang="en-US" baseline="30000" dirty="0"/>
              <a:t>2</a:t>
            </a:r>
          </a:p>
          <a:p>
            <a:pPr marL="285750" indent="-285750">
              <a:buFont typeface="Wingdings" panose="05000000000000000000" pitchFamily="2" charset="2"/>
              <a:buChar char="q"/>
            </a:pPr>
            <a:r>
              <a:rPr lang="en-US" dirty="0" err="1"/>
              <a:t>x</a:t>
            </a:r>
            <a:r>
              <a:rPr lang="en-US" baseline="-25000" dirty="0" err="1"/>
              <a:t>out</a:t>
            </a:r>
            <a:r>
              <a:rPr lang="en-US" dirty="0"/>
              <a:t> = 1 x N</a:t>
            </a:r>
            <a:r>
              <a:rPr lang="en-US" baseline="30000" dirty="0"/>
              <a:t>2</a:t>
            </a:r>
            <a:r>
              <a:rPr lang="en-US" dirty="0"/>
              <a:t> </a:t>
            </a:r>
          </a:p>
          <a:p>
            <a:pPr marL="285750" indent="-285750">
              <a:buFont typeface="Wingdings" panose="05000000000000000000" pitchFamily="2" charset="2"/>
              <a:buChar char="q"/>
            </a:pPr>
            <a:r>
              <a:rPr lang="en-US" dirty="0"/>
              <a:t>T</a:t>
            </a:r>
            <a:r>
              <a:rPr lang="en-US" baseline="-25000" dirty="0"/>
              <a:t>in</a:t>
            </a:r>
            <a:r>
              <a:rPr lang="en-US" dirty="0"/>
              <a:t> = 1</a:t>
            </a:r>
          </a:p>
          <a:p>
            <a:pPr marL="285750" indent="-285750">
              <a:buFont typeface="Wingdings" panose="05000000000000000000" pitchFamily="2" charset="2"/>
              <a:buChar char="q"/>
            </a:pPr>
            <a:r>
              <a:rPr lang="en-US" dirty="0"/>
              <a:t>T</a:t>
            </a:r>
            <a:r>
              <a:rPr lang="en-US" baseline="-25000" dirty="0"/>
              <a:t>out </a:t>
            </a:r>
            <a:r>
              <a:rPr lang="en-US" dirty="0"/>
              <a:t>= N</a:t>
            </a:r>
            <a:r>
              <a:rPr lang="en-US" baseline="30000" dirty="0"/>
              <a:t>2 </a:t>
            </a:r>
            <a:r>
              <a:rPr lang="en-US" dirty="0"/>
              <a:t>(?)</a:t>
            </a:r>
            <a:endParaRPr lang="en-US" baseline="30000" dirty="0"/>
          </a:p>
          <a:p>
            <a:pPr marL="285750" indent="-285750">
              <a:buFont typeface="Wingdings" panose="05000000000000000000" pitchFamily="2" charset="2"/>
              <a:buChar char="q"/>
            </a:pPr>
            <a:r>
              <a:rPr lang="en-US" dirty="0" err="1"/>
              <a:t>D</a:t>
            </a:r>
            <a:r>
              <a:rPr lang="en-US" baseline="-25000" dirty="0" err="1"/>
              <a:t>out</a:t>
            </a:r>
            <a:r>
              <a:rPr lang="en-US" dirty="0"/>
              <a:t> = ~7 (Strassen) </a:t>
            </a:r>
            <a:br>
              <a:rPr lang="en-US" dirty="0"/>
            </a:br>
            <a:r>
              <a:rPr lang="en-US" dirty="0"/>
              <a:t>+ 2 (sort)</a:t>
            </a:r>
            <a:br>
              <a:rPr lang="en-US" dirty="0"/>
            </a:br>
            <a:endParaRPr lang="en-US" dirty="0"/>
          </a:p>
        </p:txBody>
      </p:sp>
    </p:spTree>
    <p:extLst>
      <p:ext uri="{BB962C8B-B14F-4D97-AF65-F5344CB8AC3E}">
        <p14:creationId xmlns:p14="http://schemas.microsoft.com/office/powerpoint/2010/main" val="175139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DFAA-5B64-4F33-AA91-7C6CBDCCAA2B}"/>
              </a:ext>
            </a:extLst>
          </p:cNvPr>
          <p:cNvSpPr>
            <a:spLocks noGrp="1"/>
          </p:cNvSpPr>
          <p:nvPr>
            <p:ph type="title"/>
          </p:nvPr>
        </p:nvSpPr>
        <p:spPr/>
        <p:txBody>
          <a:bodyPr/>
          <a:lstStyle/>
          <a:p>
            <a:r>
              <a:rPr lang="en-US" dirty="0"/>
              <a:t>Delays need to be accounted for in parallel computation</a:t>
            </a:r>
          </a:p>
        </p:txBody>
      </p:sp>
      <p:grpSp>
        <p:nvGrpSpPr>
          <p:cNvPr id="53" name="Group 52">
            <a:extLst>
              <a:ext uri="{FF2B5EF4-FFF2-40B4-BE49-F238E27FC236}">
                <a16:creationId xmlns:a16="http://schemas.microsoft.com/office/drawing/2014/main" id="{6411A50B-F8CC-49AE-AF05-208E452F3608}"/>
              </a:ext>
            </a:extLst>
          </p:cNvPr>
          <p:cNvGrpSpPr/>
          <p:nvPr/>
        </p:nvGrpSpPr>
        <p:grpSpPr>
          <a:xfrm>
            <a:off x="1692876" y="2335427"/>
            <a:ext cx="9660924" cy="3929449"/>
            <a:chOff x="1692876" y="2335427"/>
            <a:chExt cx="5350476" cy="3929449"/>
          </a:xfrm>
        </p:grpSpPr>
        <p:cxnSp>
          <p:nvCxnSpPr>
            <p:cNvPr id="5" name="Straight Connector 4">
              <a:extLst>
                <a:ext uri="{FF2B5EF4-FFF2-40B4-BE49-F238E27FC236}">
                  <a16:creationId xmlns:a16="http://schemas.microsoft.com/office/drawing/2014/main" id="{2AD0031A-FCEB-4CE9-B7D2-16A69528CCF6}"/>
                </a:ext>
              </a:extLst>
            </p:cNvPr>
            <p:cNvCxnSpPr>
              <a:cxnSpLocks/>
            </p:cNvCxnSpPr>
            <p:nvPr/>
          </p:nvCxnSpPr>
          <p:spPr>
            <a:xfrm>
              <a:off x="1692876" y="2335427"/>
              <a:ext cx="535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4E3CBEC-53C7-4493-A79B-003C46FC8C8D}"/>
                </a:ext>
              </a:extLst>
            </p:cNvPr>
            <p:cNvCxnSpPr>
              <a:cxnSpLocks/>
            </p:cNvCxnSpPr>
            <p:nvPr/>
          </p:nvCxnSpPr>
          <p:spPr>
            <a:xfrm>
              <a:off x="1692876" y="2990335"/>
              <a:ext cx="535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21EA94-BDF3-44E6-995C-2FCFE840312E}"/>
                </a:ext>
              </a:extLst>
            </p:cNvPr>
            <p:cNvCxnSpPr>
              <a:cxnSpLocks/>
            </p:cNvCxnSpPr>
            <p:nvPr/>
          </p:nvCxnSpPr>
          <p:spPr>
            <a:xfrm>
              <a:off x="1692876" y="3645243"/>
              <a:ext cx="535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B139243-03BB-4BDA-AA5D-FB058893DF7A}"/>
                </a:ext>
              </a:extLst>
            </p:cNvPr>
            <p:cNvCxnSpPr>
              <a:cxnSpLocks/>
            </p:cNvCxnSpPr>
            <p:nvPr/>
          </p:nvCxnSpPr>
          <p:spPr>
            <a:xfrm>
              <a:off x="1692876" y="4300151"/>
              <a:ext cx="535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9DCA40-893F-486E-9BA6-867823297FBE}"/>
                </a:ext>
              </a:extLst>
            </p:cNvPr>
            <p:cNvCxnSpPr>
              <a:cxnSpLocks/>
            </p:cNvCxnSpPr>
            <p:nvPr/>
          </p:nvCxnSpPr>
          <p:spPr>
            <a:xfrm>
              <a:off x="1692876" y="4955059"/>
              <a:ext cx="535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9AF725-9488-45DA-8049-0CD5B728DFBC}"/>
                </a:ext>
              </a:extLst>
            </p:cNvPr>
            <p:cNvCxnSpPr>
              <a:cxnSpLocks/>
            </p:cNvCxnSpPr>
            <p:nvPr/>
          </p:nvCxnSpPr>
          <p:spPr>
            <a:xfrm>
              <a:off x="1692876" y="5609967"/>
              <a:ext cx="535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3D8F66-4E9A-48F7-A5FE-A93293D66C02}"/>
                </a:ext>
              </a:extLst>
            </p:cNvPr>
            <p:cNvCxnSpPr>
              <a:cxnSpLocks/>
            </p:cNvCxnSpPr>
            <p:nvPr/>
          </p:nvCxnSpPr>
          <p:spPr>
            <a:xfrm>
              <a:off x="1692876" y="6264876"/>
              <a:ext cx="53504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83F9C924-DC55-4AD6-A409-0F55DABCA9E6}"/>
              </a:ext>
            </a:extLst>
          </p:cNvPr>
          <p:cNvSpPr txBox="1"/>
          <p:nvPr/>
        </p:nvSpPr>
        <p:spPr>
          <a:xfrm>
            <a:off x="1050325" y="2150761"/>
            <a:ext cx="494046" cy="369332"/>
          </a:xfrm>
          <a:prstGeom prst="rect">
            <a:avLst/>
          </a:prstGeom>
          <a:noFill/>
        </p:spPr>
        <p:txBody>
          <a:bodyPr wrap="none" rtlCol="0">
            <a:spAutoFit/>
          </a:bodyPr>
          <a:lstStyle/>
          <a:p>
            <a:r>
              <a:rPr lang="en-US" dirty="0"/>
              <a:t>t=0</a:t>
            </a:r>
          </a:p>
        </p:txBody>
      </p:sp>
      <p:sp>
        <p:nvSpPr>
          <p:cNvPr id="13" name="TextBox 12">
            <a:extLst>
              <a:ext uri="{FF2B5EF4-FFF2-40B4-BE49-F238E27FC236}">
                <a16:creationId xmlns:a16="http://schemas.microsoft.com/office/drawing/2014/main" id="{E0136054-BB00-4C1C-ACE1-CF03576E034B}"/>
              </a:ext>
            </a:extLst>
          </p:cNvPr>
          <p:cNvSpPr txBox="1"/>
          <p:nvPr/>
        </p:nvSpPr>
        <p:spPr>
          <a:xfrm>
            <a:off x="1050325" y="2829974"/>
            <a:ext cx="494046" cy="369332"/>
          </a:xfrm>
          <a:prstGeom prst="rect">
            <a:avLst/>
          </a:prstGeom>
          <a:noFill/>
        </p:spPr>
        <p:txBody>
          <a:bodyPr wrap="none" rtlCol="0">
            <a:spAutoFit/>
          </a:bodyPr>
          <a:lstStyle/>
          <a:p>
            <a:r>
              <a:rPr lang="en-US" dirty="0"/>
              <a:t>t=5</a:t>
            </a:r>
          </a:p>
        </p:txBody>
      </p:sp>
      <p:sp>
        <p:nvSpPr>
          <p:cNvPr id="14" name="TextBox 13">
            <a:extLst>
              <a:ext uri="{FF2B5EF4-FFF2-40B4-BE49-F238E27FC236}">
                <a16:creationId xmlns:a16="http://schemas.microsoft.com/office/drawing/2014/main" id="{59867569-B958-4FE4-982F-270CD53CE5BC}"/>
              </a:ext>
            </a:extLst>
          </p:cNvPr>
          <p:cNvSpPr txBox="1"/>
          <p:nvPr/>
        </p:nvSpPr>
        <p:spPr>
          <a:xfrm>
            <a:off x="1050325" y="3460577"/>
            <a:ext cx="611065" cy="369332"/>
          </a:xfrm>
          <a:prstGeom prst="rect">
            <a:avLst/>
          </a:prstGeom>
          <a:noFill/>
        </p:spPr>
        <p:txBody>
          <a:bodyPr wrap="none" rtlCol="0">
            <a:spAutoFit/>
          </a:bodyPr>
          <a:lstStyle/>
          <a:p>
            <a:r>
              <a:rPr lang="en-US" dirty="0"/>
              <a:t>t=10</a:t>
            </a:r>
          </a:p>
        </p:txBody>
      </p:sp>
      <p:sp>
        <p:nvSpPr>
          <p:cNvPr id="15" name="TextBox 14">
            <a:extLst>
              <a:ext uri="{FF2B5EF4-FFF2-40B4-BE49-F238E27FC236}">
                <a16:creationId xmlns:a16="http://schemas.microsoft.com/office/drawing/2014/main" id="{CD233185-0CA8-496A-97B6-7CB48538CE4D}"/>
              </a:ext>
            </a:extLst>
          </p:cNvPr>
          <p:cNvSpPr txBox="1"/>
          <p:nvPr/>
        </p:nvSpPr>
        <p:spPr>
          <a:xfrm>
            <a:off x="1050325" y="4139790"/>
            <a:ext cx="611065" cy="369332"/>
          </a:xfrm>
          <a:prstGeom prst="rect">
            <a:avLst/>
          </a:prstGeom>
          <a:noFill/>
        </p:spPr>
        <p:txBody>
          <a:bodyPr wrap="none" rtlCol="0">
            <a:spAutoFit/>
          </a:bodyPr>
          <a:lstStyle/>
          <a:p>
            <a:r>
              <a:rPr lang="en-US" dirty="0"/>
              <a:t>t=15</a:t>
            </a:r>
          </a:p>
        </p:txBody>
      </p:sp>
      <p:sp>
        <p:nvSpPr>
          <p:cNvPr id="16" name="TextBox 15">
            <a:extLst>
              <a:ext uri="{FF2B5EF4-FFF2-40B4-BE49-F238E27FC236}">
                <a16:creationId xmlns:a16="http://schemas.microsoft.com/office/drawing/2014/main" id="{0656D30E-E8B1-4344-9FE3-54F87CCD50B5}"/>
              </a:ext>
            </a:extLst>
          </p:cNvPr>
          <p:cNvSpPr txBox="1"/>
          <p:nvPr/>
        </p:nvSpPr>
        <p:spPr>
          <a:xfrm>
            <a:off x="1050325" y="4770393"/>
            <a:ext cx="611065" cy="369332"/>
          </a:xfrm>
          <a:prstGeom prst="rect">
            <a:avLst/>
          </a:prstGeom>
          <a:noFill/>
        </p:spPr>
        <p:txBody>
          <a:bodyPr wrap="none" rtlCol="0">
            <a:spAutoFit/>
          </a:bodyPr>
          <a:lstStyle/>
          <a:p>
            <a:r>
              <a:rPr lang="en-US" dirty="0"/>
              <a:t>t=20</a:t>
            </a:r>
          </a:p>
        </p:txBody>
      </p:sp>
      <p:sp>
        <p:nvSpPr>
          <p:cNvPr id="17" name="TextBox 16">
            <a:extLst>
              <a:ext uri="{FF2B5EF4-FFF2-40B4-BE49-F238E27FC236}">
                <a16:creationId xmlns:a16="http://schemas.microsoft.com/office/drawing/2014/main" id="{31E37C7E-A490-4F6C-A598-DE8D99415342}"/>
              </a:ext>
            </a:extLst>
          </p:cNvPr>
          <p:cNvSpPr txBox="1"/>
          <p:nvPr/>
        </p:nvSpPr>
        <p:spPr>
          <a:xfrm>
            <a:off x="1050325" y="5425301"/>
            <a:ext cx="611065" cy="369332"/>
          </a:xfrm>
          <a:prstGeom prst="rect">
            <a:avLst/>
          </a:prstGeom>
          <a:noFill/>
        </p:spPr>
        <p:txBody>
          <a:bodyPr wrap="none" rtlCol="0">
            <a:spAutoFit/>
          </a:bodyPr>
          <a:lstStyle/>
          <a:p>
            <a:r>
              <a:rPr lang="en-US" dirty="0"/>
              <a:t>t=25</a:t>
            </a:r>
          </a:p>
        </p:txBody>
      </p:sp>
      <p:sp>
        <p:nvSpPr>
          <p:cNvPr id="18" name="Rectangle: Rounded Corners 17">
            <a:extLst>
              <a:ext uri="{FF2B5EF4-FFF2-40B4-BE49-F238E27FC236}">
                <a16:creationId xmlns:a16="http://schemas.microsoft.com/office/drawing/2014/main" id="{3C33797A-EABC-4623-BA61-2BF3ADACAF39}"/>
              </a:ext>
            </a:extLst>
          </p:cNvPr>
          <p:cNvSpPr/>
          <p:nvPr/>
        </p:nvSpPr>
        <p:spPr>
          <a:xfrm>
            <a:off x="4681151" y="2328497"/>
            <a:ext cx="1194486" cy="1846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A9E31E8E-3624-4044-838E-8FF71FD422E6}"/>
              </a:ext>
            </a:extLst>
          </p:cNvPr>
          <p:cNvSpPr/>
          <p:nvPr/>
        </p:nvSpPr>
        <p:spPr>
          <a:xfrm>
            <a:off x="4681151" y="3156983"/>
            <a:ext cx="1194486" cy="1527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CAB50BC3-D12F-4657-80FF-4D883ECB383F}"/>
              </a:ext>
            </a:extLst>
          </p:cNvPr>
          <p:cNvCxnSpPr>
            <a:cxnSpLocks/>
            <a:stCxn id="19" idx="2"/>
          </p:cNvCxnSpPr>
          <p:nvPr/>
        </p:nvCxnSpPr>
        <p:spPr>
          <a:xfrm flipH="1">
            <a:off x="4038303" y="3309728"/>
            <a:ext cx="1240091" cy="126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DF96CF-6772-4608-BCEF-2C75044CA78F}"/>
              </a:ext>
            </a:extLst>
          </p:cNvPr>
          <p:cNvCxnSpPr>
            <a:cxnSpLocks/>
          </p:cNvCxnSpPr>
          <p:nvPr/>
        </p:nvCxnSpPr>
        <p:spPr>
          <a:xfrm>
            <a:off x="5278394" y="3283811"/>
            <a:ext cx="2111976" cy="207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0462BA97-E37B-40F2-9C7D-6441F33AB50D}"/>
              </a:ext>
            </a:extLst>
          </p:cNvPr>
          <p:cNvSpPr/>
          <p:nvPr/>
        </p:nvSpPr>
        <p:spPr>
          <a:xfrm>
            <a:off x="3426941" y="3645244"/>
            <a:ext cx="1194486" cy="1494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Rounded Corners 24">
            <a:extLst>
              <a:ext uri="{FF2B5EF4-FFF2-40B4-BE49-F238E27FC236}">
                <a16:creationId xmlns:a16="http://schemas.microsoft.com/office/drawing/2014/main" id="{8578CEA8-731C-4E70-AF08-2E6DD02F895E}"/>
              </a:ext>
            </a:extLst>
          </p:cNvPr>
          <p:cNvSpPr/>
          <p:nvPr/>
        </p:nvSpPr>
        <p:spPr>
          <a:xfrm>
            <a:off x="6793127" y="3628080"/>
            <a:ext cx="1194486" cy="604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5" name="TextBox 44">
            <a:extLst>
              <a:ext uri="{FF2B5EF4-FFF2-40B4-BE49-F238E27FC236}">
                <a16:creationId xmlns:a16="http://schemas.microsoft.com/office/drawing/2014/main" id="{0AF62239-843C-4D29-BF5B-BACF46C90AFD}"/>
              </a:ext>
            </a:extLst>
          </p:cNvPr>
          <p:cNvSpPr txBox="1"/>
          <p:nvPr/>
        </p:nvSpPr>
        <p:spPr>
          <a:xfrm>
            <a:off x="1050325" y="6080209"/>
            <a:ext cx="611065" cy="369332"/>
          </a:xfrm>
          <a:prstGeom prst="rect">
            <a:avLst/>
          </a:prstGeom>
          <a:noFill/>
        </p:spPr>
        <p:txBody>
          <a:bodyPr wrap="none" rtlCol="0">
            <a:spAutoFit/>
          </a:bodyPr>
          <a:lstStyle/>
          <a:p>
            <a:r>
              <a:rPr lang="en-US" dirty="0"/>
              <a:t>t=30</a:t>
            </a:r>
          </a:p>
        </p:txBody>
      </p:sp>
      <p:sp>
        <p:nvSpPr>
          <p:cNvPr id="54" name="Rectangle: Rounded Corners 53">
            <a:extLst>
              <a:ext uri="{FF2B5EF4-FFF2-40B4-BE49-F238E27FC236}">
                <a16:creationId xmlns:a16="http://schemas.microsoft.com/office/drawing/2014/main" id="{AB4F20AA-6946-488A-9B69-1CC8DD04D233}"/>
              </a:ext>
            </a:extLst>
          </p:cNvPr>
          <p:cNvSpPr/>
          <p:nvPr/>
        </p:nvSpPr>
        <p:spPr>
          <a:xfrm>
            <a:off x="4646140" y="5563802"/>
            <a:ext cx="1194486" cy="23083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3EDE8D16-94DE-45DF-9215-D367CDB43C09}"/>
              </a:ext>
            </a:extLst>
          </p:cNvPr>
          <p:cNvCxnSpPr>
            <a:cxnSpLocks/>
            <a:stCxn id="89" idx="2"/>
            <a:endCxn id="54" idx="0"/>
          </p:cNvCxnSpPr>
          <p:nvPr/>
        </p:nvCxnSpPr>
        <p:spPr>
          <a:xfrm>
            <a:off x="4061105" y="5318510"/>
            <a:ext cx="1182278" cy="245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7F2BAC5-F853-456A-9B16-8D63D9B69F7E}"/>
              </a:ext>
            </a:extLst>
          </p:cNvPr>
          <p:cNvCxnSpPr>
            <a:cxnSpLocks/>
            <a:stCxn id="84" idx="2"/>
            <a:endCxn id="54" idx="0"/>
          </p:cNvCxnSpPr>
          <p:nvPr/>
        </p:nvCxnSpPr>
        <p:spPr>
          <a:xfrm flipH="1">
            <a:off x="5243383" y="4426857"/>
            <a:ext cx="2146987" cy="113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1109EFB0-1771-4A6C-8B3E-115347CC3B52}"/>
              </a:ext>
            </a:extLst>
          </p:cNvPr>
          <p:cNvSpPr/>
          <p:nvPr/>
        </p:nvSpPr>
        <p:spPr>
          <a:xfrm>
            <a:off x="4658348" y="5840798"/>
            <a:ext cx="1194486" cy="5164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4" name="Rectangle: Rounded Corners 63">
            <a:extLst>
              <a:ext uri="{FF2B5EF4-FFF2-40B4-BE49-F238E27FC236}">
                <a16:creationId xmlns:a16="http://schemas.microsoft.com/office/drawing/2014/main" id="{A67B4F97-AD38-4E32-AEA7-DED5BCFC1CA9}"/>
              </a:ext>
            </a:extLst>
          </p:cNvPr>
          <p:cNvSpPr/>
          <p:nvPr/>
        </p:nvSpPr>
        <p:spPr>
          <a:xfrm>
            <a:off x="4687180" y="6377971"/>
            <a:ext cx="1194486" cy="184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160FE490-97FD-4B67-B37A-22E8336EE64C}"/>
              </a:ext>
            </a:extLst>
          </p:cNvPr>
          <p:cNvSpPr/>
          <p:nvPr/>
        </p:nvSpPr>
        <p:spPr>
          <a:xfrm>
            <a:off x="4681151" y="2514600"/>
            <a:ext cx="1194486" cy="604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0" name="Rectangle: Rounded Corners 79">
            <a:extLst>
              <a:ext uri="{FF2B5EF4-FFF2-40B4-BE49-F238E27FC236}">
                <a16:creationId xmlns:a16="http://schemas.microsoft.com/office/drawing/2014/main" id="{C7D640EB-50E8-41C1-B8DF-B19A9974BE59}"/>
              </a:ext>
            </a:extLst>
          </p:cNvPr>
          <p:cNvSpPr/>
          <p:nvPr/>
        </p:nvSpPr>
        <p:spPr>
          <a:xfrm>
            <a:off x="3426940" y="3475251"/>
            <a:ext cx="1194486" cy="1846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49EEBCB6-0A83-45C9-9651-BB86DB930DD8}"/>
              </a:ext>
            </a:extLst>
          </p:cNvPr>
          <p:cNvSpPr/>
          <p:nvPr/>
        </p:nvSpPr>
        <p:spPr>
          <a:xfrm>
            <a:off x="6793127" y="3475251"/>
            <a:ext cx="1194486" cy="1846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4" name="Rectangle: Rounded Corners 83">
            <a:extLst>
              <a:ext uri="{FF2B5EF4-FFF2-40B4-BE49-F238E27FC236}">
                <a16:creationId xmlns:a16="http://schemas.microsoft.com/office/drawing/2014/main" id="{E5909C33-6D8F-46AA-9F8B-288DB8CB6216}"/>
              </a:ext>
            </a:extLst>
          </p:cNvPr>
          <p:cNvSpPr/>
          <p:nvPr/>
        </p:nvSpPr>
        <p:spPr>
          <a:xfrm>
            <a:off x="6793127" y="4274112"/>
            <a:ext cx="1194486" cy="1527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9" name="Rectangle: Rounded Corners 88">
            <a:extLst>
              <a:ext uri="{FF2B5EF4-FFF2-40B4-BE49-F238E27FC236}">
                <a16:creationId xmlns:a16="http://schemas.microsoft.com/office/drawing/2014/main" id="{98710F60-3049-4AB5-8EF3-4D6F6A1B0F87}"/>
              </a:ext>
            </a:extLst>
          </p:cNvPr>
          <p:cNvSpPr/>
          <p:nvPr/>
        </p:nvSpPr>
        <p:spPr>
          <a:xfrm>
            <a:off x="3463862" y="5165765"/>
            <a:ext cx="1194486" cy="1527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AFAAB151-05FF-4C30-8DFB-143EC33FB194}"/>
              </a:ext>
            </a:extLst>
          </p:cNvPr>
          <p:cNvSpPr txBox="1"/>
          <p:nvPr/>
        </p:nvSpPr>
        <p:spPr>
          <a:xfrm>
            <a:off x="6334382" y="5270497"/>
            <a:ext cx="5050904" cy="923330"/>
          </a:xfrm>
          <a:prstGeom prst="rect">
            <a:avLst/>
          </a:prstGeom>
          <a:noFill/>
        </p:spPr>
        <p:txBody>
          <a:bodyPr wrap="square" rtlCol="0">
            <a:spAutoFit/>
          </a:bodyPr>
          <a:lstStyle/>
          <a:p>
            <a:r>
              <a:rPr lang="en-US" i="1" dirty="0"/>
              <a:t>This mismatch will cause a failure, as module 4 won’t be processing temporally corresponding information as coming out of module 3  </a:t>
            </a:r>
          </a:p>
        </p:txBody>
      </p:sp>
    </p:spTree>
    <p:extLst>
      <p:ext uri="{BB962C8B-B14F-4D97-AF65-F5344CB8AC3E}">
        <p14:creationId xmlns:p14="http://schemas.microsoft.com/office/powerpoint/2010/main" val="111350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DFAA-5B64-4F33-AA91-7C6CBDCCAA2B}"/>
              </a:ext>
            </a:extLst>
          </p:cNvPr>
          <p:cNvSpPr>
            <a:spLocks noGrp="1"/>
          </p:cNvSpPr>
          <p:nvPr>
            <p:ph type="title"/>
          </p:nvPr>
        </p:nvSpPr>
        <p:spPr/>
        <p:txBody>
          <a:bodyPr/>
          <a:lstStyle/>
          <a:p>
            <a:r>
              <a:rPr lang="en-US" dirty="0"/>
              <a:t>Delays need to be accounted for in parallel computation</a:t>
            </a:r>
          </a:p>
        </p:txBody>
      </p:sp>
      <p:grpSp>
        <p:nvGrpSpPr>
          <p:cNvPr id="53" name="Group 52">
            <a:extLst>
              <a:ext uri="{FF2B5EF4-FFF2-40B4-BE49-F238E27FC236}">
                <a16:creationId xmlns:a16="http://schemas.microsoft.com/office/drawing/2014/main" id="{6411A50B-F8CC-49AE-AF05-208E452F3608}"/>
              </a:ext>
            </a:extLst>
          </p:cNvPr>
          <p:cNvGrpSpPr/>
          <p:nvPr/>
        </p:nvGrpSpPr>
        <p:grpSpPr>
          <a:xfrm>
            <a:off x="1692876" y="2335427"/>
            <a:ext cx="9660924" cy="3929449"/>
            <a:chOff x="1692876" y="2335427"/>
            <a:chExt cx="5350476" cy="3929449"/>
          </a:xfrm>
        </p:grpSpPr>
        <p:cxnSp>
          <p:nvCxnSpPr>
            <p:cNvPr id="5" name="Straight Connector 4">
              <a:extLst>
                <a:ext uri="{FF2B5EF4-FFF2-40B4-BE49-F238E27FC236}">
                  <a16:creationId xmlns:a16="http://schemas.microsoft.com/office/drawing/2014/main" id="{2AD0031A-FCEB-4CE9-B7D2-16A69528CCF6}"/>
                </a:ext>
              </a:extLst>
            </p:cNvPr>
            <p:cNvCxnSpPr>
              <a:cxnSpLocks/>
            </p:cNvCxnSpPr>
            <p:nvPr/>
          </p:nvCxnSpPr>
          <p:spPr>
            <a:xfrm>
              <a:off x="1692876" y="2335427"/>
              <a:ext cx="535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4E3CBEC-53C7-4493-A79B-003C46FC8C8D}"/>
                </a:ext>
              </a:extLst>
            </p:cNvPr>
            <p:cNvCxnSpPr>
              <a:cxnSpLocks/>
            </p:cNvCxnSpPr>
            <p:nvPr/>
          </p:nvCxnSpPr>
          <p:spPr>
            <a:xfrm>
              <a:off x="1692876" y="2990335"/>
              <a:ext cx="535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21EA94-BDF3-44E6-995C-2FCFE840312E}"/>
                </a:ext>
              </a:extLst>
            </p:cNvPr>
            <p:cNvCxnSpPr>
              <a:cxnSpLocks/>
            </p:cNvCxnSpPr>
            <p:nvPr/>
          </p:nvCxnSpPr>
          <p:spPr>
            <a:xfrm>
              <a:off x="1692876" y="3645243"/>
              <a:ext cx="535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B139243-03BB-4BDA-AA5D-FB058893DF7A}"/>
                </a:ext>
              </a:extLst>
            </p:cNvPr>
            <p:cNvCxnSpPr>
              <a:cxnSpLocks/>
            </p:cNvCxnSpPr>
            <p:nvPr/>
          </p:nvCxnSpPr>
          <p:spPr>
            <a:xfrm>
              <a:off x="1692876" y="4300151"/>
              <a:ext cx="535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9DCA40-893F-486E-9BA6-867823297FBE}"/>
                </a:ext>
              </a:extLst>
            </p:cNvPr>
            <p:cNvCxnSpPr>
              <a:cxnSpLocks/>
            </p:cNvCxnSpPr>
            <p:nvPr/>
          </p:nvCxnSpPr>
          <p:spPr>
            <a:xfrm>
              <a:off x="1692876" y="4955059"/>
              <a:ext cx="535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9AF725-9488-45DA-8049-0CD5B728DFBC}"/>
                </a:ext>
              </a:extLst>
            </p:cNvPr>
            <p:cNvCxnSpPr>
              <a:cxnSpLocks/>
            </p:cNvCxnSpPr>
            <p:nvPr/>
          </p:nvCxnSpPr>
          <p:spPr>
            <a:xfrm>
              <a:off x="1692876" y="5609967"/>
              <a:ext cx="535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3D8F66-4E9A-48F7-A5FE-A93293D66C02}"/>
                </a:ext>
              </a:extLst>
            </p:cNvPr>
            <p:cNvCxnSpPr>
              <a:cxnSpLocks/>
            </p:cNvCxnSpPr>
            <p:nvPr/>
          </p:nvCxnSpPr>
          <p:spPr>
            <a:xfrm>
              <a:off x="1692876" y="6264876"/>
              <a:ext cx="53504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83F9C924-DC55-4AD6-A409-0F55DABCA9E6}"/>
              </a:ext>
            </a:extLst>
          </p:cNvPr>
          <p:cNvSpPr txBox="1"/>
          <p:nvPr/>
        </p:nvSpPr>
        <p:spPr>
          <a:xfrm>
            <a:off x="1050325" y="2150761"/>
            <a:ext cx="494046" cy="369332"/>
          </a:xfrm>
          <a:prstGeom prst="rect">
            <a:avLst/>
          </a:prstGeom>
          <a:noFill/>
        </p:spPr>
        <p:txBody>
          <a:bodyPr wrap="none" rtlCol="0">
            <a:spAutoFit/>
          </a:bodyPr>
          <a:lstStyle/>
          <a:p>
            <a:r>
              <a:rPr lang="en-US" dirty="0"/>
              <a:t>t=0</a:t>
            </a:r>
          </a:p>
        </p:txBody>
      </p:sp>
      <p:sp>
        <p:nvSpPr>
          <p:cNvPr id="13" name="TextBox 12">
            <a:extLst>
              <a:ext uri="{FF2B5EF4-FFF2-40B4-BE49-F238E27FC236}">
                <a16:creationId xmlns:a16="http://schemas.microsoft.com/office/drawing/2014/main" id="{E0136054-BB00-4C1C-ACE1-CF03576E034B}"/>
              </a:ext>
            </a:extLst>
          </p:cNvPr>
          <p:cNvSpPr txBox="1"/>
          <p:nvPr/>
        </p:nvSpPr>
        <p:spPr>
          <a:xfrm>
            <a:off x="1050325" y="2829974"/>
            <a:ext cx="494046" cy="369332"/>
          </a:xfrm>
          <a:prstGeom prst="rect">
            <a:avLst/>
          </a:prstGeom>
          <a:noFill/>
        </p:spPr>
        <p:txBody>
          <a:bodyPr wrap="none" rtlCol="0">
            <a:spAutoFit/>
          </a:bodyPr>
          <a:lstStyle/>
          <a:p>
            <a:r>
              <a:rPr lang="en-US" dirty="0"/>
              <a:t>t=5</a:t>
            </a:r>
          </a:p>
        </p:txBody>
      </p:sp>
      <p:sp>
        <p:nvSpPr>
          <p:cNvPr id="14" name="TextBox 13">
            <a:extLst>
              <a:ext uri="{FF2B5EF4-FFF2-40B4-BE49-F238E27FC236}">
                <a16:creationId xmlns:a16="http://schemas.microsoft.com/office/drawing/2014/main" id="{59867569-B958-4FE4-982F-270CD53CE5BC}"/>
              </a:ext>
            </a:extLst>
          </p:cNvPr>
          <p:cNvSpPr txBox="1"/>
          <p:nvPr/>
        </p:nvSpPr>
        <p:spPr>
          <a:xfrm>
            <a:off x="1050325" y="3460577"/>
            <a:ext cx="611065" cy="369332"/>
          </a:xfrm>
          <a:prstGeom prst="rect">
            <a:avLst/>
          </a:prstGeom>
          <a:noFill/>
        </p:spPr>
        <p:txBody>
          <a:bodyPr wrap="none" rtlCol="0">
            <a:spAutoFit/>
          </a:bodyPr>
          <a:lstStyle/>
          <a:p>
            <a:r>
              <a:rPr lang="en-US" dirty="0"/>
              <a:t>t=10</a:t>
            </a:r>
          </a:p>
        </p:txBody>
      </p:sp>
      <p:sp>
        <p:nvSpPr>
          <p:cNvPr id="15" name="TextBox 14">
            <a:extLst>
              <a:ext uri="{FF2B5EF4-FFF2-40B4-BE49-F238E27FC236}">
                <a16:creationId xmlns:a16="http://schemas.microsoft.com/office/drawing/2014/main" id="{CD233185-0CA8-496A-97B6-7CB48538CE4D}"/>
              </a:ext>
            </a:extLst>
          </p:cNvPr>
          <p:cNvSpPr txBox="1"/>
          <p:nvPr/>
        </p:nvSpPr>
        <p:spPr>
          <a:xfrm>
            <a:off x="1050325" y="4139790"/>
            <a:ext cx="611065" cy="369332"/>
          </a:xfrm>
          <a:prstGeom prst="rect">
            <a:avLst/>
          </a:prstGeom>
          <a:noFill/>
        </p:spPr>
        <p:txBody>
          <a:bodyPr wrap="none" rtlCol="0">
            <a:spAutoFit/>
          </a:bodyPr>
          <a:lstStyle/>
          <a:p>
            <a:r>
              <a:rPr lang="en-US" dirty="0"/>
              <a:t>t=15</a:t>
            </a:r>
          </a:p>
        </p:txBody>
      </p:sp>
      <p:sp>
        <p:nvSpPr>
          <p:cNvPr id="16" name="TextBox 15">
            <a:extLst>
              <a:ext uri="{FF2B5EF4-FFF2-40B4-BE49-F238E27FC236}">
                <a16:creationId xmlns:a16="http://schemas.microsoft.com/office/drawing/2014/main" id="{0656D30E-E8B1-4344-9FE3-54F87CCD50B5}"/>
              </a:ext>
            </a:extLst>
          </p:cNvPr>
          <p:cNvSpPr txBox="1"/>
          <p:nvPr/>
        </p:nvSpPr>
        <p:spPr>
          <a:xfrm>
            <a:off x="1050325" y="4770393"/>
            <a:ext cx="611065" cy="369332"/>
          </a:xfrm>
          <a:prstGeom prst="rect">
            <a:avLst/>
          </a:prstGeom>
          <a:noFill/>
        </p:spPr>
        <p:txBody>
          <a:bodyPr wrap="none" rtlCol="0">
            <a:spAutoFit/>
          </a:bodyPr>
          <a:lstStyle/>
          <a:p>
            <a:r>
              <a:rPr lang="en-US" dirty="0"/>
              <a:t>t=20</a:t>
            </a:r>
          </a:p>
        </p:txBody>
      </p:sp>
      <p:sp>
        <p:nvSpPr>
          <p:cNvPr id="17" name="TextBox 16">
            <a:extLst>
              <a:ext uri="{FF2B5EF4-FFF2-40B4-BE49-F238E27FC236}">
                <a16:creationId xmlns:a16="http://schemas.microsoft.com/office/drawing/2014/main" id="{31E37C7E-A490-4F6C-A598-DE8D99415342}"/>
              </a:ext>
            </a:extLst>
          </p:cNvPr>
          <p:cNvSpPr txBox="1"/>
          <p:nvPr/>
        </p:nvSpPr>
        <p:spPr>
          <a:xfrm>
            <a:off x="1050325" y="5425301"/>
            <a:ext cx="611065" cy="369332"/>
          </a:xfrm>
          <a:prstGeom prst="rect">
            <a:avLst/>
          </a:prstGeom>
          <a:noFill/>
        </p:spPr>
        <p:txBody>
          <a:bodyPr wrap="none" rtlCol="0">
            <a:spAutoFit/>
          </a:bodyPr>
          <a:lstStyle/>
          <a:p>
            <a:r>
              <a:rPr lang="en-US" dirty="0"/>
              <a:t>t=25</a:t>
            </a:r>
          </a:p>
        </p:txBody>
      </p:sp>
      <p:sp>
        <p:nvSpPr>
          <p:cNvPr id="18" name="Rectangle: Rounded Corners 17">
            <a:extLst>
              <a:ext uri="{FF2B5EF4-FFF2-40B4-BE49-F238E27FC236}">
                <a16:creationId xmlns:a16="http://schemas.microsoft.com/office/drawing/2014/main" id="{3C33797A-EABC-4623-BA61-2BF3ADACAF39}"/>
              </a:ext>
            </a:extLst>
          </p:cNvPr>
          <p:cNvSpPr/>
          <p:nvPr/>
        </p:nvSpPr>
        <p:spPr>
          <a:xfrm>
            <a:off x="4681151" y="2328497"/>
            <a:ext cx="1194486" cy="1846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A9E31E8E-3624-4044-838E-8FF71FD422E6}"/>
              </a:ext>
            </a:extLst>
          </p:cNvPr>
          <p:cNvSpPr/>
          <p:nvPr/>
        </p:nvSpPr>
        <p:spPr>
          <a:xfrm>
            <a:off x="4681151" y="3156983"/>
            <a:ext cx="1194486" cy="1527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CAB50BC3-D12F-4657-80FF-4D883ECB383F}"/>
              </a:ext>
            </a:extLst>
          </p:cNvPr>
          <p:cNvCxnSpPr>
            <a:cxnSpLocks/>
            <a:stCxn id="19" idx="2"/>
          </p:cNvCxnSpPr>
          <p:nvPr/>
        </p:nvCxnSpPr>
        <p:spPr>
          <a:xfrm flipH="1">
            <a:off x="4038303" y="3309728"/>
            <a:ext cx="1240091" cy="126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DF96CF-6772-4608-BCEF-2C75044CA78F}"/>
              </a:ext>
            </a:extLst>
          </p:cNvPr>
          <p:cNvCxnSpPr>
            <a:cxnSpLocks/>
          </p:cNvCxnSpPr>
          <p:nvPr/>
        </p:nvCxnSpPr>
        <p:spPr>
          <a:xfrm>
            <a:off x="5278394" y="3283811"/>
            <a:ext cx="2111976" cy="207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0462BA97-E37B-40F2-9C7D-6441F33AB50D}"/>
              </a:ext>
            </a:extLst>
          </p:cNvPr>
          <p:cNvSpPr/>
          <p:nvPr/>
        </p:nvSpPr>
        <p:spPr>
          <a:xfrm>
            <a:off x="3426941" y="3645244"/>
            <a:ext cx="1194486" cy="1494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Rounded Corners 24">
            <a:extLst>
              <a:ext uri="{FF2B5EF4-FFF2-40B4-BE49-F238E27FC236}">
                <a16:creationId xmlns:a16="http://schemas.microsoft.com/office/drawing/2014/main" id="{8578CEA8-731C-4E70-AF08-2E6DD02F895E}"/>
              </a:ext>
            </a:extLst>
          </p:cNvPr>
          <p:cNvSpPr/>
          <p:nvPr/>
        </p:nvSpPr>
        <p:spPr>
          <a:xfrm>
            <a:off x="6793127" y="3628080"/>
            <a:ext cx="1194486" cy="604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5" name="TextBox 44">
            <a:extLst>
              <a:ext uri="{FF2B5EF4-FFF2-40B4-BE49-F238E27FC236}">
                <a16:creationId xmlns:a16="http://schemas.microsoft.com/office/drawing/2014/main" id="{0AF62239-843C-4D29-BF5B-BACF46C90AFD}"/>
              </a:ext>
            </a:extLst>
          </p:cNvPr>
          <p:cNvSpPr txBox="1"/>
          <p:nvPr/>
        </p:nvSpPr>
        <p:spPr>
          <a:xfrm>
            <a:off x="1050325" y="6080209"/>
            <a:ext cx="611065" cy="369332"/>
          </a:xfrm>
          <a:prstGeom prst="rect">
            <a:avLst/>
          </a:prstGeom>
          <a:noFill/>
        </p:spPr>
        <p:txBody>
          <a:bodyPr wrap="none" rtlCol="0">
            <a:spAutoFit/>
          </a:bodyPr>
          <a:lstStyle/>
          <a:p>
            <a:r>
              <a:rPr lang="en-US" dirty="0"/>
              <a:t>t=30</a:t>
            </a:r>
          </a:p>
        </p:txBody>
      </p:sp>
      <p:sp>
        <p:nvSpPr>
          <p:cNvPr id="54" name="Rectangle: Rounded Corners 53">
            <a:extLst>
              <a:ext uri="{FF2B5EF4-FFF2-40B4-BE49-F238E27FC236}">
                <a16:creationId xmlns:a16="http://schemas.microsoft.com/office/drawing/2014/main" id="{AB4F20AA-6946-488A-9B69-1CC8DD04D233}"/>
              </a:ext>
            </a:extLst>
          </p:cNvPr>
          <p:cNvSpPr/>
          <p:nvPr/>
        </p:nvSpPr>
        <p:spPr>
          <a:xfrm>
            <a:off x="4646140" y="5563802"/>
            <a:ext cx="1194486" cy="23083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3EDE8D16-94DE-45DF-9215-D367CDB43C09}"/>
              </a:ext>
            </a:extLst>
          </p:cNvPr>
          <p:cNvCxnSpPr>
            <a:cxnSpLocks/>
            <a:stCxn id="89" idx="2"/>
            <a:endCxn id="54" idx="0"/>
          </p:cNvCxnSpPr>
          <p:nvPr/>
        </p:nvCxnSpPr>
        <p:spPr>
          <a:xfrm>
            <a:off x="4061105" y="5318510"/>
            <a:ext cx="1182278" cy="245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7F2BAC5-F853-456A-9B16-8D63D9B69F7E}"/>
              </a:ext>
            </a:extLst>
          </p:cNvPr>
          <p:cNvCxnSpPr>
            <a:cxnSpLocks/>
            <a:stCxn id="84" idx="2"/>
            <a:endCxn id="54" idx="0"/>
          </p:cNvCxnSpPr>
          <p:nvPr/>
        </p:nvCxnSpPr>
        <p:spPr>
          <a:xfrm flipH="1">
            <a:off x="5243383" y="5230686"/>
            <a:ext cx="2146987" cy="333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1109EFB0-1771-4A6C-8B3E-115347CC3B52}"/>
              </a:ext>
            </a:extLst>
          </p:cNvPr>
          <p:cNvSpPr/>
          <p:nvPr/>
        </p:nvSpPr>
        <p:spPr>
          <a:xfrm>
            <a:off x="4658348" y="5840798"/>
            <a:ext cx="1194486" cy="5164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4" name="Rectangle: Rounded Corners 63">
            <a:extLst>
              <a:ext uri="{FF2B5EF4-FFF2-40B4-BE49-F238E27FC236}">
                <a16:creationId xmlns:a16="http://schemas.microsoft.com/office/drawing/2014/main" id="{A67B4F97-AD38-4E32-AEA7-DED5BCFC1CA9}"/>
              </a:ext>
            </a:extLst>
          </p:cNvPr>
          <p:cNvSpPr/>
          <p:nvPr/>
        </p:nvSpPr>
        <p:spPr>
          <a:xfrm>
            <a:off x="4687180" y="6377971"/>
            <a:ext cx="1194486" cy="184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160FE490-97FD-4B67-B37A-22E8336EE64C}"/>
              </a:ext>
            </a:extLst>
          </p:cNvPr>
          <p:cNvSpPr/>
          <p:nvPr/>
        </p:nvSpPr>
        <p:spPr>
          <a:xfrm>
            <a:off x="4681151" y="2514600"/>
            <a:ext cx="1194486" cy="604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0" name="Rectangle: Rounded Corners 79">
            <a:extLst>
              <a:ext uri="{FF2B5EF4-FFF2-40B4-BE49-F238E27FC236}">
                <a16:creationId xmlns:a16="http://schemas.microsoft.com/office/drawing/2014/main" id="{C7D640EB-50E8-41C1-B8DF-B19A9974BE59}"/>
              </a:ext>
            </a:extLst>
          </p:cNvPr>
          <p:cNvSpPr/>
          <p:nvPr/>
        </p:nvSpPr>
        <p:spPr>
          <a:xfrm>
            <a:off x="3426940" y="3475251"/>
            <a:ext cx="1194486" cy="1846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49EEBCB6-0A83-45C9-9651-BB86DB930DD8}"/>
              </a:ext>
            </a:extLst>
          </p:cNvPr>
          <p:cNvSpPr/>
          <p:nvPr/>
        </p:nvSpPr>
        <p:spPr>
          <a:xfrm>
            <a:off x="6793127" y="3475251"/>
            <a:ext cx="1194486" cy="1846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4" name="Rectangle: Rounded Corners 83">
            <a:extLst>
              <a:ext uri="{FF2B5EF4-FFF2-40B4-BE49-F238E27FC236}">
                <a16:creationId xmlns:a16="http://schemas.microsoft.com/office/drawing/2014/main" id="{E5909C33-6D8F-46AA-9F8B-288DB8CB6216}"/>
              </a:ext>
            </a:extLst>
          </p:cNvPr>
          <p:cNvSpPr/>
          <p:nvPr/>
        </p:nvSpPr>
        <p:spPr>
          <a:xfrm>
            <a:off x="6793127" y="5077941"/>
            <a:ext cx="1194486" cy="1527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9" name="Rectangle: Rounded Corners 88">
            <a:extLst>
              <a:ext uri="{FF2B5EF4-FFF2-40B4-BE49-F238E27FC236}">
                <a16:creationId xmlns:a16="http://schemas.microsoft.com/office/drawing/2014/main" id="{98710F60-3049-4AB5-8EF3-4D6F6A1B0F87}"/>
              </a:ext>
            </a:extLst>
          </p:cNvPr>
          <p:cNvSpPr/>
          <p:nvPr/>
        </p:nvSpPr>
        <p:spPr>
          <a:xfrm>
            <a:off x="3463862" y="5165765"/>
            <a:ext cx="1194486" cy="1527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AFAAB151-05FF-4C30-8DFB-143EC33FB194}"/>
              </a:ext>
            </a:extLst>
          </p:cNvPr>
          <p:cNvSpPr txBox="1"/>
          <p:nvPr/>
        </p:nvSpPr>
        <p:spPr>
          <a:xfrm>
            <a:off x="6334382" y="5656133"/>
            <a:ext cx="5050904" cy="646331"/>
          </a:xfrm>
          <a:prstGeom prst="rect">
            <a:avLst/>
          </a:prstGeom>
          <a:noFill/>
        </p:spPr>
        <p:txBody>
          <a:bodyPr wrap="square" rtlCol="0">
            <a:spAutoFit/>
          </a:bodyPr>
          <a:lstStyle/>
          <a:p>
            <a:r>
              <a:rPr lang="en-US" i="1" dirty="0"/>
              <a:t>Adding a repeater / delay circuit will help coordinate timing of right and left parallel pathways</a:t>
            </a:r>
          </a:p>
        </p:txBody>
      </p:sp>
      <p:sp>
        <p:nvSpPr>
          <p:cNvPr id="39" name="Rectangle: Rounded Corners 38">
            <a:extLst>
              <a:ext uri="{FF2B5EF4-FFF2-40B4-BE49-F238E27FC236}">
                <a16:creationId xmlns:a16="http://schemas.microsoft.com/office/drawing/2014/main" id="{EDC8E24A-18D5-4655-A924-A7EE24A613F0}"/>
              </a:ext>
            </a:extLst>
          </p:cNvPr>
          <p:cNvSpPr/>
          <p:nvPr/>
        </p:nvSpPr>
        <p:spPr>
          <a:xfrm>
            <a:off x="6793127" y="4277065"/>
            <a:ext cx="1194486" cy="1527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B10836FD-817F-4D00-90CB-FD31B81BFE5A}"/>
              </a:ext>
            </a:extLst>
          </p:cNvPr>
          <p:cNvSpPr/>
          <p:nvPr/>
        </p:nvSpPr>
        <p:spPr>
          <a:xfrm>
            <a:off x="6793127" y="4449805"/>
            <a:ext cx="1194486" cy="58197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Delay</a:t>
            </a:r>
          </a:p>
        </p:txBody>
      </p:sp>
    </p:spTree>
    <p:extLst>
      <p:ext uri="{BB962C8B-B14F-4D97-AF65-F5344CB8AC3E}">
        <p14:creationId xmlns:p14="http://schemas.microsoft.com/office/powerpoint/2010/main" val="232973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60CA-7535-468F-B227-7634BFF50CF2}"/>
              </a:ext>
            </a:extLst>
          </p:cNvPr>
          <p:cNvSpPr>
            <a:spLocks noGrp="1"/>
          </p:cNvSpPr>
          <p:nvPr>
            <p:ph type="title"/>
          </p:nvPr>
        </p:nvSpPr>
        <p:spPr/>
        <p:txBody>
          <a:bodyPr/>
          <a:lstStyle/>
          <a:p>
            <a:r>
              <a:rPr lang="en-US" dirty="0"/>
              <a:t>Important to consider control knobs as well</a:t>
            </a:r>
            <a:br>
              <a:rPr lang="en-US" dirty="0"/>
            </a:br>
            <a:r>
              <a:rPr lang="en-US" dirty="0"/>
              <a:t>- perhaps these are distinct class of I/O</a:t>
            </a:r>
          </a:p>
        </p:txBody>
      </p:sp>
      <p:sp>
        <p:nvSpPr>
          <p:cNvPr id="4" name="Rectangle: Rounded Corners 3">
            <a:extLst>
              <a:ext uri="{FF2B5EF4-FFF2-40B4-BE49-F238E27FC236}">
                <a16:creationId xmlns:a16="http://schemas.microsoft.com/office/drawing/2014/main" id="{0472A617-DBF0-4B11-81C9-4623C1A5E496}"/>
              </a:ext>
            </a:extLst>
          </p:cNvPr>
          <p:cNvSpPr/>
          <p:nvPr/>
        </p:nvSpPr>
        <p:spPr>
          <a:xfrm>
            <a:off x="6603536" y="2734728"/>
            <a:ext cx="2652820" cy="2652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EC460FA-3887-4EB3-91A9-D67C2211C839}"/>
              </a:ext>
            </a:extLst>
          </p:cNvPr>
          <p:cNvSpPr/>
          <p:nvPr/>
        </p:nvSpPr>
        <p:spPr>
          <a:xfrm>
            <a:off x="4593502" y="2757500"/>
            <a:ext cx="951470" cy="26072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Arrow: Right 5">
            <a:extLst>
              <a:ext uri="{FF2B5EF4-FFF2-40B4-BE49-F238E27FC236}">
                <a16:creationId xmlns:a16="http://schemas.microsoft.com/office/drawing/2014/main" id="{B3A7B320-BD7D-4E42-94C9-C72BBD099AEF}"/>
              </a:ext>
            </a:extLst>
          </p:cNvPr>
          <p:cNvSpPr/>
          <p:nvPr/>
        </p:nvSpPr>
        <p:spPr>
          <a:xfrm>
            <a:off x="5627350" y="3725534"/>
            <a:ext cx="976186" cy="4835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65B22EA-3259-4489-9E7B-4979DD4EDA56}"/>
              </a:ext>
            </a:extLst>
          </p:cNvPr>
          <p:cNvCxnSpPr/>
          <p:nvPr/>
        </p:nvCxnSpPr>
        <p:spPr>
          <a:xfrm>
            <a:off x="4385497" y="2924316"/>
            <a:ext cx="0" cy="2273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84735F0-5228-4BEE-8CFF-823208AA4C90}"/>
              </a:ext>
            </a:extLst>
          </p:cNvPr>
          <p:cNvSpPr txBox="1"/>
          <p:nvPr/>
        </p:nvSpPr>
        <p:spPr>
          <a:xfrm>
            <a:off x="3897478" y="3685845"/>
            <a:ext cx="519694" cy="523220"/>
          </a:xfrm>
          <a:prstGeom prst="rect">
            <a:avLst/>
          </a:prstGeom>
          <a:noFill/>
        </p:spPr>
        <p:txBody>
          <a:bodyPr wrap="none" rtlCol="0">
            <a:spAutoFit/>
          </a:bodyPr>
          <a:lstStyle/>
          <a:p>
            <a:r>
              <a:rPr lang="en-US" sz="2800" dirty="0" err="1"/>
              <a:t>x</a:t>
            </a:r>
            <a:r>
              <a:rPr lang="en-US" sz="2800" baseline="-25000" dirty="0" err="1"/>
              <a:t>in</a:t>
            </a:r>
            <a:endParaRPr lang="en-US" sz="2800" dirty="0"/>
          </a:p>
        </p:txBody>
      </p:sp>
      <p:cxnSp>
        <p:nvCxnSpPr>
          <p:cNvPr id="9" name="Straight Arrow Connector 8">
            <a:extLst>
              <a:ext uri="{FF2B5EF4-FFF2-40B4-BE49-F238E27FC236}">
                <a16:creationId xmlns:a16="http://schemas.microsoft.com/office/drawing/2014/main" id="{295B3464-7F2E-4F3E-B923-98AAAAC40853}"/>
              </a:ext>
            </a:extLst>
          </p:cNvPr>
          <p:cNvCxnSpPr>
            <a:cxnSpLocks/>
          </p:cNvCxnSpPr>
          <p:nvPr/>
        </p:nvCxnSpPr>
        <p:spPr>
          <a:xfrm>
            <a:off x="4593502" y="5535828"/>
            <a:ext cx="86085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706503-5F88-4B16-9AE6-217AF30928AC}"/>
              </a:ext>
            </a:extLst>
          </p:cNvPr>
          <p:cNvSpPr txBox="1"/>
          <p:nvPr/>
        </p:nvSpPr>
        <p:spPr>
          <a:xfrm>
            <a:off x="4899158" y="5506878"/>
            <a:ext cx="538930" cy="523220"/>
          </a:xfrm>
          <a:prstGeom prst="rect">
            <a:avLst/>
          </a:prstGeom>
          <a:noFill/>
        </p:spPr>
        <p:txBody>
          <a:bodyPr wrap="none" rtlCol="0">
            <a:spAutoFit/>
          </a:bodyPr>
          <a:lstStyle/>
          <a:p>
            <a:r>
              <a:rPr lang="en-US" sz="2800" dirty="0"/>
              <a:t>T</a:t>
            </a:r>
            <a:r>
              <a:rPr lang="en-US" sz="2800" baseline="-25000" dirty="0"/>
              <a:t>in</a:t>
            </a:r>
            <a:endParaRPr lang="en-US" sz="2800" dirty="0"/>
          </a:p>
        </p:txBody>
      </p:sp>
      <p:sp>
        <p:nvSpPr>
          <p:cNvPr id="11" name="Oval 10">
            <a:extLst>
              <a:ext uri="{FF2B5EF4-FFF2-40B4-BE49-F238E27FC236}">
                <a16:creationId xmlns:a16="http://schemas.microsoft.com/office/drawing/2014/main" id="{622CC272-19E7-4318-8A3D-CB9793B66A4F}"/>
              </a:ext>
            </a:extLst>
          </p:cNvPr>
          <p:cNvSpPr/>
          <p:nvPr/>
        </p:nvSpPr>
        <p:spPr>
          <a:xfrm>
            <a:off x="6900096" y="2924316"/>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3855916-A0F7-4FFE-872E-1F93EA4AE53F}"/>
              </a:ext>
            </a:extLst>
          </p:cNvPr>
          <p:cNvSpPr/>
          <p:nvPr/>
        </p:nvSpPr>
        <p:spPr>
          <a:xfrm>
            <a:off x="8020385" y="3239384"/>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E32FA42-3617-4B11-9021-F6D262F6F745}"/>
              </a:ext>
            </a:extLst>
          </p:cNvPr>
          <p:cNvSpPr/>
          <p:nvPr/>
        </p:nvSpPr>
        <p:spPr>
          <a:xfrm>
            <a:off x="7164612" y="3548479"/>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24793F7-E024-40DF-9534-9DB3C0751F6F}"/>
              </a:ext>
            </a:extLst>
          </p:cNvPr>
          <p:cNvSpPr/>
          <p:nvPr/>
        </p:nvSpPr>
        <p:spPr>
          <a:xfrm>
            <a:off x="7777310" y="3828213"/>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CEFD8B6-10F0-416F-A444-A92A726B4F06}"/>
              </a:ext>
            </a:extLst>
          </p:cNvPr>
          <p:cNvSpPr/>
          <p:nvPr/>
        </p:nvSpPr>
        <p:spPr>
          <a:xfrm>
            <a:off x="8400741" y="3801616"/>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3B4C20C-3FB3-4D21-8C82-797292180D2C}"/>
              </a:ext>
            </a:extLst>
          </p:cNvPr>
          <p:cNvSpPr/>
          <p:nvPr/>
        </p:nvSpPr>
        <p:spPr>
          <a:xfrm>
            <a:off x="7534235" y="4417042"/>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910A8F-A3D3-44B6-B440-4ED9D4DC26A8}"/>
              </a:ext>
            </a:extLst>
          </p:cNvPr>
          <p:cNvSpPr/>
          <p:nvPr/>
        </p:nvSpPr>
        <p:spPr>
          <a:xfrm>
            <a:off x="6784414" y="4224217"/>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FDB85C-33FE-447D-83C3-4E0F13DD5237}"/>
              </a:ext>
            </a:extLst>
          </p:cNvPr>
          <p:cNvSpPr/>
          <p:nvPr/>
        </p:nvSpPr>
        <p:spPr>
          <a:xfrm>
            <a:off x="8263460" y="4655085"/>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C7835CC-E1B4-42AD-8AA7-71E7FBB85920}"/>
              </a:ext>
            </a:extLst>
          </p:cNvPr>
          <p:cNvSpPr/>
          <p:nvPr/>
        </p:nvSpPr>
        <p:spPr>
          <a:xfrm>
            <a:off x="4642872" y="2903663"/>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ADDD83-E216-4BE1-898A-F8F1C1254B90}"/>
              </a:ext>
            </a:extLst>
          </p:cNvPr>
          <p:cNvSpPr/>
          <p:nvPr/>
        </p:nvSpPr>
        <p:spPr>
          <a:xfrm>
            <a:off x="4642872" y="3200834"/>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6374A95-98F0-4181-864B-4AA9DF94052E}"/>
              </a:ext>
            </a:extLst>
          </p:cNvPr>
          <p:cNvSpPr/>
          <p:nvPr/>
        </p:nvSpPr>
        <p:spPr>
          <a:xfrm>
            <a:off x="4642872" y="3498005"/>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9234577-097A-46BF-B8C8-758AA8902F47}"/>
              </a:ext>
            </a:extLst>
          </p:cNvPr>
          <p:cNvSpPr/>
          <p:nvPr/>
        </p:nvSpPr>
        <p:spPr>
          <a:xfrm>
            <a:off x="4642872" y="3795176"/>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7F8DB8-C834-46C2-9E65-7E1E282357E9}"/>
              </a:ext>
            </a:extLst>
          </p:cNvPr>
          <p:cNvSpPr/>
          <p:nvPr/>
        </p:nvSpPr>
        <p:spPr>
          <a:xfrm>
            <a:off x="4642872" y="4092347"/>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0EC8FB5-A5E1-449D-9A8E-B276B16BE225}"/>
              </a:ext>
            </a:extLst>
          </p:cNvPr>
          <p:cNvSpPr/>
          <p:nvPr/>
        </p:nvSpPr>
        <p:spPr>
          <a:xfrm>
            <a:off x="4642872" y="4389518"/>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935F7E6-3C3A-445F-8169-31D2F3EB25BA}"/>
              </a:ext>
            </a:extLst>
          </p:cNvPr>
          <p:cNvSpPr/>
          <p:nvPr/>
        </p:nvSpPr>
        <p:spPr>
          <a:xfrm>
            <a:off x="4642872" y="4686689"/>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918C623-6D5A-4D58-A005-BBF10C8DB2E3}"/>
              </a:ext>
            </a:extLst>
          </p:cNvPr>
          <p:cNvSpPr/>
          <p:nvPr/>
        </p:nvSpPr>
        <p:spPr>
          <a:xfrm>
            <a:off x="4642872" y="4983862"/>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7276C68-877E-4DDD-85E5-43F8F90C1E24}"/>
              </a:ext>
            </a:extLst>
          </p:cNvPr>
          <p:cNvSpPr/>
          <p:nvPr/>
        </p:nvSpPr>
        <p:spPr>
          <a:xfrm>
            <a:off x="4910657" y="4626958"/>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C123B73-28B2-4ED9-A839-CAEC2B6D1CC4}"/>
              </a:ext>
            </a:extLst>
          </p:cNvPr>
          <p:cNvSpPr/>
          <p:nvPr/>
        </p:nvSpPr>
        <p:spPr>
          <a:xfrm>
            <a:off x="5099098" y="4626958"/>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4AF48E7-A7E5-4A09-A180-90F3FBF7E326}"/>
              </a:ext>
            </a:extLst>
          </p:cNvPr>
          <p:cNvSpPr/>
          <p:nvPr/>
        </p:nvSpPr>
        <p:spPr>
          <a:xfrm>
            <a:off x="5287539" y="4626958"/>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2FF4BFB-6697-426F-B16A-0B610C6DDAD6}"/>
              </a:ext>
            </a:extLst>
          </p:cNvPr>
          <p:cNvSpPr/>
          <p:nvPr/>
        </p:nvSpPr>
        <p:spPr>
          <a:xfrm>
            <a:off x="10477498" y="2760997"/>
            <a:ext cx="951470" cy="260727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8958B4A-C6E3-43A6-B986-E2F5A6DBF7C8}"/>
              </a:ext>
            </a:extLst>
          </p:cNvPr>
          <p:cNvCxnSpPr/>
          <p:nvPr/>
        </p:nvCxnSpPr>
        <p:spPr>
          <a:xfrm>
            <a:off x="11550256" y="2954322"/>
            <a:ext cx="0" cy="2273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029A15A-98E1-40CA-AEA4-B1221453CFC4}"/>
              </a:ext>
            </a:extLst>
          </p:cNvPr>
          <p:cNvSpPr txBox="1"/>
          <p:nvPr/>
        </p:nvSpPr>
        <p:spPr>
          <a:xfrm>
            <a:off x="11529639" y="3731003"/>
            <a:ext cx="662361" cy="523220"/>
          </a:xfrm>
          <a:prstGeom prst="rect">
            <a:avLst/>
          </a:prstGeom>
          <a:noFill/>
        </p:spPr>
        <p:txBody>
          <a:bodyPr wrap="none" rtlCol="0">
            <a:spAutoFit/>
          </a:bodyPr>
          <a:lstStyle/>
          <a:p>
            <a:r>
              <a:rPr lang="en-US" sz="2800" dirty="0" err="1"/>
              <a:t>x</a:t>
            </a:r>
            <a:r>
              <a:rPr lang="en-US" sz="2800" baseline="-25000" dirty="0" err="1"/>
              <a:t>out</a:t>
            </a:r>
            <a:endParaRPr lang="en-US" sz="2800" dirty="0"/>
          </a:p>
        </p:txBody>
      </p:sp>
      <p:cxnSp>
        <p:nvCxnSpPr>
          <p:cNvPr id="33" name="Straight Arrow Connector 32">
            <a:extLst>
              <a:ext uri="{FF2B5EF4-FFF2-40B4-BE49-F238E27FC236}">
                <a16:creationId xmlns:a16="http://schemas.microsoft.com/office/drawing/2014/main" id="{E2621769-5C80-44BE-BA0A-7EF6A6AAECE2}"/>
              </a:ext>
            </a:extLst>
          </p:cNvPr>
          <p:cNvCxnSpPr>
            <a:cxnSpLocks/>
          </p:cNvCxnSpPr>
          <p:nvPr/>
        </p:nvCxnSpPr>
        <p:spPr>
          <a:xfrm>
            <a:off x="10477498" y="5539325"/>
            <a:ext cx="86085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1BF2C36-91CD-43AC-934F-DA0E5F175155}"/>
              </a:ext>
            </a:extLst>
          </p:cNvPr>
          <p:cNvSpPr txBox="1"/>
          <p:nvPr/>
        </p:nvSpPr>
        <p:spPr>
          <a:xfrm>
            <a:off x="10783154" y="5510375"/>
            <a:ext cx="659283" cy="523220"/>
          </a:xfrm>
          <a:prstGeom prst="rect">
            <a:avLst/>
          </a:prstGeom>
          <a:noFill/>
        </p:spPr>
        <p:txBody>
          <a:bodyPr wrap="none" rtlCol="0">
            <a:spAutoFit/>
          </a:bodyPr>
          <a:lstStyle/>
          <a:p>
            <a:r>
              <a:rPr lang="en-US" sz="2800" dirty="0"/>
              <a:t>T</a:t>
            </a:r>
            <a:r>
              <a:rPr lang="en-US" sz="2800" baseline="-25000" dirty="0"/>
              <a:t>out</a:t>
            </a:r>
            <a:endParaRPr lang="en-US" sz="2800" dirty="0"/>
          </a:p>
        </p:txBody>
      </p:sp>
      <p:sp>
        <p:nvSpPr>
          <p:cNvPr id="35" name="Oval 34">
            <a:extLst>
              <a:ext uri="{FF2B5EF4-FFF2-40B4-BE49-F238E27FC236}">
                <a16:creationId xmlns:a16="http://schemas.microsoft.com/office/drawing/2014/main" id="{51CB315F-B87E-42B4-8340-DBFB972B5E44}"/>
              </a:ext>
            </a:extLst>
          </p:cNvPr>
          <p:cNvSpPr/>
          <p:nvPr/>
        </p:nvSpPr>
        <p:spPr>
          <a:xfrm>
            <a:off x="10526868" y="2907160"/>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62CAC46-5130-43A0-BA86-B1F5C33C42A3}"/>
              </a:ext>
            </a:extLst>
          </p:cNvPr>
          <p:cNvSpPr/>
          <p:nvPr/>
        </p:nvSpPr>
        <p:spPr>
          <a:xfrm>
            <a:off x="10526868" y="3204331"/>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7065C7B-F0BD-4C68-B793-2AE4AE035B66}"/>
              </a:ext>
            </a:extLst>
          </p:cNvPr>
          <p:cNvSpPr/>
          <p:nvPr/>
        </p:nvSpPr>
        <p:spPr>
          <a:xfrm>
            <a:off x="10526868" y="3501502"/>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6409441-5A4A-4507-B87B-244A2DAFAAF5}"/>
              </a:ext>
            </a:extLst>
          </p:cNvPr>
          <p:cNvSpPr/>
          <p:nvPr/>
        </p:nvSpPr>
        <p:spPr>
          <a:xfrm>
            <a:off x="10526868" y="3798673"/>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4A123D2-8006-400B-9D85-F0CEB1A8D238}"/>
              </a:ext>
            </a:extLst>
          </p:cNvPr>
          <p:cNvSpPr/>
          <p:nvPr/>
        </p:nvSpPr>
        <p:spPr>
          <a:xfrm>
            <a:off x="10526868" y="4095844"/>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33E5A33-CF2A-4EA3-8EC4-11EAD8FEB0E9}"/>
              </a:ext>
            </a:extLst>
          </p:cNvPr>
          <p:cNvSpPr/>
          <p:nvPr/>
        </p:nvSpPr>
        <p:spPr>
          <a:xfrm>
            <a:off x="10526868" y="4393015"/>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4B04953-841F-42E7-8E98-77CA3107FD76}"/>
              </a:ext>
            </a:extLst>
          </p:cNvPr>
          <p:cNvSpPr/>
          <p:nvPr/>
        </p:nvSpPr>
        <p:spPr>
          <a:xfrm>
            <a:off x="10526868" y="4690186"/>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0E4F453-94AA-4BA3-8872-4924651736BE}"/>
              </a:ext>
            </a:extLst>
          </p:cNvPr>
          <p:cNvSpPr/>
          <p:nvPr/>
        </p:nvSpPr>
        <p:spPr>
          <a:xfrm>
            <a:off x="10526868" y="4987359"/>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6C68A3A-A4D6-40DD-924D-5D94D2C9B4BE}"/>
              </a:ext>
            </a:extLst>
          </p:cNvPr>
          <p:cNvSpPr/>
          <p:nvPr/>
        </p:nvSpPr>
        <p:spPr>
          <a:xfrm>
            <a:off x="10794653" y="4630455"/>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93164C7-B5E7-4BA8-8FFD-DD9E5F61C14D}"/>
              </a:ext>
            </a:extLst>
          </p:cNvPr>
          <p:cNvSpPr/>
          <p:nvPr/>
        </p:nvSpPr>
        <p:spPr>
          <a:xfrm>
            <a:off x="10983094" y="4630455"/>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E5087DE-ACA5-456E-9F0B-7CCDCD9EF4E4}"/>
              </a:ext>
            </a:extLst>
          </p:cNvPr>
          <p:cNvSpPr/>
          <p:nvPr/>
        </p:nvSpPr>
        <p:spPr>
          <a:xfrm>
            <a:off x="11171535" y="4630455"/>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C944C861-D276-4E33-8536-C39383F44BFB}"/>
              </a:ext>
            </a:extLst>
          </p:cNvPr>
          <p:cNvSpPr/>
          <p:nvPr/>
        </p:nvSpPr>
        <p:spPr>
          <a:xfrm>
            <a:off x="9437234" y="3755540"/>
            <a:ext cx="976186" cy="48353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195402F8-C352-4D68-B6FE-288CF3E35AD8}"/>
              </a:ext>
            </a:extLst>
          </p:cNvPr>
          <p:cNvCxnSpPr>
            <a:cxnSpLocks/>
          </p:cNvCxnSpPr>
          <p:nvPr/>
        </p:nvCxnSpPr>
        <p:spPr>
          <a:xfrm>
            <a:off x="6882612" y="5227966"/>
            <a:ext cx="309974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95AF383-C9FD-4248-A818-15D8E5B65007}"/>
              </a:ext>
            </a:extLst>
          </p:cNvPr>
          <p:cNvSpPr txBox="1"/>
          <p:nvPr/>
        </p:nvSpPr>
        <p:spPr>
          <a:xfrm>
            <a:off x="9338906" y="4682501"/>
            <a:ext cx="737702" cy="523220"/>
          </a:xfrm>
          <a:prstGeom prst="rect">
            <a:avLst/>
          </a:prstGeom>
          <a:noFill/>
        </p:spPr>
        <p:txBody>
          <a:bodyPr wrap="none" rtlCol="0">
            <a:spAutoFit/>
          </a:bodyPr>
          <a:lstStyle/>
          <a:p>
            <a:r>
              <a:rPr lang="en-US" sz="2800" dirty="0" err="1"/>
              <a:t>D</a:t>
            </a:r>
            <a:r>
              <a:rPr lang="en-US" sz="2800" baseline="-25000" dirty="0" err="1"/>
              <a:t>out</a:t>
            </a:r>
            <a:endParaRPr lang="en-US" sz="2800" dirty="0"/>
          </a:p>
        </p:txBody>
      </p:sp>
      <p:sp>
        <p:nvSpPr>
          <p:cNvPr id="49" name="Arrow: Down 48">
            <a:extLst>
              <a:ext uri="{FF2B5EF4-FFF2-40B4-BE49-F238E27FC236}">
                <a16:creationId xmlns:a16="http://schemas.microsoft.com/office/drawing/2014/main" id="{96827AE2-6CAC-4E20-9024-8EC58B308E64}"/>
              </a:ext>
            </a:extLst>
          </p:cNvPr>
          <p:cNvSpPr/>
          <p:nvPr/>
        </p:nvSpPr>
        <p:spPr>
          <a:xfrm>
            <a:off x="7407687" y="2182968"/>
            <a:ext cx="370468" cy="58465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Arrow: Down 49">
            <a:extLst>
              <a:ext uri="{FF2B5EF4-FFF2-40B4-BE49-F238E27FC236}">
                <a16:creationId xmlns:a16="http://schemas.microsoft.com/office/drawing/2014/main" id="{E0D6A64B-0F26-4DCC-8EB6-1DA583020AAD}"/>
              </a:ext>
            </a:extLst>
          </p:cNvPr>
          <p:cNvSpPr/>
          <p:nvPr/>
        </p:nvSpPr>
        <p:spPr>
          <a:xfrm>
            <a:off x="7899797" y="5354656"/>
            <a:ext cx="370468" cy="58465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CD21F57-7DE0-476C-85AD-87D13598EA13}"/>
              </a:ext>
            </a:extLst>
          </p:cNvPr>
          <p:cNvSpPr txBox="1"/>
          <p:nvPr/>
        </p:nvSpPr>
        <p:spPr>
          <a:xfrm>
            <a:off x="444843" y="2273643"/>
            <a:ext cx="3452635"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Control knobs for:</a:t>
            </a:r>
          </a:p>
          <a:p>
            <a:pPr marL="742950" lvl="1" indent="-285750">
              <a:buFont typeface="Wingdings" panose="05000000000000000000" pitchFamily="2" charset="2"/>
              <a:buChar char="q"/>
            </a:pPr>
            <a:r>
              <a:rPr lang="en-US" dirty="0"/>
              <a:t>Context modulation</a:t>
            </a:r>
          </a:p>
          <a:p>
            <a:pPr marL="742950" lvl="1" indent="-285750">
              <a:buFont typeface="Wingdings" panose="05000000000000000000" pitchFamily="2" charset="2"/>
              <a:buChar char="q"/>
            </a:pPr>
            <a:r>
              <a:rPr lang="en-US" dirty="0"/>
              <a:t>Timing / synchronization</a:t>
            </a:r>
          </a:p>
          <a:p>
            <a:pPr marL="742950" lvl="1" indent="-285750">
              <a:buFont typeface="Wingdings" panose="05000000000000000000" pitchFamily="2" charset="2"/>
              <a:buChar char="q"/>
            </a:pPr>
            <a:r>
              <a:rPr lang="en-US" dirty="0"/>
              <a:t>Verification of progress / checkpointing?</a:t>
            </a:r>
          </a:p>
          <a:p>
            <a:pPr marL="742950" lvl="1" indent="-285750">
              <a:buFont typeface="Wingdings" panose="05000000000000000000" pitchFamily="2" charset="2"/>
              <a:buChar char="q"/>
            </a:pPr>
            <a:r>
              <a:rPr lang="en-US" dirty="0"/>
              <a:t>Mid-compute visualization</a:t>
            </a:r>
          </a:p>
          <a:p>
            <a:pPr marL="742950" lvl="1" indent="-285750">
              <a:buFont typeface="Wingdings" panose="05000000000000000000" pitchFamily="2" charset="2"/>
              <a:buChar char="q"/>
            </a:pPr>
            <a:r>
              <a:rPr lang="en-US" dirty="0"/>
              <a:t>…</a:t>
            </a:r>
          </a:p>
        </p:txBody>
      </p:sp>
    </p:spTree>
    <p:extLst>
      <p:ext uri="{BB962C8B-B14F-4D97-AF65-F5344CB8AC3E}">
        <p14:creationId xmlns:p14="http://schemas.microsoft.com/office/powerpoint/2010/main" val="312428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FC36-CDE8-40E4-9565-8B1F7BBBBAEB}"/>
              </a:ext>
            </a:extLst>
          </p:cNvPr>
          <p:cNvSpPr>
            <a:spLocks noGrp="1"/>
          </p:cNvSpPr>
          <p:nvPr>
            <p:ph type="title"/>
          </p:nvPr>
        </p:nvSpPr>
        <p:spPr>
          <a:xfrm>
            <a:off x="838200" y="365126"/>
            <a:ext cx="10515600" cy="756546"/>
          </a:xfrm>
        </p:spPr>
        <p:txBody>
          <a:bodyPr/>
          <a:lstStyle/>
          <a:p>
            <a:r>
              <a:rPr lang="en-US" dirty="0"/>
              <a:t>Examples</a:t>
            </a:r>
          </a:p>
        </p:txBody>
      </p:sp>
      <p:sp>
        <p:nvSpPr>
          <p:cNvPr id="3" name="Content Placeholder 2">
            <a:extLst>
              <a:ext uri="{FF2B5EF4-FFF2-40B4-BE49-F238E27FC236}">
                <a16:creationId xmlns:a16="http://schemas.microsoft.com/office/drawing/2014/main" id="{EC7015C5-7D9E-4F2B-AFC9-41EA399EB094}"/>
              </a:ext>
            </a:extLst>
          </p:cNvPr>
          <p:cNvSpPr>
            <a:spLocks noGrp="1"/>
          </p:cNvSpPr>
          <p:nvPr>
            <p:ph idx="1"/>
          </p:nvPr>
        </p:nvSpPr>
        <p:spPr>
          <a:xfrm>
            <a:off x="838200" y="1100785"/>
            <a:ext cx="10515600" cy="4351338"/>
          </a:xfrm>
        </p:spPr>
        <p:txBody>
          <a:bodyPr/>
          <a:lstStyle/>
          <a:p>
            <a:r>
              <a:rPr lang="en-US" dirty="0"/>
              <a:t>Random Walk graph vertex</a:t>
            </a:r>
          </a:p>
        </p:txBody>
      </p:sp>
      <p:sp>
        <p:nvSpPr>
          <p:cNvPr id="4" name="Rectangle: Rounded Corners 3">
            <a:extLst>
              <a:ext uri="{FF2B5EF4-FFF2-40B4-BE49-F238E27FC236}">
                <a16:creationId xmlns:a16="http://schemas.microsoft.com/office/drawing/2014/main" id="{98E2429B-AA77-4014-92DC-57C6F7BDFE08}"/>
              </a:ext>
            </a:extLst>
          </p:cNvPr>
          <p:cNvSpPr/>
          <p:nvPr/>
        </p:nvSpPr>
        <p:spPr>
          <a:xfrm>
            <a:off x="2953267" y="2771798"/>
            <a:ext cx="2652820" cy="2652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7C6AC93-1DC4-41DE-A7CA-0C4E70D936D4}"/>
              </a:ext>
            </a:extLst>
          </p:cNvPr>
          <p:cNvSpPr/>
          <p:nvPr/>
        </p:nvSpPr>
        <p:spPr>
          <a:xfrm>
            <a:off x="943233" y="2794570"/>
            <a:ext cx="951470" cy="26072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Arrow: Right 5">
            <a:extLst>
              <a:ext uri="{FF2B5EF4-FFF2-40B4-BE49-F238E27FC236}">
                <a16:creationId xmlns:a16="http://schemas.microsoft.com/office/drawing/2014/main" id="{F898A387-C235-4131-A919-EB5C38947F1A}"/>
              </a:ext>
            </a:extLst>
          </p:cNvPr>
          <p:cNvSpPr/>
          <p:nvPr/>
        </p:nvSpPr>
        <p:spPr>
          <a:xfrm>
            <a:off x="1977081" y="3762604"/>
            <a:ext cx="976186" cy="4835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08160F3-D953-4A60-9516-D140073C372B}"/>
              </a:ext>
            </a:extLst>
          </p:cNvPr>
          <p:cNvCxnSpPr/>
          <p:nvPr/>
        </p:nvCxnSpPr>
        <p:spPr>
          <a:xfrm>
            <a:off x="735228" y="2961386"/>
            <a:ext cx="0" cy="2273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02E5744-FCFB-4BAE-8DE7-065956DF0AA0}"/>
              </a:ext>
            </a:extLst>
          </p:cNvPr>
          <p:cNvSpPr txBox="1"/>
          <p:nvPr/>
        </p:nvSpPr>
        <p:spPr>
          <a:xfrm>
            <a:off x="247209" y="3722915"/>
            <a:ext cx="519694" cy="523220"/>
          </a:xfrm>
          <a:prstGeom prst="rect">
            <a:avLst/>
          </a:prstGeom>
          <a:noFill/>
        </p:spPr>
        <p:txBody>
          <a:bodyPr wrap="none" rtlCol="0">
            <a:spAutoFit/>
          </a:bodyPr>
          <a:lstStyle/>
          <a:p>
            <a:r>
              <a:rPr lang="en-US" sz="2800" dirty="0" err="1"/>
              <a:t>x</a:t>
            </a:r>
            <a:r>
              <a:rPr lang="en-US" sz="2800" baseline="-25000" dirty="0" err="1"/>
              <a:t>in</a:t>
            </a:r>
            <a:endParaRPr lang="en-US" sz="2800" dirty="0"/>
          </a:p>
        </p:txBody>
      </p:sp>
      <p:cxnSp>
        <p:nvCxnSpPr>
          <p:cNvPr id="9" name="Straight Arrow Connector 8">
            <a:extLst>
              <a:ext uri="{FF2B5EF4-FFF2-40B4-BE49-F238E27FC236}">
                <a16:creationId xmlns:a16="http://schemas.microsoft.com/office/drawing/2014/main" id="{EAA257F7-573A-4BF3-8813-52D6B553ED4C}"/>
              </a:ext>
            </a:extLst>
          </p:cNvPr>
          <p:cNvCxnSpPr>
            <a:cxnSpLocks/>
          </p:cNvCxnSpPr>
          <p:nvPr/>
        </p:nvCxnSpPr>
        <p:spPr>
          <a:xfrm>
            <a:off x="943233" y="5572898"/>
            <a:ext cx="86085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B2CEFE-D7E5-4FFE-BED3-BE9CBE691FF2}"/>
              </a:ext>
            </a:extLst>
          </p:cNvPr>
          <p:cNvSpPr txBox="1"/>
          <p:nvPr/>
        </p:nvSpPr>
        <p:spPr>
          <a:xfrm>
            <a:off x="1248889" y="5543948"/>
            <a:ext cx="538930" cy="523220"/>
          </a:xfrm>
          <a:prstGeom prst="rect">
            <a:avLst/>
          </a:prstGeom>
          <a:noFill/>
        </p:spPr>
        <p:txBody>
          <a:bodyPr wrap="none" rtlCol="0">
            <a:spAutoFit/>
          </a:bodyPr>
          <a:lstStyle/>
          <a:p>
            <a:r>
              <a:rPr lang="en-US" sz="2800" dirty="0"/>
              <a:t>T</a:t>
            </a:r>
            <a:r>
              <a:rPr lang="en-US" sz="2800" baseline="-25000" dirty="0"/>
              <a:t>in</a:t>
            </a:r>
            <a:endParaRPr lang="en-US" sz="2800" dirty="0"/>
          </a:p>
        </p:txBody>
      </p:sp>
      <p:sp>
        <p:nvSpPr>
          <p:cNvPr id="19" name="Oval 18">
            <a:extLst>
              <a:ext uri="{FF2B5EF4-FFF2-40B4-BE49-F238E27FC236}">
                <a16:creationId xmlns:a16="http://schemas.microsoft.com/office/drawing/2014/main" id="{C1FD19CE-B070-45C4-B759-63D40DF49D49}"/>
              </a:ext>
            </a:extLst>
          </p:cNvPr>
          <p:cNvSpPr/>
          <p:nvPr/>
        </p:nvSpPr>
        <p:spPr>
          <a:xfrm>
            <a:off x="992603" y="2940733"/>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58CA2A4-D478-49D7-8AEC-745AFE5AAFE8}"/>
              </a:ext>
            </a:extLst>
          </p:cNvPr>
          <p:cNvSpPr/>
          <p:nvPr/>
        </p:nvSpPr>
        <p:spPr>
          <a:xfrm>
            <a:off x="992603" y="3237904"/>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F2BB9A7-2608-4530-89DF-AE3A0C68E369}"/>
              </a:ext>
            </a:extLst>
          </p:cNvPr>
          <p:cNvSpPr/>
          <p:nvPr/>
        </p:nvSpPr>
        <p:spPr>
          <a:xfrm>
            <a:off x="992603" y="3535075"/>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EA8137-3A2A-4F51-AF56-B0A77579C995}"/>
              </a:ext>
            </a:extLst>
          </p:cNvPr>
          <p:cNvSpPr/>
          <p:nvPr/>
        </p:nvSpPr>
        <p:spPr>
          <a:xfrm>
            <a:off x="992603" y="3832246"/>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625AA74-0402-47D1-BA1B-CD7D3B9701B2}"/>
              </a:ext>
            </a:extLst>
          </p:cNvPr>
          <p:cNvSpPr/>
          <p:nvPr/>
        </p:nvSpPr>
        <p:spPr>
          <a:xfrm>
            <a:off x="992603" y="4129417"/>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9DBAB0F-D136-47BB-AAAF-EEB0EFDA7713}"/>
              </a:ext>
            </a:extLst>
          </p:cNvPr>
          <p:cNvSpPr/>
          <p:nvPr/>
        </p:nvSpPr>
        <p:spPr>
          <a:xfrm>
            <a:off x="992603" y="4426588"/>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AF8B0F5-CE34-46F5-8198-FAA1BA1E5C3B}"/>
              </a:ext>
            </a:extLst>
          </p:cNvPr>
          <p:cNvSpPr/>
          <p:nvPr/>
        </p:nvSpPr>
        <p:spPr>
          <a:xfrm>
            <a:off x="992603" y="4723759"/>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9485437-1688-4F4E-A5C4-D55AEBB16BCB}"/>
              </a:ext>
            </a:extLst>
          </p:cNvPr>
          <p:cNvSpPr/>
          <p:nvPr/>
        </p:nvSpPr>
        <p:spPr>
          <a:xfrm>
            <a:off x="992603" y="5020932"/>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40EA2C7-AE34-43A1-A02A-38DB086587F3}"/>
              </a:ext>
            </a:extLst>
          </p:cNvPr>
          <p:cNvSpPr/>
          <p:nvPr/>
        </p:nvSpPr>
        <p:spPr>
          <a:xfrm>
            <a:off x="1260388" y="4664028"/>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5F52F5D-45EE-4508-B78A-3F63A6BC45AA}"/>
              </a:ext>
            </a:extLst>
          </p:cNvPr>
          <p:cNvSpPr/>
          <p:nvPr/>
        </p:nvSpPr>
        <p:spPr>
          <a:xfrm>
            <a:off x="1448829" y="4664028"/>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1A55B05-94E7-4404-A311-9E895D637D0F}"/>
              </a:ext>
            </a:extLst>
          </p:cNvPr>
          <p:cNvSpPr/>
          <p:nvPr/>
        </p:nvSpPr>
        <p:spPr>
          <a:xfrm>
            <a:off x="1637270" y="4664028"/>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2391EAB6-F337-4BF4-876A-A27D74CD3460}"/>
              </a:ext>
            </a:extLst>
          </p:cNvPr>
          <p:cNvSpPr/>
          <p:nvPr/>
        </p:nvSpPr>
        <p:spPr>
          <a:xfrm>
            <a:off x="6827229" y="2798067"/>
            <a:ext cx="951470" cy="260727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32D7D13-5B1E-4545-9AB6-E28E4280A505}"/>
              </a:ext>
            </a:extLst>
          </p:cNvPr>
          <p:cNvCxnSpPr/>
          <p:nvPr/>
        </p:nvCxnSpPr>
        <p:spPr>
          <a:xfrm>
            <a:off x="7899987" y="2991392"/>
            <a:ext cx="0" cy="2273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E966BD9-80DB-4381-8F93-C72E385B7644}"/>
              </a:ext>
            </a:extLst>
          </p:cNvPr>
          <p:cNvSpPr txBox="1"/>
          <p:nvPr/>
        </p:nvSpPr>
        <p:spPr>
          <a:xfrm>
            <a:off x="7879370" y="3768073"/>
            <a:ext cx="662361" cy="523220"/>
          </a:xfrm>
          <a:prstGeom prst="rect">
            <a:avLst/>
          </a:prstGeom>
          <a:noFill/>
        </p:spPr>
        <p:txBody>
          <a:bodyPr wrap="none" rtlCol="0">
            <a:spAutoFit/>
          </a:bodyPr>
          <a:lstStyle/>
          <a:p>
            <a:r>
              <a:rPr lang="en-US" sz="2800" dirty="0" err="1"/>
              <a:t>x</a:t>
            </a:r>
            <a:r>
              <a:rPr lang="en-US" sz="2800" baseline="-25000" dirty="0" err="1"/>
              <a:t>out</a:t>
            </a:r>
            <a:endParaRPr lang="en-US" sz="2800" dirty="0"/>
          </a:p>
        </p:txBody>
      </p:sp>
      <p:cxnSp>
        <p:nvCxnSpPr>
          <p:cNvPr id="33" name="Straight Arrow Connector 32">
            <a:extLst>
              <a:ext uri="{FF2B5EF4-FFF2-40B4-BE49-F238E27FC236}">
                <a16:creationId xmlns:a16="http://schemas.microsoft.com/office/drawing/2014/main" id="{E8CF7A3D-DF05-4B7B-888C-1F5ECD8D86DA}"/>
              </a:ext>
            </a:extLst>
          </p:cNvPr>
          <p:cNvCxnSpPr>
            <a:cxnSpLocks/>
          </p:cNvCxnSpPr>
          <p:nvPr/>
        </p:nvCxnSpPr>
        <p:spPr>
          <a:xfrm>
            <a:off x="6827229" y="5576395"/>
            <a:ext cx="86085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A15883E-6238-49BC-84A9-42EDFF41B5F8}"/>
              </a:ext>
            </a:extLst>
          </p:cNvPr>
          <p:cNvSpPr txBox="1"/>
          <p:nvPr/>
        </p:nvSpPr>
        <p:spPr>
          <a:xfrm>
            <a:off x="7132885" y="5547445"/>
            <a:ext cx="659283" cy="523220"/>
          </a:xfrm>
          <a:prstGeom prst="rect">
            <a:avLst/>
          </a:prstGeom>
          <a:noFill/>
        </p:spPr>
        <p:txBody>
          <a:bodyPr wrap="none" rtlCol="0">
            <a:spAutoFit/>
          </a:bodyPr>
          <a:lstStyle/>
          <a:p>
            <a:r>
              <a:rPr lang="en-US" sz="2800" dirty="0"/>
              <a:t>T</a:t>
            </a:r>
            <a:r>
              <a:rPr lang="en-US" sz="2800" baseline="-25000" dirty="0"/>
              <a:t>out</a:t>
            </a:r>
            <a:endParaRPr lang="en-US" sz="2800" dirty="0"/>
          </a:p>
        </p:txBody>
      </p:sp>
      <p:sp>
        <p:nvSpPr>
          <p:cNvPr id="35" name="Oval 34">
            <a:extLst>
              <a:ext uri="{FF2B5EF4-FFF2-40B4-BE49-F238E27FC236}">
                <a16:creationId xmlns:a16="http://schemas.microsoft.com/office/drawing/2014/main" id="{E417B527-800B-46DA-B8C3-308A5BA1469B}"/>
              </a:ext>
            </a:extLst>
          </p:cNvPr>
          <p:cNvSpPr/>
          <p:nvPr/>
        </p:nvSpPr>
        <p:spPr>
          <a:xfrm>
            <a:off x="6876599" y="2944230"/>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B4A5BB4-A081-40BA-9D6D-E7F336FBA905}"/>
              </a:ext>
            </a:extLst>
          </p:cNvPr>
          <p:cNvSpPr/>
          <p:nvPr/>
        </p:nvSpPr>
        <p:spPr>
          <a:xfrm>
            <a:off x="6876599" y="3241401"/>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05F1B4B-7F6C-422D-84B1-6325597E1273}"/>
              </a:ext>
            </a:extLst>
          </p:cNvPr>
          <p:cNvSpPr/>
          <p:nvPr/>
        </p:nvSpPr>
        <p:spPr>
          <a:xfrm>
            <a:off x="6876599" y="3538572"/>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37DE937-A577-4075-89F6-83CA35B777A6}"/>
              </a:ext>
            </a:extLst>
          </p:cNvPr>
          <p:cNvSpPr/>
          <p:nvPr/>
        </p:nvSpPr>
        <p:spPr>
          <a:xfrm>
            <a:off x="6876599" y="3835743"/>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86CB62F-27C7-458C-90BD-0211B7BF68A4}"/>
              </a:ext>
            </a:extLst>
          </p:cNvPr>
          <p:cNvSpPr/>
          <p:nvPr/>
        </p:nvSpPr>
        <p:spPr>
          <a:xfrm>
            <a:off x="6876599" y="4132914"/>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4D5207F-7D83-476C-B912-BB144A739D83}"/>
              </a:ext>
            </a:extLst>
          </p:cNvPr>
          <p:cNvSpPr/>
          <p:nvPr/>
        </p:nvSpPr>
        <p:spPr>
          <a:xfrm>
            <a:off x="6876599" y="4430085"/>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180FDBC-A69C-4225-9BFE-E8B8B2977128}"/>
              </a:ext>
            </a:extLst>
          </p:cNvPr>
          <p:cNvSpPr/>
          <p:nvPr/>
        </p:nvSpPr>
        <p:spPr>
          <a:xfrm>
            <a:off x="6876599" y="4727256"/>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F34BA7B-0797-4055-8DDF-6BF1584F68C6}"/>
              </a:ext>
            </a:extLst>
          </p:cNvPr>
          <p:cNvSpPr/>
          <p:nvPr/>
        </p:nvSpPr>
        <p:spPr>
          <a:xfrm>
            <a:off x="6876599" y="5024429"/>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A084E34-2018-4B62-A50F-69D6D968390D}"/>
              </a:ext>
            </a:extLst>
          </p:cNvPr>
          <p:cNvSpPr/>
          <p:nvPr/>
        </p:nvSpPr>
        <p:spPr>
          <a:xfrm>
            <a:off x="7144384" y="4667525"/>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35D7531-072A-49AB-AD6C-52B37ECE0C62}"/>
              </a:ext>
            </a:extLst>
          </p:cNvPr>
          <p:cNvSpPr/>
          <p:nvPr/>
        </p:nvSpPr>
        <p:spPr>
          <a:xfrm>
            <a:off x="7332825" y="4667525"/>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FA6CC18-FD0A-4634-AE61-3234200CE9DC}"/>
              </a:ext>
            </a:extLst>
          </p:cNvPr>
          <p:cNvSpPr/>
          <p:nvPr/>
        </p:nvSpPr>
        <p:spPr>
          <a:xfrm>
            <a:off x="7521266" y="4667525"/>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09D042F4-E878-41F6-BC3D-BBC147C6DF34}"/>
              </a:ext>
            </a:extLst>
          </p:cNvPr>
          <p:cNvSpPr/>
          <p:nvPr/>
        </p:nvSpPr>
        <p:spPr>
          <a:xfrm>
            <a:off x="5786965" y="3792610"/>
            <a:ext cx="976186" cy="48353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914D8FBA-6E8E-4646-BE4F-FD90BF52EE53}"/>
              </a:ext>
            </a:extLst>
          </p:cNvPr>
          <p:cNvCxnSpPr>
            <a:cxnSpLocks/>
          </p:cNvCxnSpPr>
          <p:nvPr/>
        </p:nvCxnSpPr>
        <p:spPr>
          <a:xfrm>
            <a:off x="3232343" y="5576395"/>
            <a:ext cx="309974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F647412-AC79-4977-89D7-3D70B28DD0A2}"/>
              </a:ext>
            </a:extLst>
          </p:cNvPr>
          <p:cNvSpPr txBox="1"/>
          <p:nvPr/>
        </p:nvSpPr>
        <p:spPr>
          <a:xfrm>
            <a:off x="4835161" y="5547445"/>
            <a:ext cx="737702" cy="523220"/>
          </a:xfrm>
          <a:prstGeom prst="rect">
            <a:avLst/>
          </a:prstGeom>
          <a:noFill/>
        </p:spPr>
        <p:txBody>
          <a:bodyPr wrap="none" rtlCol="0">
            <a:spAutoFit/>
          </a:bodyPr>
          <a:lstStyle/>
          <a:p>
            <a:r>
              <a:rPr lang="en-US" sz="2800" dirty="0" err="1"/>
              <a:t>D</a:t>
            </a:r>
            <a:r>
              <a:rPr lang="en-US" sz="2800" baseline="-25000" dirty="0" err="1"/>
              <a:t>out</a:t>
            </a:r>
            <a:endParaRPr lang="en-US" sz="2800" dirty="0"/>
          </a:p>
        </p:txBody>
      </p:sp>
      <p:sp>
        <p:nvSpPr>
          <p:cNvPr id="49" name="TextBox 48">
            <a:extLst>
              <a:ext uri="{FF2B5EF4-FFF2-40B4-BE49-F238E27FC236}">
                <a16:creationId xmlns:a16="http://schemas.microsoft.com/office/drawing/2014/main" id="{CAFACDB8-1D3B-4D81-8E28-1FFBB90E56B2}"/>
              </a:ext>
            </a:extLst>
          </p:cNvPr>
          <p:cNvSpPr txBox="1"/>
          <p:nvPr/>
        </p:nvSpPr>
        <p:spPr>
          <a:xfrm>
            <a:off x="8541731" y="2051222"/>
            <a:ext cx="3135404"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err="1"/>
              <a:t>x</a:t>
            </a:r>
            <a:r>
              <a:rPr lang="en-US" baseline="-25000" dirty="0" err="1"/>
              <a:t>in</a:t>
            </a:r>
            <a:r>
              <a:rPr lang="en-US" baseline="-25000" dirty="0"/>
              <a:t> </a:t>
            </a:r>
            <a:r>
              <a:rPr lang="en-US" dirty="0"/>
              <a:t>= </a:t>
            </a:r>
            <a:r>
              <a:rPr lang="en-US" i="1" dirty="0"/>
              <a:t>d</a:t>
            </a:r>
            <a:r>
              <a:rPr lang="en-US" dirty="0"/>
              <a:t>, where </a:t>
            </a:r>
            <a:r>
              <a:rPr lang="en-US" i="1" dirty="0"/>
              <a:t>d </a:t>
            </a:r>
            <a:r>
              <a:rPr lang="en-US" dirty="0"/>
              <a:t>= # vertex connections</a:t>
            </a:r>
            <a:endParaRPr lang="en-US" baseline="30000" dirty="0"/>
          </a:p>
          <a:p>
            <a:pPr marL="285750" indent="-285750">
              <a:buFont typeface="Wingdings" panose="05000000000000000000" pitchFamily="2" charset="2"/>
              <a:buChar char="q"/>
            </a:pPr>
            <a:r>
              <a:rPr lang="en-US" dirty="0" err="1"/>
              <a:t>x</a:t>
            </a:r>
            <a:r>
              <a:rPr lang="en-US" baseline="-25000" dirty="0" err="1"/>
              <a:t>out</a:t>
            </a:r>
            <a:r>
              <a:rPr lang="en-US" dirty="0"/>
              <a:t> = </a:t>
            </a:r>
            <a:r>
              <a:rPr lang="en-US" i="1" dirty="0"/>
              <a:t>d</a:t>
            </a:r>
          </a:p>
          <a:p>
            <a:pPr marL="285750" indent="-285750">
              <a:buFont typeface="Wingdings" panose="05000000000000000000" pitchFamily="2" charset="2"/>
              <a:buChar char="q"/>
            </a:pPr>
            <a:r>
              <a:rPr lang="en-US" dirty="0"/>
              <a:t>T</a:t>
            </a:r>
            <a:r>
              <a:rPr lang="en-US" baseline="-25000" dirty="0"/>
              <a:t>in</a:t>
            </a:r>
            <a:r>
              <a:rPr lang="en-US" dirty="0"/>
              <a:t> = </a:t>
            </a:r>
            <a:r>
              <a:rPr lang="en-US" dirty="0" err="1"/>
              <a:t>N</a:t>
            </a:r>
            <a:r>
              <a:rPr lang="en-US" baseline="-25000" dirty="0" err="1"/>
              <a:t>d</a:t>
            </a:r>
            <a:r>
              <a:rPr lang="en-US" dirty="0"/>
              <a:t> – max number of walkers from input vertices</a:t>
            </a:r>
          </a:p>
          <a:p>
            <a:pPr marL="285750" indent="-285750">
              <a:buFont typeface="Wingdings" panose="05000000000000000000" pitchFamily="2" charset="2"/>
              <a:buChar char="q"/>
            </a:pPr>
            <a:r>
              <a:rPr lang="en-US" dirty="0"/>
              <a:t>T</a:t>
            </a:r>
            <a:r>
              <a:rPr lang="en-US" baseline="-25000" dirty="0"/>
              <a:t>out </a:t>
            </a:r>
            <a:r>
              <a:rPr lang="en-US" dirty="0"/>
              <a:t>= N – number of walkers on vertex</a:t>
            </a:r>
          </a:p>
          <a:p>
            <a:pPr marL="285750" indent="-285750">
              <a:buFont typeface="Wingdings" panose="05000000000000000000" pitchFamily="2" charset="2"/>
              <a:buChar char="q"/>
            </a:pPr>
            <a:r>
              <a:rPr lang="en-US" dirty="0" err="1"/>
              <a:t>D</a:t>
            </a:r>
            <a:r>
              <a:rPr lang="en-US" baseline="-25000" dirty="0" err="1"/>
              <a:t>out</a:t>
            </a:r>
            <a:r>
              <a:rPr lang="en-US" dirty="0"/>
              <a:t> = log</a:t>
            </a:r>
            <a:r>
              <a:rPr lang="en-US" baseline="-25000" dirty="0"/>
              <a:t>2</a:t>
            </a:r>
            <a:r>
              <a:rPr lang="en-US" i="1" dirty="0"/>
              <a:t>d</a:t>
            </a:r>
          </a:p>
        </p:txBody>
      </p:sp>
      <p:sp>
        <p:nvSpPr>
          <p:cNvPr id="50" name="TextBox 49">
            <a:extLst>
              <a:ext uri="{FF2B5EF4-FFF2-40B4-BE49-F238E27FC236}">
                <a16:creationId xmlns:a16="http://schemas.microsoft.com/office/drawing/2014/main" id="{1C68E820-2375-413C-A3EB-A7FE96D00348}"/>
              </a:ext>
            </a:extLst>
          </p:cNvPr>
          <p:cNvSpPr txBox="1"/>
          <p:nvPr/>
        </p:nvSpPr>
        <p:spPr>
          <a:xfrm>
            <a:off x="8488882" y="4593498"/>
            <a:ext cx="3361366" cy="2031325"/>
          </a:xfrm>
          <a:prstGeom prst="rect">
            <a:avLst/>
          </a:prstGeom>
          <a:noFill/>
        </p:spPr>
        <p:txBody>
          <a:bodyPr wrap="square" rtlCol="0">
            <a:spAutoFit/>
          </a:bodyPr>
          <a:lstStyle/>
          <a:p>
            <a:r>
              <a:rPr lang="en-US" dirty="0"/>
              <a:t>Certain algorithms, such as this RW algorithm, will have a non-predetermined output length (it runs until it stops).  The use of a supervisor circuit through control connections can help sync components</a:t>
            </a:r>
          </a:p>
        </p:txBody>
      </p:sp>
      <p:sp>
        <p:nvSpPr>
          <p:cNvPr id="51" name="Arrow: Down 50">
            <a:extLst>
              <a:ext uri="{FF2B5EF4-FFF2-40B4-BE49-F238E27FC236}">
                <a16:creationId xmlns:a16="http://schemas.microsoft.com/office/drawing/2014/main" id="{BD55B8D4-CE68-4CA6-B418-DD004731B7D7}"/>
              </a:ext>
            </a:extLst>
          </p:cNvPr>
          <p:cNvSpPr/>
          <p:nvPr/>
        </p:nvSpPr>
        <p:spPr>
          <a:xfrm>
            <a:off x="3416858" y="2209918"/>
            <a:ext cx="370468" cy="58465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D8C4A074-4483-4F1D-9EA6-A422FFF20710}"/>
              </a:ext>
            </a:extLst>
          </p:cNvPr>
          <p:cNvSpPr/>
          <p:nvPr/>
        </p:nvSpPr>
        <p:spPr>
          <a:xfrm>
            <a:off x="3908968" y="5381606"/>
            <a:ext cx="370468" cy="58465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DF47C37-FD0D-4044-A717-32753043454C}"/>
              </a:ext>
            </a:extLst>
          </p:cNvPr>
          <p:cNvSpPr/>
          <p:nvPr/>
        </p:nvSpPr>
        <p:spPr>
          <a:xfrm>
            <a:off x="2953267" y="1841157"/>
            <a:ext cx="210065" cy="21006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155FBE9-FDFD-4180-B963-16C783FD0F54}"/>
              </a:ext>
            </a:extLst>
          </p:cNvPr>
          <p:cNvSpPr/>
          <p:nvPr/>
        </p:nvSpPr>
        <p:spPr>
          <a:xfrm>
            <a:off x="3273494" y="1841157"/>
            <a:ext cx="210065" cy="21006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8AAA78BC-AA86-4694-B4D8-21C97A87A674}"/>
              </a:ext>
            </a:extLst>
          </p:cNvPr>
          <p:cNvSpPr/>
          <p:nvPr/>
        </p:nvSpPr>
        <p:spPr>
          <a:xfrm>
            <a:off x="3573606" y="1841157"/>
            <a:ext cx="210065" cy="21006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0E9BF4C-1A40-49A9-91F5-CF4A7348B01A}"/>
              </a:ext>
            </a:extLst>
          </p:cNvPr>
          <p:cNvSpPr/>
          <p:nvPr/>
        </p:nvSpPr>
        <p:spPr>
          <a:xfrm>
            <a:off x="3868105" y="1841157"/>
            <a:ext cx="210065" cy="21006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8FE60D86-1E68-44D7-9899-A492845D0492}"/>
              </a:ext>
            </a:extLst>
          </p:cNvPr>
          <p:cNvSpPr txBox="1"/>
          <p:nvPr/>
        </p:nvSpPr>
        <p:spPr>
          <a:xfrm>
            <a:off x="4222213" y="1779294"/>
            <a:ext cx="2758063" cy="369332"/>
          </a:xfrm>
          <a:prstGeom prst="rect">
            <a:avLst/>
          </a:prstGeom>
          <a:noFill/>
        </p:spPr>
        <p:txBody>
          <a:bodyPr wrap="none" rtlCol="0">
            <a:spAutoFit/>
          </a:bodyPr>
          <a:lstStyle/>
          <a:p>
            <a:r>
              <a:rPr lang="en-US" i="1" dirty="0"/>
              <a:t>Start signal from supervisor</a:t>
            </a:r>
          </a:p>
        </p:txBody>
      </p:sp>
      <p:sp>
        <p:nvSpPr>
          <p:cNvPr id="58" name="TextBox 57">
            <a:extLst>
              <a:ext uri="{FF2B5EF4-FFF2-40B4-BE49-F238E27FC236}">
                <a16:creationId xmlns:a16="http://schemas.microsoft.com/office/drawing/2014/main" id="{5837550F-63DB-4D0C-9312-DABA106EAF3D}"/>
              </a:ext>
            </a:extLst>
          </p:cNvPr>
          <p:cNvSpPr txBox="1"/>
          <p:nvPr/>
        </p:nvSpPr>
        <p:spPr>
          <a:xfrm>
            <a:off x="3058299" y="6148812"/>
            <a:ext cx="2816092" cy="369332"/>
          </a:xfrm>
          <a:prstGeom prst="rect">
            <a:avLst/>
          </a:prstGeom>
          <a:noFill/>
        </p:spPr>
        <p:txBody>
          <a:bodyPr wrap="none" rtlCol="0">
            <a:spAutoFit/>
          </a:bodyPr>
          <a:lstStyle/>
          <a:p>
            <a:r>
              <a:rPr lang="en-US" i="1" dirty="0"/>
              <a:t>Finished signal to supervisor</a:t>
            </a:r>
          </a:p>
        </p:txBody>
      </p:sp>
      <p:pic>
        <p:nvPicPr>
          <p:cNvPr id="59" name="Picture 58">
            <a:extLst>
              <a:ext uri="{FF2B5EF4-FFF2-40B4-BE49-F238E27FC236}">
                <a16:creationId xmlns:a16="http://schemas.microsoft.com/office/drawing/2014/main" id="{5E00E605-F938-4B72-8B1B-369D8448F7B2}"/>
              </a:ext>
            </a:extLst>
          </p:cNvPr>
          <p:cNvPicPr>
            <a:picLocks noChangeAspect="1"/>
          </p:cNvPicPr>
          <p:nvPr/>
        </p:nvPicPr>
        <p:blipFill>
          <a:blip r:embed="rId2"/>
          <a:stretch>
            <a:fillRect/>
          </a:stretch>
        </p:blipFill>
        <p:spPr>
          <a:xfrm>
            <a:off x="3005996" y="3318382"/>
            <a:ext cx="2546880" cy="1619663"/>
          </a:xfrm>
          <a:prstGeom prst="rect">
            <a:avLst/>
          </a:prstGeom>
        </p:spPr>
      </p:pic>
    </p:spTree>
    <p:extLst>
      <p:ext uri="{BB962C8B-B14F-4D97-AF65-F5344CB8AC3E}">
        <p14:creationId xmlns:p14="http://schemas.microsoft.com/office/powerpoint/2010/main" val="2732230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FFEA-C34D-4789-8CD2-AFE7AA74C078}"/>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BEB91C5F-1FD7-4515-88E8-177848CF612F}"/>
              </a:ext>
            </a:extLst>
          </p:cNvPr>
          <p:cNvSpPr>
            <a:spLocks noGrp="1"/>
          </p:cNvSpPr>
          <p:nvPr>
            <p:ph idx="1"/>
          </p:nvPr>
        </p:nvSpPr>
        <p:spPr/>
        <p:txBody>
          <a:bodyPr/>
          <a:lstStyle/>
          <a:p>
            <a:r>
              <a:rPr lang="en-US" dirty="0"/>
              <a:t>We should go through all of our SNAs and identify what this structure looks like </a:t>
            </a:r>
          </a:p>
          <a:p>
            <a:pPr lvl="1"/>
            <a:r>
              <a:rPr lang="en-US" dirty="0"/>
              <a:t>Is the above description sufficient at a mid-level to facilitate plug-and-play?</a:t>
            </a:r>
          </a:p>
          <a:p>
            <a:pPr lvl="1"/>
            <a:r>
              <a:rPr lang="en-US" dirty="0"/>
              <a:t>Obviously this lacks some description of coding scheme, but that will be very algorithm dependent.</a:t>
            </a:r>
          </a:p>
          <a:p>
            <a:endParaRPr lang="en-US" dirty="0"/>
          </a:p>
        </p:txBody>
      </p:sp>
    </p:spTree>
    <p:extLst>
      <p:ext uri="{BB962C8B-B14F-4D97-AF65-F5344CB8AC3E}">
        <p14:creationId xmlns:p14="http://schemas.microsoft.com/office/powerpoint/2010/main" val="145823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8F7D-744B-43D3-8708-B56B6B56031B}"/>
              </a:ext>
            </a:extLst>
          </p:cNvPr>
          <p:cNvSpPr>
            <a:spLocks noGrp="1"/>
          </p:cNvSpPr>
          <p:nvPr>
            <p:ph type="title"/>
          </p:nvPr>
        </p:nvSpPr>
        <p:spPr/>
        <p:txBody>
          <a:bodyPr/>
          <a:lstStyle/>
          <a:p>
            <a:r>
              <a:rPr lang="en-US" dirty="0"/>
              <a:t>Spiking algorithms are weird and spiking hardware is weirder</a:t>
            </a:r>
          </a:p>
        </p:txBody>
      </p:sp>
      <p:sp>
        <p:nvSpPr>
          <p:cNvPr id="3" name="Content Placeholder 2">
            <a:extLst>
              <a:ext uri="{FF2B5EF4-FFF2-40B4-BE49-F238E27FC236}">
                <a16:creationId xmlns:a16="http://schemas.microsoft.com/office/drawing/2014/main" id="{D58DDD75-8E59-4543-9C79-D6FF4C122BD2}"/>
              </a:ext>
            </a:extLst>
          </p:cNvPr>
          <p:cNvSpPr>
            <a:spLocks noGrp="1"/>
          </p:cNvSpPr>
          <p:nvPr>
            <p:ph idx="1"/>
          </p:nvPr>
        </p:nvSpPr>
        <p:spPr>
          <a:xfrm>
            <a:off x="838200" y="1825625"/>
            <a:ext cx="5426676" cy="4351338"/>
          </a:xfrm>
        </p:spPr>
        <p:txBody>
          <a:bodyPr>
            <a:normAutofit fontScale="85000" lnSpcReduction="20000"/>
          </a:bodyPr>
          <a:lstStyle/>
          <a:p>
            <a:pPr marL="0" indent="0">
              <a:buNone/>
            </a:pPr>
            <a:r>
              <a:rPr lang="en-US" i="1" dirty="0"/>
              <a:t>Fugu aims to abstract the task of using spiking neuromorphic hardware for the general CS user</a:t>
            </a:r>
          </a:p>
          <a:p>
            <a:r>
              <a:rPr lang="en-US" dirty="0"/>
              <a:t>High-level access</a:t>
            </a:r>
          </a:p>
          <a:p>
            <a:pPr lvl="1"/>
            <a:r>
              <a:rPr lang="en-US" dirty="0"/>
              <a:t>Program in C++ or Python</a:t>
            </a:r>
          </a:p>
          <a:p>
            <a:pPr lvl="1"/>
            <a:r>
              <a:rPr lang="en-US" dirty="0"/>
              <a:t>Enable heterogeneous solutions</a:t>
            </a:r>
          </a:p>
          <a:p>
            <a:r>
              <a:rPr lang="en-US" dirty="0"/>
              <a:t>Mid-level algorithms</a:t>
            </a:r>
          </a:p>
          <a:p>
            <a:pPr lvl="1"/>
            <a:r>
              <a:rPr lang="en-US" dirty="0"/>
              <a:t>Leverage growing library of spiking neural algorithms to </a:t>
            </a:r>
          </a:p>
          <a:p>
            <a:pPr lvl="1"/>
            <a:r>
              <a:rPr lang="en-US" dirty="0"/>
              <a:t>Link neural algorithms together</a:t>
            </a:r>
          </a:p>
          <a:p>
            <a:r>
              <a:rPr lang="en-US" dirty="0"/>
              <a:t>Low-level mapping</a:t>
            </a:r>
          </a:p>
          <a:p>
            <a:pPr lvl="1"/>
            <a:r>
              <a:rPr lang="en-US" dirty="0"/>
              <a:t>Pass application specific neural algorithm to hardware</a:t>
            </a:r>
          </a:p>
          <a:p>
            <a:pPr lvl="1"/>
            <a:r>
              <a:rPr lang="en-US" dirty="0"/>
              <a:t>Handle I/O between neural and non-neural task components</a:t>
            </a:r>
          </a:p>
        </p:txBody>
      </p:sp>
      <p:pic>
        <p:nvPicPr>
          <p:cNvPr id="5" name="Picture 4">
            <a:extLst>
              <a:ext uri="{FF2B5EF4-FFF2-40B4-BE49-F238E27FC236}">
                <a16:creationId xmlns:a16="http://schemas.microsoft.com/office/drawing/2014/main" id="{79C09C81-EFC9-41CB-91E9-C22515D935D0}"/>
              </a:ext>
            </a:extLst>
          </p:cNvPr>
          <p:cNvPicPr>
            <a:picLocks noChangeAspect="1"/>
          </p:cNvPicPr>
          <p:nvPr/>
        </p:nvPicPr>
        <p:blipFill>
          <a:blip r:embed="rId2"/>
          <a:stretch>
            <a:fillRect/>
          </a:stretch>
        </p:blipFill>
        <p:spPr>
          <a:xfrm>
            <a:off x="6264876" y="2506512"/>
            <a:ext cx="5716050" cy="3165239"/>
          </a:xfrm>
          <a:prstGeom prst="rect">
            <a:avLst/>
          </a:prstGeom>
        </p:spPr>
      </p:pic>
    </p:spTree>
    <p:extLst>
      <p:ext uri="{BB962C8B-B14F-4D97-AF65-F5344CB8AC3E}">
        <p14:creationId xmlns:p14="http://schemas.microsoft.com/office/powerpoint/2010/main" val="286316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0149-5A4E-4C22-84B2-958382DAED9E}"/>
              </a:ext>
            </a:extLst>
          </p:cNvPr>
          <p:cNvSpPr>
            <a:spLocks noGrp="1"/>
          </p:cNvSpPr>
          <p:nvPr>
            <p:ph type="title"/>
          </p:nvPr>
        </p:nvSpPr>
        <p:spPr/>
        <p:txBody>
          <a:bodyPr/>
          <a:lstStyle/>
          <a:p>
            <a:r>
              <a:rPr lang="en-US" dirty="0"/>
              <a:t>Mid-level requirements</a:t>
            </a:r>
          </a:p>
        </p:txBody>
      </p:sp>
      <p:sp>
        <p:nvSpPr>
          <p:cNvPr id="3" name="Content Placeholder 2">
            <a:extLst>
              <a:ext uri="{FF2B5EF4-FFF2-40B4-BE49-F238E27FC236}">
                <a16:creationId xmlns:a16="http://schemas.microsoft.com/office/drawing/2014/main" id="{4F4E945D-4319-4ED6-811C-116C38C8E2AE}"/>
              </a:ext>
            </a:extLst>
          </p:cNvPr>
          <p:cNvSpPr>
            <a:spLocks noGrp="1"/>
          </p:cNvSpPr>
          <p:nvPr>
            <p:ph idx="1"/>
          </p:nvPr>
        </p:nvSpPr>
        <p:spPr/>
        <p:txBody>
          <a:bodyPr/>
          <a:lstStyle/>
          <a:p>
            <a:r>
              <a:rPr lang="en-US" dirty="0"/>
              <a:t>What do modules and output algorithms look like?</a:t>
            </a:r>
          </a:p>
          <a:p>
            <a:endParaRPr lang="en-US" dirty="0"/>
          </a:p>
          <a:p>
            <a:r>
              <a:rPr lang="en-US" dirty="0"/>
              <a:t>How do we link SNAs?</a:t>
            </a:r>
          </a:p>
        </p:txBody>
      </p:sp>
    </p:spTree>
    <p:extLst>
      <p:ext uri="{BB962C8B-B14F-4D97-AF65-F5344CB8AC3E}">
        <p14:creationId xmlns:p14="http://schemas.microsoft.com/office/powerpoint/2010/main" val="420481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07F3-1BCF-4DBC-942E-150BBDAA58E0}"/>
              </a:ext>
            </a:extLst>
          </p:cNvPr>
          <p:cNvSpPr>
            <a:spLocks noGrp="1"/>
          </p:cNvSpPr>
          <p:nvPr>
            <p:ph type="title"/>
          </p:nvPr>
        </p:nvSpPr>
        <p:spPr/>
        <p:txBody>
          <a:bodyPr/>
          <a:lstStyle/>
          <a:p>
            <a:r>
              <a:rPr lang="en-US" dirty="0"/>
              <a:t>Defining a Fugu Module</a:t>
            </a:r>
          </a:p>
        </p:txBody>
      </p:sp>
      <p:sp>
        <p:nvSpPr>
          <p:cNvPr id="3" name="Content Placeholder 2">
            <a:extLst>
              <a:ext uri="{FF2B5EF4-FFF2-40B4-BE49-F238E27FC236}">
                <a16:creationId xmlns:a16="http://schemas.microsoft.com/office/drawing/2014/main" id="{39A26E25-396B-46C0-8C2A-627109D9B037}"/>
              </a:ext>
            </a:extLst>
          </p:cNvPr>
          <p:cNvSpPr>
            <a:spLocks noGrp="1"/>
          </p:cNvSpPr>
          <p:nvPr>
            <p:ph idx="1"/>
          </p:nvPr>
        </p:nvSpPr>
        <p:spPr>
          <a:xfrm>
            <a:off x="838200" y="1825625"/>
            <a:ext cx="4611130" cy="4351338"/>
          </a:xfrm>
        </p:spPr>
        <p:txBody>
          <a:bodyPr/>
          <a:lstStyle/>
          <a:p>
            <a:r>
              <a:rPr lang="en-US" dirty="0"/>
              <a:t>Inputs</a:t>
            </a:r>
          </a:p>
          <a:p>
            <a:pPr lvl="1"/>
            <a:r>
              <a:rPr lang="en-US" dirty="0"/>
              <a:t>Needs to match output of upstream module(s)</a:t>
            </a:r>
          </a:p>
          <a:p>
            <a:pPr lvl="1"/>
            <a:r>
              <a:rPr lang="en-US" dirty="0"/>
              <a:t>Size (# neurons)</a:t>
            </a:r>
          </a:p>
          <a:p>
            <a:pPr lvl="2"/>
            <a:r>
              <a:rPr lang="en-US" dirty="0"/>
              <a:t>Does algorithm scale to input size?</a:t>
            </a:r>
          </a:p>
          <a:p>
            <a:pPr lvl="1"/>
            <a:r>
              <a:rPr lang="en-US" dirty="0"/>
              <a:t>Input time</a:t>
            </a:r>
          </a:p>
          <a:p>
            <a:pPr lvl="2"/>
            <a:r>
              <a:rPr lang="en-US" dirty="0"/>
              <a:t>Is input all single step?  (T</a:t>
            </a:r>
            <a:r>
              <a:rPr lang="en-US" baseline="-25000" dirty="0"/>
              <a:t>in</a:t>
            </a:r>
            <a:r>
              <a:rPr lang="en-US" dirty="0"/>
              <a:t>=1)</a:t>
            </a:r>
          </a:p>
          <a:p>
            <a:pPr lvl="2"/>
            <a:r>
              <a:rPr lang="en-US" dirty="0"/>
              <a:t>Is input structured over some time range?</a:t>
            </a:r>
          </a:p>
        </p:txBody>
      </p:sp>
      <p:sp>
        <p:nvSpPr>
          <p:cNvPr id="4" name="Rectangle: Rounded Corners 3">
            <a:extLst>
              <a:ext uri="{FF2B5EF4-FFF2-40B4-BE49-F238E27FC236}">
                <a16:creationId xmlns:a16="http://schemas.microsoft.com/office/drawing/2014/main" id="{E8250E73-4624-415F-9DCC-3475A02D05ED}"/>
              </a:ext>
            </a:extLst>
          </p:cNvPr>
          <p:cNvSpPr/>
          <p:nvPr/>
        </p:nvSpPr>
        <p:spPr>
          <a:xfrm>
            <a:off x="8167818" y="2574089"/>
            <a:ext cx="2652820" cy="2652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184D246-294A-4D09-AED8-B6B5C845692E}"/>
              </a:ext>
            </a:extLst>
          </p:cNvPr>
          <p:cNvSpPr/>
          <p:nvPr/>
        </p:nvSpPr>
        <p:spPr>
          <a:xfrm>
            <a:off x="6157784" y="2596861"/>
            <a:ext cx="951470" cy="26072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Arrow: Right 5">
            <a:extLst>
              <a:ext uri="{FF2B5EF4-FFF2-40B4-BE49-F238E27FC236}">
                <a16:creationId xmlns:a16="http://schemas.microsoft.com/office/drawing/2014/main" id="{12535706-AEAF-494F-8051-763C574397C5}"/>
              </a:ext>
            </a:extLst>
          </p:cNvPr>
          <p:cNvSpPr/>
          <p:nvPr/>
        </p:nvSpPr>
        <p:spPr>
          <a:xfrm>
            <a:off x="7191632" y="3564895"/>
            <a:ext cx="976186" cy="4835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55C1564-67CF-429F-8147-31E1B156CC44}"/>
              </a:ext>
            </a:extLst>
          </p:cNvPr>
          <p:cNvCxnSpPr/>
          <p:nvPr/>
        </p:nvCxnSpPr>
        <p:spPr>
          <a:xfrm>
            <a:off x="5949779" y="2763677"/>
            <a:ext cx="0" cy="2273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4F6406F-D69A-45E7-A457-AD6F4932A942}"/>
              </a:ext>
            </a:extLst>
          </p:cNvPr>
          <p:cNvSpPr txBox="1"/>
          <p:nvPr/>
        </p:nvSpPr>
        <p:spPr>
          <a:xfrm>
            <a:off x="5461760" y="3525206"/>
            <a:ext cx="519694" cy="523220"/>
          </a:xfrm>
          <a:prstGeom prst="rect">
            <a:avLst/>
          </a:prstGeom>
          <a:noFill/>
        </p:spPr>
        <p:txBody>
          <a:bodyPr wrap="none" rtlCol="0">
            <a:spAutoFit/>
          </a:bodyPr>
          <a:lstStyle/>
          <a:p>
            <a:r>
              <a:rPr lang="en-US" sz="2800" dirty="0" err="1"/>
              <a:t>x</a:t>
            </a:r>
            <a:r>
              <a:rPr lang="en-US" sz="2800" baseline="-25000" dirty="0" err="1"/>
              <a:t>in</a:t>
            </a:r>
            <a:endParaRPr lang="en-US" sz="2800" dirty="0"/>
          </a:p>
        </p:txBody>
      </p:sp>
      <p:cxnSp>
        <p:nvCxnSpPr>
          <p:cNvPr id="10" name="Straight Arrow Connector 9">
            <a:extLst>
              <a:ext uri="{FF2B5EF4-FFF2-40B4-BE49-F238E27FC236}">
                <a16:creationId xmlns:a16="http://schemas.microsoft.com/office/drawing/2014/main" id="{42E07432-2334-4CEB-A720-560E50D0929B}"/>
              </a:ext>
            </a:extLst>
          </p:cNvPr>
          <p:cNvCxnSpPr>
            <a:cxnSpLocks/>
          </p:cNvCxnSpPr>
          <p:nvPr/>
        </p:nvCxnSpPr>
        <p:spPr>
          <a:xfrm>
            <a:off x="6157784" y="5375189"/>
            <a:ext cx="86085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47734E6-B9A5-4F49-816A-C417366E8905}"/>
              </a:ext>
            </a:extLst>
          </p:cNvPr>
          <p:cNvSpPr txBox="1"/>
          <p:nvPr/>
        </p:nvSpPr>
        <p:spPr>
          <a:xfrm>
            <a:off x="6463440" y="5346239"/>
            <a:ext cx="538930" cy="523220"/>
          </a:xfrm>
          <a:prstGeom prst="rect">
            <a:avLst/>
          </a:prstGeom>
          <a:noFill/>
        </p:spPr>
        <p:txBody>
          <a:bodyPr wrap="none" rtlCol="0">
            <a:spAutoFit/>
          </a:bodyPr>
          <a:lstStyle/>
          <a:p>
            <a:r>
              <a:rPr lang="en-US" sz="2800" dirty="0"/>
              <a:t>T</a:t>
            </a:r>
            <a:r>
              <a:rPr lang="en-US" sz="2800" baseline="-25000" dirty="0"/>
              <a:t>in</a:t>
            </a:r>
            <a:endParaRPr lang="en-US" sz="2800" dirty="0"/>
          </a:p>
        </p:txBody>
      </p:sp>
      <p:sp>
        <p:nvSpPr>
          <p:cNvPr id="14" name="Oval 13">
            <a:extLst>
              <a:ext uri="{FF2B5EF4-FFF2-40B4-BE49-F238E27FC236}">
                <a16:creationId xmlns:a16="http://schemas.microsoft.com/office/drawing/2014/main" id="{0BDFAC5D-692E-42DD-9C1A-FBD8164533CD}"/>
              </a:ext>
            </a:extLst>
          </p:cNvPr>
          <p:cNvSpPr/>
          <p:nvPr/>
        </p:nvSpPr>
        <p:spPr>
          <a:xfrm>
            <a:off x="8464378" y="2763677"/>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3AB957-6557-47FB-9700-2E6A71D90FB6}"/>
              </a:ext>
            </a:extLst>
          </p:cNvPr>
          <p:cNvSpPr/>
          <p:nvPr/>
        </p:nvSpPr>
        <p:spPr>
          <a:xfrm>
            <a:off x="9584667" y="3078745"/>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F45B408-7523-4E03-BA35-5FC067110EC1}"/>
              </a:ext>
            </a:extLst>
          </p:cNvPr>
          <p:cNvSpPr/>
          <p:nvPr/>
        </p:nvSpPr>
        <p:spPr>
          <a:xfrm>
            <a:off x="8728894" y="3387840"/>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6AF9D4-ED5A-4F43-9667-FB982A7202E9}"/>
              </a:ext>
            </a:extLst>
          </p:cNvPr>
          <p:cNvSpPr/>
          <p:nvPr/>
        </p:nvSpPr>
        <p:spPr>
          <a:xfrm>
            <a:off x="9341592" y="3667574"/>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F1AB37C-44FE-43A9-A70F-30A82D11041F}"/>
              </a:ext>
            </a:extLst>
          </p:cNvPr>
          <p:cNvSpPr/>
          <p:nvPr/>
        </p:nvSpPr>
        <p:spPr>
          <a:xfrm>
            <a:off x="9965023" y="3640977"/>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FA1CB0B-A843-4987-A348-F1873A0EEBA7}"/>
              </a:ext>
            </a:extLst>
          </p:cNvPr>
          <p:cNvSpPr/>
          <p:nvPr/>
        </p:nvSpPr>
        <p:spPr>
          <a:xfrm>
            <a:off x="9098517" y="4256403"/>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5734317-AC87-4E94-89C2-5AACA9F427BE}"/>
              </a:ext>
            </a:extLst>
          </p:cNvPr>
          <p:cNvSpPr/>
          <p:nvPr/>
        </p:nvSpPr>
        <p:spPr>
          <a:xfrm>
            <a:off x="8348696" y="4063578"/>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8CDD06F-B3DC-41E0-91D9-79DB36A60EE8}"/>
              </a:ext>
            </a:extLst>
          </p:cNvPr>
          <p:cNvSpPr/>
          <p:nvPr/>
        </p:nvSpPr>
        <p:spPr>
          <a:xfrm>
            <a:off x="9827742" y="4494446"/>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34F8DD2-AD73-47A1-BA1A-68184DF7365D}"/>
              </a:ext>
            </a:extLst>
          </p:cNvPr>
          <p:cNvSpPr/>
          <p:nvPr/>
        </p:nvSpPr>
        <p:spPr>
          <a:xfrm>
            <a:off x="6207154" y="2743024"/>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4172A99-1896-49F7-B52B-A7E5CF07751B}"/>
              </a:ext>
            </a:extLst>
          </p:cNvPr>
          <p:cNvSpPr/>
          <p:nvPr/>
        </p:nvSpPr>
        <p:spPr>
          <a:xfrm>
            <a:off x="6207154" y="3040195"/>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AB04A16-699E-46E1-916E-1D8FEA4F1361}"/>
              </a:ext>
            </a:extLst>
          </p:cNvPr>
          <p:cNvSpPr/>
          <p:nvPr/>
        </p:nvSpPr>
        <p:spPr>
          <a:xfrm>
            <a:off x="6207154" y="3337366"/>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09188F4-A44F-4679-820E-7EAB3A5294E5}"/>
              </a:ext>
            </a:extLst>
          </p:cNvPr>
          <p:cNvSpPr/>
          <p:nvPr/>
        </p:nvSpPr>
        <p:spPr>
          <a:xfrm>
            <a:off x="6207154" y="3634537"/>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7D09519-B46A-4142-9F5A-A074D85E0CD8}"/>
              </a:ext>
            </a:extLst>
          </p:cNvPr>
          <p:cNvSpPr/>
          <p:nvPr/>
        </p:nvSpPr>
        <p:spPr>
          <a:xfrm>
            <a:off x="6207154" y="3931708"/>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0DED27E-F78E-4CBA-89E7-7A995E7FA7E7}"/>
              </a:ext>
            </a:extLst>
          </p:cNvPr>
          <p:cNvSpPr/>
          <p:nvPr/>
        </p:nvSpPr>
        <p:spPr>
          <a:xfrm>
            <a:off x="6207154" y="4228879"/>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5CD2BC3-751D-4B60-803D-22FCA8124425}"/>
              </a:ext>
            </a:extLst>
          </p:cNvPr>
          <p:cNvSpPr/>
          <p:nvPr/>
        </p:nvSpPr>
        <p:spPr>
          <a:xfrm>
            <a:off x="6207154" y="4526050"/>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2E9C682-BCF8-4342-955E-9FC7565E1D1D}"/>
              </a:ext>
            </a:extLst>
          </p:cNvPr>
          <p:cNvSpPr/>
          <p:nvPr/>
        </p:nvSpPr>
        <p:spPr>
          <a:xfrm>
            <a:off x="6207154" y="4823223"/>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86100FC-C6E4-48AE-8D7B-94AD900242AB}"/>
              </a:ext>
            </a:extLst>
          </p:cNvPr>
          <p:cNvSpPr/>
          <p:nvPr/>
        </p:nvSpPr>
        <p:spPr>
          <a:xfrm>
            <a:off x="6474939" y="4466319"/>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E692412-C415-4FDF-92D2-DB840B669FFF}"/>
              </a:ext>
            </a:extLst>
          </p:cNvPr>
          <p:cNvSpPr/>
          <p:nvPr/>
        </p:nvSpPr>
        <p:spPr>
          <a:xfrm>
            <a:off x="6663380" y="4466319"/>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54891C2-DF3A-4820-B327-A12FF3F8008E}"/>
              </a:ext>
            </a:extLst>
          </p:cNvPr>
          <p:cNvSpPr/>
          <p:nvPr/>
        </p:nvSpPr>
        <p:spPr>
          <a:xfrm>
            <a:off x="6851821" y="4466319"/>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06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07F3-1BCF-4DBC-942E-150BBDAA58E0}"/>
              </a:ext>
            </a:extLst>
          </p:cNvPr>
          <p:cNvSpPr>
            <a:spLocks noGrp="1"/>
          </p:cNvSpPr>
          <p:nvPr>
            <p:ph type="title"/>
          </p:nvPr>
        </p:nvSpPr>
        <p:spPr>
          <a:xfrm>
            <a:off x="838200" y="365125"/>
            <a:ext cx="10515600" cy="1325563"/>
          </a:xfrm>
        </p:spPr>
        <p:txBody>
          <a:bodyPr/>
          <a:lstStyle/>
          <a:p>
            <a:r>
              <a:rPr lang="en-US" dirty="0"/>
              <a:t>Defining a Fugu Module</a:t>
            </a:r>
          </a:p>
        </p:txBody>
      </p:sp>
      <p:sp>
        <p:nvSpPr>
          <p:cNvPr id="3" name="Content Placeholder 2">
            <a:extLst>
              <a:ext uri="{FF2B5EF4-FFF2-40B4-BE49-F238E27FC236}">
                <a16:creationId xmlns:a16="http://schemas.microsoft.com/office/drawing/2014/main" id="{39A26E25-396B-46C0-8C2A-627109D9B037}"/>
              </a:ext>
            </a:extLst>
          </p:cNvPr>
          <p:cNvSpPr>
            <a:spLocks noGrp="1"/>
          </p:cNvSpPr>
          <p:nvPr>
            <p:ph idx="1"/>
          </p:nvPr>
        </p:nvSpPr>
        <p:spPr>
          <a:xfrm>
            <a:off x="838199" y="1825625"/>
            <a:ext cx="4835621" cy="4351338"/>
          </a:xfrm>
        </p:spPr>
        <p:txBody>
          <a:bodyPr>
            <a:normAutofit fontScale="92500" lnSpcReduction="20000"/>
          </a:bodyPr>
          <a:lstStyle/>
          <a:p>
            <a:r>
              <a:rPr lang="en-US" dirty="0"/>
              <a:t>Outputs</a:t>
            </a:r>
          </a:p>
          <a:p>
            <a:pPr lvl="1"/>
            <a:r>
              <a:rPr lang="en-US" dirty="0"/>
              <a:t>Needs to match input of downstream module(s)</a:t>
            </a:r>
          </a:p>
          <a:p>
            <a:pPr lvl="1"/>
            <a:r>
              <a:rPr lang="en-US" dirty="0"/>
              <a:t>Size (# neurons)</a:t>
            </a:r>
          </a:p>
          <a:p>
            <a:pPr lvl="2"/>
            <a:r>
              <a:rPr lang="en-US" dirty="0"/>
              <a:t>How does algorithm scale to output size?</a:t>
            </a:r>
          </a:p>
          <a:p>
            <a:pPr lvl="1"/>
            <a:r>
              <a:rPr lang="en-US" dirty="0"/>
              <a:t>Output time</a:t>
            </a:r>
          </a:p>
          <a:p>
            <a:pPr lvl="2"/>
            <a:r>
              <a:rPr lang="en-US" dirty="0"/>
              <a:t>Is output all single step?  (T</a:t>
            </a:r>
            <a:r>
              <a:rPr lang="en-US" baseline="-25000" dirty="0"/>
              <a:t>out</a:t>
            </a:r>
            <a:r>
              <a:rPr lang="en-US" dirty="0"/>
              <a:t>=1)</a:t>
            </a:r>
          </a:p>
          <a:p>
            <a:pPr lvl="2"/>
            <a:r>
              <a:rPr lang="en-US" dirty="0"/>
              <a:t>Is output structured over some time range?</a:t>
            </a:r>
          </a:p>
          <a:p>
            <a:pPr lvl="1"/>
            <a:r>
              <a:rPr lang="en-US" dirty="0"/>
              <a:t>Delay time – </a:t>
            </a:r>
            <a:r>
              <a:rPr lang="en-US" i="1" dirty="0"/>
              <a:t>depth of algorithm</a:t>
            </a:r>
          </a:p>
          <a:p>
            <a:pPr lvl="2"/>
            <a:r>
              <a:rPr lang="en-US" dirty="0"/>
              <a:t>How many time steps does output arise after corresponding input?</a:t>
            </a:r>
          </a:p>
          <a:p>
            <a:pPr lvl="2"/>
            <a:endParaRPr lang="en-US" dirty="0"/>
          </a:p>
          <a:p>
            <a:pPr lvl="2"/>
            <a:r>
              <a:rPr lang="en-US" dirty="0"/>
              <a:t>Delay and </a:t>
            </a:r>
            <a:r>
              <a:rPr lang="en-US" dirty="0" err="1"/>
              <a:t>Input/Output</a:t>
            </a:r>
            <a:r>
              <a:rPr lang="en-US" dirty="0"/>
              <a:t> Time are not the same!!!</a:t>
            </a:r>
          </a:p>
        </p:txBody>
      </p:sp>
      <p:sp>
        <p:nvSpPr>
          <p:cNvPr id="4" name="Rectangle: Rounded Corners 3">
            <a:extLst>
              <a:ext uri="{FF2B5EF4-FFF2-40B4-BE49-F238E27FC236}">
                <a16:creationId xmlns:a16="http://schemas.microsoft.com/office/drawing/2014/main" id="{E8250E73-4624-415F-9DCC-3475A02D05ED}"/>
              </a:ext>
            </a:extLst>
          </p:cNvPr>
          <p:cNvSpPr/>
          <p:nvPr/>
        </p:nvSpPr>
        <p:spPr>
          <a:xfrm>
            <a:off x="6521195" y="2529955"/>
            <a:ext cx="2652820" cy="2652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184D246-294A-4D09-AED8-B6B5C845692E}"/>
              </a:ext>
            </a:extLst>
          </p:cNvPr>
          <p:cNvSpPr/>
          <p:nvPr/>
        </p:nvSpPr>
        <p:spPr>
          <a:xfrm>
            <a:off x="10278357" y="2526218"/>
            <a:ext cx="951470" cy="260727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Arrow: Right 5">
            <a:extLst>
              <a:ext uri="{FF2B5EF4-FFF2-40B4-BE49-F238E27FC236}">
                <a16:creationId xmlns:a16="http://schemas.microsoft.com/office/drawing/2014/main" id="{12535706-AEAF-494F-8051-763C574397C5}"/>
              </a:ext>
            </a:extLst>
          </p:cNvPr>
          <p:cNvSpPr/>
          <p:nvPr/>
        </p:nvSpPr>
        <p:spPr>
          <a:xfrm>
            <a:off x="5545009" y="3520761"/>
            <a:ext cx="976186" cy="4835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55C1564-67CF-429F-8147-31E1B156CC44}"/>
              </a:ext>
            </a:extLst>
          </p:cNvPr>
          <p:cNvCxnSpPr/>
          <p:nvPr/>
        </p:nvCxnSpPr>
        <p:spPr>
          <a:xfrm>
            <a:off x="11351115" y="2719543"/>
            <a:ext cx="0" cy="2273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4F6406F-D69A-45E7-A457-AD6F4932A942}"/>
              </a:ext>
            </a:extLst>
          </p:cNvPr>
          <p:cNvSpPr txBox="1"/>
          <p:nvPr/>
        </p:nvSpPr>
        <p:spPr>
          <a:xfrm>
            <a:off x="11330498" y="3496224"/>
            <a:ext cx="662361" cy="523220"/>
          </a:xfrm>
          <a:prstGeom prst="rect">
            <a:avLst/>
          </a:prstGeom>
          <a:noFill/>
        </p:spPr>
        <p:txBody>
          <a:bodyPr wrap="none" rtlCol="0">
            <a:spAutoFit/>
          </a:bodyPr>
          <a:lstStyle/>
          <a:p>
            <a:r>
              <a:rPr lang="en-US" sz="2800" dirty="0" err="1"/>
              <a:t>x</a:t>
            </a:r>
            <a:r>
              <a:rPr lang="en-US" sz="2800" baseline="-25000" dirty="0" err="1"/>
              <a:t>out</a:t>
            </a:r>
            <a:endParaRPr lang="en-US" sz="2800" dirty="0"/>
          </a:p>
        </p:txBody>
      </p:sp>
      <p:cxnSp>
        <p:nvCxnSpPr>
          <p:cNvPr id="10" name="Straight Arrow Connector 9">
            <a:extLst>
              <a:ext uri="{FF2B5EF4-FFF2-40B4-BE49-F238E27FC236}">
                <a16:creationId xmlns:a16="http://schemas.microsoft.com/office/drawing/2014/main" id="{42E07432-2334-4CEB-A720-560E50D0929B}"/>
              </a:ext>
            </a:extLst>
          </p:cNvPr>
          <p:cNvCxnSpPr>
            <a:cxnSpLocks/>
          </p:cNvCxnSpPr>
          <p:nvPr/>
        </p:nvCxnSpPr>
        <p:spPr>
          <a:xfrm>
            <a:off x="10278357" y="5304546"/>
            <a:ext cx="86085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47734E6-B9A5-4F49-816A-C417366E8905}"/>
              </a:ext>
            </a:extLst>
          </p:cNvPr>
          <p:cNvSpPr txBox="1"/>
          <p:nvPr/>
        </p:nvSpPr>
        <p:spPr>
          <a:xfrm>
            <a:off x="10584013" y="5275596"/>
            <a:ext cx="659283" cy="523220"/>
          </a:xfrm>
          <a:prstGeom prst="rect">
            <a:avLst/>
          </a:prstGeom>
          <a:noFill/>
        </p:spPr>
        <p:txBody>
          <a:bodyPr wrap="none" rtlCol="0">
            <a:spAutoFit/>
          </a:bodyPr>
          <a:lstStyle/>
          <a:p>
            <a:r>
              <a:rPr lang="en-US" sz="2800" dirty="0"/>
              <a:t>T</a:t>
            </a:r>
            <a:r>
              <a:rPr lang="en-US" sz="2800" baseline="-25000" dirty="0"/>
              <a:t>out</a:t>
            </a:r>
            <a:endParaRPr lang="en-US" sz="2800" dirty="0"/>
          </a:p>
        </p:txBody>
      </p:sp>
      <p:sp>
        <p:nvSpPr>
          <p:cNvPr id="14" name="Oval 13">
            <a:extLst>
              <a:ext uri="{FF2B5EF4-FFF2-40B4-BE49-F238E27FC236}">
                <a16:creationId xmlns:a16="http://schemas.microsoft.com/office/drawing/2014/main" id="{0BDFAC5D-692E-42DD-9C1A-FBD8164533CD}"/>
              </a:ext>
            </a:extLst>
          </p:cNvPr>
          <p:cNvSpPr/>
          <p:nvPr/>
        </p:nvSpPr>
        <p:spPr>
          <a:xfrm>
            <a:off x="6817755" y="2719543"/>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3AB957-6557-47FB-9700-2E6A71D90FB6}"/>
              </a:ext>
            </a:extLst>
          </p:cNvPr>
          <p:cNvSpPr/>
          <p:nvPr/>
        </p:nvSpPr>
        <p:spPr>
          <a:xfrm>
            <a:off x="7938044" y="3034611"/>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F45B408-7523-4E03-BA35-5FC067110EC1}"/>
              </a:ext>
            </a:extLst>
          </p:cNvPr>
          <p:cNvSpPr/>
          <p:nvPr/>
        </p:nvSpPr>
        <p:spPr>
          <a:xfrm>
            <a:off x="7082271" y="3343706"/>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6AF9D4-ED5A-4F43-9667-FB982A7202E9}"/>
              </a:ext>
            </a:extLst>
          </p:cNvPr>
          <p:cNvSpPr/>
          <p:nvPr/>
        </p:nvSpPr>
        <p:spPr>
          <a:xfrm>
            <a:off x="7694969" y="3623440"/>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F1AB37C-44FE-43A9-A70F-30A82D11041F}"/>
              </a:ext>
            </a:extLst>
          </p:cNvPr>
          <p:cNvSpPr/>
          <p:nvPr/>
        </p:nvSpPr>
        <p:spPr>
          <a:xfrm>
            <a:off x="8318400" y="3596843"/>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FA1CB0B-A843-4987-A348-F1873A0EEBA7}"/>
              </a:ext>
            </a:extLst>
          </p:cNvPr>
          <p:cNvSpPr/>
          <p:nvPr/>
        </p:nvSpPr>
        <p:spPr>
          <a:xfrm>
            <a:off x="7451894" y="4212269"/>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5734317-AC87-4E94-89C2-5AACA9F427BE}"/>
              </a:ext>
            </a:extLst>
          </p:cNvPr>
          <p:cNvSpPr/>
          <p:nvPr/>
        </p:nvSpPr>
        <p:spPr>
          <a:xfrm>
            <a:off x="6702073" y="4019444"/>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8CDD06F-B3DC-41E0-91D9-79DB36A60EE8}"/>
              </a:ext>
            </a:extLst>
          </p:cNvPr>
          <p:cNvSpPr/>
          <p:nvPr/>
        </p:nvSpPr>
        <p:spPr>
          <a:xfrm>
            <a:off x="8181119" y="4450312"/>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34F8DD2-AD73-47A1-BA1A-68184DF7365D}"/>
              </a:ext>
            </a:extLst>
          </p:cNvPr>
          <p:cNvSpPr/>
          <p:nvPr/>
        </p:nvSpPr>
        <p:spPr>
          <a:xfrm>
            <a:off x="10327727" y="2672381"/>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4172A99-1896-49F7-B52B-A7E5CF07751B}"/>
              </a:ext>
            </a:extLst>
          </p:cNvPr>
          <p:cNvSpPr/>
          <p:nvPr/>
        </p:nvSpPr>
        <p:spPr>
          <a:xfrm>
            <a:off x="10327727" y="2969552"/>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AB04A16-699E-46E1-916E-1D8FEA4F1361}"/>
              </a:ext>
            </a:extLst>
          </p:cNvPr>
          <p:cNvSpPr/>
          <p:nvPr/>
        </p:nvSpPr>
        <p:spPr>
          <a:xfrm>
            <a:off x="10327727" y="3266723"/>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09188F4-A44F-4679-820E-7EAB3A5294E5}"/>
              </a:ext>
            </a:extLst>
          </p:cNvPr>
          <p:cNvSpPr/>
          <p:nvPr/>
        </p:nvSpPr>
        <p:spPr>
          <a:xfrm>
            <a:off x="10327727" y="3563894"/>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7D09519-B46A-4142-9F5A-A074D85E0CD8}"/>
              </a:ext>
            </a:extLst>
          </p:cNvPr>
          <p:cNvSpPr/>
          <p:nvPr/>
        </p:nvSpPr>
        <p:spPr>
          <a:xfrm>
            <a:off x="10327727" y="3861065"/>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0DED27E-F78E-4CBA-89E7-7A995E7FA7E7}"/>
              </a:ext>
            </a:extLst>
          </p:cNvPr>
          <p:cNvSpPr/>
          <p:nvPr/>
        </p:nvSpPr>
        <p:spPr>
          <a:xfrm>
            <a:off x="10327727" y="4158236"/>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5CD2BC3-751D-4B60-803D-22FCA8124425}"/>
              </a:ext>
            </a:extLst>
          </p:cNvPr>
          <p:cNvSpPr/>
          <p:nvPr/>
        </p:nvSpPr>
        <p:spPr>
          <a:xfrm>
            <a:off x="10327727" y="4455407"/>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2E9C682-BCF8-4342-955E-9FC7565E1D1D}"/>
              </a:ext>
            </a:extLst>
          </p:cNvPr>
          <p:cNvSpPr/>
          <p:nvPr/>
        </p:nvSpPr>
        <p:spPr>
          <a:xfrm>
            <a:off x="10327727" y="4752580"/>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86100FC-C6E4-48AE-8D7B-94AD900242AB}"/>
              </a:ext>
            </a:extLst>
          </p:cNvPr>
          <p:cNvSpPr/>
          <p:nvPr/>
        </p:nvSpPr>
        <p:spPr>
          <a:xfrm>
            <a:off x="10595512" y="4395676"/>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E692412-C415-4FDF-92D2-DB840B669FFF}"/>
              </a:ext>
            </a:extLst>
          </p:cNvPr>
          <p:cNvSpPr/>
          <p:nvPr/>
        </p:nvSpPr>
        <p:spPr>
          <a:xfrm>
            <a:off x="10783953" y="4395676"/>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54891C2-DF3A-4820-B327-A12FF3F8008E}"/>
              </a:ext>
            </a:extLst>
          </p:cNvPr>
          <p:cNvSpPr/>
          <p:nvPr/>
        </p:nvSpPr>
        <p:spPr>
          <a:xfrm>
            <a:off x="10972394" y="4395676"/>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9B99B9C-A0F2-4262-8818-95D7CCE7B8AE}"/>
              </a:ext>
            </a:extLst>
          </p:cNvPr>
          <p:cNvSpPr txBox="1"/>
          <p:nvPr/>
        </p:nvSpPr>
        <p:spPr>
          <a:xfrm>
            <a:off x="5449330" y="3839918"/>
            <a:ext cx="519694" cy="523220"/>
          </a:xfrm>
          <a:prstGeom prst="rect">
            <a:avLst/>
          </a:prstGeom>
          <a:noFill/>
        </p:spPr>
        <p:txBody>
          <a:bodyPr wrap="none" rtlCol="0">
            <a:spAutoFit/>
          </a:bodyPr>
          <a:lstStyle/>
          <a:p>
            <a:r>
              <a:rPr lang="en-US" sz="2800" dirty="0" err="1"/>
              <a:t>x</a:t>
            </a:r>
            <a:r>
              <a:rPr lang="en-US" sz="2800" baseline="-25000" dirty="0" err="1"/>
              <a:t>in</a:t>
            </a:r>
            <a:endParaRPr lang="en-US" sz="2800" dirty="0"/>
          </a:p>
        </p:txBody>
      </p:sp>
      <p:sp>
        <p:nvSpPr>
          <p:cNvPr id="34" name="TextBox 33">
            <a:extLst>
              <a:ext uri="{FF2B5EF4-FFF2-40B4-BE49-F238E27FC236}">
                <a16:creationId xmlns:a16="http://schemas.microsoft.com/office/drawing/2014/main" id="{94D747D4-39F0-4DCE-BDB3-CE5386E7C6E6}"/>
              </a:ext>
            </a:extLst>
          </p:cNvPr>
          <p:cNvSpPr txBox="1"/>
          <p:nvPr/>
        </p:nvSpPr>
        <p:spPr>
          <a:xfrm>
            <a:off x="5976086" y="3898965"/>
            <a:ext cx="538930" cy="523220"/>
          </a:xfrm>
          <a:prstGeom prst="rect">
            <a:avLst/>
          </a:prstGeom>
          <a:noFill/>
        </p:spPr>
        <p:txBody>
          <a:bodyPr wrap="none" rtlCol="0">
            <a:spAutoFit/>
          </a:bodyPr>
          <a:lstStyle/>
          <a:p>
            <a:r>
              <a:rPr lang="en-US" sz="2800" dirty="0"/>
              <a:t>T</a:t>
            </a:r>
            <a:r>
              <a:rPr lang="en-US" sz="2800" baseline="-25000" dirty="0"/>
              <a:t>in</a:t>
            </a:r>
            <a:endParaRPr lang="en-US" sz="2800" dirty="0"/>
          </a:p>
        </p:txBody>
      </p:sp>
      <p:sp>
        <p:nvSpPr>
          <p:cNvPr id="35" name="Arrow: Right 34">
            <a:extLst>
              <a:ext uri="{FF2B5EF4-FFF2-40B4-BE49-F238E27FC236}">
                <a16:creationId xmlns:a16="http://schemas.microsoft.com/office/drawing/2014/main" id="{EA795920-3B06-4DFA-85E7-CEA4125559C7}"/>
              </a:ext>
            </a:extLst>
          </p:cNvPr>
          <p:cNvSpPr/>
          <p:nvPr/>
        </p:nvSpPr>
        <p:spPr>
          <a:xfrm>
            <a:off x="9238093" y="3520761"/>
            <a:ext cx="976186" cy="48353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7ABD5C2B-067F-4B6F-A303-86690D2C3D28}"/>
              </a:ext>
            </a:extLst>
          </p:cNvPr>
          <p:cNvCxnSpPr>
            <a:cxnSpLocks/>
          </p:cNvCxnSpPr>
          <p:nvPr/>
        </p:nvCxnSpPr>
        <p:spPr>
          <a:xfrm>
            <a:off x="6958657" y="5304546"/>
            <a:ext cx="309974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7302F5-699A-48BC-A89C-5BAD08EDD59C}"/>
              </a:ext>
            </a:extLst>
          </p:cNvPr>
          <p:cNvSpPr txBox="1"/>
          <p:nvPr/>
        </p:nvSpPr>
        <p:spPr>
          <a:xfrm>
            <a:off x="8561475" y="5275596"/>
            <a:ext cx="737702" cy="523220"/>
          </a:xfrm>
          <a:prstGeom prst="rect">
            <a:avLst/>
          </a:prstGeom>
          <a:noFill/>
        </p:spPr>
        <p:txBody>
          <a:bodyPr wrap="none" rtlCol="0">
            <a:spAutoFit/>
          </a:bodyPr>
          <a:lstStyle/>
          <a:p>
            <a:r>
              <a:rPr lang="en-US" sz="2800" dirty="0" err="1"/>
              <a:t>D</a:t>
            </a:r>
            <a:r>
              <a:rPr lang="en-US" sz="2800" baseline="-25000" dirty="0" err="1"/>
              <a:t>out</a:t>
            </a:r>
            <a:endParaRPr lang="en-US" sz="2800" dirty="0"/>
          </a:p>
        </p:txBody>
      </p:sp>
    </p:spTree>
    <p:extLst>
      <p:ext uri="{BB962C8B-B14F-4D97-AF65-F5344CB8AC3E}">
        <p14:creationId xmlns:p14="http://schemas.microsoft.com/office/powerpoint/2010/main" val="63118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FC36-CDE8-40E4-9565-8B1F7BBBBAEB}"/>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EC7015C5-7D9E-4F2B-AFC9-41EA399EB094}"/>
              </a:ext>
            </a:extLst>
          </p:cNvPr>
          <p:cNvSpPr>
            <a:spLocks noGrp="1"/>
          </p:cNvSpPr>
          <p:nvPr>
            <p:ph idx="1"/>
          </p:nvPr>
        </p:nvSpPr>
        <p:spPr>
          <a:xfrm>
            <a:off x="838200" y="1825625"/>
            <a:ext cx="10515600" cy="4351338"/>
          </a:xfrm>
        </p:spPr>
        <p:txBody>
          <a:bodyPr/>
          <a:lstStyle/>
          <a:p>
            <a:pPr marL="0" indent="0">
              <a:buNone/>
            </a:pPr>
            <a:r>
              <a:rPr lang="en-US" dirty="0"/>
              <a:t>SpikeSort</a:t>
            </a:r>
          </a:p>
        </p:txBody>
      </p:sp>
      <p:sp>
        <p:nvSpPr>
          <p:cNvPr id="4" name="Rectangle: Rounded Corners 3">
            <a:extLst>
              <a:ext uri="{FF2B5EF4-FFF2-40B4-BE49-F238E27FC236}">
                <a16:creationId xmlns:a16="http://schemas.microsoft.com/office/drawing/2014/main" id="{98E2429B-AA77-4014-92DC-57C6F7BDFE08}"/>
              </a:ext>
            </a:extLst>
          </p:cNvPr>
          <p:cNvSpPr/>
          <p:nvPr/>
        </p:nvSpPr>
        <p:spPr>
          <a:xfrm>
            <a:off x="2953267" y="2771798"/>
            <a:ext cx="1348950" cy="2652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7C6AC93-1DC4-41DE-A7CA-0C4E70D936D4}"/>
              </a:ext>
            </a:extLst>
          </p:cNvPr>
          <p:cNvSpPr/>
          <p:nvPr/>
        </p:nvSpPr>
        <p:spPr>
          <a:xfrm>
            <a:off x="1495168" y="2794570"/>
            <a:ext cx="392105" cy="26072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Arrow: Right 5">
            <a:extLst>
              <a:ext uri="{FF2B5EF4-FFF2-40B4-BE49-F238E27FC236}">
                <a16:creationId xmlns:a16="http://schemas.microsoft.com/office/drawing/2014/main" id="{F898A387-C235-4131-A919-EB5C38947F1A}"/>
              </a:ext>
            </a:extLst>
          </p:cNvPr>
          <p:cNvSpPr/>
          <p:nvPr/>
        </p:nvSpPr>
        <p:spPr>
          <a:xfrm>
            <a:off x="1977081" y="3762604"/>
            <a:ext cx="976186" cy="4835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08160F3-D953-4A60-9516-D140073C372B}"/>
              </a:ext>
            </a:extLst>
          </p:cNvPr>
          <p:cNvCxnSpPr/>
          <p:nvPr/>
        </p:nvCxnSpPr>
        <p:spPr>
          <a:xfrm>
            <a:off x="1287163" y="2961386"/>
            <a:ext cx="0" cy="2273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02E5744-FCFB-4BAE-8DE7-065956DF0AA0}"/>
              </a:ext>
            </a:extLst>
          </p:cNvPr>
          <p:cNvSpPr txBox="1"/>
          <p:nvPr/>
        </p:nvSpPr>
        <p:spPr>
          <a:xfrm>
            <a:off x="799144" y="3722915"/>
            <a:ext cx="519694" cy="523220"/>
          </a:xfrm>
          <a:prstGeom prst="rect">
            <a:avLst/>
          </a:prstGeom>
          <a:noFill/>
        </p:spPr>
        <p:txBody>
          <a:bodyPr wrap="none" rtlCol="0">
            <a:spAutoFit/>
          </a:bodyPr>
          <a:lstStyle/>
          <a:p>
            <a:r>
              <a:rPr lang="en-US" sz="2800" dirty="0" err="1"/>
              <a:t>x</a:t>
            </a:r>
            <a:r>
              <a:rPr lang="en-US" sz="2800" baseline="-25000" dirty="0" err="1"/>
              <a:t>in</a:t>
            </a:r>
            <a:endParaRPr lang="en-US" sz="2800" dirty="0"/>
          </a:p>
        </p:txBody>
      </p:sp>
      <p:cxnSp>
        <p:nvCxnSpPr>
          <p:cNvPr id="9" name="Straight Arrow Connector 8">
            <a:extLst>
              <a:ext uri="{FF2B5EF4-FFF2-40B4-BE49-F238E27FC236}">
                <a16:creationId xmlns:a16="http://schemas.microsoft.com/office/drawing/2014/main" id="{EAA257F7-573A-4BF3-8813-52D6B553ED4C}"/>
              </a:ext>
            </a:extLst>
          </p:cNvPr>
          <p:cNvCxnSpPr>
            <a:cxnSpLocks/>
          </p:cNvCxnSpPr>
          <p:nvPr/>
        </p:nvCxnSpPr>
        <p:spPr>
          <a:xfrm flipV="1">
            <a:off x="1495168" y="5572898"/>
            <a:ext cx="308919" cy="349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B2CEFE-D7E5-4FFE-BED3-BE9CBE691FF2}"/>
              </a:ext>
            </a:extLst>
          </p:cNvPr>
          <p:cNvSpPr txBox="1"/>
          <p:nvPr/>
        </p:nvSpPr>
        <p:spPr>
          <a:xfrm>
            <a:off x="1348343" y="5547445"/>
            <a:ext cx="538930" cy="523220"/>
          </a:xfrm>
          <a:prstGeom prst="rect">
            <a:avLst/>
          </a:prstGeom>
          <a:noFill/>
        </p:spPr>
        <p:txBody>
          <a:bodyPr wrap="none" rtlCol="0">
            <a:spAutoFit/>
          </a:bodyPr>
          <a:lstStyle/>
          <a:p>
            <a:r>
              <a:rPr lang="en-US" sz="2800" dirty="0"/>
              <a:t>T</a:t>
            </a:r>
            <a:r>
              <a:rPr lang="en-US" sz="2800" baseline="-25000" dirty="0"/>
              <a:t>in</a:t>
            </a:r>
            <a:endParaRPr lang="en-US" sz="2800" dirty="0"/>
          </a:p>
        </p:txBody>
      </p:sp>
      <p:sp>
        <p:nvSpPr>
          <p:cNvPr id="11" name="Oval 10">
            <a:extLst>
              <a:ext uri="{FF2B5EF4-FFF2-40B4-BE49-F238E27FC236}">
                <a16:creationId xmlns:a16="http://schemas.microsoft.com/office/drawing/2014/main" id="{AB59ADB3-2292-46C8-AB21-CFB1E63C3333}"/>
              </a:ext>
            </a:extLst>
          </p:cNvPr>
          <p:cNvSpPr/>
          <p:nvPr/>
        </p:nvSpPr>
        <p:spPr>
          <a:xfrm>
            <a:off x="3249827" y="2961386"/>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E3F4F0B-AAEF-4412-B9DC-76CAF621FBC7}"/>
              </a:ext>
            </a:extLst>
          </p:cNvPr>
          <p:cNvSpPr/>
          <p:nvPr/>
        </p:nvSpPr>
        <p:spPr>
          <a:xfrm>
            <a:off x="3514343" y="3585549"/>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DEC88D9-A3ED-4BD8-B66B-3EFF76009054}"/>
              </a:ext>
            </a:extLst>
          </p:cNvPr>
          <p:cNvSpPr/>
          <p:nvPr/>
        </p:nvSpPr>
        <p:spPr>
          <a:xfrm>
            <a:off x="3134145" y="4261287"/>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1FD19CE-B070-45C4-B759-63D40DF49D49}"/>
              </a:ext>
            </a:extLst>
          </p:cNvPr>
          <p:cNvSpPr/>
          <p:nvPr/>
        </p:nvSpPr>
        <p:spPr>
          <a:xfrm>
            <a:off x="1544538" y="2940733"/>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58CA2A4-D478-49D7-8AEC-745AFE5AAFE8}"/>
              </a:ext>
            </a:extLst>
          </p:cNvPr>
          <p:cNvSpPr/>
          <p:nvPr/>
        </p:nvSpPr>
        <p:spPr>
          <a:xfrm>
            <a:off x="1544538" y="3237904"/>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F2BB9A7-2608-4530-89DF-AE3A0C68E369}"/>
              </a:ext>
            </a:extLst>
          </p:cNvPr>
          <p:cNvSpPr/>
          <p:nvPr/>
        </p:nvSpPr>
        <p:spPr>
          <a:xfrm>
            <a:off x="1544538" y="3535075"/>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EA8137-3A2A-4F51-AF56-B0A77579C995}"/>
              </a:ext>
            </a:extLst>
          </p:cNvPr>
          <p:cNvSpPr/>
          <p:nvPr/>
        </p:nvSpPr>
        <p:spPr>
          <a:xfrm>
            <a:off x="1544538" y="3832246"/>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625AA74-0402-47D1-BA1B-CD7D3B9701B2}"/>
              </a:ext>
            </a:extLst>
          </p:cNvPr>
          <p:cNvSpPr/>
          <p:nvPr/>
        </p:nvSpPr>
        <p:spPr>
          <a:xfrm>
            <a:off x="1544538" y="4129417"/>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9DBAB0F-D136-47BB-AAAF-EEB0EFDA7713}"/>
              </a:ext>
            </a:extLst>
          </p:cNvPr>
          <p:cNvSpPr/>
          <p:nvPr/>
        </p:nvSpPr>
        <p:spPr>
          <a:xfrm>
            <a:off x="1544538" y="4426588"/>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AF8B0F5-CE34-46F5-8198-FAA1BA1E5C3B}"/>
              </a:ext>
            </a:extLst>
          </p:cNvPr>
          <p:cNvSpPr/>
          <p:nvPr/>
        </p:nvSpPr>
        <p:spPr>
          <a:xfrm>
            <a:off x="1544538" y="4723759"/>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9485437-1688-4F4E-A5C4-D55AEBB16BCB}"/>
              </a:ext>
            </a:extLst>
          </p:cNvPr>
          <p:cNvSpPr/>
          <p:nvPr/>
        </p:nvSpPr>
        <p:spPr>
          <a:xfrm>
            <a:off x="1544538" y="5020932"/>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2391EAB6-F337-4BF4-876A-A27D74CD3460}"/>
              </a:ext>
            </a:extLst>
          </p:cNvPr>
          <p:cNvSpPr/>
          <p:nvPr/>
        </p:nvSpPr>
        <p:spPr>
          <a:xfrm>
            <a:off x="5490999" y="2798067"/>
            <a:ext cx="2287700" cy="260727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32D7D13-5B1E-4545-9AB6-E28E4280A505}"/>
              </a:ext>
            </a:extLst>
          </p:cNvPr>
          <p:cNvCxnSpPr/>
          <p:nvPr/>
        </p:nvCxnSpPr>
        <p:spPr>
          <a:xfrm>
            <a:off x="7899987" y="2991392"/>
            <a:ext cx="0" cy="2273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E966BD9-80DB-4381-8F93-C72E385B7644}"/>
              </a:ext>
            </a:extLst>
          </p:cNvPr>
          <p:cNvSpPr txBox="1"/>
          <p:nvPr/>
        </p:nvSpPr>
        <p:spPr>
          <a:xfrm>
            <a:off x="7879370" y="3768073"/>
            <a:ext cx="662361" cy="523220"/>
          </a:xfrm>
          <a:prstGeom prst="rect">
            <a:avLst/>
          </a:prstGeom>
          <a:noFill/>
        </p:spPr>
        <p:txBody>
          <a:bodyPr wrap="none" rtlCol="0">
            <a:spAutoFit/>
          </a:bodyPr>
          <a:lstStyle/>
          <a:p>
            <a:r>
              <a:rPr lang="en-US" sz="2800" dirty="0" err="1"/>
              <a:t>x</a:t>
            </a:r>
            <a:r>
              <a:rPr lang="en-US" sz="2800" baseline="-25000" dirty="0" err="1"/>
              <a:t>out</a:t>
            </a:r>
            <a:endParaRPr lang="en-US" sz="2800" dirty="0"/>
          </a:p>
        </p:txBody>
      </p:sp>
      <p:cxnSp>
        <p:nvCxnSpPr>
          <p:cNvPr id="33" name="Straight Arrow Connector 32">
            <a:extLst>
              <a:ext uri="{FF2B5EF4-FFF2-40B4-BE49-F238E27FC236}">
                <a16:creationId xmlns:a16="http://schemas.microsoft.com/office/drawing/2014/main" id="{E8CF7A3D-DF05-4B7B-888C-1F5ECD8D86DA}"/>
              </a:ext>
            </a:extLst>
          </p:cNvPr>
          <p:cNvCxnSpPr>
            <a:cxnSpLocks/>
          </p:cNvCxnSpPr>
          <p:nvPr/>
        </p:nvCxnSpPr>
        <p:spPr>
          <a:xfrm>
            <a:off x="5737745" y="5576395"/>
            <a:ext cx="195033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A15883E-6238-49BC-84A9-42EDFF41B5F8}"/>
              </a:ext>
            </a:extLst>
          </p:cNvPr>
          <p:cNvSpPr txBox="1"/>
          <p:nvPr/>
        </p:nvSpPr>
        <p:spPr>
          <a:xfrm>
            <a:off x="7132885" y="5547445"/>
            <a:ext cx="659283" cy="523220"/>
          </a:xfrm>
          <a:prstGeom prst="rect">
            <a:avLst/>
          </a:prstGeom>
          <a:noFill/>
        </p:spPr>
        <p:txBody>
          <a:bodyPr wrap="none" rtlCol="0">
            <a:spAutoFit/>
          </a:bodyPr>
          <a:lstStyle/>
          <a:p>
            <a:r>
              <a:rPr lang="en-US" sz="2800" dirty="0"/>
              <a:t>T</a:t>
            </a:r>
            <a:r>
              <a:rPr lang="en-US" sz="2800" baseline="-25000" dirty="0"/>
              <a:t>out</a:t>
            </a:r>
            <a:endParaRPr lang="en-US" sz="2800" dirty="0"/>
          </a:p>
        </p:txBody>
      </p:sp>
      <p:grpSp>
        <p:nvGrpSpPr>
          <p:cNvPr id="52" name="Group 51">
            <a:extLst>
              <a:ext uri="{FF2B5EF4-FFF2-40B4-BE49-F238E27FC236}">
                <a16:creationId xmlns:a16="http://schemas.microsoft.com/office/drawing/2014/main" id="{3663BADC-C55A-4D02-BAE1-6D08839948B8}"/>
              </a:ext>
            </a:extLst>
          </p:cNvPr>
          <p:cNvGrpSpPr/>
          <p:nvPr/>
        </p:nvGrpSpPr>
        <p:grpSpPr>
          <a:xfrm>
            <a:off x="5628564" y="2944230"/>
            <a:ext cx="218362" cy="2298561"/>
            <a:chOff x="5628564" y="2944230"/>
            <a:chExt cx="218362" cy="2298561"/>
          </a:xfrm>
        </p:grpSpPr>
        <p:sp>
          <p:nvSpPr>
            <p:cNvPr id="35" name="Oval 34">
              <a:extLst>
                <a:ext uri="{FF2B5EF4-FFF2-40B4-BE49-F238E27FC236}">
                  <a16:creationId xmlns:a16="http://schemas.microsoft.com/office/drawing/2014/main" id="{E417B527-800B-46DA-B8C3-308A5BA1469B}"/>
                </a:ext>
              </a:extLst>
            </p:cNvPr>
            <p:cNvSpPr/>
            <p:nvPr/>
          </p:nvSpPr>
          <p:spPr>
            <a:xfrm>
              <a:off x="5628564" y="2944230"/>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B4A5BB4-A081-40BA-9D6D-E7F336FBA905}"/>
                </a:ext>
              </a:extLst>
            </p:cNvPr>
            <p:cNvSpPr/>
            <p:nvPr/>
          </p:nvSpPr>
          <p:spPr>
            <a:xfrm>
              <a:off x="5628564" y="3241401"/>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05F1B4B-7F6C-422D-84B1-6325597E1273}"/>
                </a:ext>
              </a:extLst>
            </p:cNvPr>
            <p:cNvSpPr/>
            <p:nvPr/>
          </p:nvSpPr>
          <p:spPr>
            <a:xfrm>
              <a:off x="5628564" y="3538572"/>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37DE937-A577-4075-89F6-83CA35B777A6}"/>
                </a:ext>
              </a:extLst>
            </p:cNvPr>
            <p:cNvSpPr/>
            <p:nvPr/>
          </p:nvSpPr>
          <p:spPr>
            <a:xfrm>
              <a:off x="5628564" y="3835743"/>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86CB62F-27C7-458C-90BD-0211B7BF68A4}"/>
                </a:ext>
              </a:extLst>
            </p:cNvPr>
            <p:cNvSpPr/>
            <p:nvPr/>
          </p:nvSpPr>
          <p:spPr>
            <a:xfrm>
              <a:off x="5628564" y="4132914"/>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4D5207F-7D83-476C-B912-BB144A739D83}"/>
                </a:ext>
              </a:extLst>
            </p:cNvPr>
            <p:cNvSpPr/>
            <p:nvPr/>
          </p:nvSpPr>
          <p:spPr>
            <a:xfrm>
              <a:off x="5628564" y="4430085"/>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180FDBC-A69C-4225-9BFE-E8B8B2977128}"/>
                </a:ext>
              </a:extLst>
            </p:cNvPr>
            <p:cNvSpPr/>
            <p:nvPr/>
          </p:nvSpPr>
          <p:spPr>
            <a:xfrm>
              <a:off x="5628564" y="4727256"/>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F34BA7B-0797-4055-8DDF-6BF1584F68C6}"/>
                </a:ext>
              </a:extLst>
            </p:cNvPr>
            <p:cNvSpPr/>
            <p:nvPr/>
          </p:nvSpPr>
          <p:spPr>
            <a:xfrm>
              <a:off x="5628564" y="5024429"/>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3A084E34-2018-4B62-A50F-69D6D968390D}"/>
              </a:ext>
            </a:extLst>
          </p:cNvPr>
          <p:cNvSpPr/>
          <p:nvPr/>
        </p:nvSpPr>
        <p:spPr>
          <a:xfrm>
            <a:off x="7144384" y="4667525"/>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35D7531-072A-49AB-AD6C-52B37ECE0C62}"/>
              </a:ext>
            </a:extLst>
          </p:cNvPr>
          <p:cNvSpPr/>
          <p:nvPr/>
        </p:nvSpPr>
        <p:spPr>
          <a:xfrm>
            <a:off x="7332825" y="4667525"/>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FA6CC18-FD0A-4634-AE61-3234200CE9DC}"/>
              </a:ext>
            </a:extLst>
          </p:cNvPr>
          <p:cNvSpPr/>
          <p:nvPr/>
        </p:nvSpPr>
        <p:spPr>
          <a:xfrm>
            <a:off x="7521266" y="4667525"/>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09D042F4-E878-41F6-BC3D-BBC147C6DF34}"/>
              </a:ext>
            </a:extLst>
          </p:cNvPr>
          <p:cNvSpPr/>
          <p:nvPr/>
        </p:nvSpPr>
        <p:spPr>
          <a:xfrm>
            <a:off x="4443516" y="3792610"/>
            <a:ext cx="976186" cy="48353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914D8FBA-6E8E-4646-BE4F-FD90BF52EE53}"/>
              </a:ext>
            </a:extLst>
          </p:cNvPr>
          <p:cNvCxnSpPr>
            <a:cxnSpLocks/>
          </p:cNvCxnSpPr>
          <p:nvPr/>
        </p:nvCxnSpPr>
        <p:spPr>
          <a:xfrm>
            <a:off x="3232343" y="5576395"/>
            <a:ext cx="95659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F647412-AC79-4977-89D7-3D70B28DD0A2}"/>
              </a:ext>
            </a:extLst>
          </p:cNvPr>
          <p:cNvSpPr txBox="1"/>
          <p:nvPr/>
        </p:nvSpPr>
        <p:spPr>
          <a:xfrm>
            <a:off x="3645854" y="5569883"/>
            <a:ext cx="737702" cy="523220"/>
          </a:xfrm>
          <a:prstGeom prst="rect">
            <a:avLst/>
          </a:prstGeom>
          <a:noFill/>
        </p:spPr>
        <p:txBody>
          <a:bodyPr wrap="none" rtlCol="0">
            <a:spAutoFit/>
          </a:bodyPr>
          <a:lstStyle/>
          <a:p>
            <a:r>
              <a:rPr lang="en-US" sz="2800" dirty="0" err="1"/>
              <a:t>D</a:t>
            </a:r>
            <a:r>
              <a:rPr lang="en-US" sz="2800" baseline="-25000" dirty="0" err="1"/>
              <a:t>out</a:t>
            </a:r>
            <a:endParaRPr lang="en-US" sz="2800" dirty="0"/>
          </a:p>
        </p:txBody>
      </p:sp>
      <p:sp>
        <p:nvSpPr>
          <p:cNvPr id="49" name="TextBox 48">
            <a:extLst>
              <a:ext uri="{FF2B5EF4-FFF2-40B4-BE49-F238E27FC236}">
                <a16:creationId xmlns:a16="http://schemas.microsoft.com/office/drawing/2014/main" id="{CAFACDB8-1D3B-4D81-8E28-1FFBB90E56B2}"/>
              </a:ext>
            </a:extLst>
          </p:cNvPr>
          <p:cNvSpPr txBox="1"/>
          <p:nvPr/>
        </p:nvSpPr>
        <p:spPr>
          <a:xfrm>
            <a:off x="8541731" y="2051222"/>
            <a:ext cx="3135404"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err="1"/>
              <a:t>x</a:t>
            </a:r>
            <a:r>
              <a:rPr lang="en-US" baseline="-25000" dirty="0" err="1"/>
              <a:t>in</a:t>
            </a:r>
            <a:r>
              <a:rPr lang="en-US" baseline="-25000" dirty="0"/>
              <a:t> </a:t>
            </a:r>
            <a:r>
              <a:rPr lang="en-US" dirty="0"/>
              <a:t>= </a:t>
            </a:r>
            <a:r>
              <a:rPr lang="en-US" dirty="0" err="1"/>
              <a:t>x</a:t>
            </a:r>
            <a:r>
              <a:rPr lang="en-US" baseline="-25000" dirty="0" err="1"/>
              <a:t>out</a:t>
            </a:r>
            <a:r>
              <a:rPr lang="en-US" baseline="-25000" dirty="0"/>
              <a:t> </a:t>
            </a:r>
          </a:p>
          <a:p>
            <a:pPr marL="285750" indent="-285750">
              <a:buFont typeface="Wingdings" panose="05000000000000000000" pitchFamily="2" charset="2"/>
              <a:buChar char="q"/>
            </a:pPr>
            <a:r>
              <a:rPr lang="en-US" dirty="0"/>
              <a:t>T</a:t>
            </a:r>
            <a:r>
              <a:rPr lang="en-US" baseline="-25000" dirty="0"/>
              <a:t>in</a:t>
            </a:r>
            <a:r>
              <a:rPr lang="en-US" dirty="0"/>
              <a:t> = 1</a:t>
            </a:r>
          </a:p>
          <a:p>
            <a:pPr marL="285750" indent="-285750">
              <a:buFont typeface="Wingdings" panose="05000000000000000000" pitchFamily="2" charset="2"/>
              <a:buChar char="q"/>
            </a:pPr>
            <a:r>
              <a:rPr lang="en-US" dirty="0"/>
              <a:t>T</a:t>
            </a:r>
            <a:r>
              <a:rPr lang="en-US" baseline="-25000" dirty="0"/>
              <a:t>out </a:t>
            </a:r>
            <a:r>
              <a:rPr lang="en-US" dirty="0"/>
              <a:t>= max(</a:t>
            </a:r>
            <a:r>
              <a:rPr lang="en-US" dirty="0" err="1"/>
              <a:t>x</a:t>
            </a:r>
            <a:r>
              <a:rPr lang="en-US" baseline="-25000" dirty="0" err="1"/>
              <a:t>in</a:t>
            </a:r>
            <a:r>
              <a:rPr lang="en-US" dirty="0"/>
              <a:t>)</a:t>
            </a:r>
          </a:p>
          <a:p>
            <a:pPr marL="285750" indent="-285750">
              <a:buFont typeface="Wingdings" panose="05000000000000000000" pitchFamily="2" charset="2"/>
              <a:buChar char="q"/>
            </a:pPr>
            <a:r>
              <a:rPr lang="en-US" dirty="0" err="1"/>
              <a:t>D</a:t>
            </a:r>
            <a:r>
              <a:rPr lang="en-US" baseline="-25000" dirty="0" err="1"/>
              <a:t>out</a:t>
            </a:r>
            <a:r>
              <a:rPr lang="en-US" dirty="0"/>
              <a:t> = 1 </a:t>
            </a:r>
            <a:br>
              <a:rPr lang="en-US" dirty="0"/>
            </a:br>
            <a:r>
              <a:rPr lang="en-US" dirty="0"/>
              <a:t>(2? if buffer holds input?)</a:t>
            </a:r>
          </a:p>
        </p:txBody>
      </p:sp>
      <p:sp>
        <p:nvSpPr>
          <p:cNvPr id="50" name="TextBox 49">
            <a:extLst>
              <a:ext uri="{FF2B5EF4-FFF2-40B4-BE49-F238E27FC236}">
                <a16:creationId xmlns:a16="http://schemas.microsoft.com/office/drawing/2014/main" id="{1C68E820-2375-413C-A3EB-A7FE96D00348}"/>
              </a:ext>
            </a:extLst>
          </p:cNvPr>
          <p:cNvSpPr txBox="1"/>
          <p:nvPr/>
        </p:nvSpPr>
        <p:spPr>
          <a:xfrm>
            <a:off x="8736346" y="4098208"/>
            <a:ext cx="3113902" cy="1754326"/>
          </a:xfrm>
          <a:prstGeom prst="rect">
            <a:avLst/>
          </a:prstGeom>
          <a:noFill/>
        </p:spPr>
        <p:txBody>
          <a:bodyPr wrap="square" rtlCol="0">
            <a:spAutoFit/>
          </a:bodyPr>
          <a:lstStyle/>
          <a:p>
            <a:r>
              <a:rPr lang="en-US" dirty="0"/>
              <a:t>SpikeSort begins output relevant information as soon as input arrives; but outputs are temporally extended as network expands input data into time dimension</a:t>
            </a:r>
          </a:p>
        </p:txBody>
      </p:sp>
      <p:grpSp>
        <p:nvGrpSpPr>
          <p:cNvPr id="53" name="Group 52">
            <a:extLst>
              <a:ext uri="{FF2B5EF4-FFF2-40B4-BE49-F238E27FC236}">
                <a16:creationId xmlns:a16="http://schemas.microsoft.com/office/drawing/2014/main" id="{8A278CC0-0C76-41C4-AB11-5F35F672526B}"/>
              </a:ext>
            </a:extLst>
          </p:cNvPr>
          <p:cNvGrpSpPr/>
          <p:nvPr/>
        </p:nvGrpSpPr>
        <p:grpSpPr>
          <a:xfrm>
            <a:off x="5937483" y="2944230"/>
            <a:ext cx="218362" cy="2298561"/>
            <a:chOff x="5628564" y="2944230"/>
            <a:chExt cx="218362" cy="2298561"/>
          </a:xfrm>
        </p:grpSpPr>
        <p:sp>
          <p:nvSpPr>
            <p:cNvPr id="54" name="Oval 53">
              <a:extLst>
                <a:ext uri="{FF2B5EF4-FFF2-40B4-BE49-F238E27FC236}">
                  <a16:creationId xmlns:a16="http://schemas.microsoft.com/office/drawing/2014/main" id="{6B15DAEC-3876-46BB-A274-9749247987A0}"/>
                </a:ext>
              </a:extLst>
            </p:cNvPr>
            <p:cNvSpPr/>
            <p:nvPr/>
          </p:nvSpPr>
          <p:spPr>
            <a:xfrm>
              <a:off x="5628564" y="2944230"/>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BEA490F-AEC0-4CA8-8541-2F0C9087E24A}"/>
                </a:ext>
              </a:extLst>
            </p:cNvPr>
            <p:cNvSpPr/>
            <p:nvPr/>
          </p:nvSpPr>
          <p:spPr>
            <a:xfrm>
              <a:off x="5628564" y="3241401"/>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46A542E-BC1E-4712-BCF0-1E132D1F1FDA}"/>
                </a:ext>
              </a:extLst>
            </p:cNvPr>
            <p:cNvSpPr/>
            <p:nvPr/>
          </p:nvSpPr>
          <p:spPr>
            <a:xfrm>
              <a:off x="5628564" y="3538572"/>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5E54798-A74B-4BD1-A433-A4DFA208E880}"/>
                </a:ext>
              </a:extLst>
            </p:cNvPr>
            <p:cNvSpPr/>
            <p:nvPr/>
          </p:nvSpPr>
          <p:spPr>
            <a:xfrm>
              <a:off x="5628564" y="3835743"/>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D660B5B-F1BD-40B8-8E09-F0E5F9F02D26}"/>
                </a:ext>
              </a:extLst>
            </p:cNvPr>
            <p:cNvSpPr/>
            <p:nvPr/>
          </p:nvSpPr>
          <p:spPr>
            <a:xfrm>
              <a:off x="5628564" y="4132914"/>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2A198557-A2B6-4C3C-9F0D-A2CB411BEDBB}"/>
                </a:ext>
              </a:extLst>
            </p:cNvPr>
            <p:cNvSpPr/>
            <p:nvPr/>
          </p:nvSpPr>
          <p:spPr>
            <a:xfrm>
              <a:off x="5628564" y="4430085"/>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94D2CAC-5852-444B-9E51-3C31218183A4}"/>
                </a:ext>
              </a:extLst>
            </p:cNvPr>
            <p:cNvSpPr/>
            <p:nvPr/>
          </p:nvSpPr>
          <p:spPr>
            <a:xfrm>
              <a:off x="5628564" y="4727256"/>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97EAF4C-DFEC-4ED3-AA4C-26850B02236D}"/>
                </a:ext>
              </a:extLst>
            </p:cNvPr>
            <p:cNvSpPr/>
            <p:nvPr/>
          </p:nvSpPr>
          <p:spPr>
            <a:xfrm>
              <a:off x="5628564" y="5024429"/>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7C21C7D0-500E-4972-873A-4B79C5A953FF}"/>
              </a:ext>
            </a:extLst>
          </p:cNvPr>
          <p:cNvGrpSpPr/>
          <p:nvPr/>
        </p:nvGrpSpPr>
        <p:grpSpPr>
          <a:xfrm>
            <a:off x="6271115" y="2944230"/>
            <a:ext cx="218362" cy="2298561"/>
            <a:chOff x="5628564" y="2944230"/>
            <a:chExt cx="218362" cy="2298561"/>
          </a:xfrm>
        </p:grpSpPr>
        <p:sp>
          <p:nvSpPr>
            <p:cNvPr id="63" name="Oval 62">
              <a:extLst>
                <a:ext uri="{FF2B5EF4-FFF2-40B4-BE49-F238E27FC236}">
                  <a16:creationId xmlns:a16="http://schemas.microsoft.com/office/drawing/2014/main" id="{06EB281C-7969-459D-B4B7-A2E3368571D5}"/>
                </a:ext>
              </a:extLst>
            </p:cNvPr>
            <p:cNvSpPr/>
            <p:nvPr/>
          </p:nvSpPr>
          <p:spPr>
            <a:xfrm>
              <a:off x="5628564" y="2944230"/>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E75EB44-37AE-4538-A810-B05BEC480A3C}"/>
                </a:ext>
              </a:extLst>
            </p:cNvPr>
            <p:cNvSpPr/>
            <p:nvPr/>
          </p:nvSpPr>
          <p:spPr>
            <a:xfrm>
              <a:off x="5628564" y="3241401"/>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E5C52BA-3C1F-4F43-AEE9-22DD68FD30A9}"/>
                </a:ext>
              </a:extLst>
            </p:cNvPr>
            <p:cNvSpPr/>
            <p:nvPr/>
          </p:nvSpPr>
          <p:spPr>
            <a:xfrm>
              <a:off x="5628564" y="3538572"/>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3F9944F-C8E2-4CA2-A132-37D6F56B8BB1}"/>
                </a:ext>
              </a:extLst>
            </p:cNvPr>
            <p:cNvSpPr/>
            <p:nvPr/>
          </p:nvSpPr>
          <p:spPr>
            <a:xfrm>
              <a:off x="5628564" y="3835743"/>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354545A-9527-4324-835C-EABBBF151410}"/>
                </a:ext>
              </a:extLst>
            </p:cNvPr>
            <p:cNvSpPr/>
            <p:nvPr/>
          </p:nvSpPr>
          <p:spPr>
            <a:xfrm>
              <a:off x="5628564" y="4132914"/>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B8A825A-D312-434E-A22E-22F68FA505DD}"/>
                </a:ext>
              </a:extLst>
            </p:cNvPr>
            <p:cNvSpPr/>
            <p:nvPr/>
          </p:nvSpPr>
          <p:spPr>
            <a:xfrm>
              <a:off x="5628564" y="4430085"/>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BACAF45-9241-4058-AAED-8412BC23DCE2}"/>
                </a:ext>
              </a:extLst>
            </p:cNvPr>
            <p:cNvSpPr/>
            <p:nvPr/>
          </p:nvSpPr>
          <p:spPr>
            <a:xfrm>
              <a:off x="5628564" y="4727256"/>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63B8099-4A24-468D-A7E2-9EF117534FAA}"/>
                </a:ext>
              </a:extLst>
            </p:cNvPr>
            <p:cNvSpPr/>
            <p:nvPr/>
          </p:nvSpPr>
          <p:spPr>
            <a:xfrm>
              <a:off x="5628564" y="5024429"/>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E551BC40-E660-4657-A1DB-646A282EFA5C}"/>
              </a:ext>
            </a:extLst>
          </p:cNvPr>
          <p:cNvGrpSpPr/>
          <p:nvPr/>
        </p:nvGrpSpPr>
        <p:grpSpPr>
          <a:xfrm>
            <a:off x="6617104" y="2944230"/>
            <a:ext cx="218362" cy="2298561"/>
            <a:chOff x="5628564" y="2944230"/>
            <a:chExt cx="218362" cy="2298561"/>
          </a:xfrm>
        </p:grpSpPr>
        <p:sp>
          <p:nvSpPr>
            <p:cNvPr id="72" name="Oval 71">
              <a:extLst>
                <a:ext uri="{FF2B5EF4-FFF2-40B4-BE49-F238E27FC236}">
                  <a16:creationId xmlns:a16="http://schemas.microsoft.com/office/drawing/2014/main" id="{DA0F2642-AC64-4E9A-A6EF-5B95265803E4}"/>
                </a:ext>
              </a:extLst>
            </p:cNvPr>
            <p:cNvSpPr/>
            <p:nvPr/>
          </p:nvSpPr>
          <p:spPr>
            <a:xfrm>
              <a:off x="5628564" y="2944230"/>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0CA64270-17AB-4C40-AE94-1BEF19122A3E}"/>
                </a:ext>
              </a:extLst>
            </p:cNvPr>
            <p:cNvSpPr/>
            <p:nvPr/>
          </p:nvSpPr>
          <p:spPr>
            <a:xfrm>
              <a:off x="5628564" y="3241401"/>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23C5B6D-BE0A-4295-AF91-32F0BB1273C9}"/>
                </a:ext>
              </a:extLst>
            </p:cNvPr>
            <p:cNvSpPr/>
            <p:nvPr/>
          </p:nvSpPr>
          <p:spPr>
            <a:xfrm>
              <a:off x="5628564" y="3538572"/>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B621635-19BD-438D-88BC-B35FA7FE4530}"/>
                </a:ext>
              </a:extLst>
            </p:cNvPr>
            <p:cNvSpPr/>
            <p:nvPr/>
          </p:nvSpPr>
          <p:spPr>
            <a:xfrm>
              <a:off x="5628564" y="3835743"/>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6BE910E9-D60A-41A0-A8F2-3E2236146525}"/>
                </a:ext>
              </a:extLst>
            </p:cNvPr>
            <p:cNvSpPr/>
            <p:nvPr/>
          </p:nvSpPr>
          <p:spPr>
            <a:xfrm>
              <a:off x="5628564" y="4132914"/>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7249135C-197A-4D26-B4C1-D0FA74998B2C}"/>
                </a:ext>
              </a:extLst>
            </p:cNvPr>
            <p:cNvSpPr/>
            <p:nvPr/>
          </p:nvSpPr>
          <p:spPr>
            <a:xfrm>
              <a:off x="5628564" y="4430085"/>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F9982F1-A8A7-4854-9775-D72C9F5EF1E1}"/>
                </a:ext>
              </a:extLst>
            </p:cNvPr>
            <p:cNvSpPr/>
            <p:nvPr/>
          </p:nvSpPr>
          <p:spPr>
            <a:xfrm>
              <a:off x="5628564" y="4727256"/>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4F3570E-4327-4264-891C-15937427E473}"/>
                </a:ext>
              </a:extLst>
            </p:cNvPr>
            <p:cNvSpPr/>
            <p:nvPr/>
          </p:nvSpPr>
          <p:spPr>
            <a:xfrm>
              <a:off x="5628564" y="5024429"/>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A03D3A43-73CD-454A-89A6-6E8D27305821}"/>
              </a:ext>
            </a:extLst>
          </p:cNvPr>
          <p:cNvGrpSpPr/>
          <p:nvPr/>
        </p:nvGrpSpPr>
        <p:grpSpPr>
          <a:xfrm>
            <a:off x="6888953" y="2944230"/>
            <a:ext cx="218362" cy="2298561"/>
            <a:chOff x="5628564" y="2944230"/>
            <a:chExt cx="218362" cy="2298561"/>
          </a:xfrm>
        </p:grpSpPr>
        <p:sp>
          <p:nvSpPr>
            <p:cNvPr id="81" name="Oval 80">
              <a:extLst>
                <a:ext uri="{FF2B5EF4-FFF2-40B4-BE49-F238E27FC236}">
                  <a16:creationId xmlns:a16="http://schemas.microsoft.com/office/drawing/2014/main" id="{3137EEC4-5E59-4CB7-9997-07F3C321EACB}"/>
                </a:ext>
              </a:extLst>
            </p:cNvPr>
            <p:cNvSpPr/>
            <p:nvPr/>
          </p:nvSpPr>
          <p:spPr>
            <a:xfrm>
              <a:off x="5628564" y="2944230"/>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DEE873A-A023-487F-A4EB-901A1565B066}"/>
                </a:ext>
              </a:extLst>
            </p:cNvPr>
            <p:cNvSpPr/>
            <p:nvPr/>
          </p:nvSpPr>
          <p:spPr>
            <a:xfrm>
              <a:off x="5628564" y="3241401"/>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C481353-8F02-4F82-9EFD-3B37377C38D4}"/>
                </a:ext>
              </a:extLst>
            </p:cNvPr>
            <p:cNvSpPr/>
            <p:nvPr/>
          </p:nvSpPr>
          <p:spPr>
            <a:xfrm>
              <a:off x="5628564" y="3538572"/>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5036105A-E4AD-4772-B018-8D35BF4EE543}"/>
                </a:ext>
              </a:extLst>
            </p:cNvPr>
            <p:cNvSpPr/>
            <p:nvPr/>
          </p:nvSpPr>
          <p:spPr>
            <a:xfrm>
              <a:off x="5628564" y="3835743"/>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463FEDB-C8A0-47A5-AB10-E47EF50DA756}"/>
                </a:ext>
              </a:extLst>
            </p:cNvPr>
            <p:cNvSpPr/>
            <p:nvPr/>
          </p:nvSpPr>
          <p:spPr>
            <a:xfrm>
              <a:off x="5628564" y="4132914"/>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B3A2C78-467D-4804-9482-10275A562F50}"/>
                </a:ext>
              </a:extLst>
            </p:cNvPr>
            <p:cNvSpPr/>
            <p:nvPr/>
          </p:nvSpPr>
          <p:spPr>
            <a:xfrm>
              <a:off x="5628564" y="4430085"/>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10DCFC6-68AD-4A07-9D06-52B4B5DF4212}"/>
                </a:ext>
              </a:extLst>
            </p:cNvPr>
            <p:cNvSpPr/>
            <p:nvPr/>
          </p:nvSpPr>
          <p:spPr>
            <a:xfrm>
              <a:off x="5628564" y="4727256"/>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29EA9BD-F965-4580-B705-E3E41FF88840}"/>
                </a:ext>
              </a:extLst>
            </p:cNvPr>
            <p:cNvSpPr/>
            <p:nvPr/>
          </p:nvSpPr>
          <p:spPr>
            <a:xfrm>
              <a:off x="5628564" y="5024429"/>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242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FC36-CDE8-40E4-9565-8B1F7BBBBAEB}"/>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EC7015C5-7D9E-4F2B-AFC9-41EA399EB094}"/>
              </a:ext>
            </a:extLst>
          </p:cNvPr>
          <p:cNvSpPr>
            <a:spLocks noGrp="1"/>
          </p:cNvSpPr>
          <p:nvPr>
            <p:ph idx="1"/>
          </p:nvPr>
        </p:nvSpPr>
        <p:spPr>
          <a:xfrm>
            <a:off x="838200" y="1825625"/>
            <a:ext cx="7304903" cy="4351338"/>
          </a:xfrm>
        </p:spPr>
        <p:txBody>
          <a:bodyPr/>
          <a:lstStyle/>
          <a:p>
            <a:r>
              <a:rPr lang="en-US" dirty="0"/>
              <a:t>(Strassen) Matrix Multiplication</a:t>
            </a:r>
          </a:p>
        </p:txBody>
      </p:sp>
      <p:sp>
        <p:nvSpPr>
          <p:cNvPr id="4" name="Rectangle: Rounded Corners 3">
            <a:extLst>
              <a:ext uri="{FF2B5EF4-FFF2-40B4-BE49-F238E27FC236}">
                <a16:creationId xmlns:a16="http://schemas.microsoft.com/office/drawing/2014/main" id="{98E2429B-AA77-4014-92DC-57C6F7BDFE08}"/>
              </a:ext>
            </a:extLst>
          </p:cNvPr>
          <p:cNvSpPr/>
          <p:nvPr/>
        </p:nvSpPr>
        <p:spPr>
          <a:xfrm>
            <a:off x="2953267" y="2771798"/>
            <a:ext cx="2652820" cy="2652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7C6AC93-1DC4-41DE-A7CA-0C4E70D936D4}"/>
              </a:ext>
            </a:extLst>
          </p:cNvPr>
          <p:cNvSpPr/>
          <p:nvPr/>
        </p:nvSpPr>
        <p:spPr>
          <a:xfrm>
            <a:off x="1436459" y="2861687"/>
            <a:ext cx="350110" cy="24401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Arrow: Right 5">
            <a:extLst>
              <a:ext uri="{FF2B5EF4-FFF2-40B4-BE49-F238E27FC236}">
                <a16:creationId xmlns:a16="http://schemas.microsoft.com/office/drawing/2014/main" id="{F898A387-C235-4131-A919-EB5C38947F1A}"/>
              </a:ext>
            </a:extLst>
          </p:cNvPr>
          <p:cNvSpPr/>
          <p:nvPr/>
        </p:nvSpPr>
        <p:spPr>
          <a:xfrm>
            <a:off x="1977081" y="3762604"/>
            <a:ext cx="976186" cy="4835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08160F3-D953-4A60-9516-D140073C372B}"/>
              </a:ext>
            </a:extLst>
          </p:cNvPr>
          <p:cNvCxnSpPr>
            <a:cxnSpLocks/>
          </p:cNvCxnSpPr>
          <p:nvPr/>
        </p:nvCxnSpPr>
        <p:spPr>
          <a:xfrm>
            <a:off x="1229704" y="3107129"/>
            <a:ext cx="0" cy="212790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02E5744-FCFB-4BAE-8DE7-065956DF0AA0}"/>
              </a:ext>
            </a:extLst>
          </p:cNvPr>
          <p:cNvSpPr txBox="1"/>
          <p:nvPr/>
        </p:nvSpPr>
        <p:spPr>
          <a:xfrm>
            <a:off x="741685" y="3722915"/>
            <a:ext cx="519694" cy="523220"/>
          </a:xfrm>
          <a:prstGeom prst="rect">
            <a:avLst/>
          </a:prstGeom>
          <a:noFill/>
        </p:spPr>
        <p:txBody>
          <a:bodyPr wrap="none" rtlCol="0">
            <a:spAutoFit/>
          </a:bodyPr>
          <a:lstStyle/>
          <a:p>
            <a:r>
              <a:rPr lang="en-US" sz="2800" dirty="0" err="1"/>
              <a:t>x</a:t>
            </a:r>
            <a:r>
              <a:rPr lang="en-US" sz="2800" baseline="-25000" dirty="0" err="1"/>
              <a:t>in</a:t>
            </a:r>
            <a:endParaRPr lang="en-US" sz="2800" dirty="0"/>
          </a:p>
        </p:txBody>
      </p:sp>
      <p:cxnSp>
        <p:nvCxnSpPr>
          <p:cNvPr id="9" name="Straight Arrow Connector 8">
            <a:extLst>
              <a:ext uri="{FF2B5EF4-FFF2-40B4-BE49-F238E27FC236}">
                <a16:creationId xmlns:a16="http://schemas.microsoft.com/office/drawing/2014/main" id="{EAA257F7-573A-4BF3-8813-52D6B553ED4C}"/>
              </a:ext>
            </a:extLst>
          </p:cNvPr>
          <p:cNvCxnSpPr>
            <a:cxnSpLocks/>
          </p:cNvCxnSpPr>
          <p:nvPr/>
        </p:nvCxnSpPr>
        <p:spPr>
          <a:xfrm flipV="1">
            <a:off x="1436459" y="5572898"/>
            <a:ext cx="367628" cy="349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B2CEFE-D7E5-4FFE-BED3-BE9CBE691FF2}"/>
              </a:ext>
            </a:extLst>
          </p:cNvPr>
          <p:cNvSpPr txBox="1"/>
          <p:nvPr/>
        </p:nvSpPr>
        <p:spPr>
          <a:xfrm>
            <a:off x="1248889" y="5543948"/>
            <a:ext cx="538930" cy="523220"/>
          </a:xfrm>
          <a:prstGeom prst="rect">
            <a:avLst/>
          </a:prstGeom>
          <a:noFill/>
        </p:spPr>
        <p:txBody>
          <a:bodyPr wrap="none" rtlCol="0">
            <a:spAutoFit/>
          </a:bodyPr>
          <a:lstStyle/>
          <a:p>
            <a:r>
              <a:rPr lang="en-US" sz="2800" dirty="0"/>
              <a:t>T</a:t>
            </a:r>
            <a:r>
              <a:rPr lang="en-US" sz="2800" baseline="-25000" dirty="0"/>
              <a:t>in</a:t>
            </a:r>
            <a:endParaRPr lang="en-US" sz="2800" dirty="0"/>
          </a:p>
        </p:txBody>
      </p:sp>
      <p:sp>
        <p:nvSpPr>
          <p:cNvPr id="11" name="Oval 10">
            <a:extLst>
              <a:ext uri="{FF2B5EF4-FFF2-40B4-BE49-F238E27FC236}">
                <a16:creationId xmlns:a16="http://schemas.microsoft.com/office/drawing/2014/main" id="{AB59ADB3-2292-46C8-AB21-CFB1E63C3333}"/>
              </a:ext>
            </a:extLst>
          </p:cNvPr>
          <p:cNvSpPr/>
          <p:nvPr/>
        </p:nvSpPr>
        <p:spPr>
          <a:xfrm>
            <a:off x="3249827" y="2961386"/>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45594CE-CC48-4CBB-B69D-DC4605F56B36}"/>
              </a:ext>
            </a:extLst>
          </p:cNvPr>
          <p:cNvSpPr/>
          <p:nvPr/>
        </p:nvSpPr>
        <p:spPr>
          <a:xfrm>
            <a:off x="4370116" y="3276454"/>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E3F4F0B-AAEF-4412-B9DC-76CAF621FBC7}"/>
              </a:ext>
            </a:extLst>
          </p:cNvPr>
          <p:cNvSpPr/>
          <p:nvPr/>
        </p:nvSpPr>
        <p:spPr>
          <a:xfrm>
            <a:off x="3514343" y="3585549"/>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598BFF4-B03A-4C06-86C8-EAF3A02B23A9}"/>
              </a:ext>
            </a:extLst>
          </p:cNvPr>
          <p:cNvSpPr/>
          <p:nvPr/>
        </p:nvSpPr>
        <p:spPr>
          <a:xfrm>
            <a:off x="4127041" y="3865283"/>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EEAAEC-0FE8-4139-B0B2-11D3104F0273}"/>
              </a:ext>
            </a:extLst>
          </p:cNvPr>
          <p:cNvSpPr/>
          <p:nvPr/>
        </p:nvSpPr>
        <p:spPr>
          <a:xfrm>
            <a:off x="4750472" y="3838686"/>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3139F7A-5BC0-4323-A460-BA4D023C7FF7}"/>
              </a:ext>
            </a:extLst>
          </p:cNvPr>
          <p:cNvSpPr/>
          <p:nvPr/>
        </p:nvSpPr>
        <p:spPr>
          <a:xfrm>
            <a:off x="3883966" y="4454112"/>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DEC88D9-A3ED-4BD8-B66B-3EFF76009054}"/>
              </a:ext>
            </a:extLst>
          </p:cNvPr>
          <p:cNvSpPr/>
          <p:nvPr/>
        </p:nvSpPr>
        <p:spPr>
          <a:xfrm>
            <a:off x="3134145" y="4261287"/>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A4EF9BF-A20B-4AF8-B022-C796E34966AC}"/>
              </a:ext>
            </a:extLst>
          </p:cNvPr>
          <p:cNvSpPr/>
          <p:nvPr/>
        </p:nvSpPr>
        <p:spPr>
          <a:xfrm>
            <a:off x="4613191" y="4692155"/>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1FD19CE-B070-45C4-B759-63D40DF49D49}"/>
              </a:ext>
            </a:extLst>
          </p:cNvPr>
          <p:cNvSpPr/>
          <p:nvPr/>
        </p:nvSpPr>
        <p:spPr>
          <a:xfrm>
            <a:off x="1487079" y="2954729"/>
            <a:ext cx="218362" cy="2043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58CA2A4-D478-49D7-8AEC-745AFE5AAFE8}"/>
              </a:ext>
            </a:extLst>
          </p:cNvPr>
          <p:cNvSpPr/>
          <p:nvPr/>
        </p:nvSpPr>
        <p:spPr>
          <a:xfrm>
            <a:off x="1487079" y="3251900"/>
            <a:ext cx="218362" cy="2043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F2BB9A7-2608-4530-89DF-AE3A0C68E369}"/>
              </a:ext>
            </a:extLst>
          </p:cNvPr>
          <p:cNvSpPr/>
          <p:nvPr/>
        </p:nvSpPr>
        <p:spPr>
          <a:xfrm>
            <a:off x="1487079" y="3549071"/>
            <a:ext cx="218362" cy="2043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EA8137-3A2A-4F51-AF56-B0A77579C995}"/>
              </a:ext>
            </a:extLst>
          </p:cNvPr>
          <p:cNvSpPr/>
          <p:nvPr/>
        </p:nvSpPr>
        <p:spPr>
          <a:xfrm>
            <a:off x="1487079" y="3846242"/>
            <a:ext cx="218362" cy="2043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625AA74-0402-47D1-BA1B-CD7D3B9701B2}"/>
              </a:ext>
            </a:extLst>
          </p:cNvPr>
          <p:cNvSpPr/>
          <p:nvPr/>
        </p:nvSpPr>
        <p:spPr>
          <a:xfrm>
            <a:off x="1487079" y="4143413"/>
            <a:ext cx="218362" cy="2043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9DBAB0F-D136-47BB-AAAF-EEB0EFDA7713}"/>
              </a:ext>
            </a:extLst>
          </p:cNvPr>
          <p:cNvSpPr/>
          <p:nvPr/>
        </p:nvSpPr>
        <p:spPr>
          <a:xfrm>
            <a:off x="1487079" y="4440584"/>
            <a:ext cx="218362" cy="2043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AF8B0F5-CE34-46F5-8198-FAA1BA1E5C3B}"/>
              </a:ext>
            </a:extLst>
          </p:cNvPr>
          <p:cNvSpPr/>
          <p:nvPr/>
        </p:nvSpPr>
        <p:spPr>
          <a:xfrm>
            <a:off x="1487079" y="4737755"/>
            <a:ext cx="218362" cy="2043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9485437-1688-4F4E-A5C4-D55AEBB16BCB}"/>
              </a:ext>
            </a:extLst>
          </p:cNvPr>
          <p:cNvSpPr/>
          <p:nvPr/>
        </p:nvSpPr>
        <p:spPr>
          <a:xfrm>
            <a:off x="1487079" y="5034928"/>
            <a:ext cx="218362" cy="2043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2391EAB6-F337-4BF4-876A-A27D74CD3460}"/>
              </a:ext>
            </a:extLst>
          </p:cNvPr>
          <p:cNvSpPr/>
          <p:nvPr/>
        </p:nvSpPr>
        <p:spPr>
          <a:xfrm>
            <a:off x="6827229" y="2798067"/>
            <a:ext cx="322937" cy="260727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32D7D13-5B1E-4545-9AB6-E28E4280A505}"/>
              </a:ext>
            </a:extLst>
          </p:cNvPr>
          <p:cNvCxnSpPr/>
          <p:nvPr/>
        </p:nvCxnSpPr>
        <p:spPr>
          <a:xfrm>
            <a:off x="7307084" y="3006591"/>
            <a:ext cx="0" cy="2273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E966BD9-80DB-4381-8F93-C72E385B7644}"/>
              </a:ext>
            </a:extLst>
          </p:cNvPr>
          <p:cNvSpPr txBox="1"/>
          <p:nvPr/>
        </p:nvSpPr>
        <p:spPr>
          <a:xfrm>
            <a:off x="7374530" y="3792610"/>
            <a:ext cx="662361" cy="523220"/>
          </a:xfrm>
          <a:prstGeom prst="rect">
            <a:avLst/>
          </a:prstGeom>
          <a:noFill/>
        </p:spPr>
        <p:txBody>
          <a:bodyPr wrap="none" rtlCol="0">
            <a:spAutoFit/>
          </a:bodyPr>
          <a:lstStyle/>
          <a:p>
            <a:r>
              <a:rPr lang="en-US" sz="2800" dirty="0" err="1"/>
              <a:t>x</a:t>
            </a:r>
            <a:r>
              <a:rPr lang="en-US" sz="2800" baseline="-25000" dirty="0" err="1"/>
              <a:t>out</a:t>
            </a:r>
            <a:endParaRPr lang="en-US" sz="2800" dirty="0"/>
          </a:p>
        </p:txBody>
      </p:sp>
      <p:cxnSp>
        <p:nvCxnSpPr>
          <p:cNvPr id="33" name="Straight Arrow Connector 32">
            <a:extLst>
              <a:ext uri="{FF2B5EF4-FFF2-40B4-BE49-F238E27FC236}">
                <a16:creationId xmlns:a16="http://schemas.microsoft.com/office/drawing/2014/main" id="{E8CF7A3D-DF05-4B7B-888C-1F5ECD8D86DA}"/>
              </a:ext>
            </a:extLst>
          </p:cNvPr>
          <p:cNvCxnSpPr>
            <a:cxnSpLocks/>
          </p:cNvCxnSpPr>
          <p:nvPr/>
        </p:nvCxnSpPr>
        <p:spPr>
          <a:xfrm>
            <a:off x="6827229" y="5576395"/>
            <a:ext cx="26773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A15883E-6238-49BC-84A9-42EDFF41B5F8}"/>
              </a:ext>
            </a:extLst>
          </p:cNvPr>
          <p:cNvSpPr txBox="1"/>
          <p:nvPr/>
        </p:nvSpPr>
        <p:spPr>
          <a:xfrm>
            <a:off x="6656138" y="5547445"/>
            <a:ext cx="659283" cy="523220"/>
          </a:xfrm>
          <a:prstGeom prst="rect">
            <a:avLst/>
          </a:prstGeom>
          <a:noFill/>
        </p:spPr>
        <p:txBody>
          <a:bodyPr wrap="none" rtlCol="0">
            <a:spAutoFit/>
          </a:bodyPr>
          <a:lstStyle/>
          <a:p>
            <a:r>
              <a:rPr lang="en-US" sz="2800" dirty="0"/>
              <a:t>T</a:t>
            </a:r>
            <a:r>
              <a:rPr lang="en-US" sz="2800" baseline="-25000" dirty="0"/>
              <a:t>out</a:t>
            </a:r>
            <a:endParaRPr lang="en-US" sz="2800" dirty="0"/>
          </a:p>
        </p:txBody>
      </p:sp>
      <p:sp>
        <p:nvSpPr>
          <p:cNvPr id="35" name="Oval 34">
            <a:extLst>
              <a:ext uri="{FF2B5EF4-FFF2-40B4-BE49-F238E27FC236}">
                <a16:creationId xmlns:a16="http://schemas.microsoft.com/office/drawing/2014/main" id="{E417B527-800B-46DA-B8C3-308A5BA1469B}"/>
              </a:ext>
            </a:extLst>
          </p:cNvPr>
          <p:cNvSpPr/>
          <p:nvPr/>
        </p:nvSpPr>
        <p:spPr>
          <a:xfrm>
            <a:off x="6876599" y="2944230"/>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B4A5BB4-A081-40BA-9D6D-E7F336FBA905}"/>
              </a:ext>
            </a:extLst>
          </p:cNvPr>
          <p:cNvSpPr/>
          <p:nvPr/>
        </p:nvSpPr>
        <p:spPr>
          <a:xfrm>
            <a:off x="6876599" y="3241401"/>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05F1B4B-7F6C-422D-84B1-6325597E1273}"/>
              </a:ext>
            </a:extLst>
          </p:cNvPr>
          <p:cNvSpPr/>
          <p:nvPr/>
        </p:nvSpPr>
        <p:spPr>
          <a:xfrm>
            <a:off x="6876599" y="3538572"/>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37DE937-A577-4075-89F6-83CA35B777A6}"/>
              </a:ext>
            </a:extLst>
          </p:cNvPr>
          <p:cNvSpPr/>
          <p:nvPr/>
        </p:nvSpPr>
        <p:spPr>
          <a:xfrm>
            <a:off x="6876599" y="3835743"/>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86CB62F-27C7-458C-90BD-0211B7BF68A4}"/>
              </a:ext>
            </a:extLst>
          </p:cNvPr>
          <p:cNvSpPr/>
          <p:nvPr/>
        </p:nvSpPr>
        <p:spPr>
          <a:xfrm>
            <a:off x="6876599" y="4132914"/>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4D5207F-7D83-476C-B912-BB144A739D83}"/>
              </a:ext>
            </a:extLst>
          </p:cNvPr>
          <p:cNvSpPr/>
          <p:nvPr/>
        </p:nvSpPr>
        <p:spPr>
          <a:xfrm>
            <a:off x="6876599" y="4430085"/>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180FDBC-A69C-4225-9BFE-E8B8B2977128}"/>
              </a:ext>
            </a:extLst>
          </p:cNvPr>
          <p:cNvSpPr/>
          <p:nvPr/>
        </p:nvSpPr>
        <p:spPr>
          <a:xfrm>
            <a:off x="6876599" y="4727256"/>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F34BA7B-0797-4055-8DDF-6BF1584F68C6}"/>
              </a:ext>
            </a:extLst>
          </p:cNvPr>
          <p:cNvSpPr/>
          <p:nvPr/>
        </p:nvSpPr>
        <p:spPr>
          <a:xfrm>
            <a:off x="6876599" y="5024429"/>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09D042F4-E878-41F6-BC3D-BBC147C6DF34}"/>
              </a:ext>
            </a:extLst>
          </p:cNvPr>
          <p:cNvSpPr/>
          <p:nvPr/>
        </p:nvSpPr>
        <p:spPr>
          <a:xfrm>
            <a:off x="5786965" y="3792610"/>
            <a:ext cx="976186" cy="48353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914D8FBA-6E8E-4646-BE4F-FD90BF52EE53}"/>
              </a:ext>
            </a:extLst>
          </p:cNvPr>
          <p:cNvCxnSpPr>
            <a:cxnSpLocks/>
          </p:cNvCxnSpPr>
          <p:nvPr/>
        </p:nvCxnSpPr>
        <p:spPr>
          <a:xfrm>
            <a:off x="3232343" y="5576395"/>
            <a:ext cx="309974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F647412-AC79-4977-89D7-3D70B28DD0A2}"/>
              </a:ext>
            </a:extLst>
          </p:cNvPr>
          <p:cNvSpPr txBox="1"/>
          <p:nvPr/>
        </p:nvSpPr>
        <p:spPr>
          <a:xfrm>
            <a:off x="4835161" y="5547445"/>
            <a:ext cx="737702" cy="523220"/>
          </a:xfrm>
          <a:prstGeom prst="rect">
            <a:avLst/>
          </a:prstGeom>
          <a:noFill/>
        </p:spPr>
        <p:txBody>
          <a:bodyPr wrap="none" rtlCol="0">
            <a:spAutoFit/>
          </a:bodyPr>
          <a:lstStyle/>
          <a:p>
            <a:r>
              <a:rPr lang="en-US" sz="2800" dirty="0" err="1"/>
              <a:t>D</a:t>
            </a:r>
            <a:r>
              <a:rPr lang="en-US" sz="2800" baseline="-25000" dirty="0" err="1"/>
              <a:t>out</a:t>
            </a:r>
            <a:endParaRPr lang="en-US" sz="2800" dirty="0"/>
          </a:p>
        </p:txBody>
      </p:sp>
      <p:sp>
        <p:nvSpPr>
          <p:cNvPr id="49" name="TextBox 48">
            <a:extLst>
              <a:ext uri="{FF2B5EF4-FFF2-40B4-BE49-F238E27FC236}">
                <a16:creationId xmlns:a16="http://schemas.microsoft.com/office/drawing/2014/main" id="{CAFACDB8-1D3B-4D81-8E28-1FFBB90E56B2}"/>
              </a:ext>
            </a:extLst>
          </p:cNvPr>
          <p:cNvSpPr txBox="1"/>
          <p:nvPr/>
        </p:nvSpPr>
        <p:spPr>
          <a:xfrm>
            <a:off x="8541731" y="2051222"/>
            <a:ext cx="3135404"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err="1"/>
              <a:t>x</a:t>
            </a:r>
            <a:r>
              <a:rPr lang="en-US" baseline="-25000" dirty="0" err="1"/>
              <a:t>in</a:t>
            </a:r>
            <a:r>
              <a:rPr lang="en-US" baseline="-25000" dirty="0"/>
              <a:t> </a:t>
            </a:r>
            <a:r>
              <a:rPr lang="en-US" dirty="0"/>
              <a:t>= 2 (NxN matrices, unfolded) – 1x 2N</a:t>
            </a:r>
            <a:r>
              <a:rPr lang="en-US" baseline="30000" dirty="0"/>
              <a:t>2</a:t>
            </a:r>
          </a:p>
          <a:p>
            <a:pPr marL="285750" indent="-285750">
              <a:buFont typeface="Wingdings" panose="05000000000000000000" pitchFamily="2" charset="2"/>
              <a:buChar char="q"/>
            </a:pPr>
            <a:r>
              <a:rPr lang="en-US" dirty="0" err="1"/>
              <a:t>x</a:t>
            </a:r>
            <a:r>
              <a:rPr lang="en-US" baseline="-25000" dirty="0" err="1"/>
              <a:t>out</a:t>
            </a:r>
            <a:r>
              <a:rPr lang="en-US" dirty="0"/>
              <a:t> = 1 x N</a:t>
            </a:r>
            <a:r>
              <a:rPr lang="en-US" baseline="30000" dirty="0"/>
              <a:t>2</a:t>
            </a:r>
            <a:r>
              <a:rPr lang="en-US" dirty="0"/>
              <a:t> </a:t>
            </a:r>
          </a:p>
          <a:p>
            <a:pPr marL="285750" indent="-285750">
              <a:buFont typeface="Wingdings" panose="05000000000000000000" pitchFamily="2" charset="2"/>
              <a:buChar char="q"/>
            </a:pPr>
            <a:r>
              <a:rPr lang="en-US" dirty="0"/>
              <a:t>T</a:t>
            </a:r>
            <a:r>
              <a:rPr lang="en-US" baseline="-25000" dirty="0"/>
              <a:t>in</a:t>
            </a:r>
            <a:r>
              <a:rPr lang="en-US" dirty="0"/>
              <a:t> = 1</a:t>
            </a:r>
          </a:p>
          <a:p>
            <a:pPr marL="285750" indent="-285750">
              <a:buFont typeface="Wingdings" panose="05000000000000000000" pitchFamily="2" charset="2"/>
              <a:buChar char="q"/>
            </a:pPr>
            <a:r>
              <a:rPr lang="en-US" dirty="0"/>
              <a:t>T</a:t>
            </a:r>
            <a:r>
              <a:rPr lang="en-US" baseline="-25000" dirty="0"/>
              <a:t>out </a:t>
            </a:r>
            <a:r>
              <a:rPr lang="en-US" dirty="0"/>
              <a:t>= 1</a:t>
            </a:r>
          </a:p>
          <a:p>
            <a:pPr marL="285750" indent="-285750">
              <a:buFont typeface="Wingdings" panose="05000000000000000000" pitchFamily="2" charset="2"/>
              <a:buChar char="q"/>
            </a:pPr>
            <a:r>
              <a:rPr lang="en-US" dirty="0" err="1"/>
              <a:t>D</a:t>
            </a:r>
            <a:r>
              <a:rPr lang="en-US" baseline="-25000" dirty="0" err="1"/>
              <a:t>out</a:t>
            </a:r>
            <a:r>
              <a:rPr lang="en-US" dirty="0"/>
              <a:t> = ~7 (depends on version)</a:t>
            </a:r>
            <a:br>
              <a:rPr lang="en-US" dirty="0"/>
            </a:br>
            <a:endParaRPr lang="en-US" dirty="0"/>
          </a:p>
        </p:txBody>
      </p:sp>
      <p:sp>
        <p:nvSpPr>
          <p:cNvPr id="50" name="TextBox 49">
            <a:extLst>
              <a:ext uri="{FF2B5EF4-FFF2-40B4-BE49-F238E27FC236}">
                <a16:creationId xmlns:a16="http://schemas.microsoft.com/office/drawing/2014/main" id="{1C68E820-2375-413C-A3EB-A7FE96D00348}"/>
              </a:ext>
            </a:extLst>
          </p:cNvPr>
          <p:cNvSpPr txBox="1"/>
          <p:nvPr/>
        </p:nvSpPr>
        <p:spPr>
          <a:xfrm>
            <a:off x="8488882" y="4098208"/>
            <a:ext cx="3361366" cy="2862322"/>
          </a:xfrm>
          <a:prstGeom prst="rect">
            <a:avLst/>
          </a:prstGeom>
          <a:noFill/>
        </p:spPr>
        <p:txBody>
          <a:bodyPr wrap="square" rtlCol="0">
            <a:spAutoFit/>
          </a:bodyPr>
          <a:lstStyle/>
          <a:p>
            <a:r>
              <a:rPr lang="en-US" dirty="0"/>
              <a:t>Strassen matrix multiply network takes in two input matrices and outputs one output matrix.  Inputs and outputs are a single time-step vector.  </a:t>
            </a:r>
            <a:br>
              <a:rPr lang="en-US" dirty="0"/>
            </a:br>
            <a:br>
              <a:rPr lang="en-US" dirty="0"/>
            </a:br>
            <a:r>
              <a:rPr lang="en-US" dirty="0"/>
              <a:t>Algorithm takes several time steps to compute through layers, so depth is &gt;1.  Depth is related to algorithm size</a:t>
            </a:r>
          </a:p>
        </p:txBody>
      </p:sp>
    </p:spTree>
    <p:extLst>
      <p:ext uri="{BB962C8B-B14F-4D97-AF65-F5344CB8AC3E}">
        <p14:creationId xmlns:p14="http://schemas.microsoft.com/office/powerpoint/2010/main" val="318600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FC36-CDE8-40E4-9565-8B1F7BBBBAEB}"/>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EC7015C5-7D9E-4F2B-AFC9-41EA399EB094}"/>
              </a:ext>
            </a:extLst>
          </p:cNvPr>
          <p:cNvSpPr>
            <a:spLocks noGrp="1"/>
          </p:cNvSpPr>
          <p:nvPr>
            <p:ph idx="1"/>
          </p:nvPr>
        </p:nvSpPr>
        <p:spPr/>
        <p:txBody>
          <a:bodyPr/>
          <a:lstStyle/>
          <a:p>
            <a:r>
              <a:rPr lang="en-US" dirty="0"/>
              <a:t>Particle Random Walk Code</a:t>
            </a:r>
          </a:p>
        </p:txBody>
      </p:sp>
      <p:sp>
        <p:nvSpPr>
          <p:cNvPr id="4" name="Rectangle: Rounded Corners 3">
            <a:extLst>
              <a:ext uri="{FF2B5EF4-FFF2-40B4-BE49-F238E27FC236}">
                <a16:creationId xmlns:a16="http://schemas.microsoft.com/office/drawing/2014/main" id="{98E2429B-AA77-4014-92DC-57C6F7BDFE08}"/>
              </a:ext>
            </a:extLst>
          </p:cNvPr>
          <p:cNvSpPr/>
          <p:nvPr/>
        </p:nvSpPr>
        <p:spPr>
          <a:xfrm>
            <a:off x="2953267" y="2771798"/>
            <a:ext cx="2652820" cy="2652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7C6AC93-1DC4-41DE-A7CA-0C4E70D936D4}"/>
              </a:ext>
            </a:extLst>
          </p:cNvPr>
          <p:cNvSpPr/>
          <p:nvPr/>
        </p:nvSpPr>
        <p:spPr>
          <a:xfrm>
            <a:off x="1456868" y="2817342"/>
            <a:ext cx="371488" cy="26072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Arrow: Right 5">
            <a:extLst>
              <a:ext uri="{FF2B5EF4-FFF2-40B4-BE49-F238E27FC236}">
                <a16:creationId xmlns:a16="http://schemas.microsoft.com/office/drawing/2014/main" id="{F898A387-C235-4131-A919-EB5C38947F1A}"/>
              </a:ext>
            </a:extLst>
          </p:cNvPr>
          <p:cNvSpPr/>
          <p:nvPr/>
        </p:nvSpPr>
        <p:spPr>
          <a:xfrm>
            <a:off x="1977081" y="3762604"/>
            <a:ext cx="976186" cy="4835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08160F3-D953-4A60-9516-D140073C372B}"/>
              </a:ext>
            </a:extLst>
          </p:cNvPr>
          <p:cNvCxnSpPr>
            <a:cxnSpLocks/>
          </p:cNvCxnSpPr>
          <p:nvPr/>
        </p:nvCxnSpPr>
        <p:spPr>
          <a:xfrm>
            <a:off x="1248863" y="2984158"/>
            <a:ext cx="0" cy="2273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02E5744-FCFB-4BAE-8DE7-065956DF0AA0}"/>
              </a:ext>
            </a:extLst>
          </p:cNvPr>
          <p:cNvSpPr txBox="1"/>
          <p:nvPr/>
        </p:nvSpPr>
        <p:spPr>
          <a:xfrm>
            <a:off x="760844" y="3745687"/>
            <a:ext cx="519694" cy="523220"/>
          </a:xfrm>
          <a:prstGeom prst="rect">
            <a:avLst/>
          </a:prstGeom>
          <a:noFill/>
        </p:spPr>
        <p:txBody>
          <a:bodyPr wrap="square" rtlCol="0">
            <a:spAutoFit/>
          </a:bodyPr>
          <a:lstStyle/>
          <a:p>
            <a:r>
              <a:rPr lang="en-US" sz="2800" dirty="0" err="1"/>
              <a:t>x</a:t>
            </a:r>
            <a:r>
              <a:rPr lang="en-US" sz="2800" baseline="-25000" dirty="0" err="1"/>
              <a:t>in</a:t>
            </a:r>
            <a:endParaRPr lang="en-US" sz="2800" dirty="0"/>
          </a:p>
        </p:txBody>
      </p:sp>
      <p:cxnSp>
        <p:nvCxnSpPr>
          <p:cNvPr id="9" name="Straight Arrow Connector 8">
            <a:extLst>
              <a:ext uri="{FF2B5EF4-FFF2-40B4-BE49-F238E27FC236}">
                <a16:creationId xmlns:a16="http://schemas.microsoft.com/office/drawing/2014/main" id="{EAA257F7-573A-4BF3-8813-52D6B553ED4C}"/>
              </a:ext>
            </a:extLst>
          </p:cNvPr>
          <p:cNvCxnSpPr>
            <a:cxnSpLocks/>
          </p:cNvCxnSpPr>
          <p:nvPr/>
        </p:nvCxnSpPr>
        <p:spPr>
          <a:xfrm>
            <a:off x="1456868" y="5572898"/>
            <a:ext cx="34721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B2CEFE-D7E5-4FFE-BED3-BE9CBE691FF2}"/>
              </a:ext>
            </a:extLst>
          </p:cNvPr>
          <p:cNvSpPr txBox="1"/>
          <p:nvPr/>
        </p:nvSpPr>
        <p:spPr>
          <a:xfrm>
            <a:off x="1248889" y="5543948"/>
            <a:ext cx="538930" cy="523220"/>
          </a:xfrm>
          <a:prstGeom prst="rect">
            <a:avLst/>
          </a:prstGeom>
          <a:noFill/>
        </p:spPr>
        <p:txBody>
          <a:bodyPr wrap="none" rtlCol="0">
            <a:spAutoFit/>
          </a:bodyPr>
          <a:lstStyle/>
          <a:p>
            <a:r>
              <a:rPr lang="en-US" sz="2800" dirty="0"/>
              <a:t>T</a:t>
            </a:r>
            <a:r>
              <a:rPr lang="en-US" sz="2800" baseline="-25000" dirty="0"/>
              <a:t>in</a:t>
            </a:r>
            <a:endParaRPr lang="en-US" sz="2800" dirty="0"/>
          </a:p>
        </p:txBody>
      </p:sp>
      <p:sp>
        <p:nvSpPr>
          <p:cNvPr id="19" name="Oval 18">
            <a:extLst>
              <a:ext uri="{FF2B5EF4-FFF2-40B4-BE49-F238E27FC236}">
                <a16:creationId xmlns:a16="http://schemas.microsoft.com/office/drawing/2014/main" id="{C1FD19CE-B070-45C4-B759-63D40DF49D49}"/>
              </a:ext>
            </a:extLst>
          </p:cNvPr>
          <p:cNvSpPr/>
          <p:nvPr/>
        </p:nvSpPr>
        <p:spPr>
          <a:xfrm>
            <a:off x="1506238" y="2963505"/>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58CA2A4-D478-49D7-8AEC-745AFE5AAFE8}"/>
              </a:ext>
            </a:extLst>
          </p:cNvPr>
          <p:cNvSpPr/>
          <p:nvPr/>
        </p:nvSpPr>
        <p:spPr>
          <a:xfrm>
            <a:off x="1506238" y="3260676"/>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F2BB9A7-2608-4530-89DF-AE3A0C68E369}"/>
              </a:ext>
            </a:extLst>
          </p:cNvPr>
          <p:cNvSpPr/>
          <p:nvPr/>
        </p:nvSpPr>
        <p:spPr>
          <a:xfrm>
            <a:off x="1506238" y="3557847"/>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EA8137-3A2A-4F51-AF56-B0A77579C995}"/>
              </a:ext>
            </a:extLst>
          </p:cNvPr>
          <p:cNvSpPr/>
          <p:nvPr/>
        </p:nvSpPr>
        <p:spPr>
          <a:xfrm>
            <a:off x="1506238" y="3855018"/>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625AA74-0402-47D1-BA1B-CD7D3B9701B2}"/>
              </a:ext>
            </a:extLst>
          </p:cNvPr>
          <p:cNvSpPr/>
          <p:nvPr/>
        </p:nvSpPr>
        <p:spPr>
          <a:xfrm>
            <a:off x="1506238" y="4152189"/>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9DBAB0F-D136-47BB-AAAF-EEB0EFDA7713}"/>
              </a:ext>
            </a:extLst>
          </p:cNvPr>
          <p:cNvSpPr/>
          <p:nvPr/>
        </p:nvSpPr>
        <p:spPr>
          <a:xfrm>
            <a:off x="1506238" y="4449360"/>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AF8B0F5-CE34-46F5-8198-FAA1BA1E5C3B}"/>
              </a:ext>
            </a:extLst>
          </p:cNvPr>
          <p:cNvSpPr/>
          <p:nvPr/>
        </p:nvSpPr>
        <p:spPr>
          <a:xfrm>
            <a:off x="1506238" y="4746531"/>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9485437-1688-4F4E-A5C4-D55AEBB16BCB}"/>
              </a:ext>
            </a:extLst>
          </p:cNvPr>
          <p:cNvSpPr/>
          <p:nvPr/>
        </p:nvSpPr>
        <p:spPr>
          <a:xfrm>
            <a:off x="1506238" y="5043704"/>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2391EAB6-F337-4BF4-876A-A27D74CD3460}"/>
              </a:ext>
            </a:extLst>
          </p:cNvPr>
          <p:cNvSpPr/>
          <p:nvPr/>
        </p:nvSpPr>
        <p:spPr>
          <a:xfrm>
            <a:off x="6827229" y="2798067"/>
            <a:ext cx="410398" cy="260727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32D7D13-5B1E-4545-9AB6-E28E4280A505}"/>
              </a:ext>
            </a:extLst>
          </p:cNvPr>
          <p:cNvCxnSpPr/>
          <p:nvPr/>
        </p:nvCxnSpPr>
        <p:spPr>
          <a:xfrm>
            <a:off x="7899987" y="2991392"/>
            <a:ext cx="0" cy="2273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E966BD9-80DB-4381-8F93-C72E385B7644}"/>
              </a:ext>
            </a:extLst>
          </p:cNvPr>
          <p:cNvSpPr txBox="1"/>
          <p:nvPr/>
        </p:nvSpPr>
        <p:spPr>
          <a:xfrm>
            <a:off x="7879370" y="3768073"/>
            <a:ext cx="662361" cy="523220"/>
          </a:xfrm>
          <a:prstGeom prst="rect">
            <a:avLst/>
          </a:prstGeom>
          <a:noFill/>
        </p:spPr>
        <p:txBody>
          <a:bodyPr wrap="none" rtlCol="0">
            <a:spAutoFit/>
          </a:bodyPr>
          <a:lstStyle/>
          <a:p>
            <a:r>
              <a:rPr lang="en-US" sz="2800" dirty="0" err="1"/>
              <a:t>x</a:t>
            </a:r>
            <a:r>
              <a:rPr lang="en-US" sz="2800" baseline="-25000" dirty="0" err="1"/>
              <a:t>out</a:t>
            </a:r>
            <a:endParaRPr lang="en-US" sz="2800" dirty="0"/>
          </a:p>
        </p:txBody>
      </p:sp>
      <p:cxnSp>
        <p:nvCxnSpPr>
          <p:cNvPr id="33" name="Straight Arrow Connector 32">
            <a:extLst>
              <a:ext uri="{FF2B5EF4-FFF2-40B4-BE49-F238E27FC236}">
                <a16:creationId xmlns:a16="http://schemas.microsoft.com/office/drawing/2014/main" id="{E8CF7A3D-DF05-4B7B-888C-1F5ECD8D86DA}"/>
              </a:ext>
            </a:extLst>
          </p:cNvPr>
          <p:cNvCxnSpPr>
            <a:cxnSpLocks/>
          </p:cNvCxnSpPr>
          <p:nvPr/>
        </p:nvCxnSpPr>
        <p:spPr>
          <a:xfrm>
            <a:off x="6827229" y="5576395"/>
            <a:ext cx="86085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A15883E-6238-49BC-84A9-42EDFF41B5F8}"/>
              </a:ext>
            </a:extLst>
          </p:cNvPr>
          <p:cNvSpPr txBox="1"/>
          <p:nvPr/>
        </p:nvSpPr>
        <p:spPr>
          <a:xfrm>
            <a:off x="7132885" y="5547445"/>
            <a:ext cx="659283" cy="523220"/>
          </a:xfrm>
          <a:prstGeom prst="rect">
            <a:avLst/>
          </a:prstGeom>
          <a:noFill/>
        </p:spPr>
        <p:txBody>
          <a:bodyPr wrap="none" rtlCol="0">
            <a:spAutoFit/>
          </a:bodyPr>
          <a:lstStyle/>
          <a:p>
            <a:r>
              <a:rPr lang="en-US" sz="2800" dirty="0"/>
              <a:t>T</a:t>
            </a:r>
            <a:r>
              <a:rPr lang="en-US" sz="2800" baseline="-25000" dirty="0"/>
              <a:t>out</a:t>
            </a:r>
            <a:endParaRPr lang="en-US" sz="2800" dirty="0"/>
          </a:p>
        </p:txBody>
      </p:sp>
      <p:sp>
        <p:nvSpPr>
          <p:cNvPr id="35" name="Oval 34">
            <a:extLst>
              <a:ext uri="{FF2B5EF4-FFF2-40B4-BE49-F238E27FC236}">
                <a16:creationId xmlns:a16="http://schemas.microsoft.com/office/drawing/2014/main" id="{E417B527-800B-46DA-B8C3-308A5BA1469B}"/>
              </a:ext>
            </a:extLst>
          </p:cNvPr>
          <p:cNvSpPr/>
          <p:nvPr/>
        </p:nvSpPr>
        <p:spPr>
          <a:xfrm>
            <a:off x="6876599" y="2944230"/>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B4A5BB4-A081-40BA-9D6D-E7F336FBA905}"/>
              </a:ext>
            </a:extLst>
          </p:cNvPr>
          <p:cNvSpPr/>
          <p:nvPr/>
        </p:nvSpPr>
        <p:spPr>
          <a:xfrm>
            <a:off x="6876599" y="3241401"/>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05F1B4B-7F6C-422D-84B1-6325597E1273}"/>
              </a:ext>
            </a:extLst>
          </p:cNvPr>
          <p:cNvSpPr/>
          <p:nvPr/>
        </p:nvSpPr>
        <p:spPr>
          <a:xfrm>
            <a:off x="6876599" y="3538572"/>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37DE937-A577-4075-89F6-83CA35B777A6}"/>
              </a:ext>
            </a:extLst>
          </p:cNvPr>
          <p:cNvSpPr/>
          <p:nvPr/>
        </p:nvSpPr>
        <p:spPr>
          <a:xfrm>
            <a:off x="6876599" y="3835743"/>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86CB62F-27C7-458C-90BD-0211B7BF68A4}"/>
              </a:ext>
            </a:extLst>
          </p:cNvPr>
          <p:cNvSpPr/>
          <p:nvPr/>
        </p:nvSpPr>
        <p:spPr>
          <a:xfrm>
            <a:off x="6876599" y="4132914"/>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4D5207F-7D83-476C-B912-BB144A739D83}"/>
              </a:ext>
            </a:extLst>
          </p:cNvPr>
          <p:cNvSpPr/>
          <p:nvPr/>
        </p:nvSpPr>
        <p:spPr>
          <a:xfrm>
            <a:off x="6876599" y="4430085"/>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180FDBC-A69C-4225-9BFE-E8B8B2977128}"/>
              </a:ext>
            </a:extLst>
          </p:cNvPr>
          <p:cNvSpPr/>
          <p:nvPr/>
        </p:nvSpPr>
        <p:spPr>
          <a:xfrm>
            <a:off x="6876599" y="4727256"/>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F34BA7B-0797-4055-8DDF-6BF1584F68C6}"/>
              </a:ext>
            </a:extLst>
          </p:cNvPr>
          <p:cNvSpPr/>
          <p:nvPr/>
        </p:nvSpPr>
        <p:spPr>
          <a:xfrm>
            <a:off x="6876599" y="5024429"/>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09D042F4-E878-41F6-BC3D-BBC147C6DF34}"/>
              </a:ext>
            </a:extLst>
          </p:cNvPr>
          <p:cNvSpPr/>
          <p:nvPr/>
        </p:nvSpPr>
        <p:spPr>
          <a:xfrm>
            <a:off x="5786965" y="3792610"/>
            <a:ext cx="976186" cy="48353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914D8FBA-6E8E-4646-BE4F-FD90BF52EE53}"/>
              </a:ext>
            </a:extLst>
          </p:cNvPr>
          <p:cNvCxnSpPr>
            <a:cxnSpLocks/>
          </p:cNvCxnSpPr>
          <p:nvPr/>
        </p:nvCxnSpPr>
        <p:spPr>
          <a:xfrm>
            <a:off x="3232343" y="5576395"/>
            <a:ext cx="309974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F647412-AC79-4977-89D7-3D70B28DD0A2}"/>
              </a:ext>
            </a:extLst>
          </p:cNvPr>
          <p:cNvSpPr txBox="1"/>
          <p:nvPr/>
        </p:nvSpPr>
        <p:spPr>
          <a:xfrm>
            <a:off x="4835161" y="5547445"/>
            <a:ext cx="737702" cy="523220"/>
          </a:xfrm>
          <a:prstGeom prst="rect">
            <a:avLst/>
          </a:prstGeom>
          <a:noFill/>
        </p:spPr>
        <p:txBody>
          <a:bodyPr wrap="none" rtlCol="0">
            <a:spAutoFit/>
          </a:bodyPr>
          <a:lstStyle/>
          <a:p>
            <a:r>
              <a:rPr lang="en-US" sz="2800" dirty="0" err="1"/>
              <a:t>D</a:t>
            </a:r>
            <a:r>
              <a:rPr lang="en-US" sz="2800" baseline="-25000" dirty="0" err="1"/>
              <a:t>out</a:t>
            </a:r>
            <a:endParaRPr lang="en-US" sz="2800" dirty="0"/>
          </a:p>
        </p:txBody>
      </p:sp>
      <p:sp>
        <p:nvSpPr>
          <p:cNvPr id="49" name="TextBox 48">
            <a:extLst>
              <a:ext uri="{FF2B5EF4-FFF2-40B4-BE49-F238E27FC236}">
                <a16:creationId xmlns:a16="http://schemas.microsoft.com/office/drawing/2014/main" id="{CAFACDB8-1D3B-4D81-8E28-1FFBB90E56B2}"/>
              </a:ext>
            </a:extLst>
          </p:cNvPr>
          <p:cNvSpPr txBox="1"/>
          <p:nvPr/>
        </p:nvSpPr>
        <p:spPr>
          <a:xfrm>
            <a:off x="8541731" y="2051222"/>
            <a:ext cx="3135404"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err="1"/>
              <a:t>x</a:t>
            </a:r>
            <a:r>
              <a:rPr lang="en-US" baseline="-25000" dirty="0" err="1"/>
              <a:t>in</a:t>
            </a:r>
            <a:r>
              <a:rPr lang="en-US" baseline="-25000" dirty="0"/>
              <a:t> </a:t>
            </a:r>
            <a:r>
              <a:rPr lang="en-US" dirty="0"/>
              <a:t>= k, </a:t>
            </a:r>
            <a:r>
              <a:rPr lang="en-US" i="1" dirty="0"/>
              <a:t>where k is number of ring neurons, to initialize position</a:t>
            </a:r>
            <a:endParaRPr lang="en-US" i="1" baseline="30000" dirty="0"/>
          </a:p>
          <a:p>
            <a:pPr marL="285750" indent="-285750">
              <a:buFont typeface="Wingdings" panose="05000000000000000000" pitchFamily="2" charset="2"/>
              <a:buChar char="q"/>
            </a:pPr>
            <a:r>
              <a:rPr lang="en-US" dirty="0" err="1"/>
              <a:t>x</a:t>
            </a:r>
            <a:r>
              <a:rPr lang="en-US" baseline="-25000" dirty="0" err="1"/>
              <a:t>out</a:t>
            </a:r>
            <a:r>
              <a:rPr lang="en-US" dirty="0"/>
              <a:t> = k (output position)</a:t>
            </a:r>
          </a:p>
          <a:p>
            <a:pPr marL="285750" indent="-285750">
              <a:buFont typeface="Wingdings" panose="05000000000000000000" pitchFamily="2" charset="2"/>
              <a:buChar char="q"/>
            </a:pPr>
            <a:r>
              <a:rPr lang="en-US" dirty="0"/>
              <a:t>T</a:t>
            </a:r>
            <a:r>
              <a:rPr lang="en-US" baseline="-25000" dirty="0"/>
              <a:t>in</a:t>
            </a:r>
            <a:r>
              <a:rPr lang="en-US" dirty="0"/>
              <a:t> = 1</a:t>
            </a:r>
          </a:p>
          <a:p>
            <a:pPr marL="285750" indent="-285750">
              <a:buFont typeface="Wingdings" panose="05000000000000000000" pitchFamily="2" charset="2"/>
              <a:buChar char="q"/>
            </a:pPr>
            <a:r>
              <a:rPr lang="en-US" dirty="0"/>
              <a:t>T</a:t>
            </a:r>
            <a:r>
              <a:rPr lang="en-US" baseline="-25000" dirty="0"/>
              <a:t>out </a:t>
            </a:r>
            <a:r>
              <a:rPr lang="en-US" dirty="0"/>
              <a:t>= 1</a:t>
            </a:r>
          </a:p>
          <a:p>
            <a:pPr marL="285750" indent="-285750">
              <a:buFont typeface="Wingdings" panose="05000000000000000000" pitchFamily="2" charset="2"/>
              <a:buChar char="q"/>
            </a:pPr>
            <a:r>
              <a:rPr lang="en-US" dirty="0" err="1"/>
              <a:t>D</a:t>
            </a:r>
            <a:r>
              <a:rPr lang="en-US" baseline="-25000" dirty="0" err="1"/>
              <a:t>out</a:t>
            </a:r>
            <a:r>
              <a:rPr lang="en-US" dirty="0"/>
              <a:t> = 2*Length of simulation</a:t>
            </a:r>
            <a:br>
              <a:rPr lang="en-US" dirty="0"/>
            </a:br>
            <a:endParaRPr lang="en-US" dirty="0"/>
          </a:p>
        </p:txBody>
      </p:sp>
      <p:sp>
        <p:nvSpPr>
          <p:cNvPr id="50" name="TextBox 49">
            <a:extLst>
              <a:ext uri="{FF2B5EF4-FFF2-40B4-BE49-F238E27FC236}">
                <a16:creationId xmlns:a16="http://schemas.microsoft.com/office/drawing/2014/main" id="{1C68E820-2375-413C-A3EB-A7FE96D00348}"/>
              </a:ext>
            </a:extLst>
          </p:cNvPr>
          <p:cNvSpPr txBox="1"/>
          <p:nvPr/>
        </p:nvSpPr>
        <p:spPr>
          <a:xfrm>
            <a:off x="8488882" y="4449360"/>
            <a:ext cx="3361366" cy="2308324"/>
          </a:xfrm>
          <a:prstGeom prst="rect">
            <a:avLst/>
          </a:prstGeom>
          <a:noFill/>
        </p:spPr>
        <p:txBody>
          <a:bodyPr wrap="square" rtlCol="0">
            <a:spAutoFit/>
          </a:bodyPr>
          <a:lstStyle/>
          <a:p>
            <a:r>
              <a:rPr lang="en-US" dirty="0"/>
              <a:t>Particle RW algorithm is entirely parallel – each walker circuit can operate independently of all others.  The length of the simulation equates to the depth of the circuit (though the circuit uses feedback).  Input and output are just start and final positions</a:t>
            </a:r>
          </a:p>
        </p:txBody>
      </p:sp>
      <p:pic>
        <p:nvPicPr>
          <p:cNvPr id="51" name="Picture 50">
            <a:extLst>
              <a:ext uri="{FF2B5EF4-FFF2-40B4-BE49-F238E27FC236}">
                <a16:creationId xmlns:a16="http://schemas.microsoft.com/office/drawing/2014/main" id="{2857495C-1B1E-4472-96E0-9DB398FF4E2D}"/>
              </a:ext>
            </a:extLst>
          </p:cNvPr>
          <p:cNvPicPr>
            <a:picLocks noChangeAspect="1"/>
          </p:cNvPicPr>
          <p:nvPr/>
        </p:nvPicPr>
        <p:blipFill>
          <a:blip r:embed="rId2"/>
          <a:stretch>
            <a:fillRect/>
          </a:stretch>
        </p:blipFill>
        <p:spPr>
          <a:xfrm>
            <a:off x="3195904" y="3347085"/>
            <a:ext cx="2326794" cy="1663750"/>
          </a:xfrm>
          <a:prstGeom prst="rect">
            <a:avLst/>
          </a:prstGeom>
        </p:spPr>
      </p:pic>
    </p:spTree>
    <p:extLst>
      <p:ext uri="{BB962C8B-B14F-4D97-AF65-F5344CB8AC3E}">
        <p14:creationId xmlns:p14="http://schemas.microsoft.com/office/powerpoint/2010/main" val="2592538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FC36-CDE8-40E4-9565-8B1F7BBBBAEB}"/>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EC7015C5-7D9E-4F2B-AFC9-41EA399EB094}"/>
              </a:ext>
            </a:extLst>
          </p:cNvPr>
          <p:cNvSpPr>
            <a:spLocks noGrp="1"/>
          </p:cNvSpPr>
          <p:nvPr>
            <p:ph idx="1"/>
          </p:nvPr>
        </p:nvSpPr>
        <p:spPr/>
        <p:txBody>
          <a:bodyPr/>
          <a:lstStyle/>
          <a:p>
            <a:r>
              <a:rPr lang="en-US" dirty="0"/>
              <a:t>…</a:t>
            </a:r>
          </a:p>
        </p:txBody>
      </p:sp>
      <p:sp>
        <p:nvSpPr>
          <p:cNvPr id="4" name="Rectangle: Rounded Corners 3">
            <a:extLst>
              <a:ext uri="{FF2B5EF4-FFF2-40B4-BE49-F238E27FC236}">
                <a16:creationId xmlns:a16="http://schemas.microsoft.com/office/drawing/2014/main" id="{98E2429B-AA77-4014-92DC-57C6F7BDFE08}"/>
              </a:ext>
            </a:extLst>
          </p:cNvPr>
          <p:cNvSpPr/>
          <p:nvPr/>
        </p:nvSpPr>
        <p:spPr>
          <a:xfrm>
            <a:off x="2953267" y="2771798"/>
            <a:ext cx="2652820" cy="2652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7C6AC93-1DC4-41DE-A7CA-0C4E70D936D4}"/>
              </a:ext>
            </a:extLst>
          </p:cNvPr>
          <p:cNvSpPr/>
          <p:nvPr/>
        </p:nvSpPr>
        <p:spPr>
          <a:xfrm>
            <a:off x="943233" y="2794570"/>
            <a:ext cx="951470" cy="26072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Arrow: Right 5">
            <a:extLst>
              <a:ext uri="{FF2B5EF4-FFF2-40B4-BE49-F238E27FC236}">
                <a16:creationId xmlns:a16="http://schemas.microsoft.com/office/drawing/2014/main" id="{F898A387-C235-4131-A919-EB5C38947F1A}"/>
              </a:ext>
            </a:extLst>
          </p:cNvPr>
          <p:cNvSpPr/>
          <p:nvPr/>
        </p:nvSpPr>
        <p:spPr>
          <a:xfrm>
            <a:off x="1977081" y="3762604"/>
            <a:ext cx="976186" cy="4835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08160F3-D953-4A60-9516-D140073C372B}"/>
              </a:ext>
            </a:extLst>
          </p:cNvPr>
          <p:cNvCxnSpPr/>
          <p:nvPr/>
        </p:nvCxnSpPr>
        <p:spPr>
          <a:xfrm>
            <a:off x="735228" y="2961386"/>
            <a:ext cx="0" cy="2273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02E5744-FCFB-4BAE-8DE7-065956DF0AA0}"/>
              </a:ext>
            </a:extLst>
          </p:cNvPr>
          <p:cNvSpPr txBox="1"/>
          <p:nvPr/>
        </p:nvSpPr>
        <p:spPr>
          <a:xfrm>
            <a:off x="247209" y="3722915"/>
            <a:ext cx="519694" cy="523220"/>
          </a:xfrm>
          <a:prstGeom prst="rect">
            <a:avLst/>
          </a:prstGeom>
          <a:noFill/>
        </p:spPr>
        <p:txBody>
          <a:bodyPr wrap="none" rtlCol="0">
            <a:spAutoFit/>
          </a:bodyPr>
          <a:lstStyle/>
          <a:p>
            <a:r>
              <a:rPr lang="en-US" sz="2800" dirty="0" err="1"/>
              <a:t>x</a:t>
            </a:r>
            <a:r>
              <a:rPr lang="en-US" sz="2800" baseline="-25000" dirty="0" err="1"/>
              <a:t>in</a:t>
            </a:r>
            <a:endParaRPr lang="en-US" sz="2800" dirty="0"/>
          </a:p>
        </p:txBody>
      </p:sp>
      <p:cxnSp>
        <p:nvCxnSpPr>
          <p:cNvPr id="9" name="Straight Arrow Connector 8">
            <a:extLst>
              <a:ext uri="{FF2B5EF4-FFF2-40B4-BE49-F238E27FC236}">
                <a16:creationId xmlns:a16="http://schemas.microsoft.com/office/drawing/2014/main" id="{EAA257F7-573A-4BF3-8813-52D6B553ED4C}"/>
              </a:ext>
            </a:extLst>
          </p:cNvPr>
          <p:cNvCxnSpPr>
            <a:cxnSpLocks/>
          </p:cNvCxnSpPr>
          <p:nvPr/>
        </p:nvCxnSpPr>
        <p:spPr>
          <a:xfrm>
            <a:off x="943233" y="5572898"/>
            <a:ext cx="86085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B2CEFE-D7E5-4FFE-BED3-BE9CBE691FF2}"/>
              </a:ext>
            </a:extLst>
          </p:cNvPr>
          <p:cNvSpPr txBox="1"/>
          <p:nvPr/>
        </p:nvSpPr>
        <p:spPr>
          <a:xfrm>
            <a:off x="1248889" y="5543948"/>
            <a:ext cx="538930" cy="523220"/>
          </a:xfrm>
          <a:prstGeom prst="rect">
            <a:avLst/>
          </a:prstGeom>
          <a:noFill/>
        </p:spPr>
        <p:txBody>
          <a:bodyPr wrap="none" rtlCol="0">
            <a:spAutoFit/>
          </a:bodyPr>
          <a:lstStyle/>
          <a:p>
            <a:r>
              <a:rPr lang="en-US" sz="2800" dirty="0"/>
              <a:t>T</a:t>
            </a:r>
            <a:r>
              <a:rPr lang="en-US" sz="2800" baseline="-25000" dirty="0"/>
              <a:t>in</a:t>
            </a:r>
            <a:endParaRPr lang="en-US" sz="2800" dirty="0"/>
          </a:p>
        </p:txBody>
      </p:sp>
      <p:sp>
        <p:nvSpPr>
          <p:cNvPr id="11" name="Oval 10">
            <a:extLst>
              <a:ext uri="{FF2B5EF4-FFF2-40B4-BE49-F238E27FC236}">
                <a16:creationId xmlns:a16="http://schemas.microsoft.com/office/drawing/2014/main" id="{AB59ADB3-2292-46C8-AB21-CFB1E63C3333}"/>
              </a:ext>
            </a:extLst>
          </p:cNvPr>
          <p:cNvSpPr/>
          <p:nvPr/>
        </p:nvSpPr>
        <p:spPr>
          <a:xfrm>
            <a:off x="3249827" y="2961386"/>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45594CE-CC48-4CBB-B69D-DC4605F56B36}"/>
              </a:ext>
            </a:extLst>
          </p:cNvPr>
          <p:cNvSpPr/>
          <p:nvPr/>
        </p:nvSpPr>
        <p:spPr>
          <a:xfrm>
            <a:off x="4370116" y="3276454"/>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E3F4F0B-AAEF-4412-B9DC-76CAF621FBC7}"/>
              </a:ext>
            </a:extLst>
          </p:cNvPr>
          <p:cNvSpPr/>
          <p:nvPr/>
        </p:nvSpPr>
        <p:spPr>
          <a:xfrm>
            <a:off x="3514343" y="3585549"/>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598BFF4-B03A-4C06-86C8-EAF3A02B23A9}"/>
              </a:ext>
            </a:extLst>
          </p:cNvPr>
          <p:cNvSpPr/>
          <p:nvPr/>
        </p:nvSpPr>
        <p:spPr>
          <a:xfrm>
            <a:off x="4127041" y="3865283"/>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EEAAEC-0FE8-4139-B0B2-11D3104F0273}"/>
              </a:ext>
            </a:extLst>
          </p:cNvPr>
          <p:cNvSpPr/>
          <p:nvPr/>
        </p:nvSpPr>
        <p:spPr>
          <a:xfrm>
            <a:off x="4750472" y="3838686"/>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3139F7A-5BC0-4323-A460-BA4D023C7FF7}"/>
              </a:ext>
            </a:extLst>
          </p:cNvPr>
          <p:cNvSpPr/>
          <p:nvPr/>
        </p:nvSpPr>
        <p:spPr>
          <a:xfrm>
            <a:off x="3883966" y="4454112"/>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DEC88D9-A3ED-4BD8-B66B-3EFF76009054}"/>
              </a:ext>
            </a:extLst>
          </p:cNvPr>
          <p:cNvSpPr/>
          <p:nvPr/>
        </p:nvSpPr>
        <p:spPr>
          <a:xfrm>
            <a:off x="3134145" y="4261287"/>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A4EF9BF-A20B-4AF8-B022-C796E34966AC}"/>
              </a:ext>
            </a:extLst>
          </p:cNvPr>
          <p:cNvSpPr/>
          <p:nvPr/>
        </p:nvSpPr>
        <p:spPr>
          <a:xfrm>
            <a:off x="4613191" y="4692155"/>
            <a:ext cx="486150" cy="486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1FD19CE-B070-45C4-B759-63D40DF49D49}"/>
              </a:ext>
            </a:extLst>
          </p:cNvPr>
          <p:cNvSpPr/>
          <p:nvPr/>
        </p:nvSpPr>
        <p:spPr>
          <a:xfrm>
            <a:off x="992603" y="2940733"/>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58CA2A4-D478-49D7-8AEC-745AFE5AAFE8}"/>
              </a:ext>
            </a:extLst>
          </p:cNvPr>
          <p:cNvSpPr/>
          <p:nvPr/>
        </p:nvSpPr>
        <p:spPr>
          <a:xfrm>
            <a:off x="992603" y="3237904"/>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F2BB9A7-2608-4530-89DF-AE3A0C68E369}"/>
              </a:ext>
            </a:extLst>
          </p:cNvPr>
          <p:cNvSpPr/>
          <p:nvPr/>
        </p:nvSpPr>
        <p:spPr>
          <a:xfrm>
            <a:off x="992603" y="3535075"/>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EA8137-3A2A-4F51-AF56-B0A77579C995}"/>
              </a:ext>
            </a:extLst>
          </p:cNvPr>
          <p:cNvSpPr/>
          <p:nvPr/>
        </p:nvSpPr>
        <p:spPr>
          <a:xfrm>
            <a:off x="992603" y="3832246"/>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625AA74-0402-47D1-BA1B-CD7D3B9701B2}"/>
              </a:ext>
            </a:extLst>
          </p:cNvPr>
          <p:cNvSpPr/>
          <p:nvPr/>
        </p:nvSpPr>
        <p:spPr>
          <a:xfrm>
            <a:off x="992603" y="4129417"/>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9DBAB0F-D136-47BB-AAAF-EEB0EFDA7713}"/>
              </a:ext>
            </a:extLst>
          </p:cNvPr>
          <p:cNvSpPr/>
          <p:nvPr/>
        </p:nvSpPr>
        <p:spPr>
          <a:xfrm>
            <a:off x="992603" y="4426588"/>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AF8B0F5-CE34-46F5-8198-FAA1BA1E5C3B}"/>
              </a:ext>
            </a:extLst>
          </p:cNvPr>
          <p:cNvSpPr/>
          <p:nvPr/>
        </p:nvSpPr>
        <p:spPr>
          <a:xfrm>
            <a:off x="992603" y="4723759"/>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9485437-1688-4F4E-A5C4-D55AEBB16BCB}"/>
              </a:ext>
            </a:extLst>
          </p:cNvPr>
          <p:cNvSpPr/>
          <p:nvPr/>
        </p:nvSpPr>
        <p:spPr>
          <a:xfrm>
            <a:off x="992603" y="5020932"/>
            <a:ext cx="218362" cy="2183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40EA2C7-AE34-43A1-A02A-38DB086587F3}"/>
              </a:ext>
            </a:extLst>
          </p:cNvPr>
          <p:cNvSpPr/>
          <p:nvPr/>
        </p:nvSpPr>
        <p:spPr>
          <a:xfrm>
            <a:off x="1260388" y="4664028"/>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5F52F5D-45EE-4508-B78A-3F63A6BC45AA}"/>
              </a:ext>
            </a:extLst>
          </p:cNvPr>
          <p:cNvSpPr/>
          <p:nvPr/>
        </p:nvSpPr>
        <p:spPr>
          <a:xfrm>
            <a:off x="1448829" y="4664028"/>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1A55B05-94E7-4404-A311-9E895D637D0F}"/>
              </a:ext>
            </a:extLst>
          </p:cNvPr>
          <p:cNvSpPr/>
          <p:nvPr/>
        </p:nvSpPr>
        <p:spPr>
          <a:xfrm>
            <a:off x="1637270" y="4664028"/>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2391EAB6-F337-4BF4-876A-A27D74CD3460}"/>
              </a:ext>
            </a:extLst>
          </p:cNvPr>
          <p:cNvSpPr/>
          <p:nvPr/>
        </p:nvSpPr>
        <p:spPr>
          <a:xfrm>
            <a:off x="6827229" y="2798067"/>
            <a:ext cx="951470" cy="260727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32D7D13-5B1E-4545-9AB6-E28E4280A505}"/>
              </a:ext>
            </a:extLst>
          </p:cNvPr>
          <p:cNvCxnSpPr/>
          <p:nvPr/>
        </p:nvCxnSpPr>
        <p:spPr>
          <a:xfrm>
            <a:off x="7899987" y="2991392"/>
            <a:ext cx="0" cy="2273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E966BD9-80DB-4381-8F93-C72E385B7644}"/>
              </a:ext>
            </a:extLst>
          </p:cNvPr>
          <p:cNvSpPr txBox="1"/>
          <p:nvPr/>
        </p:nvSpPr>
        <p:spPr>
          <a:xfrm>
            <a:off x="7879370" y="3768073"/>
            <a:ext cx="662361" cy="523220"/>
          </a:xfrm>
          <a:prstGeom prst="rect">
            <a:avLst/>
          </a:prstGeom>
          <a:noFill/>
        </p:spPr>
        <p:txBody>
          <a:bodyPr wrap="none" rtlCol="0">
            <a:spAutoFit/>
          </a:bodyPr>
          <a:lstStyle/>
          <a:p>
            <a:r>
              <a:rPr lang="en-US" sz="2800" dirty="0" err="1"/>
              <a:t>x</a:t>
            </a:r>
            <a:r>
              <a:rPr lang="en-US" sz="2800" baseline="-25000" dirty="0" err="1"/>
              <a:t>out</a:t>
            </a:r>
            <a:endParaRPr lang="en-US" sz="2800" dirty="0"/>
          </a:p>
        </p:txBody>
      </p:sp>
      <p:cxnSp>
        <p:nvCxnSpPr>
          <p:cNvPr id="33" name="Straight Arrow Connector 32">
            <a:extLst>
              <a:ext uri="{FF2B5EF4-FFF2-40B4-BE49-F238E27FC236}">
                <a16:creationId xmlns:a16="http://schemas.microsoft.com/office/drawing/2014/main" id="{E8CF7A3D-DF05-4B7B-888C-1F5ECD8D86DA}"/>
              </a:ext>
            </a:extLst>
          </p:cNvPr>
          <p:cNvCxnSpPr>
            <a:cxnSpLocks/>
          </p:cNvCxnSpPr>
          <p:nvPr/>
        </p:nvCxnSpPr>
        <p:spPr>
          <a:xfrm>
            <a:off x="6827229" y="5576395"/>
            <a:ext cx="86085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A15883E-6238-49BC-84A9-42EDFF41B5F8}"/>
              </a:ext>
            </a:extLst>
          </p:cNvPr>
          <p:cNvSpPr txBox="1"/>
          <p:nvPr/>
        </p:nvSpPr>
        <p:spPr>
          <a:xfrm>
            <a:off x="7132885" y="5547445"/>
            <a:ext cx="659283" cy="523220"/>
          </a:xfrm>
          <a:prstGeom prst="rect">
            <a:avLst/>
          </a:prstGeom>
          <a:noFill/>
        </p:spPr>
        <p:txBody>
          <a:bodyPr wrap="none" rtlCol="0">
            <a:spAutoFit/>
          </a:bodyPr>
          <a:lstStyle/>
          <a:p>
            <a:r>
              <a:rPr lang="en-US" sz="2800" dirty="0"/>
              <a:t>T</a:t>
            </a:r>
            <a:r>
              <a:rPr lang="en-US" sz="2800" baseline="-25000" dirty="0"/>
              <a:t>out</a:t>
            </a:r>
            <a:endParaRPr lang="en-US" sz="2800" dirty="0"/>
          </a:p>
        </p:txBody>
      </p:sp>
      <p:sp>
        <p:nvSpPr>
          <p:cNvPr id="35" name="Oval 34">
            <a:extLst>
              <a:ext uri="{FF2B5EF4-FFF2-40B4-BE49-F238E27FC236}">
                <a16:creationId xmlns:a16="http://schemas.microsoft.com/office/drawing/2014/main" id="{E417B527-800B-46DA-B8C3-308A5BA1469B}"/>
              </a:ext>
            </a:extLst>
          </p:cNvPr>
          <p:cNvSpPr/>
          <p:nvPr/>
        </p:nvSpPr>
        <p:spPr>
          <a:xfrm>
            <a:off x="6876599" y="2944230"/>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B4A5BB4-A081-40BA-9D6D-E7F336FBA905}"/>
              </a:ext>
            </a:extLst>
          </p:cNvPr>
          <p:cNvSpPr/>
          <p:nvPr/>
        </p:nvSpPr>
        <p:spPr>
          <a:xfrm>
            <a:off x="6876599" y="3241401"/>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05F1B4B-7F6C-422D-84B1-6325597E1273}"/>
              </a:ext>
            </a:extLst>
          </p:cNvPr>
          <p:cNvSpPr/>
          <p:nvPr/>
        </p:nvSpPr>
        <p:spPr>
          <a:xfrm>
            <a:off x="6876599" y="3538572"/>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37DE937-A577-4075-89F6-83CA35B777A6}"/>
              </a:ext>
            </a:extLst>
          </p:cNvPr>
          <p:cNvSpPr/>
          <p:nvPr/>
        </p:nvSpPr>
        <p:spPr>
          <a:xfrm>
            <a:off x="6876599" y="3835743"/>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86CB62F-27C7-458C-90BD-0211B7BF68A4}"/>
              </a:ext>
            </a:extLst>
          </p:cNvPr>
          <p:cNvSpPr/>
          <p:nvPr/>
        </p:nvSpPr>
        <p:spPr>
          <a:xfrm>
            <a:off x="6876599" y="4132914"/>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4D5207F-7D83-476C-B912-BB144A739D83}"/>
              </a:ext>
            </a:extLst>
          </p:cNvPr>
          <p:cNvSpPr/>
          <p:nvPr/>
        </p:nvSpPr>
        <p:spPr>
          <a:xfrm>
            <a:off x="6876599" y="4430085"/>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180FDBC-A69C-4225-9BFE-E8B8B2977128}"/>
              </a:ext>
            </a:extLst>
          </p:cNvPr>
          <p:cNvSpPr/>
          <p:nvPr/>
        </p:nvSpPr>
        <p:spPr>
          <a:xfrm>
            <a:off x="6876599" y="4727256"/>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F34BA7B-0797-4055-8DDF-6BF1584F68C6}"/>
              </a:ext>
            </a:extLst>
          </p:cNvPr>
          <p:cNvSpPr/>
          <p:nvPr/>
        </p:nvSpPr>
        <p:spPr>
          <a:xfrm>
            <a:off x="6876599" y="5024429"/>
            <a:ext cx="218362" cy="2183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A084E34-2018-4B62-A50F-69D6D968390D}"/>
              </a:ext>
            </a:extLst>
          </p:cNvPr>
          <p:cNvSpPr/>
          <p:nvPr/>
        </p:nvSpPr>
        <p:spPr>
          <a:xfrm>
            <a:off x="7144384" y="4667525"/>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35D7531-072A-49AB-AD6C-52B37ECE0C62}"/>
              </a:ext>
            </a:extLst>
          </p:cNvPr>
          <p:cNvSpPr/>
          <p:nvPr/>
        </p:nvSpPr>
        <p:spPr>
          <a:xfrm>
            <a:off x="7332825" y="4667525"/>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FA6CC18-FD0A-4634-AE61-3234200CE9DC}"/>
              </a:ext>
            </a:extLst>
          </p:cNvPr>
          <p:cNvSpPr/>
          <p:nvPr/>
        </p:nvSpPr>
        <p:spPr>
          <a:xfrm>
            <a:off x="7521266" y="4667525"/>
            <a:ext cx="166817" cy="166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09D042F4-E878-41F6-BC3D-BBC147C6DF34}"/>
              </a:ext>
            </a:extLst>
          </p:cNvPr>
          <p:cNvSpPr/>
          <p:nvPr/>
        </p:nvSpPr>
        <p:spPr>
          <a:xfrm>
            <a:off x="5786965" y="3792610"/>
            <a:ext cx="976186" cy="48353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914D8FBA-6E8E-4646-BE4F-FD90BF52EE53}"/>
              </a:ext>
            </a:extLst>
          </p:cNvPr>
          <p:cNvCxnSpPr>
            <a:cxnSpLocks/>
          </p:cNvCxnSpPr>
          <p:nvPr/>
        </p:nvCxnSpPr>
        <p:spPr>
          <a:xfrm>
            <a:off x="3232343" y="5576395"/>
            <a:ext cx="309974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F647412-AC79-4977-89D7-3D70B28DD0A2}"/>
              </a:ext>
            </a:extLst>
          </p:cNvPr>
          <p:cNvSpPr txBox="1"/>
          <p:nvPr/>
        </p:nvSpPr>
        <p:spPr>
          <a:xfrm>
            <a:off x="4835161" y="5547445"/>
            <a:ext cx="737702" cy="523220"/>
          </a:xfrm>
          <a:prstGeom prst="rect">
            <a:avLst/>
          </a:prstGeom>
          <a:noFill/>
        </p:spPr>
        <p:txBody>
          <a:bodyPr wrap="none" rtlCol="0">
            <a:spAutoFit/>
          </a:bodyPr>
          <a:lstStyle/>
          <a:p>
            <a:r>
              <a:rPr lang="en-US" sz="2800" dirty="0" err="1"/>
              <a:t>D</a:t>
            </a:r>
            <a:r>
              <a:rPr lang="en-US" sz="2800" baseline="-25000" dirty="0" err="1"/>
              <a:t>out</a:t>
            </a:r>
            <a:endParaRPr lang="en-US" sz="2800" dirty="0"/>
          </a:p>
        </p:txBody>
      </p:sp>
      <p:sp>
        <p:nvSpPr>
          <p:cNvPr id="49" name="TextBox 48">
            <a:extLst>
              <a:ext uri="{FF2B5EF4-FFF2-40B4-BE49-F238E27FC236}">
                <a16:creationId xmlns:a16="http://schemas.microsoft.com/office/drawing/2014/main" id="{CAFACDB8-1D3B-4D81-8E28-1FFBB90E56B2}"/>
              </a:ext>
            </a:extLst>
          </p:cNvPr>
          <p:cNvSpPr txBox="1"/>
          <p:nvPr/>
        </p:nvSpPr>
        <p:spPr>
          <a:xfrm>
            <a:off x="8541731" y="2051222"/>
            <a:ext cx="3135404"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err="1"/>
              <a:t>x</a:t>
            </a:r>
            <a:r>
              <a:rPr lang="en-US" baseline="-25000" dirty="0" err="1"/>
              <a:t>in</a:t>
            </a:r>
            <a:r>
              <a:rPr lang="en-US" baseline="-25000" dirty="0"/>
              <a:t> </a:t>
            </a:r>
            <a:r>
              <a:rPr lang="en-US" dirty="0"/>
              <a:t>= 2 (NxN matrices, unfolded) – 1x 2N</a:t>
            </a:r>
            <a:r>
              <a:rPr lang="en-US" baseline="30000" dirty="0"/>
              <a:t>2</a:t>
            </a:r>
          </a:p>
          <a:p>
            <a:pPr marL="285750" indent="-285750">
              <a:buFont typeface="Wingdings" panose="05000000000000000000" pitchFamily="2" charset="2"/>
              <a:buChar char="q"/>
            </a:pPr>
            <a:r>
              <a:rPr lang="en-US" dirty="0" err="1"/>
              <a:t>x</a:t>
            </a:r>
            <a:r>
              <a:rPr lang="en-US" baseline="-25000" dirty="0" err="1"/>
              <a:t>out</a:t>
            </a:r>
            <a:r>
              <a:rPr lang="en-US" dirty="0"/>
              <a:t> = 1 x N</a:t>
            </a:r>
            <a:r>
              <a:rPr lang="en-US" baseline="30000" dirty="0"/>
              <a:t>2</a:t>
            </a:r>
            <a:r>
              <a:rPr lang="en-US" dirty="0"/>
              <a:t> </a:t>
            </a:r>
          </a:p>
          <a:p>
            <a:pPr marL="285750" indent="-285750">
              <a:buFont typeface="Wingdings" panose="05000000000000000000" pitchFamily="2" charset="2"/>
              <a:buChar char="q"/>
            </a:pPr>
            <a:r>
              <a:rPr lang="en-US" dirty="0"/>
              <a:t>T</a:t>
            </a:r>
            <a:r>
              <a:rPr lang="en-US" baseline="-25000" dirty="0"/>
              <a:t>in</a:t>
            </a:r>
            <a:r>
              <a:rPr lang="en-US" dirty="0"/>
              <a:t> = 1</a:t>
            </a:r>
          </a:p>
          <a:p>
            <a:pPr marL="285750" indent="-285750">
              <a:buFont typeface="Wingdings" panose="05000000000000000000" pitchFamily="2" charset="2"/>
              <a:buChar char="q"/>
            </a:pPr>
            <a:r>
              <a:rPr lang="en-US" dirty="0"/>
              <a:t>T</a:t>
            </a:r>
            <a:r>
              <a:rPr lang="en-US" baseline="-25000" dirty="0"/>
              <a:t>out </a:t>
            </a:r>
            <a:r>
              <a:rPr lang="en-US" dirty="0"/>
              <a:t>= 1</a:t>
            </a:r>
          </a:p>
          <a:p>
            <a:pPr marL="285750" indent="-285750">
              <a:buFont typeface="Wingdings" panose="05000000000000000000" pitchFamily="2" charset="2"/>
              <a:buChar char="q"/>
            </a:pPr>
            <a:r>
              <a:rPr lang="en-US" dirty="0" err="1"/>
              <a:t>D</a:t>
            </a:r>
            <a:r>
              <a:rPr lang="en-US" baseline="-25000" dirty="0" err="1"/>
              <a:t>out</a:t>
            </a:r>
            <a:r>
              <a:rPr lang="en-US" dirty="0"/>
              <a:t> = ~7 (depends on version)</a:t>
            </a:r>
            <a:br>
              <a:rPr lang="en-US" dirty="0"/>
            </a:br>
            <a:endParaRPr lang="en-US" dirty="0"/>
          </a:p>
        </p:txBody>
      </p:sp>
      <p:sp>
        <p:nvSpPr>
          <p:cNvPr id="50" name="TextBox 49">
            <a:extLst>
              <a:ext uri="{FF2B5EF4-FFF2-40B4-BE49-F238E27FC236}">
                <a16:creationId xmlns:a16="http://schemas.microsoft.com/office/drawing/2014/main" id="{1C68E820-2375-413C-A3EB-A7FE96D00348}"/>
              </a:ext>
            </a:extLst>
          </p:cNvPr>
          <p:cNvSpPr txBox="1"/>
          <p:nvPr/>
        </p:nvSpPr>
        <p:spPr>
          <a:xfrm>
            <a:off x="8488882" y="4098208"/>
            <a:ext cx="3361366" cy="2585323"/>
          </a:xfrm>
          <a:prstGeom prst="rect">
            <a:avLst/>
          </a:prstGeom>
          <a:noFill/>
        </p:spPr>
        <p:txBody>
          <a:bodyPr wrap="square" rtlCol="0">
            <a:spAutoFit/>
          </a:bodyPr>
          <a:lstStyle/>
          <a:p>
            <a:r>
              <a:rPr lang="en-US" dirty="0"/>
              <a:t>Strassen matrix multiply network takes in two input matrices and outputs one output matrix.  Inputs and outputs are a single time-step vector.  </a:t>
            </a:r>
            <a:br>
              <a:rPr lang="en-US" dirty="0"/>
            </a:br>
            <a:br>
              <a:rPr lang="en-US" dirty="0"/>
            </a:br>
            <a:r>
              <a:rPr lang="en-US" dirty="0"/>
              <a:t>Algorithm takes several time steps to compute through layers, so depth is &gt;1</a:t>
            </a:r>
          </a:p>
        </p:txBody>
      </p:sp>
    </p:spTree>
    <p:extLst>
      <p:ext uri="{BB962C8B-B14F-4D97-AF65-F5344CB8AC3E}">
        <p14:creationId xmlns:p14="http://schemas.microsoft.com/office/powerpoint/2010/main" val="1537148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andia_Classic">
  <a:themeElements>
    <a:clrScheme name="Sandia">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ndia_Classic" id="{9866615E-6FF1-46BA-B33A-7AC57C6753BF}" vid="{BF7C0F3E-AE52-4130-9985-8F220562F709}"/>
    </a:ext>
  </a:extLst>
</a:theme>
</file>

<file path=ppt/theme/theme2.xml><?xml version="1.0" encoding="utf-8"?>
<a:theme xmlns:a="http://schemas.openxmlformats.org/drawingml/2006/main" name="Office Theme">
  <a:themeElements>
    <a:clrScheme name="Sandia - New">
      <a:dk1>
        <a:srgbClr val="000000"/>
      </a:dk1>
      <a:lt1>
        <a:srgbClr val="FFFFFF"/>
      </a:lt1>
      <a:dk2>
        <a:srgbClr val="005376"/>
      </a:dk2>
      <a:lt2>
        <a:srgbClr val="E7E6E6"/>
      </a:lt2>
      <a:accent1>
        <a:srgbClr val="008E74"/>
      </a:accent1>
      <a:accent2>
        <a:srgbClr val="6CB312"/>
      </a:accent2>
      <a:accent3>
        <a:srgbClr val="FFA033"/>
      </a:accent3>
      <a:accent4>
        <a:srgbClr val="A92C00"/>
      </a:accent4>
      <a:accent5>
        <a:srgbClr val="7D0D7C"/>
      </a:accent5>
      <a:accent6>
        <a:srgbClr val="00ADD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Sandia_Classic</Template>
  <TotalTime>30503</TotalTime>
  <Words>848</Words>
  <Application>Microsoft Office PowerPoint</Application>
  <PresentationFormat>Widescreen</PresentationFormat>
  <Paragraphs>167</Paragraphs>
  <Slides>16</Slides>
  <Notes>0</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ＭＳ Ｐゴシック</vt:lpstr>
      <vt:lpstr>Arial</vt:lpstr>
      <vt:lpstr>Calibri</vt:lpstr>
      <vt:lpstr>Calibri Light</vt:lpstr>
      <vt:lpstr>Wingdings</vt:lpstr>
      <vt:lpstr>Sandia_Classic</vt:lpstr>
      <vt:lpstr>Office Theme</vt:lpstr>
      <vt:lpstr>Thoughts on Fugu…</vt:lpstr>
      <vt:lpstr>Spiking algorithms are weird and spiking hardware is weirder</vt:lpstr>
      <vt:lpstr>Mid-level requirements</vt:lpstr>
      <vt:lpstr>Defining a Fugu Module</vt:lpstr>
      <vt:lpstr>Defining a Fugu Module</vt:lpstr>
      <vt:lpstr>Examples</vt:lpstr>
      <vt:lpstr>Examples</vt:lpstr>
      <vt:lpstr>Examples</vt:lpstr>
      <vt:lpstr>Examples</vt:lpstr>
      <vt:lpstr>Implications</vt:lpstr>
      <vt:lpstr>We can take put SpikeSort at the back-end of Strassen, but not the other way around…</vt:lpstr>
      <vt:lpstr>Delays need to be accounted for in parallel computation</vt:lpstr>
      <vt:lpstr>Delays need to be accounted for in parallel computation</vt:lpstr>
      <vt:lpstr>Important to consider control knobs as well - perhaps these are distinct class of I/O</vt:lpstr>
      <vt:lpstr>Examples</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Thoughts on Fugu…</dc:title>
  <dc:creator>Aimone, James Bradley</dc:creator>
  <cp:lastModifiedBy>Aimone, James Bradley</cp:lastModifiedBy>
  <cp:revision>13</cp:revision>
  <dcterms:created xsi:type="dcterms:W3CDTF">2018-06-25T20:03:53Z</dcterms:created>
  <dcterms:modified xsi:type="dcterms:W3CDTF">2018-07-18T17:29:00Z</dcterms:modified>
</cp:coreProperties>
</file>