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g&amp;ehk=gQ" ContentType="image/jpe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  <p:sldMasterId id="2147483847" r:id="rId2"/>
  </p:sldMasterIdLst>
  <p:notesMasterIdLst>
    <p:notesMasterId r:id="rId35"/>
  </p:notesMasterIdLst>
  <p:sldIdLst>
    <p:sldId id="259" r:id="rId3"/>
    <p:sldId id="282" r:id="rId4"/>
    <p:sldId id="260" r:id="rId5"/>
    <p:sldId id="258" r:id="rId6"/>
    <p:sldId id="284" r:id="rId7"/>
    <p:sldId id="262" r:id="rId8"/>
    <p:sldId id="272" r:id="rId9"/>
    <p:sldId id="286" r:id="rId10"/>
    <p:sldId id="269" r:id="rId11"/>
    <p:sldId id="263" r:id="rId12"/>
    <p:sldId id="268" r:id="rId13"/>
    <p:sldId id="285" r:id="rId14"/>
    <p:sldId id="287" r:id="rId15"/>
    <p:sldId id="289" r:id="rId16"/>
    <p:sldId id="288" r:id="rId17"/>
    <p:sldId id="290" r:id="rId18"/>
    <p:sldId id="293" r:id="rId19"/>
    <p:sldId id="291" r:id="rId20"/>
    <p:sldId id="292" r:id="rId21"/>
    <p:sldId id="273" r:id="rId22"/>
    <p:sldId id="274" r:id="rId23"/>
    <p:sldId id="26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65" r:id="rId32"/>
    <p:sldId id="266" r:id="rId33"/>
    <p:sldId id="267" r:id="rId34"/>
  </p:sldIdLst>
  <p:sldSz cx="9144000" cy="5143500" type="screen16x9"/>
  <p:notesSz cx="7315200" cy="96012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41BA7F-58C7-FC41-BAD6-930912DE8FDE}">
          <p14:sldIdLst>
            <p14:sldId id="259"/>
            <p14:sldId id="282"/>
            <p14:sldId id="260"/>
            <p14:sldId id="258"/>
            <p14:sldId id="284"/>
            <p14:sldId id="262"/>
            <p14:sldId id="272"/>
            <p14:sldId id="286"/>
            <p14:sldId id="269"/>
            <p14:sldId id="263"/>
            <p14:sldId id="268"/>
            <p14:sldId id="285"/>
            <p14:sldId id="287"/>
            <p14:sldId id="289"/>
            <p14:sldId id="288"/>
            <p14:sldId id="290"/>
            <p14:sldId id="293"/>
            <p14:sldId id="291"/>
            <p14:sldId id="292"/>
            <p14:sldId id="273"/>
            <p14:sldId id="274"/>
            <p14:sldId id="264"/>
            <p14:sldId id="275"/>
            <p14:sldId id="276"/>
            <p14:sldId id="277"/>
            <p14:sldId id="278"/>
            <p14:sldId id="279"/>
            <p14:sldId id="280"/>
            <p14:sldId id="281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8" autoAdjust="0"/>
    <p:restoredTop sz="83976" autoAdjust="0"/>
  </p:normalViewPr>
  <p:slideViewPr>
    <p:cSldViewPr snapToGrid="0" snapToObjects="1">
      <p:cViewPr varScale="1">
        <p:scale>
          <a:sx n="127" d="100"/>
          <a:sy n="127" d="100"/>
        </p:scale>
        <p:origin x="9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BDD7F-39F0-994B-B822-183990148EFC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4C6CA-46A1-5B48-B1AE-7D6F4B7A3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9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42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6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your</a:t>
            </a:r>
            <a:r>
              <a:rPr lang="en-US" baseline="0" dirty="0"/>
              <a:t> feedback.  Please take one minute to complete the session survey.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4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Convey</a:t>
            </a:r>
            <a:r>
              <a:rPr lang="en-US" baseline="0" dirty="0"/>
              <a:t> these 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Thank you for attending </a:t>
            </a:r>
            <a:r>
              <a:rPr lang="en-US" baseline="0" dirty="0" err="1"/>
              <a:t>NIWeek</a:t>
            </a:r>
            <a:r>
              <a:rPr lang="en-US" baseline="0" dirty="0"/>
              <a:t> 2017.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There’s many ways to stay connected.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You can download the session materials through the mobile app or at ni.com/</a:t>
            </a:r>
            <a:r>
              <a:rPr lang="en-US" baseline="0" dirty="0" err="1"/>
              <a:t>niweekcommunity</a:t>
            </a:r>
            <a:r>
              <a:rPr lang="en-US" baseline="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you’re interested, you can reach me at [share your email]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9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speaker of NIWeek, </a:t>
            </a:r>
            <a:r>
              <a:rPr lang="en-US" baseline="0" dirty="0"/>
              <a:t>begin your session by welcoming attendees.  </a:t>
            </a:r>
          </a:p>
          <a:p>
            <a:endParaRPr lang="en-US" baseline="0" dirty="0"/>
          </a:p>
          <a:p>
            <a:r>
              <a:rPr lang="en-US" baseline="0" dirty="0"/>
              <a:t>Convey these 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Your time is valuable, thank you for being at NIWeek 2017.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</a:t>
            </a:r>
            <a:r>
              <a:rPr lang="en-US" baseline="0" dirty="0"/>
              <a:t> aim to make this as valuable as possible, from sharing best practices to helping connect you to fellow engineers and NI experts.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7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the color palette to map the old template</a:t>
            </a:r>
          </a:p>
          <a:p>
            <a:r>
              <a:rPr lang="en-US" dirty="0"/>
              <a:t>Check</a:t>
            </a:r>
            <a:r>
              <a:rPr lang="en-US" baseline="0" dirty="0"/>
              <a:t> text box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7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approach is to accelerate productivity, innovation, and discovery through a software-centric platform for developing any system that needs test, measurement, and control.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spending time and energy making technology work gets in the way of focusing on a solution, we know that’s a big problem. So, our goal is to enable engineers to get their job done faster regardless of their application or industry.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44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46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Persistence is both a Pro and a 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08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Probes are commonly called "Watchpoints" in other languages</a:t>
            </a:r>
          </a:p>
          <a:p>
            <a:r>
              <a:rPr lang="en-US" dirty="0"/>
              <a:t>Conditional Probes are commonly called "Watch Variables" in other languages</a:t>
            </a:r>
          </a:p>
          <a:p>
            <a:r>
              <a:rPr lang="en-US" dirty="0"/>
              <a:t>Persistence is both a Pro and a 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65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dirty="0"/>
              <a:t>Retain Wire Values </a:t>
            </a:r>
            <a:r>
              <a:rPr lang="en-US" sz="1200" dirty="0"/>
              <a:t>keeps wire values in memory so that a probe placed AFTER running the VI can still view the value!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3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Windows debug interface retains information even if LabVIEW crashes!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4C6CA-46A1-5B48-B1AE-7D6F4B7A34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0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4897" y="2239402"/>
            <a:ext cx="2743200" cy="66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971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4025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199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2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31520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-8606"/>
            <a:ext cx="3429000" cy="515210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764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3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31520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274320"/>
            <a:ext cx="2979168" cy="412044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400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098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445168" y="302313"/>
            <a:ext cx="2983832" cy="4335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85750" indent="-285750" algn="ctr">
              <a:buFont typeface="Arial" charset="0"/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84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31136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06624"/>
            <a:ext cx="8235951" cy="15546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73152"/>
            <a:ext cx="9144000" cy="20701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33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 userDrawn="1">
          <p15:clr>
            <a:srgbClr val="FBAE40"/>
          </p15:clr>
        </p15:guide>
        <p15:guide id="2" orient="horz" pos="185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hite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207798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077989"/>
            <a:ext cx="9144000" cy="306551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35493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0982"/>
            <a:ext cx="8235951" cy="1926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74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020292"/>
            <a:ext cx="9144000" cy="2123208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302029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3246120"/>
            <a:ext cx="8235951" cy="12746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37300" y="3591329"/>
            <a:ext cx="2781300" cy="250923"/>
          </a:xfrm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12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42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07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" y="0"/>
            <a:ext cx="9168739" cy="515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21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414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333" y="841038"/>
            <a:ext cx="8165605" cy="3711756"/>
          </a:xfrm>
        </p:spPr>
        <p:txBody>
          <a:bodyPr/>
          <a:lstStyle>
            <a:lvl1pPr>
              <a:defRPr b="0" i="0">
                <a:latin typeface="+mn-lt"/>
                <a:cs typeface="Univers LT Std 45 Light"/>
              </a:defRPr>
            </a:lvl1pPr>
            <a:lvl2pPr>
              <a:defRPr b="0" i="0">
                <a:latin typeface="+mn-lt"/>
                <a:cs typeface="Univers LT Std 45 Light"/>
              </a:defRPr>
            </a:lvl2pPr>
            <a:lvl3pPr>
              <a:defRPr b="0" i="0">
                <a:latin typeface="+mn-lt"/>
                <a:cs typeface="Univers LT Std 45 Light"/>
              </a:defRPr>
            </a:lvl3pPr>
            <a:lvl4pPr>
              <a:defRPr sz="1400" b="0" i="0">
                <a:latin typeface="+mn-lt"/>
                <a:cs typeface="Univers LT Std 45 Ligh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3631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xtern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4957763" y="2057012"/>
            <a:ext cx="2700338" cy="611033"/>
          </a:xfrm>
          <a:prstGeom prst="rect">
            <a:avLst/>
          </a:prstGeom>
        </p:spPr>
        <p:txBody>
          <a:bodyPr vert="horz" lIns="0" tIns="45717" rIns="0" bIns="45717" rtlCol="0" anchor="ctr">
            <a:noAutofit/>
          </a:bodyPr>
          <a:lstStyle>
            <a:lvl1pPr algn="l" defTabSz="457174" rtl="0" eaLnBrk="1" latinLnBrk="0" hangingPunct="1">
              <a:spcBef>
                <a:spcPct val="0"/>
              </a:spcBef>
              <a:buNone/>
              <a:defRPr sz="2800" b="0" i="0" kern="1200" spc="-50">
                <a:solidFill>
                  <a:schemeClr val="accent1"/>
                </a:solidFill>
                <a:latin typeface="+mn-lt"/>
                <a:ea typeface="+mj-ea"/>
                <a:cs typeface="Univers LT Std 45 Light"/>
              </a:defRPr>
            </a:lvl1pPr>
          </a:lstStyle>
          <a:p>
            <a:r>
              <a:rPr lang="en-US" dirty="0"/>
              <a:t>Before you go,</a:t>
            </a:r>
          </a:p>
          <a:p>
            <a:r>
              <a:rPr lang="en-US" dirty="0"/>
              <a:t>take the survey.</a:t>
            </a:r>
          </a:p>
        </p:txBody>
      </p:sp>
      <p:pic>
        <p:nvPicPr>
          <p:cNvPr id="4" name="Content Placeholder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1" y="271463"/>
            <a:ext cx="2424968" cy="431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70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36" y="2104486"/>
            <a:ext cx="8170003" cy="72306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21258 NIWeek Presenter PPT_blan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76530" cy="51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285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76530" cy="515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125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964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4897" y="2239402"/>
            <a:ext cx="2743200" cy="664697"/>
          </a:xfrm>
          <a:prstGeom prst="rect">
            <a:avLst/>
          </a:prstGeom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5"/>
            <a:ext cx="8235949" cy="1790700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025" y="2632075"/>
            <a:ext cx="8235950" cy="5683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out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4"/>
            <a:ext cx="8235949" cy="2111375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Developing and Giving Your Presentation Tips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364836" y="900352"/>
            <a:ext cx="41332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rgbClr val="0070C0"/>
                </a:solidFill>
              </a:rPr>
              <a:t>Tips for Developing</a:t>
            </a:r>
            <a:br>
              <a:rPr lang="en-US" dirty="0">
                <a:solidFill>
                  <a:srgbClr val="0070C0"/>
                </a:solidFill>
              </a:rPr>
            </a:br>
            <a:endParaRPr lang="en-US" sz="800" dirty="0">
              <a:solidFill>
                <a:srgbClr val="0070C0"/>
              </a:solidFill>
            </a:endParaRPr>
          </a:p>
          <a:p>
            <a:pPr lvl="0"/>
            <a:r>
              <a:rPr lang="en-US" sz="1600" dirty="0"/>
              <a:t>Follow the “six by six rule” </a:t>
            </a:r>
            <a:br>
              <a:rPr lang="en-US" sz="1600" dirty="0"/>
            </a:br>
            <a:r>
              <a:rPr lang="en-US" sz="1600" dirty="0"/>
              <a:t>(six lines/six words per line)  </a:t>
            </a:r>
          </a:p>
          <a:p>
            <a:pPr lvl="0"/>
            <a:r>
              <a:rPr lang="en-US" sz="1600" dirty="0"/>
              <a:t>Use bullet points</a:t>
            </a:r>
          </a:p>
          <a:p>
            <a:pPr lvl="0"/>
            <a:r>
              <a:rPr lang="en-US" sz="1600" dirty="0"/>
              <a:t>Capitalize the first letter after a bullet point</a:t>
            </a:r>
          </a:p>
          <a:p>
            <a:pPr lvl="0"/>
            <a:r>
              <a:rPr lang="en-US" sz="1600" dirty="0"/>
              <a:t>Do not use end punctuation</a:t>
            </a:r>
          </a:p>
          <a:p>
            <a:pPr lvl="0"/>
            <a:r>
              <a:rPr lang="en-US" sz="1600" dirty="0"/>
              <a:t>Use active voice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87298" y="900627"/>
            <a:ext cx="410109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Wingdings" charset="2"/>
              <a:buNone/>
            </a:pPr>
            <a:r>
              <a:rPr lang="en-US" dirty="0">
                <a:solidFill>
                  <a:srgbClr val="0070C0"/>
                </a:solidFill>
              </a:rPr>
              <a:t>Tips for Giving Your Presentation</a:t>
            </a:r>
            <a:br>
              <a:rPr lang="en-US" dirty="0">
                <a:solidFill>
                  <a:srgbClr val="0070C0"/>
                </a:solidFill>
              </a:rPr>
            </a:br>
            <a:endParaRPr lang="en-US" sz="800" dirty="0">
              <a:solidFill>
                <a:srgbClr val="0070C0"/>
              </a:solidFill>
            </a:endParaRPr>
          </a:p>
          <a:p>
            <a:r>
              <a:rPr lang="en-US" sz="1600" dirty="0"/>
              <a:t>Help your audience know you</a:t>
            </a:r>
          </a:p>
          <a:p>
            <a:r>
              <a:rPr lang="en-US" sz="1600" dirty="0"/>
              <a:t>Know your audience</a:t>
            </a:r>
          </a:p>
          <a:p>
            <a:r>
              <a:rPr lang="en-US" sz="1600" dirty="0"/>
              <a:t>Know the story</a:t>
            </a:r>
          </a:p>
          <a:p>
            <a:r>
              <a:rPr lang="en-US" sz="1600" dirty="0"/>
              <a:t>Know your story</a:t>
            </a:r>
          </a:p>
          <a:p>
            <a:r>
              <a:rPr lang="en-US" sz="1600" dirty="0"/>
              <a:t>Know your #1 goal</a:t>
            </a:r>
          </a:p>
          <a:p>
            <a:r>
              <a:rPr lang="en-US" sz="1600" dirty="0"/>
              <a:t>Know what you don’t know</a:t>
            </a:r>
          </a:p>
          <a:p>
            <a:r>
              <a:rPr lang="en-US" sz="1600" dirty="0"/>
              <a:t>Know when to tell or show</a:t>
            </a:r>
          </a:p>
          <a:p>
            <a:r>
              <a:rPr lang="en-US" sz="1600" dirty="0"/>
              <a:t>Simple is better</a:t>
            </a:r>
          </a:p>
          <a:p>
            <a:r>
              <a:rPr lang="en-US" sz="1600" dirty="0"/>
              <a:t>Know your timing</a:t>
            </a:r>
          </a:p>
          <a:p>
            <a:r>
              <a:rPr lang="en-US" sz="1600" dirty="0"/>
              <a:t>Suggest what the audience can do next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731520"/>
            <a:ext cx="8229600" cy="3672205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57175"/>
            <a:ext cx="8229600" cy="82778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78618"/>
            <a:ext cx="8229600" cy="3325107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194319"/>
            <a:ext cx="8229600" cy="320940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749995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2 Line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62001"/>
            <a:ext cx="8229600" cy="8229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398958"/>
            <a:ext cx="8229600" cy="2998671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1078618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4025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199" y="731520"/>
            <a:ext cx="4041775" cy="3900805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31520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-8606"/>
            <a:ext cx="3429000" cy="515210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2217505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5424254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00" cy="51435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5344201" y="4804450"/>
            <a:ext cx="1662345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50292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5" y="731520"/>
            <a:ext cx="5029200" cy="36632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719664" y="274320"/>
            <a:ext cx="2979168" cy="412044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400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2217505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60774" y="292608"/>
            <a:ext cx="5029200" cy="4297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60775" y="732080"/>
            <a:ext cx="5029200" cy="390523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445168" y="302313"/>
            <a:ext cx="2983832" cy="4335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85750" indent="-285750" algn="ctr">
              <a:buFont typeface="Arial" charset="0"/>
              <a:buNone/>
              <a:defRPr lang="en-US" sz="1400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5"/>
            <a:ext cx="8235949" cy="1790700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025" y="2632075"/>
            <a:ext cx="8235950" cy="5683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131016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31136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06624"/>
            <a:ext cx="8235951" cy="15546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73152"/>
            <a:ext cx="9144000" cy="20701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hite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207798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None/>
              <a:defRPr lang="en-US" sz="1400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077989"/>
            <a:ext cx="9144000" cy="306551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235493"/>
            <a:ext cx="8235949" cy="43206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2710982"/>
            <a:ext cx="8235951" cy="1926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020292"/>
            <a:ext cx="9144000" cy="2123208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302029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182880" indent="-182880" algn="ctr">
              <a:buFontTx/>
              <a:buNone/>
              <a:defRPr lang="en-US" sz="1400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454024" y="3246120"/>
            <a:ext cx="8235951" cy="12746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37300" y="3591329"/>
            <a:ext cx="2781300" cy="250923"/>
          </a:xfrm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12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182880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52994" cy="51435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74863"/>
            <a:ext cx="9153525" cy="831850"/>
          </a:xfrm>
        </p:spPr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4" y="4743451"/>
            <a:ext cx="1064167" cy="257856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>
                <a:solidFill>
                  <a:schemeClr val="bg1"/>
                </a:solidFill>
              </a:rPr>
              <a:t>ni.com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out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52994" cy="328162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025" y="841374"/>
            <a:ext cx="8235949" cy="2111375"/>
          </a:xfrm>
        </p:spPr>
        <p:txBody>
          <a:bodyPr anchor="b"/>
          <a:lstStyle>
            <a:lvl1pPr algn="ctr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25" y="3473449"/>
            <a:ext cx="8235950" cy="311151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54025" y="3784600"/>
            <a:ext cx="8235950" cy="347663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7194833" y="4794504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err="1"/>
              <a:t>ni.com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9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731520"/>
            <a:ext cx="8229600" cy="3672205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5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57175"/>
            <a:ext cx="8229600" cy="827785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078618"/>
            <a:ext cx="8229600" cy="3325107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405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 userDrawn="1">
          <p15:clr>
            <a:srgbClr val="FBAE40"/>
          </p15:clr>
        </p15:guide>
        <p15:guide id="4" orient="horz" pos="8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194319"/>
            <a:ext cx="8229600" cy="320940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749995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313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_2 Line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4025" y="262001"/>
            <a:ext cx="8229600" cy="8229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54025" y="1398958"/>
            <a:ext cx="8229600" cy="2998671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4026" y="1078618"/>
            <a:ext cx="8229600" cy="274320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5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25" y="731520"/>
            <a:ext cx="8229600" cy="3672204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654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867" r:id="rId2"/>
    <p:sldLayoutId id="2147483876" r:id="rId3"/>
    <p:sldLayoutId id="2147483727" r:id="rId4"/>
    <p:sldLayoutId id="2147483784" r:id="rId5"/>
    <p:sldLayoutId id="2147483748" r:id="rId6"/>
    <p:sldLayoutId id="2147483729" r:id="rId7"/>
    <p:sldLayoutId id="2147483730" r:id="rId8"/>
    <p:sldLayoutId id="2147483749" r:id="rId9"/>
    <p:sldLayoutId id="2147483736" r:id="rId10"/>
    <p:sldLayoutId id="2147483737" r:id="rId11"/>
    <p:sldLayoutId id="2147483738" r:id="rId12"/>
    <p:sldLayoutId id="2147483845" r:id="rId13"/>
    <p:sldLayoutId id="2147483739" r:id="rId14"/>
    <p:sldLayoutId id="2147483740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875" r:id="rId21"/>
    <p:sldLayoutId id="2147483871" r:id="rId22"/>
    <p:sldLayoutId id="2147483872" r:id="rId23"/>
    <p:sldLayoutId id="2147483873" r:id="rId24"/>
    <p:sldLayoutId id="2147483874" r:id="rId25"/>
    <p:sldLayoutId id="2147483868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182880" marR="0" indent="-182880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182880" algn="l"/>
        </a:tabLst>
        <a:defRPr lang="en-US" sz="18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2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 userDrawn="1">
          <p15:clr>
            <a:srgbClr val="F26B43"/>
          </p15:clr>
        </p15:guide>
        <p15:guide id="5" orient="horz" pos="630" userDrawn="1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 userDrawn="1">
          <p15:clr>
            <a:srgbClr val="F26B43"/>
          </p15:clr>
        </p15:guide>
        <p15:guide id="8" orient="horz" pos="29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025" y="274320"/>
            <a:ext cx="8229600" cy="457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025" y="731520"/>
            <a:ext cx="8229600" cy="3672204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374" y="4743451"/>
            <a:ext cx="1064168" cy="257856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820880" y="4804450"/>
            <a:ext cx="1502239" cy="20070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2216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9" r:id="rId10"/>
    <p:sldLayoutId id="2147483858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  <p:sldLayoutId id="21474838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182880" marR="0" indent="-182880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182880" algn="l"/>
        </a:tabLst>
        <a:defRPr lang="en-US" sz="18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2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&amp;ehk=gQ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youtu.be/AgXcyf2Ta_A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30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Probes !!!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8333" y="1031584"/>
            <a:ext cx="8030400" cy="3501914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tabLst>
                <a:tab pos="182880" algn="l"/>
              </a:tabLst>
              <a:defRPr lang="en-US" sz="1800" b="0" i="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Univers LT Std 45 Light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400" b="0" i="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400" b="0" i="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00" b="0" i="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Review of Generic Probes</a:t>
            </a:r>
          </a:p>
          <a:p>
            <a:pPr lvl="1"/>
            <a:r>
              <a:rPr lang="en-US" sz="2000" dirty="0"/>
              <a:t>Retain Wire Values</a:t>
            </a:r>
          </a:p>
          <a:p>
            <a:r>
              <a:rPr lang="en-US" sz="2400" b="1" dirty="0"/>
              <a:t>Custom Probes</a:t>
            </a:r>
          </a:p>
          <a:p>
            <a:pPr lvl="1"/>
            <a:r>
              <a:rPr lang="en-US" sz="2000" dirty="0"/>
              <a:t>Custom Probes        Controls (look Mom, no code!)</a:t>
            </a:r>
          </a:p>
          <a:p>
            <a:pPr lvl="1"/>
            <a:r>
              <a:rPr lang="en-US" sz="2000" dirty="0"/>
              <a:t>Custom Probes        NI (native)</a:t>
            </a:r>
          </a:p>
          <a:p>
            <a:pPr lvl="2"/>
            <a:r>
              <a:rPr lang="en-US" sz="1800" dirty="0"/>
              <a:t>Conditional</a:t>
            </a:r>
          </a:p>
          <a:p>
            <a:pPr lvl="1"/>
            <a:r>
              <a:rPr lang="en-US" sz="2000" dirty="0"/>
              <a:t>Custom Probes        </a:t>
            </a:r>
            <a:r>
              <a:rPr lang="en-US" sz="2000" dirty="0" err="1"/>
              <a:t>Saphir</a:t>
            </a:r>
            <a:r>
              <a:rPr lang="en-US" sz="2000" dirty="0"/>
              <a:t> (3</a:t>
            </a:r>
            <a:r>
              <a:rPr lang="en-US" sz="2000" baseline="30000" dirty="0"/>
              <a:t>rd</a:t>
            </a:r>
            <a:r>
              <a:rPr lang="en-US" sz="2000" dirty="0"/>
              <a:t> party, </a:t>
            </a:r>
            <a:r>
              <a:rPr lang="en-US" sz="2000" dirty="0" err="1"/>
              <a:t>ViBox</a:t>
            </a:r>
            <a:r>
              <a:rPr lang="en-US" sz="2000" dirty="0"/>
              <a:t> – Probes)</a:t>
            </a:r>
          </a:p>
          <a:p>
            <a:pPr lvl="1"/>
            <a:r>
              <a:rPr lang="en-US" sz="2000" dirty="0"/>
              <a:t>Custom Probes        New (roll your own)</a:t>
            </a:r>
          </a:p>
          <a:p>
            <a:pPr lvl="1"/>
            <a:r>
              <a:rPr lang="en-US" sz="2000" dirty="0"/>
              <a:t>Variant Probe (by Ton </a:t>
            </a:r>
            <a:r>
              <a:rPr lang="en-US" sz="2000" dirty="0" err="1"/>
              <a:t>Plomp</a:t>
            </a:r>
            <a:r>
              <a:rPr lang="en-US" sz="2000" dirty="0"/>
              <a:t>)</a:t>
            </a:r>
          </a:p>
        </p:txBody>
      </p:sp>
      <p:sp>
        <p:nvSpPr>
          <p:cNvPr id="8" name="Isosceles Triangle 7"/>
          <p:cNvSpPr/>
          <p:nvPr/>
        </p:nvSpPr>
        <p:spPr>
          <a:xfrm rot="5400000">
            <a:off x="2848175" y="2312571"/>
            <a:ext cx="188976" cy="1531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5400000">
            <a:off x="2848175" y="2649778"/>
            <a:ext cx="188976" cy="1531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5400000">
            <a:off x="2848175" y="3288211"/>
            <a:ext cx="188976" cy="1531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2848175" y="3652207"/>
            <a:ext cx="188976" cy="1531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r="33745" b="25089"/>
          <a:stretch/>
        </p:blipFill>
        <p:spPr>
          <a:xfrm rot="16200000">
            <a:off x="6423246" y="-583933"/>
            <a:ext cx="1419261" cy="34639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430" y="1467583"/>
            <a:ext cx="672152" cy="65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4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Often forgotten, overlooked, </a:t>
            </a:r>
            <a:br>
              <a:rPr lang="en-US" dirty="0"/>
            </a:br>
            <a:r>
              <a:rPr lang="en-US" dirty="0"/>
              <a:t>or just plain </a:t>
            </a:r>
            <a:r>
              <a:rPr lang="en-US" dirty="0" err="1"/>
              <a:t>ol</a:t>
            </a:r>
            <a:r>
              <a:rPr lang="en-US" dirty="0"/>
              <a:t>’ “</a:t>
            </a:r>
            <a:r>
              <a:rPr lang="en-US" dirty="0">
                <a:latin typeface="Cambria" panose="02040503050406030204" pitchFamily="18" charset="0"/>
              </a:rPr>
              <a:t>huh, I-never-knew-about-that</a:t>
            </a:r>
            <a:r>
              <a:rPr lang="en-US" dirty="0"/>
              <a:t>”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4025" y="1568917"/>
            <a:ext cx="8229600" cy="2916455"/>
          </a:xfrm>
        </p:spPr>
        <p:txBody>
          <a:bodyPr/>
          <a:lstStyle/>
          <a:p>
            <a:r>
              <a:rPr lang="en-US" sz="3200" dirty="0"/>
              <a:t>Suspend when called</a:t>
            </a:r>
          </a:p>
          <a:p>
            <a:pPr lvl="1"/>
            <a:r>
              <a:rPr lang="en-US" sz="2400" dirty="0"/>
              <a:t>Access this from “SubVI Node Setup”</a:t>
            </a:r>
          </a:p>
          <a:p>
            <a:pPr lvl="1"/>
            <a:r>
              <a:rPr lang="en-US" sz="2000" dirty="0"/>
              <a:t>Suspends a </a:t>
            </a:r>
            <a:r>
              <a:rPr lang="en-US" sz="2000" dirty="0" err="1"/>
              <a:t>subVI</a:t>
            </a:r>
            <a:r>
              <a:rPr lang="en-US" sz="2000" dirty="0"/>
              <a:t> when called and waits for user interaction</a:t>
            </a:r>
          </a:p>
          <a:p>
            <a:pPr lvl="2"/>
            <a:r>
              <a:rPr lang="en-US" sz="1800" dirty="0"/>
              <a:t>Allows changes to input values, then re-execute</a:t>
            </a:r>
          </a:p>
          <a:p>
            <a:pPr lvl="2"/>
            <a:r>
              <a:rPr lang="en-US" sz="1800" dirty="0"/>
              <a:t>Allows changing the output, then return to caller</a:t>
            </a:r>
          </a:p>
          <a:p>
            <a:pPr lvl="1"/>
            <a:r>
              <a:rPr lang="en-US" sz="2400" dirty="0"/>
              <a:t>A poor-man’s (yet extremely effective) unit testing</a:t>
            </a:r>
          </a:p>
          <a:p>
            <a:pPr lvl="1"/>
            <a:r>
              <a:rPr lang="en-US" sz="2400" dirty="0"/>
              <a:t>Video Demo: </a:t>
            </a:r>
            <a:r>
              <a:rPr lang="en-US" sz="2400" dirty="0">
                <a:hlinkClick r:id="rId2"/>
              </a:rPr>
              <a:t>https://youtu.be/AgXcyf2Ta_A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356" y="1097660"/>
            <a:ext cx="2084173" cy="14410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242" y="2879748"/>
            <a:ext cx="1219201" cy="60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3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There are many Free, 3</a:t>
            </a:r>
            <a:r>
              <a:rPr lang="en-US" baseline="30000" dirty="0"/>
              <a:t>rd</a:t>
            </a:r>
            <a:r>
              <a:rPr lang="en-US" dirty="0"/>
              <a:t>-party Debugging Tools</a:t>
            </a:r>
            <a:br>
              <a:rPr lang="en-US" dirty="0"/>
            </a:br>
            <a:r>
              <a:rPr lang="en-US" sz="2200" dirty="0"/>
              <a:t>These two will retain information even if LabVIEW crashes!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4025" y="1395923"/>
            <a:ext cx="8229600" cy="2916455"/>
          </a:xfrm>
        </p:spPr>
        <p:txBody>
          <a:bodyPr/>
          <a:lstStyle/>
          <a:p>
            <a:r>
              <a:rPr lang="en-US" sz="2800" dirty="0" err="1"/>
              <a:t>WinDebugLogging</a:t>
            </a:r>
            <a:endParaRPr lang="en-US" sz="2800" dirty="0"/>
          </a:p>
          <a:p>
            <a:pPr lvl="1"/>
            <a:r>
              <a:rPr lang="en-US" sz="2800" dirty="0"/>
              <a:t>Write debug strings to the Windows debug interface</a:t>
            </a:r>
          </a:p>
          <a:p>
            <a:pPr lvl="1"/>
            <a:r>
              <a:rPr lang="en-US" sz="2800" dirty="0"/>
              <a:t>Dr. Damien (</a:t>
            </a:r>
            <a:r>
              <a:rPr lang="en-US" sz="2800" dirty="0" err="1"/>
              <a:t>DFGray</a:t>
            </a:r>
            <a:r>
              <a:rPr lang="en-US" sz="2800" dirty="0"/>
              <a:t>), Nov-2008</a:t>
            </a:r>
          </a:p>
          <a:p>
            <a:pPr lvl="1"/>
            <a:r>
              <a:rPr lang="en-US" sz="2400" dirty="0" err="1"/>
              <a:t>DebugView</a:t>
            </a:r>
            <a:r>
              <a:rPr lang="en-US" sz="2400" dirty="0"/>
              <a:t> (from Sysinternals [Microsoft])</a:t>
            </a:r>
          </a:p>
          <a:p>
            <a:r>
              <a:rPr lang="en-US" sz="2800" dirty="0" err="1"/>
              <a:t>WinDebugLogProbe</a:t>
            </a:r>
            <a:endParaRPr lang="en-US" sz="2800" dirty="0"/>
          </a:p>
          <a:p>
            <a:pPr lvl="1"/>
            <a:r>
              <a:rPr lang="en-US" sz="2400" dirty="0"/>
              <a:t>Tim Vargo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865" y="1396006"/>
            <a:ext cx="725959" cy="3932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862" y="2837381"/>
            <a:ext cx="704850" cy="704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974" y="3698532"/>
            <a:ext cx="7048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1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 debugging tools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Inspector</a:t>
            </a:r>
          </a:p>
          <a:p>
            <a:pPr lvl="1"/>
            <a:r>
              <a:rPr lang="en-US" dirty="0"/>
              <a:t>Introduced with LabVIEW 2013, the Event Inspector added an ability to gain new understandings into the inner workings of our event structures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Built-in to LabVIEW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67" y="2341441"/>
            <a:ext cx="4045116" cy="237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9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 debugging tools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 Analyzer</a:t>
            </a:r>
          </a:p>
          <a:p>
            <a:pPr lvl="1"/>
            <a:r>
              <a:rPr lang="en-US" dirty="0"/>
              <a:t>VI Analyzer does its job well, but it intends to perform a static analysis of VIs, not a dynamic analysis of code while running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Toolkits for extra cost (but worth it)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176" y="2040396"/>
            <a:ext cx="2388478" cy="304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9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 debugging tools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 Execution Trace Toolkit (DETT)</a:t>
            </a:r>
          </a:p>
          <a:p>
            <a:pPr lvl="1"/>
            <a:r>
              <a:rPr lang="en-US" dirty="0"/>
              <a:t>The DETT product is very good at what it was designed to do</a:t>
            </a:r>
          </a:p>
          <a:p>
            <a:pPr lvl="2"/>
            <a:r>
              <a:rPr lang="en-US" dirty="0"/>
              <a:t>dynamic execution traces provide a fantastic wealth of evidence when event timing and/or sequence information is critical</a:t>
            </a:r>
          </a:p>
          <a:p>
            <a:pPr lvl="2"/>
            <a:r>
              <a:rPr lang="en-US" dirty="0"/>
              <a:t>… but they don’t provide non-event related information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Toolkits for extra cost (but worth it)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919" y="2320625"/>
            <a:ext cx="2480534" cy="8844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52495" y="1415625"/>
            <a:ext cx="541014" cy="50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5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impediments to advanced troubleshooting 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4025" y="1189896"/>
            <a:ext cx="8229600" cy="3628392"/>
          </a:xfrm>
        </p:spPr>
        <p:txBody>
          <a:bodyPr/>
          <a:lstStyle/>
          <a:p>
            <a:r>
              <a:rPr lang="en-US" sz="1600" dirty="0"/>
              <a:t>All of these built-in tools are extremely useful during troubleshooting of individual VIs or small collections of Vis</a:t>
            </a:r>
          </a:p>
          <a:p>
            <a:pPr lvl="1"/>
            <a:r>
              <a:rPr lang="en-US" sz="1400" dirty="0"/>
              <a:t>particularly when we already know which VIs are the troublesome ones</a:t>
            </a:r>
          </a:p>
          <a:p>
            <a:pPr lvl="1"/>
            <a:r>
              <a:rPr lang="en-US" sz="1400" dirty="0"/>
              <a:t>but the LabVIEW IDE still lacks a debugging tool to provide insights with a "bigger picture" view of an entire project</a:t>
            </a:r>
          </a:p>
          <a:p>
            <a:r>
              <a:rPr lang="en-US" sz="1600" dirty="0"/>
              <a:t>Using only the native troubleshooting tools</a:t>
            </a:r>
          </a:p>
          <a:p>
            <a:pPr lvl="1"/>
            <a:r>
              <a:rPr lang="en-US" sz="1400" dirty="0"/>
              <a:t>reentrant VIs are especially difficult to debug, since each preallocated clone will have its own data space in memory</a:t>
            </a:r>
          </a:p>
          <a:p>
            <a:pPr lvl="1"/>
            <a:r>
              <a:rPr lang="en-US" sz="1400" dirty="0"/>
              <a:t>shared clones are even more complex since they share data space</a:t>
            </a:r>
          </a:p>
          <a:p>
            <a:r>
              <a:rPr lang="en-US" sz="1600" dirty="0"/>
              <a:t>Dynamically launched VIs, even if not reentrant, present their own particular frustrations during a debug session, since the developer is unable to place probes </a:t>
            </a:r>
            <a:r>
              <a:rPr lang="en-US" sz="1600" b="1" dirty="0"/>
              <a:t>BEFORE</a:t>
            </a:r>
            <a:r>
              <a:rPr lang="en-US" sz="1600" dirty="0"/>
              <a:t> executing the code.</a:t>
            </a:r>
          </a:p>
        </p:txBody>
      </p:sp>
    </p:spTree>
    <p:extLst>
      <p:ext uri="{BB962C8B-B14F-4D97-AF65-F5344CB8AC3E}">
        <p14:creationId xmlns:p14="http://schemas.microsoft.com/office/powerpoint/2010/main" val="320689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LabVIEW enthusiasts, we all love visuals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4025" y="1526519"/>
            <a:ext cx="4041775" cy="310580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199" y="1526519"/>
            <a:ext cx="4041775" cy="3105806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54025" y="717538"/>
            <a:ext cx="8229600" cy="332887"/>
          </a:xfrm>
          <a:prstGeom prst="rect">
            <a:avLst/>
          </a:prstGeom>
        </p:spPr>
        <p:txBody>
          <a:bodyPr/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tabLst>
                <a:tab pos="182880" algn="l"/>
              </a:tabLst>
              <a:defRPr lang="en-US" sz="18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2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… but </a:t>
            </a:r>
            <a:r>
              <a:rPr lang="en-US" b="1" dirty="0"/>
              <a:t>THESE</a:t>
            </a:r>
            <a:r>
              <a:rPr lang="en-US" dirty="0"/>
              <a:t> visuals make our faces cringe, and our sphincters tighten</a:t>
            </a:r>
          </a:p>
        </p:txBody>
      </p:sp>
    </p:spTree>
    <p:extLst>
      <p:ext uri="{BB962C8B-B14F-4D97-AF65-F5344CB8AC3E}">
        <p14:creationId xmlns:p14="http://schemas.microsoft.com/office/powerpoint/2010/main" val="417232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when debugging becomes too complex ???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4025" y="1084097"/>
            <a:ext cx="8229600" cy="3628392"/>
          </a:xfrm>
        </p:spPr>
        <p:txBody>
          <a:bodyPr/>
          <a:lstStyle/>
          <a:p>
            <a:r>
              <a:rPr lang="en-US" b="1" dirty="0"/>
              <a:t>How to defeat these shortcomings, and many other debugging related challenges</a:t>
            </a:r>
          </a:p>
          <a:p>
            <a:pPr lvl="1"/>
            <a:r>
              <a:rPr lang="en-US" dirty="0"/>
              <a:t>have long been the topics of many user community discussions</a:t>
            </a:r>
          </a:p>
          <a:p>
            <a:pPr lvl="1"/>
            <a:r>
              <a:rPr lang="en-US" dirty="0"/>
              <a:t>several ad-hoc solutions and processes, although usually quite limited in scope, have been developed over the years by the user community</a:t>
            </a:r>
          </a:p>
          <a:p>
            <a:pPr lvl="1"/>
            <a:r>
              <a:rPr lang="en-US" dirty="0"/>
              <a:t>but they lack the coherence of a unified tool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sz="2800" b="1" dirty="0">
                <a:solidFill>
                  <a:srgbClr val="0070C0"/>
                </a:solidFill>
              </a:rPr>
              <a:t>Enter the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590" y="2950601"/>
            <a:ext cx="3642486" cy="176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6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LabVIEW Task Manager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LabVIEW Task Manager </a:t>
            </a:r>
            <a:r>
              <a:rPr lang="en-US" dirty="0"/>
              <a:t>seeks to be that missing unified debugging tool</a:t>
            </a:r>
          </a:p>
          <a:p>
            <a:pPr lvl="1"/>
            <a:r>
              <a:rPr lang="en-US" dirty="0"/>
              <a:t>Provides a dynamic &amp; big-picture view of all VIs currently in memory</a:t>
            </a:r>
          </a:p>
          <a:p>
            <a:pPr lvl="1"/>
            <a:r>
              <a:rPr lang="en-US" dirty="0"/>
              <a:t>Conquers those difficulties concerning reentrancy, clones, dynamic  launching, finding &amp; aborting hung VIs, and other sticky complications</a:t>
            </a:r>
          </a:p>
          <a:p>
            <a:pPr lvl="1"/>
            <a:r>
              <a:rPr lang="en-US" i="1" dirty="0"/>
              <a:t>LabVIEW Task Manager </a:t>
            </a:r>
            <a:r>
              <a:rPr lang="en-US" dirty="0"/>
              <a:t>delivers new  comprehensions into your running code, and enables interacting with individual or groups of VIs in many various ways, providing significant benefits while troubleshooting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863" y="262001"/>
            <a:ext cx="816763" cy="8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4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611" y="2124075"/>
            <a:ext cx="4647364" cy="25132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Thank you for attending NIWeek 2017.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24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3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92401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28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56400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474957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202981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06076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003643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4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must avoid “drawing vast conclusions from half-vast data”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—  Jerry R. </a:t>
            </a:r>
            <a:r>
              <a:rPr lang="en-US" dirty="0" err="1"/>
              <a:t>Ehman</a:t>
            </a:r>
            <a:r>
              <a:rPr lang="en-US" dirty="0"/>
              <a:t>, SETI Astronomer</a:t>
            </a:r>
          </a:p>
        </p:txBody>
      </p:sp>
      <p:pic>
        <p:nvPicPr>
          <p:cNvPr id="10" name="Picture Placeholder 9" descr="Le antenne radio del Australia Telescope Compact Array (ATCA), uno ...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8" b="166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469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2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57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36" y="1494886"/>
            <a:ext cx="8170003" cy="1841438"/>
          </a:xfrm>
        </p:spPr>
        <p:txBody>
          <a:bodyPr>
            <a:noAutofit/>
          </a:bodyPr>
          <a:lstStyle/>
          <a:p>
            <a:r>
              <a:rPr lang="en-US" sz="5400" dirty="0"/>
              <a:t>LabVIEW Task Manager</a:t>
            </a:r>
          </a:p>
        </p:txBody>
      </p:sp>
    </p:spTree>
    <p:extLst>
      <p:ext uri="{BB962C8B-B14F-4D97-AF65-F5344CB8AC3E}">
        <p14:creationId xmlns:p14="http://schemas.microsoft.com/office/powerpoint/2010/main" val="5180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16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2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>
          <a:xfrm>
            <a:off x="454025" y="1672744"/>
            <a:ext cx="8229600" cy="73152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000" spc="0" baseline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algn="ctr"/>
            <a:endParaRPr lang="en-US" sz="2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54024" y="1698264"/>
            <a:ext cx="8229601" cy="1353408"/>
          </a:xfrm>
          <a:prstGeom prst="rect">
            <a:avLst/>
          </a:prstGeom>
          <a:effectLst/>
        </p:spPr>
        <p:txBody>
          <a:bodyPr vert="horz" lIns="0" tIns="45717" rIns="0" bIns="45717" rtlCol="0" anchor="ctr">
            <a:noAutofit/>
          </a:bodyPr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tabLst>
                <a:tab pos="182880" algn="l"/>
              </a:tabLst>
              <a:defRPr lang="en-US" sz="18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2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prstClr val="white">
                  <a:lumMod val="50000"/>
                </a:prstClr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A software-centric platform that accelerates the development and increases the productivity of test, measurement, and control systems.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4744" y="1698264"/>
            <a:ext cx="7605486" cy="1353408"/>
            <a:chOff x="2737361" y="1698264"/>
            <a:chExt cx="3948247" cy="90307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737361" y="2601334"/>
              <a:ext cx="394824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37361" y="1698264"/>
              <a:ext cx="394824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797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894" y="841375"/>
            <a:ext cx="4013734" cy="1064428"/>
          </a:xfrm>
        </p:spPr>
        <p:txBody>
          <a:bodyPr/>
          <a:lstStyle/>
          <a:p>
            <a:r>
              <a:rPr lang="en-US" sz="4400" dirty="0"/>
              <a:t>Tim Vargo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4893" y="3473449"/>
            <a:ext cx="4013734" cy="311151"/>
          </a:xfrm>
        </p:spPr>
        <p:txBody>
          <a:bodyPr/>
          <a:lstStyle/>
          <a:p>
            <a:r>
              <a:rPr lang="en-US" b="1" dirty="0"/>
              <a:t>Sandia National Laboratories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44893" y="3784600"/>
            <a:ext cx="4013734" cy="746211"/>
          </a:xfrm>
        </p:spPr>
        <p:txBody>
          <a:bodyPr/>
          <a:lstStyle/>
          <a:p>
            <a:r>
              <a:rPr lang="en-US" dirty="0"/>
              <a:t>Instrumentation Engineer</a:t>
            </a:r>
          </a:p>
          <a:p>
            <a:r>
              <a:rPr lang="en-US" dirty="0"/>
              <a:t>tdvargo@sandia.gov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54387" y="3473449"/>
            <a:ext cx="3838842" cy="311151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563" algn="l"/>
                <a:tab pos="3708400" algn="l"/>
              </a:tabLst>
              <a:defRPr lang="en-US" sz="1600" b="0" i="0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2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Binary Palette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54387" y="3784600"/>
            <a:ext cx="3838842" cy="746211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182880" algn="l"/>
              </a:tabLst>
              <a:defRPr lang="en-US" sz="1600" b="0" i="0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2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Owner</a:t>
            </a:r>
          </a:p>
          <a:p>
            <a:r>
              <a:rPr lang="en-US" dirty="0"/>
              <a:t>ravi@binarypalette.com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54387" y="841375"/>
            <a:ext cx="3838842" cy="106442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000" spc="0" baseline="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sz="4400" dirty="0"/>
              <a:t>Ravi Beniwal</a:t>
            </a:r>
          </a:p>
        </p:txBody>
      </p:sp>
    </p:spTree>
    <p:extLst>
      <p:ext uri="{BB962C8B-B14F-4D97-AF65-F5344CB8AC3E}">
        <p14:creationId xmlns:p14="http://schemas.microsoft.com/office/powerpoint/2010/main" val="161412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5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Tried &amp; True, Conventional Debugging Tools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348" y="749995"/>
            <a:ext cx="4917044" cy="2743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… which still work very well, but with limitations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16728"/>
              </p:ext>
            </p:extLst>
          </p:nvPr>
        </p:nvGraphicFramePr>
        <p:xfrm>
          <a:off x="623347" y="1142468"/>
          <a:ext cx="7614491" cy="3429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867">
                  <a:extLst>
                    <a:ext uri="{9D8B030D-6E8A-4147-A177-3AD203B41FA5}">
                      <a16:colId xmlns:a16="http://schemas.microsoft.com/office/drawing/2014/main" val="1279173352"/>
                    </a:ext>
                  </a:extLst>
                </a:gridCol>
                <a:gridCol w="2329485">
                  <a:extLst>
                    <a:ext uri="{9D8B030D-6E8A-4147-A177-3AD203B41FA5}">
                      <a16:colId xmlns:a16="http://schemas.microsoft.com/office/drawing/2014/main" val="1096528273"/>
                    </a:ext>
                  </a:extLst>
                </a:gridCol>
                <a:gridCol w="2688139">
                  <a:extLst>
                    <a:ext uri="{9D8B030D-6E8A-4147-A177-3AD203B41FA5}">
                      <a16:colId xmlns:a16="http://schemas.microsoft.com/office/drawing/2014/main" val="3341016758"/>
                    </a:ext>
                  </a:extLst>
                </a:gridCol>
              </a:tblGrid>
              <a:tr h="390064">
                <a:tc>
                  <a:txBody>
                    <a:bodyPr/>
                    <a:lstStyle/>
                    <a:p>
                      <a:r>
                        <a:rPr lang="en-US" dirty="0"/>
                        <a:t>Built-in Debug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939110"/>
                  </a:ext>
                </a:extLst>
              </a:tr>
              <a:tr h="910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Execution Highlighting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Visualizes data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Slows execution speed</a:t>
                      </a:r>
                      <a:br>
                        <a:rPr lang="en-US" dirty="0"/>
                      </a:br>
                      <a:r>
                        <a:rPr lang="en-US" sz="1600" dirty="0"/>
                        <a:t>(impedes discovery of timing problems)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890396"/>
                  </a:ext>
                </a:extLst>
              </a:tr>
              <a:tr h="910149">
                <a:tc>
                  <a:txBody>
                    <a:bodyPr/>
                    <a:lstStyle/>
                    <a:p>
                      <a:r>
                        <a:rPr lang="en-US" dirty="0"/>
                        <a:t>Single Stepping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operation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Slows execution speed</a:t>
                      </a:r>
                      <a:br>
                        <a:rPr lang="en-US" dirty="0"/>
                      </a:br>
                      <a:r>
                        <a:rPr lang="en-US" sz="1600" dirty="0"/>
                        <a:t>(impedes discovery of timing problems)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593399"/>
                  </a:ext>
                </a:extLst>
              </a:tr>
              <a:tr h="1202696">
                <a:tc>
                  <a:txBody>
                    <a:bodyPr/>
                    <a:lstStyle/>
                    <a:p>
                      <a:r>
                        <a:rPr lang="en-US" dirty="0"/>
                        <a:t>Breakpoints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Pause execution at this exact point</a:t>
                      </a:r>
                      <a:br>
                        <a:rPr lang="en-US" dirty="0"/>
                      </a:br>
                      <a:r>
                        <a:rPr lang="en-US" sz="1400" dirty="0"/>
                        <a:t>(useful for beginning execution highlighting and single stepping)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Persistent</a:t>
                      </a:r>
                      <a:br>
                        <a:rPr lang="en-US" dirty="0"/>
                      </a:br>
                      <a:r>
                        <a:rPr lang="en-US" sz="1600" dirty="0"/>
                        <a:t>(must remember to remove them before deployment)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39133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300" y="1886465"/>
            <a:ext cx="487603" cy="4622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930" y="2816059"/>
            <a:ext cx="1349973" cy="4704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946" y="3997549"/>
            <a:ext cx="929957" cy="4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9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Tried &amp; True, Conventional Debugging Tools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348" y="749995"/>
            <a:ext cx="4925282" cy="2743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… which still work very well, but with limitations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60044"/>
              </p:ext>
            </p:extLst>
          </p:nvPr>
        </p:nvGraphicFramePr>
        <p:xfrm>
          <a:off x="623348" y="1125994"/>
          <a:ext cx="7622727" cy="3297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9676">
                  <a:extLst>
                    <a:ext uri="{9D8B030D-6E8A-4147-A177-3AD203B41FA5}">
                      <a16:colId xmlns:a16="http://schemas.microsoft.com/office/drawing/2014/main" val="1279173352"/>
                    </a:ext>
                  </a:extLst>
                </a:gridCol>
                <a:gridCol w="2332005">
                  <a:extLst>
                    <a:ext uri="{9D8B030D-6E8A-4147-A177-3AD203B41FA5}">
                      <a16:colId xmlns:a16="http://schemas.microsoft.com/office/drawing/2014/main" val="1096528273"/>
                    </a:ext>
                  </a:extLst>
                </a:gridCol>
                <a:gridCol w="2691046">
                  <a:extLst>
                    <a:ext uri="{9D8B030D-6E8A-4147-A177-3AD203B41FA5}">
                      <a16:colId xmlns:a16="http://schemas.microsoft.com/office/drawing/2014/main" val="3341016758"/>
                    </a:ext>
                  </a:extLst>
                </a:gridCol>
              </a:tblGrid>
              <a:tr h="421309">
                <a:tc>
                  <a:txBody>
                    <a:bodyPr/>
                    <a:lstStyle/>
                    <a:p>
                      <a:r>
                        <a:rPr lang="en-US" dirty="0"/>
                        <a:t>Built-in Debug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939110"/>
                  </a:ext>
                </a:extLst>
              </a:tr>
              <a:tr h="1198353">
                <a:tc>
                  <a:txBody>
                    <a:bodyPr/>
                    <a:lstStyle/>
                    <a:p>
                      <a:r>
                        <a:rPr lang="en-US" dirty="0"/>
                        <a:t>Default Probes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Peek at wire values throughout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Difficult to place in clones</a:t>
                      </a:r>
                      <a:r>
                        <a:rPr lang="en-US" dirty="0"/>
                        <a:t>, Non-persistent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96962"/>
                  </a:ext>
                </a:extLst>
              </a:tr>
              <a:tr h="8388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Conditional Probes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 “pause if value”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available for all datatypes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52139"/>
                  </a:ext>
                </a:extLst>
              </a:tr>
              <a:tr h="838848">
                <a:tc>
                  <a:txBody>
                    <a:bodyPr/>
                    <a:lstStyle/>
                    <a:p>
                      <a:r>
                        <a:rPr lang="en-US" dirty="0"/>
                        <a:t>Custom Probes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custom view and/or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LV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02657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232" y="3036500"/>
            <a:ext cx="888399" cy="533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194" y="1861751"/>
            <a:ext cx="1808077" cy="8539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241" y="3679457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3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rporate Template_2016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rgbClr val="0A60A3"/>
          </a:solidFill>
        </a:ln>
        <a:effectLst/>
      </a:spPr>
      <a:bodyPr lIns="0" r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83849F29-9337-3144-8459-655ABC8EB322}" vid="{9D2C9A26-672A-7C49-BB05-FE5030E4DEE7}"/>
    </a:ext>
  </a:extLst>
</a:theme>
</file>

<file path=ppt/theme/theme2.xml><?xml version="1.0" encoding="utf-8"?>
<a:theme xmlns:a="http://schemas.openxmlformats.org/drawingml/2006/main" name="Corporate Template_2016 Confidential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rgbClr val="0A60A3"/>
          </a:solidFill>
        </a:ln>
        <a:effectLst/>
      </a:spPr>
      <a:bodyPr lIns="0" r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83849F29-9337-3144-8459-655ABC8EB322}" vid="{69BA7A02-72C5-D741-8B3D-C31E002F9F0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26762_NIWeek_2017_PPT_Session_Template_NS_v3</Template>
  <TotalTime>3036</TotalTime>
  <Words>1047</Words>
  <Application>Microsoft Office PowerPoint</Application>
  <PresentationFormat>On-screen Show (16:9)</PresentationFormat>
  <Paragraphs>136</Paragraphs>
  <Slides>32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</vt:lpstr>
      <vt:lpstr>Helvetica Neue Light</vt:lpstr>
      <vt:lpstr>Univers LT Std 45 Light</vt:lpstr>
      <vt:lpstr>Wingdings</vt:lpstr>
      <vt:lpstr>Corporate Template_2016</vt:lpstr>
      <vt:lpstr>Corporate Template_2016 Confidential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 Vargo</vt:lpstr>
      <vt:lpstr>PowerPoint Presentation</vt:lpstr>
      <vt:lpstr>Tried &amp; True, Conventional Debugging Tools</vt:lpstr>
      <vt:lpstr>Tried &amp; True, Conventional Debugging Tools</vt:lpstr>
      <vt:lpstr>Probes !!!</vt:lpstr>
      <vt:lpstr>Often forgotten, overlooked,  or just plain ol’ “huh, I-never-knew-about-that”</vt:lpstr>
      <vt:lpstr>There are many Free, 3rd-party Debugging Tools These two will retain information even if LabVIEW crashes!</vt:lpstr>
      <vt:lpstr>NI debugging tools</vt:lpstr>
      <vt:lpstr>NI debugging tools</vt:lpstr>
      <vt:lpstr>NI debugging tools</vt:lpstr>
      <vt:lpstr>Some impediments to advanced troubleshooting …</vt:lpstr>
      <vt:lpstr>As LabVIEW enthusiasts, we all love visuals</vt:lpstr>
      <vt:lpstr>What to do when debugging becomes too complex ???</vt:lpstr>
      <vt:lpstr>The LabVIEW Task Manager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LabVIEW Task Manager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Scott</dc:creator>
  <cp:lastModifiedBy>Tim Vargo</cp:lastModifiedBy>
  <cp:revision>110</cp:revision>
  <dcterms:created xsi:type="dcterms:W3CDTF">2017-01-30T19:54:50Z</dcterms:created>
  <dcterms:modified xsi:type="dcterms:W3CDTF">2017-05-01T18:50:09Z</dcterms:modified>
</cp:coreProperties>
</file>