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2" r:id="rId1"/>
  </p:sldMasterIdLst>
  <p:notesMasterIdLst>
    <p:notesMasterId r:id="rId8"/>
  </p:notesMasterIdLst>
  <p:handoutMasterIdLst>
    <p:handoutMasterId r:id="rId9"/>
  </p:handoutMasterIdLst>
  <p:sldIdLst>
    <p:sldId id="256" r:id="rId2"/>
    <p:sldId id="1801" r:id="rId3"/>
    <p:sldId id="1802" r:id="rId4"/>
    <p:sldId id="1803" r:id="rId5"/>
    <p:sldId id="1804" r:id="rId6"/>
    <p:sldId id="1805" r:id="rId7"/>
  </p:sldIdLst>
  <p:sldSz cx="12192000" cy="6858000"/>
  <p:notesSz cx="6858000" cy="9144000"/>
  <p:embeddedFontLst>
    <p:embeddedFont>
      <p:font typeface="Open Sans" panose="020B0604020202020204" charset="0"/>
      <p:regular r:id="rId10"/>
      <p:bold r:id="rId11"/>
      <p:italic r:id="rId12"/>
      <p:boldItalic r:id="rId13"/>
    </p:embeddedFont>
    <p:embeddedFont>
      <p:font typeface="Open Sans bold" panose="020B0604020202020204" charset="0"/>
      <p:regular r:id="rId14"/>
      <p:bold r:id="rId15"/>
      <p:italic r:id="rId16"/>
      <p:boldItalic r:id="rId17"/>
    </p:embeddedFont>
    <p:embeddedFont>
      <p:font typeface="Open Sans Light" panose="020B0604020202020204" charset="0"/>
      <p:regular r:id="rId18"/>
      <p: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78F097-0A73-434B-97FE-ED3B8A0EF645}">
          <p14:sldIdLst>
            <p14:sldId id="256"/>
            <p14:sldId id="1801"/>
            <p14:sldId id="1802"/>
            <p14:sldId id="1803"/>
            <p14:sldId id="1804"/>
            <p14:sldId id="180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DD"/>
    <a:srgbClr val="1A315D"/>
    <a:srgbClr val="339A2E"/>
    <a:srgbClr val="00ACD5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7176" autoAdjust="0"/>
  </p:normalViewPr>
  <p:slideViewPr>
    <p:cSldViewPr snapToGrid="0" showGuides="1">
      <p:cViewPr varScale="1">
        <p:scale>
          <a:sx n="126" d="100"/>
          <a:sy n="126" d="100"/>
        </p:scale>
        <p:origin x="576" y="132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2752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12B77-F7E2-4D68-A9CB-41B8CCDC9B29}" type="datetimeFigureOut">
              <a:rPr lang="en-US" smtClean="0">
                <a:latin typeface="Open Sans" panose="020B0606030504020204" pitchFamily="34" charset="0"/>
              </a:rPr>
              <a:t>6/16/2021</a:t>
            </a:fld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23351-3FB3-4478-AE7D-BEC670948232}" type="slidenum">
              <a:rPr lang="en-US" smtClean="0">
                <a:latin typeface="Open Sans" panose="020B0606030504020204" pitchFamily="34" charset="0"/>
              </a:rPr>
              <a:t>‹#›</a:t>
            </a:fld>
            <a:endParaRPr lang="en-US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645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ns" panose="020B0606030504020204" pitchFamily="34" charset="0"/>
              </a:defRPr>
            </a:lvl1pPr>
          </a:lstStyle>
          <a:p>
            <a:fld id="{896A8DF4-6A87-4F69-8212-F0A65870B2F2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ns" panose="020B0606030504020204" pitchFamily="34" charset="0"/>
              </a:defRPr>
            </a:lvl1pPr>
          </a:lstStyle>
          <a:p>
            <a:fld id="{E21A7267-269F-4D26-9F96-B6358A06B9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17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A7267-269F-4D26-9F96-B6358A06B9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8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90600" y="1575115"/>
            <a:ext cx="6165850" cy="1317382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90599" y="3719997"/>
            <a:ext cx="5243147" cy="6671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 spc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PRESENTER OR AUTHOR NAMES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2ED528D-5375-6147-9677-05F4F59A3A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3015777"/>
            <a:ext cx="6165850" cy="378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58F7247A-244D-6A48-BBB7-15233E751B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88669" y="6296999"/>
            <a:ext cx="1828800" cy="1365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800" b="1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Not yet reviewed for public release do not distribute further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28DA6BE7-D5D1-5C4B-8879-A66353A8517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90600" y="4509920"/>
            <a:ext cx="4297393" cy="667120"/>
          </a:xfrm>
          <a:prstGeom prst="rect">
            <a:avLst/>
          </a:prstGeom>
        </p:spPr>
        <p:txBody>
          <a:bodyPr lIns="0" tIns="0" rIns="0" bIns="0"/>
          <a:lstStyle>
            <a:lvl1pPr>
              <a:buFontTx/>
              <a:buNone/>
              <a:defRPr sz="14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ADD DATE, LOCATION, OR ADDITIONAL CONTENT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03A6FD-C173-A64C-B254-829092777B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288" r="-3731"/>
          <a:stretch/>
        </p:blipFill>
        <p:spPr>
          <a:xfrm>
            <a:off x="966239" y="479998"/>
            <a:ext cx="1271441" cy="4923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12122B-590E-9045-872C-38970E3FF20E}"/>
              </a:ext>
            </a:extLst>
          </p:cNvPr>
          <p:cNvSpPr txBox="1"/>
          <p:nvPr userDrawn="1"/>
        </p:nvSpPr>
        <p:spPr>
          <a:xfrm>
            <a:off x="912699" y="1056087"/>
            <a:ext cx="4710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150" baseline="0" dirty="0">
                <a:solidFill>
                  <a:schemeClr val="bg1"/>
                </a:solidFill>
                <a:latin typeface="+mj-lt"/>
              </a:rPr>
              <a:t>Exceptional service in the national interest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369985-FB39-5049-971A-8BBBC56F2C4E}"/>
              </a:ext>
            </a:extLst>
          </p:cNvPr>
          <p:cNvSpPr txBox="1"/>
          <p:nvPr userDrawn="1"/>
        </p:nvSpPr>
        <p:spPr>
          <a:xfrm>
            <a:off x="5287993" y="6307251"/>
            <a:ext cx="5642358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8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Sandia National Laboratories is a </a:t>
            </a:r>
            <a:r>
              <a:rPr lang="en-US" sz="800" b="0" i="0" kern="1200" dirty="0" err="1">
                <a:solidFill>
                  <a:schemeClr val="bg2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multimission</a:t>
            </a:r>
            <a:r>
              <a:rPr lang="en-US" sz="8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 laboratory managed and operated by National Technology and Engineering Solutions of Sandia LLC, a wholly owned subsidiary of Honeywell International Inc. for the U.S. Department of Energy’s National Nuclear Security Administration under contract DE-NA0003525. </a:t>
            </a:r>
            <a:endParaRPr lang="en-US" sz="800" b="0" i="0" dirty="0">
              <a:solidFill>
                <a:schemeClr val="bg2">
                  <a:lumMod val="50000"/>
                </a:schemeClr>
              </a:solidFill>
              <a:latin typeface="Open Sans" panose="020B0606030504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ADC7756-6766-FF46-BFDC-7CBCF88C2FB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5815" y="6362720"/>
            <a:ext cx="654939" cy="1591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B5135D8-0C79-D249-B01D-F828C907537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2075" y="6609587"/>
            <a:ext cx="463192" cy="134533"/>
          </a:xfrm>
          <a:prstGeom prst="rect">
            <a:avLst/>
          </a:prstGeom>
        </p:spPr>
      </p:pic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CC13EE0F-CCF7-0B4E-A8ED-DF2BC7DD2691}"/>
              </a:ext>
            </a:extLst>
          </p:cNvPr>
          <p:cNvSpPr txBox="1">
            <a:spLocks/>
          </p:cNvSpPr>
          <p:nvPr userDrawn="1"/>
        </p:nvSpPr>
        <p:spPr>
          <a:xfrm>
            <a:off x="2093290" y="6516620"/>
            <a:ext cx="2623457" cy="251458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3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8423" y="2066192"/>
            <a:ext cx="3868616" cy="2795954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5352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1985" y="2919047"/>
            <a:ext cx="4598377" cy="1767254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7136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7ED-C799-AA4A-BA7C-2FFFBEA25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AND CONTENT - Click to add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4B9F0-F682-C847-A4A4-C8832F0065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6C40D-F7AE-5D42-B2A9-60C9F62ADE8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700" y="1409700"/>
            <a:ext cx="11049000" cy="46101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879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Doub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TITLE AND DOUBLE CONTENT - 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7700" y="1409701"/>
            <a:ext cx="5212412" cy="46101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FontTx/>
              <a:buNone/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lnSpc>
                <a:spcPct val="100000"/>
              </a:lnSpc>
              <a:buFont typeface="Courier New" panose="02070309020205020404" pitchFamily="49" charset="0"/>
              <a:buChar char="o"/>
              <a:defRPr>
                <a:latin typeface="Open Sans" panose="020B0606030504020204" pitchFamily="34" charset="0"/>
              </a:defRPr>
            </a:lvl2pPr>
            <a:lvl3pPr>
              <a:lnSpc>
                <a:spcPct val="100000"/>
              </a:lnSpc>
              <a:buFont typeface="Courier New" panose="02070309020205020404" pitchFamily="49" charset="0"/>
              <a:buChar char="o"/>
              <a:defRPr>
                <a:latin typeface="Open Sans" panose="020B0606030504020204" pitchFamily="34" charset="0"/>
              </a:defRPr>
            </a:lvl3pPr>
            <a:lvl4pPr>
              <a:lnSpc>
                <a:spcPct val="100000"/>
              </a:lnSpc>
              <a:buFont typeface="Courier New" panose="02070309020205020404" pitchFamily="49" charset="0"/>
              <a:buChar char="o"/>
              <a:defRPr>
                <a:latin typeface="Open Sans" panose="020B0606030504020204" pitchFamily="34" charset="0"/>
              </a:defRPr>
            </a:lvl4pPr>
            <a:lvl5pPr>
              <a:lnSpc>
                <a:spcPct val="100000"/>
              </a:lnSpc>
              <a:buFont typeface="Courier New" panose="02070309020205020404" pitchFamily="49" charset="0"/>
              <a:buChar char="o"/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970262-8623-2B46-A712-FEE93CC93ED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331888" y="1409700"/>
            <a:ext cx="5364812" cy="46101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FontTx/>
              <a:buNone/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lnSpc>
                <a:spcPct val="100000"/>
              </a:lnSpc>
              <a:buFont typeface="Wingdings" pitchFamily="2" charset="2"/>
              <a:buChar char="§"/>
              <a:defRPr>
                <a:latin typeface="Open Sans" panose="020B0606030504020204" pitchFamily="34" charset="0"/>
              </a:defRPr>
            </a:lvl2pPr>
            <a:lvl3pPr>
              <a:lnSpc>
                <a:spcPct val="100000"/>
              </a:lnSpc>
              <a:buFont typeface="Wingdings" pitchFamily="2" charset="2"/>
              <a:buChar char="§"/>
              <a:defRPr>
                <a:latin typeface="Open Sans" panose="020B0606030504020204" pitchFamily="34" charset="0"/>
              </a:defRPr>
            </a:lvl3pPr>
            <a:lvl4pPr>
              <a:lnSpc>
                <a:spcPct val="100000"/>
              </a:lnSpc>
              <a:buFont typeface="Wingdings" pitchFamily="2" charset="2"/>
              <a:buChar char="§"/>
              <a:defRPr>
                <a:latin typeface="Open Sans" panose="020B0606030504020204" pitchFamily="34" charset="0"/>
              </a:defRPr>
            </a:lvl4pPr>
            <a:lvl5pPr>
              <a:lnSpc>
                <a:spcPct val="100000"/>
              </a:lnSpc>
              <a:buFont typeface="Wingdings" pitchFamily="2" charset="2"/>
              <a:buChar char="§"/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CF5FC13-FF8A-8C4E-BA9B-B1FED8AA8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2562" y="6471387"/>
            <a:ext cx="48943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TITLE ONLY - 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E97028B-705D-5846-9BF6-441624A3F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2562" y="6471387"/>
            <a:ext cx="48943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2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B71B262-AC2E-494D-B366-04431A29F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2562" y="6471387"/>
            <a:ext cx="48943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261257"/>
            <a:ext cx="10096500" cy="7747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AC4959A-AD2F-9049-854D-6985DFCF4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4222" y="1429233"/>
            <a:ext cx="11042478" cy="45905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7C06173-326E-C842-95A0-26D69A4B9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2562" y="6471387"/>
            <a:ext cx="48943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 b="0" i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6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33" r:id="rId2"/>
    <p:sldLayoutId id="2147483758" r:id="rId3"/>
    <p:sldLayoutId id="2147483763" r:id="rId4"/>
    <p:sldLayoutId id="2147483760" r:id="rId5"/>
    <p:sldLayoutId id="2147483761" r:id="rId6"/>
    <p:sldLayoutId id="2147483762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None/>
        <a:defRPr sz="2000" b="0" i="0" kern="1200">
          <a:solidFill>
            <a:schemeClr val="bg2">
              <a:lumMod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600" b="0" i="0" kern="1200">
          <a:solidFill>
            <a:schemeClr val="bg2">
              <a:lumMod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400" b="0" i="0" kern="1200">
          <a:solidFill>
            <a:schemeClr val="bg2">
              <a:lumMod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200" b="0" i="0" kern="1200">
          <a:solidFill>
            <a:schemeClr val="bg2">
              <a:lumMod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5454-E631-0C49-B851-199442D65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Multi-scenario Extreme Weather Simulator (MEWS)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8A7CD-3FDD-FB43-B4BD-D5CBF7DB54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Villa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5A15F-7568-674D-9429-234062D2F6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Energy Resilience Mission Assurance Task 4.5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DB523-95ED-4242-AA40-A0776B7324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04357" y="6296999"/>
            <a:ext cx="2213112" cy="446701"/>
          </a:xfrm>
        </p:spPr>
        <p:txBody>
          <a:bodyPr>
            <a:normAutofit/>
          </a:bodyPr>
          <a:lstStyle/>
          <a:p>
            <a:r>
              <a:rPr lang="en-US" dirty="0"/>
              <a:t>This presentation has been released as Unclassified Unlimited Release Material per </a:t>
            </a:r>
            <a:r>
              <a:rPr lang="en-US" b="0" dirty="0"/>
              <a:t>SAND2021-6836 PE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3075C1-36FC-1C41-91E6-BC59A3F2AF3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May 4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E54DF6-4A33-0F44-BFF9-3FDCAA65F7F8}"/>
              </a:ext>
            </a:extLst>
          </p:cNvPr>
          <p:cNvSpPr txBox="1"/>
          <p:nvPr/>
        </p:nvSpPr>
        <p:spPr>
          <a:xfrm>
            <a:off x="3438144" y="359664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l"/>
            <a:endParaRPr lang="en-US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72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8903DDA-7189-7C4B-8C3C-58042A748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24318-C227-C14C-8797-6BDA81B998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02562" y="6471387"/>
            <a:ext cx="489438" cy="365125"/>
          </a:xfrm>
        </p:spPr>
        <p:txBody>
          <a:bodyPr/>
          <a:lstStyle/>
          <a:p>
            <a:fld id="{F6B149FD-26F7-3645-B4E7-BA8B8CC5EEA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B2FC2CB-1489-3840-BB19-17EE36F8B64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1. Provide extreme weather files that increases in severity and frequency to be used by stochastic resilience analysis</a:t>
            </a:r>
          </a:p>
          <a:p>
            <a:endParaRPr lang="en-US" dirty="0"/>
          </a:p>
          <a:p>
            <a:r>
              <a:rPr lang="en-US" dirty="0"/>
              <a:t>	Hurricanes </a:t>
            </a:r>
          </a:p>
          <a:p>
            <a:r>
              <a:rPr lang="en-US" dirty="0"/>
              <a:t>		Increased wind, humidity, precipitation, cloud cover</a:t>
            </a:r>
          </a:p>
          <a:p>
            <a:r>
              <a:rPr lang="en-US" dirty="0"/>
              <a:t>		Decreased solar radiation</a:t>
            </a:r>
          </a:p>
          <a:p>
            <a:r>
              <a:rPr lang="en-US" dirty="0"/>
              <a:t>		Flooding?</a:t>
            </a:r>
          </a:p>
          <a:p>
            <a:r>
              <a:rPr lang="en-US" dirty="0"/>
              <a:t>	Extreme temperature (heat waves and winter storms)</a:t>
            </a:r>
          </a:p>
          <a:p>
            <a:r>
              <a:rPr lang="en-US" dirty="0"/>
              <a:t>		Increased temperature </a:t>
            </a:r>
          </a:p>
          <a:p>
            <a:r>
              <a:rPr lang="en-US" dirty="0"/>
              <a:t>		Corresponding long-term effects on humidity?</a:t>
            </a:r>
          </a:p>
          <a:p>
            <a:r>
              <a:rPr lang="en-US" dirty="0"/>
              <a:t>	Gradual climate change trends</a:t>
            </a:r>
          </a:p>
          <a:p>
            <a:endParaRPr lang="en-US" dirty="0"/>
          </a:p>
          <a:p>
            <a:r>
              <a:rPr lang="en-US" dirty="0"/>
              <a:t>2. Quickly generate files with reasonable output with a data-driven approach </a:t>
            </a:r>
          </a:p>
          <a:p>
            <a:r>
              <a:rPr lang="en-US" dirty="0"/>
              <a:t>	Data here includes climate model outputs </a:t>
            </a:r>
          </a:p>
          <a:p>
            <a:r>
              <a:rPr lang="en-US" dirty="0"/>
              <a:t>	Fuse historical data and climate projections into “best-guess” sampling distributions and Markov processes </a:t>
            </a:r>
          </a:p>
          <a:p>
            <a:r>
              <a:rPr lang="en-US" dirty="0"/>
              <a:t>	  </a:t>
            </a:r>
          </a:p>
        </p:txBody>
      </p:sp>
    </p:spTree>
    <p:extLst>
      <p:ext uri="{BB962C8B-B14F-4D97-AF65-F5344CB8AC3E}">
        <p14:creationId xmlns:p14="http://schemas.microsoft.com/office/powerpoint/2010/main" val="199388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22C7-25D9-4645-9A57-CE7D0E28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5DE6F-467C-40FE-8D9E-FAAF6DBF63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654C9-BD68-4485-AD9F-CB8440148AB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The first version of MEWS has been programmed as a python package</a:t>
            </a:r>
          </a:p>
          <a:p>
            <a:r>
              <a:rPr lang="en-US" dirty="0"/>
              <a:t>The API is only ready for demonstration purposes but has unit testing for the core classes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mews.stats.markov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mews.stats.extreme.DiscreteMarkov</a:t>
            </a:r>
            <a:r>
              <a:rPr lang="en-US" dirty="0"/>
              <a:t>   </a:t>
            </a:r>
            <a:r>
              <a:rPr lang="en-US" dirty="0">
                <a:sym typeface="Wingdings" panose="05000000000000000000" pitchFamily="2" charset="2"/>
              </a:rPr>
              <a:t> determine when alterations in weather occur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mews.stats.extreme.Extremes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mews.weather.alter.Alter</a:t>
            </a:r>
            <a:r>
              <a:rPr lang="en-US" dirty="0"/>
              <a:t>               </a:t>
            </a:r>
            <a:r>
              <a:rPr lang="en-US" dirty="0">
                <a:sym typeface="Wingdings" panose="05000000000000000000" pitchFamily="2" charset="2"/>
              </a:rPr>
              <a:t> This is the generic class to introduce alterations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mews.graphics.plot_realization</a:t>
            </a:r>
            <a:endParaRPr lang="en-US" dirty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4583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67CD-79A3-45A6-8454-539A8E78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Multi-state Markov chains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43B873-29C0-4160-BFB7-04A4E8E8CB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A8E5E-F2ED-42FF-A1F6-1CF793A85C0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Unit testing has verified several benchmark cases work correctly</a:t>
            </a:r>
          </a:p>
          <a:p>
            <a:r>
              <a:rPr lang="en-US" dirty="0" err="1"/>
              <a:t>Cython</a:t>
            </a:r>
            <a:r>
              <a:rPr lang="en-US" dirty="0"/>
              <a:t> C implementation 10-100 times faster than native Python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DEBF0-4FE0-4847-8344-A0DBBEA74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2391984"/>
            <a:ext cx="8334103" cy="417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4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C7DB-CF35-4587-95EB-8CBA6EA54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Hot/Cold extreme simulation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571CBD-C417-4ECA-9B28-8900F9AFE8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A09D7-96F9-4EC5-A06A-9F826A909AA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7700" y="1409700"/>
            <a:ext cx="2990306" cy="46101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Energy Plus files output 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en-US" dirty="0"/>
              <a:t>Eventually MEWS should support output file needs for several programs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 to be used for ERMA Task 4.5 Energy Plus runs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Weather shown here is TMY3 for Santa Fe Municipal Airport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90A0F-EC93-4839-9C30-33DDF565D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986" y="922879"/>
            <a:ext cx="5929725" cy="58567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481E13-C724-43FB-8567-A06C7111C531}"/>
              </a:ext>
            </a:extLst>
          </p:cNvPr>
          <p:cNvSpPr txBox="1"/>
          <p:nvPr/>
        </p:nvSpPr>
        <p:spPr>
          <a:xfrm>
            <a:off x="10412732" y="842554"/>
            <a:ext cx="1547948" cy="263869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US" dirty="0"/>
              <a:t>7 realizations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The statistics are made up for now. Further development can provide algorithms for making them as realistic as possible with historical weather and climate inputs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7C4CB0-856A-457C-99DC-A5006BB036B5}"/>
              </a:ext>
            </a:extLst>
          </p:cNvPr>
          <p:cNvCxnSpPr/>
          <p:nvPr/>
        </p:nvCxnSpPr>
        <p:spPr>
          <a:xfrm>
            <a:off x="6178731" y="842554"/>
            <a:ext cx="3317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1965B7-DA1C-4C8F-B0C9-40BC3ABC1D08}"/>
              </a:ext>
            </a:extLst>
          </p:cNvPr>
          <p:cNvSpPr txBox="1"/>
          <p:nvPr/>
        </p:nvSpPr>
        <p:spPr>
          <a:xfrm>
            <a:off x="6389914" y="210913"/>
            <a:ext cx="3590109" cy="51595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US" dirty="0"/>
              <a:t>Linearly increasing probability of heat waves or winter storms</a:t>
            </a:r>
          </a:p>
        </p:txBody>
      </p:sp>
    </p:spTree>
    <p:extLst>
      <p:ext uri="{BB962C8B-B14F-4D97-AF65-F5344CB8AC3E}">
        <p14:creationId xmlns:p14="http://schemas.microsoft.com/office/powerpoint/2010/main" val="188588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D566-CB66-423A-8565-2C22B847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3AF8CA-6DBC-4849-B986-428334EFF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DF45C-F101-4960-B2A0-388FEECBEBC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The MEWS tool has a demonstration version working</a:t>
            </a:r>
          </a:p>
          <a:p>
            <a:r>
              <a:rPr lang="en-US" dirty="0"/>
              <a:t>Resilience analysis will need MEWS capabilities to provide stochastic estimates for boundary conditions variations. Timing with infrastructure failures like power-outages will be strongly correlated to MEWS output</a:t>
            </a:r>
          </a:p>
          <a:p>
            <a:r>
              <a:rPr lang="en-US" dirty="0"/>
              <a:t>Climate variations need to be included for long-term planning resilience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40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ndia Angles">
  <a:themeElements>
    <a:clrScheme name="Sandia">
      <a:dk1>
        <a:srgbClr val="373434"/>
      </a:dk1>
      <a:lt1>
        <a:srgbClr val="FFFFFF"/>
      </a:lt1>
      <a:dk2>
        <a:srgbClr val="005376"/>
      </a:dk2>
      <a:lt2>
        <a:srgbClr val="E7E6E6"/>
      </a:lt2>
      <a:accent1>
        <a:srgbClr val="27ADCF"/>
      </a:accent1>
      <a:accent2>
        <a:srgbClr val="269077"/>
      </a:accent2>
      <a:accent3>
        <a:srgbClr val="6AB344"/>
      </a:accent3>
      <a:accent4>
        <a:srgbClr val="F69B45"/>
      </a:accent4>
      <a:accent5>
        <a:srgbClr val="A93F36"/>
      </a:accent5>
      <a:accent6>
        <a:srgbClr val="7F3A7F"/>
      </a:accent6>
      <a:hlink>
        <a:srgbClr val="27ADCF"/>
      </a:hlink>
      <a:folHlink>
        <a:srgbClr val="285C7B"/>
      </a:folHlink>
    </a:clrScheme>
    <a:fontScheme name="Open Sans Bold &amp; light">
      <a:majorFont>
        <a:latin typeface="Open Sans bold"/>
        <a:ea typeface=""/>
        <a:cs typeface=""/>
      </a:majorFont>
      <a:minorFont>
        <a:latin typeface="Open Sans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3751</TotalTime>
  <Words>375</Words>
  <Application>Microsoft Office PowerPoint</Application>
  <PresentationFormat>Widescreen</PresentationFormat>
  <Paragraphs>53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Open Sans bold</vt:lpstr>
      <vt:lpstr>Open Sans Light</vt:lpstr>
      <vt:lpstr>Wingdings</vt:lpstr>
      <vt:lpstr>Courier New</vt:lpstr>
      <vt:lpstr>Arial</vt:lpstr>
      <vt:lpstr>Open Sans</vt:lpstr>
      <vt:lpstr>Sandia Angles</vt:lpstr>
      <vt:lpstr>Multi-scenario Extreme Weather Simulator (MEWS)</vt:lpstr>
      <vt:lpstr>Objectives</vt:lpstr>
      <vt:lpstr>Python</vt:lpstr>
      <vt:lpstr>Multi-state Markov chains</vt:lpstr>
      <vt:lpstr>Hot/Cold extreme simulation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Rejeki Lancar</dc:creator>
  <cp:lastModifiedBy>Villa, Daniel L</cp:lastModifiedBy>
  <cp:revision>450</cp:revision>
  <dcterms:created xsi:type="dcterms:W3CDTF">2018-07-21T13:25:45Z</dcterms:created>
  <dcterms:modified xsi:type="dcterms:W3CDTF">2021-06-16T17:37:50Z</dcterms:modified>
</cp:coreProperties>
</file>