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608" r:id="rId2"/>
    <p:sldId id="610" r:id="rId3"/>
    <p:sldId id="616" r:id="rId4"/>
    <p:sldId id="611" r:id="rId5"/>
    <p:sldId id="612" r:id="rId6"/>
    <p:sldId id="613" r:id="rId7"/>
    <p:sldId id="614" r:id="rId8"/>
    <p:sldId id="617" r:id="rId9"/>
    <p:sldId id="615" r:id="rId10"/>
    <p:sldId id="618" r:id="rId11"/>
    <p:sldId id="620" r:id="rId12"/>
    <p:sldId id="619" r:id="rId13"/>
  </p:sldIdLst>
  <p:sldSz cx="9144000" cy="6858000" type="letter"/>
  <p:notesSz cx="6997700" cy="9271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7E800E"/>
    <a:srgbClr val="C200C2"/>
    <a:srgbClr val="CC6600"/>
    <a:srgbClr val="6600FF"/>
    <a:srgbClr val="CC99FF"/>
    <a:srgbClr val="9999FF"/>
    <a:srgbClr val="8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 snapToGrid="0">
      <p:cViewPr>
        <p:scale>
          <a:sx n="90" d="100"/>
          <a:sy n="90" d="100"/>
        </p:scale>
        <p:origin x="-2176" y="-264"/>
      </p:cViewPr>
      <p:guideLst>
        <p:guide orient="horz" pos="3216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6"/>
    </p:cViewPr>
  </p:sorterViewPr>
  <p:notesViewPr>
    <p:cSldViewPr snapToGrid="0">
      <p:cViewPr>
        <p:scale>
          <a:sx n="100" d="100"/>
          <a:sy n="100" d="100"/>
        </p:scale>
        <p:origin x="-708" y="-6"/>
      </p:cViewPr>
      <p:guideLst>
        <p:guide orient="horz" pos="2919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6" tIns="45998" rIns="91996" bIns="45998" numCol="1" anchor="t" anchorCtr="0" compatLnSpc="1">
            <a:prstTxWarp prst="textNoShape">
              <a:avLst/>
            </a:prstTxWarp>
          </a:bodyPr>
          <a:lstStyle>
            <a:lvl1pPr algn="l" defTabSz="920750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6" tIns="45998" rIns="91996" bIns="45998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6" tIns="45998" rIns="91996" bIns="45998" numCol="1" anchor="b" anchorCtr="0" compatLnSpc="1">
            <a:prstTxWarp prst="textNoShape">
              <a:avLst/>
            </a:prstTxWarp>
          </a:bodyPr>
          <a:lstStyle>
            <a:lvl1pPr algn="l" defTabSz="920750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6" tIns="45998" rIns="91996" bIns="45998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/>
            </a:lvl1pPr>
          </a:lstStyle>
          <a:p>
            <a:fld id="{611C64F3-23B8-4273-89BB-967E3596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39" rIns="92880" bIns="4643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39" rIns="92880" bIns="4643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39" rIns="92880" bIns="464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39" rIns="92880" bIns="4643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07450"/>
            <a:ext cx="303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39" rIns="92880" bIns="4643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56326EDE-9263-47D7-842C-82BE088E1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62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11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C847-1D64-4CBB-A0B9-63CBDE585BE3}" type="slidenum">
              <a:rPr lang="en-US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overview title 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30163"/>
            <a:ext cx="9145588" cy="691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3"/>
          <p:cNvSpPr txBox="1">
            <a:spLocks noChangeArrowheads="1"/>
          </p:cNvSpPr>
          <p:nvPr userDrawn="1"/>
        </p:nvSpPr>
        <p:spPr bwMode="auto">
          <a:xfrm>
            <a:off x="2701925" y="6126163"/>
            <a:ext cx="41481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Sandia is a multiprogram laboratory operated by Sandia Corporation, a Lockheed Martin Company, for the United States Department of Energy’s National Nuclear Security Administration under contract DE-AC04-94AL85000. SAND2009-2801P</a:t>
            </a:r>
          </a:p>
          <a:p>
            <a:endParaRPr lang="en-US" sz="800"/>
          </a:p>
        </p:txBody>
      </p:sp>
      <p:pic>
        <p:nvPicPr>
          <p:cNvPr id="4" name="Picture 5" descr="DOE_color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4"/>
          <p:cNvSpPr txBox="1">
            <a:spLocks noChangeArrowheads="1"/>
          </p:cNvSpPr>
          <p:nvPr userDrawn="1"/>
        </p:nvSpPr>
        <p:spPr bwMode="auto">
          <a:xfrm>
            <a:off x="3284538" y="4065588"/>
            <a:ext cx="27876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>
                <a:solidFill>
                  <a:schemeClr val="bg1"/>
                </a:solidFill>
              </a:rPr>
              <a:t>Event name, presenter</a:t>
            </a:r>
            <a:br>
              <a:rPr lang="en-US" sz="2000">
                <a:solidFill>
                  <a:schemeClr val="bg1"/>
                </a:solidFill>
              </a:rPr>
            </a:b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228600"/>
            <a:ext cx="18478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228600"/>
            <a:ext cx="53911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3" y="228600"/>
            <a:ext cx="73152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60475"/>
            <a:ext cx="36195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2100" y="1260475"/>
            <a:ext cx="36195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60475"/>
            <a:ext cx="3619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260475"/>
            <a:ext cx="3619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7" descr="overview_ slide mast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30163"/>
            <a:ext cx="9145588" cy="691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260475"/>
            <a:ext cx="7391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228600"/>
            <a:ext cx="73152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9" name="Picture 5" descr="DOE_color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8" r:id="rId2"/>
    <p:sldLayoutId id="2147483797" r:id="rId3"/>
    <p:sldLayoutId id="2147483796" r:id="rId4"/>
    <p:sldLayoutId id="2147483795" r:id="rId5"/>
    <p:sldLayoutId id="2147483794" r:id="rId6"/>
    <p:sldLayoutId id="2147483793" r:id="rId7"/>
    <p:sldLayoutId id="2147483792" r:id="rId8"/>
    <p:sldLayoutId id="2147483791" r:id="rId9"/>
    <p:sldLayoutId id="2147483790" r:id="rId10"/>
    <p:sldLayoutId id="2147483789" r:id="rId11"/>
    <p:sldLayoutId id="2147483788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3B5BA7"/>
        </a:buClr>
        <a:buSzPct val="75000"/>
        <a:buFont typeface="Wingdings" pitchFamily="-111" charset="2"/>
        <a:buChar char="n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14350" indent="-171450" algn="l" rtl="0" eaLnBrk="1" fontAlgn="base" hangingPunct="1">
        <a:spcBef>
          <a:spcPct val="20000"/>
        </a:spcBef>
        <a:spcAft>
          <a:spcPct val="0"/>
        </a:spcAft>
        <a:buClr>
          <a:srgbClr val="386DC4"/>
        </a:buClr>
        <a:buSzPct val="75000"/>
        <a:buFont typeface="Helvetica CE" pitchFamily="-111" charset="-18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33"/>
        </a:buClr>
        <a:buSzPct val="65000"/>
        <a:buFont typeface="Wingdings" pitchFamily="-111" charset="2"/>
        <a:buChar char="w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33"/>
        </a:buClr>
        <a:buFont typeface="Wingdings" pitchFamily="-111" charset="2"/>
        <a:buChar char="§"/>
        <a:defRPr sz="16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-111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Overview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3" y="1199444"/>
            <a:ext cx="766029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small" dirty="0" smtClean="0">
                <a:latin typeface="Courier New"/>
                <a:cs typeface="Courier New"/>
              </a:rPr>
              <a:t>Payette</a:t>
            </a:r>
            <a:endParaRPr lang="en-US" cap="small" dirty="0" smtClean="0">
              <a:latin typeface="Courier New"/>
              <a:cs typeface="Courier New"/>
            </a:endParaRPr>
          </a:p>
          <a:p>
            <a:pPr algn="l"/>
            <a:r>
              <a:rPr lang="en-US" cap="small" dirty="0">
                <a:latin typeface="Courier New"/>
                <a:cs typeface="Courier New"/>
              </a:rPr>
              <a:t>Payette</a:t>
            </a:r>
            <a:r>
              <a:rPr lang="en-US" dirty="0"/>
              <a:t> is an object oriented material model driver written in </a:t>
            </a:r>
            <a:r>
              <a:rPr lang="en-US" dirty="0" smtClean="0"/>
              <a:t>Python </a:t>
            </a:r>
            <a:r>
              <a:rPr lang="en-US" dirty="0"/>
              <a:t>designed for rapid development and testing of material models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MOTIVATION</a:t>
            </a:r>
          </a:p>
          <a:p>
            <a:pPr algn="l"/>
            <a:r>
              <a:rPr lang="en-US" dirty="0" smtClean="0"/>
              <a:t>Modern finite element codes are too complex and compile/link times too long for efficient material model development.  Additionally, </a:t>
            </a:r>
            <a:r>
              <a:rPr lang="en-US" dirty="0"/>
              <a:t>features such as artificial viscosity can mask the actual material response from constitutive model development. Single element drivers allow the </a:t>
            </a:r>
            <a:r>
              <a:rPr lang="en-US" dirty="0" smtClean="0"/>
              <a:t>constitutive </a:t>
            </a:r>
            <a:r>
              <a:rPr lang="en-US" dirty="0"/>
              <a:t>model developer to concentrate on model development and not the finite element response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HISTORY</a:t>
            </a:r>
          </a:p>
          <a:p>
            <a:pPr algn="l"/>
            <a:r>
              <a:rPr lang="en-US" cap="small" dirty="0">
                <a:latin typeface="Courier New"/>
                <a:cs typeface="Courier New"/>
              </a:rPr>
              <a:t>Payette</a:t>
            </a:r>
            <a:r>
              <a:rPr lang="en-US" dirty="0"/>
              <a:t> is an outgrowth of Tom </a:t>
            </a:r>
            <a:r>
              <a:rPr lang="en-US" dirty="0" err="1"/>
              <a:t>Pucick’s</a:t>
            </a:r>
            <a:r>
              <a:rPr lang="en-US" dirty="0"/>
              <a:t> MMD and Rebecca Brannon’s MED drivers. Both these other drivers are written in Fortran.</a:t>
            </a:r>
            <a:endParaRPr lang="en-US" b="1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6016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Optional Blocks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3" y="1199444"/>
            <a:ext cx="7660292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 smtClean="0"/>
              <a:t>OPTIONAL BLOCKS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begin </a:t>
            </a:r>
            <a:r>
              <a:rPr lang="en-US" dirty="0" err="1" smtClean="0">
                <a:latin typeface="Courier New"/>
                <a:cs typeface="Courier New"/>
              </a:rPr>
              <a:t>mathplot</a:t>
            </a:r>
            <a:endParaRPr lang="en-US" dirty="0" smtClean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VAR1 VAR2 VAR3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var4, var5, var6,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...</a:t>
            </a:r>
            <a:endParaRPr lang="en-US" dirty="0">
              <a:latin typeface="Courier New"/>
              <a:cs typeface="Courier New"/>
            </a:endParaRP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end </a:t>
            </a:r>
            <a:r>
              <a:rPr lang="en-US" dirty="0" err="1" smtClean="0">
                <a:latin typeface="Courier New"/>
                <a:cs typeface="Courier New"/>
              </a:rPr>
              <a:t>mathplot</a:t>
            </a:r>
            <a:endParaRPr lang="en-US" dirty="0" smtClean="0">
              <a:latin typeface="Courier New"/>
              <a:cs typeface="Courier New"/>
            </a:endParaRPr>
          </a:p>
          <a:p>
            <a:pPr lvl="2" algn="l"/>
            <a:endParaRPr lang="en-US" b="1" dirty="0">
              <a:latin typeface="Courier New"/>
              <a:cs typeface="Courier New"/>
            </a:endParaRPr>
          </a:p>
          <a:p>
            <a:pPr algn="l">
              <a:lnSpc>
                <a:spcPct val="90000"/>
              </a:lnSpc>
            </a:pPr>
            <a:r>
              <a:rPr lang="en-US" b="1" dirty="0" smtClean="0"/>
              <a:t>EXAMPLE</a:t>
            </a:r>
            <a:endParaRPr lang="en-US" b="1" dirty="0"/>
          </a:p>
          <a:p>
            <a:pPr lvl="2" algn="l"/>
            <a:r>
              <a:rPr lang="en-US" dirty="0">
                <a:latin typeface="Courier New"/>
                <a:cs typeface="Courier New"/>
              </a:rPr>
              <a:t>begin </a:t>
            </a:r>
            <a:r>
              <a:rPr lang="en-US" dirty="0" err="1">
                <a:latin typeface="Courier New"/>
                <a:cs typeface="Courier New"/>
              </a:rPr>
              <a:t>mathplot</a:t>
            </a:r>
            <a:endParaRPr lang="en-US" dirty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time sig11 sig22 sig33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eps11 eps22 eps33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I1 ROOTJ2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end </a:t>
            </a:r>
            <a:r>
              <a:rPr lang="en-US" dirty="0" err="1">
                <a:latin typeface="Courier New"/>
                <a:cs typeface="Courier New"/>
              </a:rPr>
              <a:t>mathplot</a:t>
            </a:r>
            <a:endParaRPr lang="en-US" b="1" dirty="0">
              <a:latin typeface="Courier New"/>
              <a:cs typeface="Courier New"/>
            </a:endParaRPr>
          </a:p>
          <a:p>
            <a:pPr lvl="2" algn="l"/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73440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Example Input File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3" y="1199444"/>
            <a:ext cx="7660292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Courier New"/>
                <a:cs typeface="Courier New"/>
              </a:rPr>
              <a:t>begin simulation test elastic</a:t>
            </a:r>
          </a:p>
          <a:p>
            <a:pPr algn="l"/>
            <a:r>
              <a:rPr lang="en-US" sz="1200" dirty="0" smtClean="0">
                <a:latin typeface="Courier New"/>
                <a:cs typeface="Courier New"/>
              </a:rPr>
              <a:t>begin </a:t>
            </a:r>
            <a:r>
              <a:rPr lang="en-US" sz="1200" dirty="0">
                <a:latin typeface="Courier New"/>
                <a:cs typeface="Courier New"/>
              </a:rPr>
              <a:t>boundary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kappa = 0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tstar</a:t>
            </a:r>
            <a:r>
              <a:rPr lang="en-US" sz="1200" dirty="0">
                <a:latin typeface="Courier New"/>
                <a:cs typeface="Courier New"/>
              </a:rPr>
              <a:t> = 1.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ampl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</a:t>
            </a:r>
            <a:endParaRPr lang="en-US" sz="1200" dirty="0">
              <a:latin typeface="Courier New"/>
              <a:cs typeface="Courier New"/>
            </a:endParaRPr>
          </a:p>
          <a:p>
            <a:pPr algn="l"/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begin </a:t>
            </a:r>
            <a:r>
              <a:rPr lang="en-US" sz="1200" dirty="0">
                <a:latin typeface="Courier New"/>
                <a:cs typeface="Courier New"/>
              </a:rPr>
              <a:t>legs</a:t>
            </a:r>
          </a:p>
          <a:p>
            <a:pPr algn="l"/>
            <a:r>
              <a:rPr lang="en-US" sz="1200" dirty="0" smtClean="0">
                <a:latin typeface="Courier New"/>
                <a:cs typeface="Courier New"/>
              </a:rPr>
              <a:t>    0</a:t>
            </a:r>
            <a:r>
              <a:rPr lang="en-US" sz="1200" dirty="0">
                <a:latin typeface="Courier New"/>
                <a:cs typeface="Courier New"/>
              </a:rPr>
              <a:t>,     0.,   0.,   222222, 0., 0., 0., 0., 0., 0.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  1,     1.,   1.,   222222, .1, 0., 0., 0., 0., 0.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  2,     2.,   1.,   222222, 0., 0., 0., 0., 0., 0.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  3,     3.,   1.,   888, .10517091808, 0., 0.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  4,     4.,   1.,   888, 0., 0., 0.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  5,     5.,   1.,   555555555, 1.10517091808, 1.0, 1.0, 0., 0., 0., 0., 0., 0.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  6,     6.,   1.,   555555555, 1.0, 1.0, 1.0, 0., 0., 0., 0., 0., 0.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end legs</a:t>
            </a:r>
          </a:p>
          <a:p>
            <a:pPr algn="l"/>
            <a:r>
              <a:rPr lang="en-US" sz="1200" dirty="0" smtClean="0">
                <a:latin typeface="Courier New"/>
                <a:cs typeface="Courier New"/>
              </a:rPr>
              <a:t>end </a:t>
            </a:r>
            <a:r>
              <a:rPr lang="en-US" sz="1200" dirty="0">
                <a:latin typeface="Courier New"/>
                <a:cs typeface="Courier New"/>
              </a:rPr>
              <a:t>boundary</a:t>
            </a:r>
          </a:p>
          <a:p>
            <a:pPr algn="l"/>
            <a:r>
              <a:rPr lang="en-US" sz="1200" dirty="0" smtClean="0">
                <a:latin typeface="Courier New"/>
                <a:cs typeface="Courier New"/>
              </a:rPr>
              <a:t>begin </a:t>
            </a:r>
            <a:r>
              <a:rPr lang="en-US" sz="1200" dirty="0">
                <a:latin typeface="Courier New"/>
                <a:cs typeface="Courier New"/>
              </a:rPr>
              <a:t>material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constitutive model elastic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RHO 1000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A1 23e6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G 53.e9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K 135.e9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end material</a:t>
            </a:r>
          </a:p>
          <a:p>
            <a:pPr algn="l"/>
            <a:r>
              <a:rPr lang="en-US" sz="1200" dirty="0" smtClean="0">
                <a:latin typeface="Courier New"/>
                <a:cs typeface="Courier New"/>
              </a:rPr>
              <a:t>begin </a:t>
            </a:r>
            <a:r>
              <a:rPr lang="en-US" sz="1200" dirty="0" err="1">
                <a:latin typeface="Courier New"/>
                <a:cs typeface="Courier New"/>
              </a:rPr>
              <a:t>mathplot</a:t>
            </a:r>
            <a:endParaRPr lang="en-US" sz="1200" dirty="0">
              <a:latin typeface="Courier New"/>
              <a:cs typeface="Courier New"/>
            </a:endParaRP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sig11, sig22, sig33,</a:t>
            </a:r>
          </a:p>
          <a:p>
            <a:pPr algn="l"/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qssigxx</a:t>
            </a:r>
            <a:endParaRPr lang="en-US" sz="1200" dirty="0">
              <a:latin typeface="Courier New"/>
              <a:cs typeface="Courier New"/>
            </a:endParaRPr>
          </a:p>
          <a:p>
            <a:pPr algn="l"/>
            <a:r>
              <a:rPr lang="en-US" sz="1200" dirty="0">
                <a:latin typeface="Courier New"/>
                <a:cs typeface="Courier New"/>
              </a:rPr>
              <a:t>end </a:t>
            </a:r>
            <a:r>
              <a:rPr lang="en-US" sz="1200" dirty="0" err="1">
                <a:latin typeface="Courier New"/>
                <a:cs typeface="Courier New"/>
              </a:rPr>
              <a:t>mathplot</a:t>
            </a:r>
            <a:endParaRPr lang="en-US" sz="1200" dirty="0">
              <a:latin typeface="Courier New"/>
              <a:cs typeface="Courier New"/>
            </a:endParaRPr>
          </a:p>
          <a:p>
            <a:pPr algn="l"/>
            <a:r>
              <a:rPr lang="en-US" sz="1200" dirty="0">
                <a:latin typeface="Courier New"/>
                <a:cs typeface="Courier New"/>
              </a:rPr>
              <a:t>end simulation</a:t>
            </a:r>
          </a:p>
        </p:txBody>
      </p:sp>
    </p:spTree>
    <p:extLst>
      <p:ext uri="{BB962C8B-B14F-4D97-AF65-F5344CB8AC3E}">
        <p14:creationId xmlns:p14="http://schemas.microsoft.com/office/powerpoint/2010/main" val="31046871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Testing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2" y="1199444"/>
            <a:ext cx="829529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TESTING</a:t>
            </a:r>
            <a:endParaRPr lang="en-US" b="1" dirty="0"/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/>
              <a:t>Testing Payette is through the</a:t>
            </a:r>
            <a:r>
              <a:rPr lang="en-US" dirty="0"/>
              <a:t> </a:t>
            </a:r>
            <a:r>
              <a:rPr lang="en-US" dirty="0" err="1" smtClean="0">
                <a:latin typeface="Courier New"/>
                <a:cs typeface="Courier New"/>
              </a:rPr>
              <a:t>testPayette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script</a:t>
            </a:r>
            <a:endParaRPr lang="en-US" dirty="0" smtClean="0">
              <a:latin typeface="+mn-lt"/>
              <a:cs typeface="Arial"/>
            </a:endParaRPr>
          </a:p>
          <a:p>
            <a:pPr marL="742950" lvl="1" indent="-285750" algn="l"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B</a:t>
            </a:r>
            <a:r>
              <a:rPr lang="en-US" dirty="0" smtClean="0">
                <a:latin typeface="Arial"/>
                <a:cs typeface="Arial"/>
              </a:rPr>
              <a:t>asic usage: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 	</a:t>
            </a:r>
            <a:r>
              <a:rPr lang="en-US" dirty="0" smtClean="0">
                <a:latin typeface="Courier New"/>
                <a:cs typeface="Courier New"/>
              </a:rPr>
              <a:t>% </a:t>
            </a:r>
            <a:r>
              <a:rPr lang="en-US" dirty="0" err="1" smtClean="0">
                <a:latin typeface="Courier New"/>
                <a:cs typeface="Courier New"/>
              </a:rPr>
              <a:t>testPayette</a:t>
            </a:r>
            <a:endParaRPr lang="en-US" dirty="0" smtClean="0">
              <a:latin typeface="Courier New"/>
              <a:cs typeface="Courier New"/>
            </a:endParaRPr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>
                <a:latin typeface="Arial"/>
                <a:cs typeface="Arial"/>
              </a:rPr>
              <a:t>For complete list of options for </a:t>
            </a:r>
            <a:r>
              <a:rPr lang="en-US" dirty="0" err="1" smtClean="0">
                <a:latin typeface="Courier New"/>
                <a:cs typeface="Courier New"/>
              </a:rPr>
              <a:t>testPayette</a:t>
            </a:r>
            <a:r>
              <a:rPr lang="en-US" dirty="0" smtClean="0">
                <a:latin typeface="Arial"/>
                <a:cs typeface="Arial"/>
              </a:rPr>
              <a:t> execute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% </a:t>
            </a:r>
            <a:r>
              <a:rPr lang="en-US" dirty="0" err="1" smtClean="0">
                <a:latin typeface="Courier New"/>
                <a:cs typeface="Courier New"/>
              </a:rPr>
              <a:t>testPayette</a:t>
            </a:r>
            <a:r>
              <a:rPr lang="en-US" dirty="0" smtClean="0">
                <a:latin typeface="Courier New"/>
                <a:cs typeface="Courier New"/>
              </a:rPr>
              <a:t> –h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Arial"/>
                <a:cs typeface="Arial"/>
              </a:rPr>
              <a:t>for complete list of options</a:t>
            </a:r>
          </a:p>
          <a:p>
            <a:pPr lvl="1" algn="l"/>
            <a:endParaRPr lang="en-US" dirty="0" smtClean="0">
              <a:latin typeface="Arial"/>
              <a:cs typeface="Arial"/>
            </a:endParaRPr>
          </a:p>
          <a:p>
            <a:pPr algn="l"/>
            <a:r>
              <a:rPr lang="en-US" b="1" dirty="0" smtClean="0"/>
              <a:t>OUTPUT</a:t>
            </a:r>
            <a:endParaRPr lang="en-US" b="1" dirty="0"/>
          </a:p>
          <a:p>
            <a:pPr marL="742950" lvl="1" indent="-285750" algn="l">
              <a:buFont typeface="Courier New"/>
              <a:buChar char="o"/>
            </a:pPr>
            <a:r>
              <a:rPr lang="en-US" dirty="0" err="1" smtClean="0">
                <a:latin typeface="Courier New"/>
                <a:cs typeface="Courier New"/>
              </a:rPr>
              <a:t>testPayette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cs typeface="Courier New"/>
              </a:rPr>
              <a:t>creates the </a:t>
            </a:r>
            <a:r>
              <a:rPr lang="en-US" dirty="0" smtClean="0">
                <a:cs typeface="Courier New"/>
              </a:rPr>
              <a:t>following output in the directory executed   </a:t>
            </a:r>
            <a:br>
              <a:rPr lang="en-US" dirty="0" smtClean="0">
                <a:cs typeface="Courier New"/>
              </a:rPr>
            </a:br>
            <a:r>
              <a:rPr lang="en-US" dirty="0" smtClean="0"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TestResults</a:t>
            </a:r>
            <a:r>
              <a:rPr lang="en-US" dirty="0" smtClean="0">
                <a:latin typeface="Courier New"/>
                <a:cs typeface="Courier New"/>
              </a:rPr>
              <a:t>.$OSTYPE/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summary.html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summary.py</a:t>
            </a:r>
            <a:endParaRPr lang="en-US" dirty="0" smtClean="0">
              <a:latin typeface="Courier New"/>
              <a:cs typeface="Courier New"/>
            </a:endParaRPr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>
                <a:latin typeface="+mn-lt"/>
                <a:cs typeface=""/>
              </a:rPr>
              <a:t>Open </a:t>
            </a:r>
            <a:r>
              <a:rPr lang="en-US" dirty="0" err="1" smtClean="0">
                <a:latin typeface="Courier New"/>
                <a:cs typeface="Courier New"/>
              </a:rPr>
              <a:t>TestResults</a:t>
            </a:r>
            <a:r>
              <a:rPr lang="en-US" dirty="0" smtClean="0">
                <a:latin typeface="Courier New"/>
                <a:cs typeface="Courier New"/>
              </a:rPr>
              <a:t>.$OSTYPE/</a:t>
            </a:r>
            <a:r>
              <a:rPr lang="en-US" dirty="0" err="1" smtClean="0">
                <a:latin typeface="Courier New"/>
                <a:cs typeface="Courier New"/>
              </a:rPr>
              <a:t>summary.html</a:t>
            </a:r>
            <a:r>
              <a:rPr lang="en-US" dirty="0" smtClean="0">
                <a:latin typeface="+mn-lt"/>
                <a:cs typeface=""/>
              </a:rPr>
              <a:t> for a summary of tests run</a:t>
            </a:r>
          </a:p>
          <a:p>
            <a:pPr marL="742950" lvl="1" indent="-285750" algn="l">
              <a:buFont typeface="Courier New"/>
              <a:buChar char="o"/>
            </a:pPr>
            <a:endParaRPr lang="en-US" b="1" dirty="0">
              <a:latin typeface="+mn-lt"/>
              <a:cs typeface=""/>
            </a:endParaRPr>
          </a:p>
          <a:p>
            <a:pPr algn="l"/>
            <a:r>
              <a:rPr lang="en-US" b="1" dirty="0" smtClean="0"/>
              <a:t>EXAMPLE: Run “fast” </a:t>
            </a:r>
            <a:r>
              <a:rPr lang="en-US" b="1" dirty="0" err="1" smtClean="0"/>
              <a:t>kayenta</a:t>
            </a:r>
            <a:r>
              <a:rPr lang="en-US" b="1" dirty="0" smtClean="0"/>
              <a:t> tests on 4 processors</a:t>
            </a:r>
          </a:p>
          <a:p>
            <a:pPr marL="800100" lvl="1" indent="-342900" algn="l">
              <a:buFont typeface="Courier New"/>
              <a:buChar char="o"/>
            </a:pPr>
            <a:r>
              <a:rPr lang="en-US" dirty="0" smtClean="0">
                <a:latin typeface="Courier New"/>
                <a:cs typeface="Courier New"/>
              </a:rPr>
              <a:t>% </a:t>
            </a:r>
            <a:r>
              <a:rPr lang="en-US" dirty="0" err="1" smtClean="0">
                <a:latin typeface="Courier New"/>
                <a:cs typeface="Courier New"/>
              </a:rPr>
              <a:t>testPayette</a:t>
            </a:r>
            <a:r>
              <a:rPr lang="en-US" dirty="0" smtClean="0">
                <a:latin typeface="Courier New"/>
                <a:cs typeface="Courier New"/>
              </a:rPr>
              <a:t> –k fast –k </a:t>
            </a:r>
            <a:r>
              <a:rPr lang="en-US" dirty="0" err="1" smtClean="0">
                <a:latin typeface="Courier New"/>
                <a:cs typeface="Courier New"/>
              </a:rPr>
              <a:t>kayenta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–j 4</a:t>
            </a:r>
            <a:endParaRPr lang="en-US" dirty="0">
              <a:latin typeface="Courier New"/>
              <a:cs typeface="Courier New"/>
            </a:endParaRPr>
          </a:p>
          <a:p>
            <a:pPr lvl="1" algn="l"/>
            <a:endParaRPr lang="en-US" dirty="0">
              <a:latin typeface="+mn-lt"/>
              <a:cs typeface=""/>
            </a:endParaRPr>
          </a:p>
          <a:p>
            <a:pPr lvl="1" algn="l"/>
            <a:endParaRPr lang="en-US" dirty="0" smtClean="0">
              <a:latin typeface="+mn-lt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168447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Overview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3" y="1199444"/>
            <a:ext cx="766029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APPROACH</a:t>
            </a:r>
          </a:p>
          <a:p>
            <a:pPr algn="l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cap="small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exercises the material model by “driving” it with the required mechanical and electrical inputs</a:t>
            </a:r>
          </a:p>
          <a:p>
            <a:pPr algn="l"/>
            <a:endParaRPr lang="en-US" cap="small" dirty="0">
              <a:latin typeface="Courier New"/>
              <a:cs typeface="Courier New"/>
            </a:endParaRPr>
          </a:p>
          <a:p>
            <a:pPr algn="l"/>
            <a:r>
              <a:rPr lang="en-US" b="1" dirty="0" smtClean="0"/>
              <a:t>MECHANICAL DRIVERS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/>
              <a:t>Direct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/>
              <a:t>Strain rate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/>
              <a:t>Strain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/>
              <a:t>Deformation Gradient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/>
              <a:t>Displacement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/>
              <a:t>Velocity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/>
              <a:t>Inverse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/>
              <a:t>Stress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/>
              <a:t>Stress rate</a:t>
            </a:r>
          </a:p>
          <a:p>
            <a:pPr lvl="1" algn="l"/>
            <a:endParaRPr lang="en-US" dirty="0"/>
          </a:p>
          <a:p>
            <a:pPr algn="l"/>
            <a:r>
              <a:rPr lang="en-US" b="1" dirty="0" smtClean="0"/>
              <a:t>ELECTRICAL DRIVERS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/>
              <a:t>Direct</a:t>
            </a:r>
            <a:endParaRPr lang="en-US" b="1" dirty="0" smtClean="0"/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/>
              <a:t>Electric Field</a:t>
            </a:r>
          </a:p>
        </p:txBody>
      </p:sp>
    </p:spTree>
    <p:extLst>
      <p:ext uri="{BB962C8B-B14F-4D97-AF65-F5344CB8AC3E}">
        <p14:creationId xmlns:p14="http://schemas.microsoft.com/office/powerpoint/2010/main" val="33822300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Building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2" y="1114778"/>
            <a:ext cx="8450515" cy="557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SYSTEM REQUIREMENTS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>
                <a:latin typeface="Arial"/>
                <a:cs typeface="Arial"/>
              </a:rPr>
              <a:t>Python 2.6 or newer with </a:t>
            </a:r>
            <a:r>
              <a:rPr lang="en-US" dirty="0" err="1" smtClean="0">
                <a:latin typeface="Arial"/>
                <a:cs typeface="Arial"/>
              </a:rPr>
              <a:t>Numpy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SciPy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SymPy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matplotlib</a:t>
            </a:r>
            <a:endParaRPr lang="en-US" dirty="0" smtClean="0">
              <a:latin typeface="Arial"/>
              <a:cs typeface="Arial"/>
            </a:endParaRPr>
          </a:p>
          <a:p>
            <a:pPr marL="742950" lvl="1" indent="-285750" algn="l"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Tested on Mac OSX 10.6, Linux RHEL 5, Linux </a:t>
            </a:r>
            <a:r>
              <a:rPr lang="en-US" dirty="0" smtClean="0">
                <a:latin typeface="Arial"/>
                <a:cs typeface="Arial"/>
              </a:rPr>
              <a:t>Ubuntu</a:t>
            </a:r>
          </a:p>
          <a:p>
            <a:pPr algn="l">
              <a:lnSpc>
                <a:spcPct val="70000"/>
              </a:lnSpc>
            </a:pPr>
            <a:endParaRPr lang="en-US" b="1" dirty="0"/>
          </a:p>
          <a:p>
            <a:pPr algn="l"/>
            <a:r>
              <a:rPr lang="en-US" b="1" dirty="0" smtClean="0"/>
              <a:t>OBTAINING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dirty="0" err="1"/>
              <a:t>svn</a:t>
            </a:r>
            <a:r>
              <a:rPr lang="en-US" dirty="0"/>
              <a:t>://</a:t>
            </a:r>
            <a:r>
              <a:rPr lang="en-US" dirty="0" err="1" smtClean="0"/>
              <a:t>lenny.eng.utah.edu</a:t>
            </a:r>
            <a:r>
              <a:rPr lang="en-US" dirty="0"/>
              <a:t>/</a:t>
            </a:r>
            <a:r>
              <a:rPr lang="en-US" dirty="0" err="1"/>
              <a:t>csm</a:t>
            </a:r>
            <a:r>
              <a:rPr lang="en-US" dirty="0"/>
              <a:t>/local/</a:t>
            </a:r>
            <a:r>
              <a:rPr lang="en-US" dirty="0" err="1"/>
              <a:t>svn</a:t>
            </a:r>
            <a:r>
              <a:rPr lang="en-US" dirty="0"/>
              <a:t>/Payette</a:t>
            </a:r>
            <a:r>
              <a:rPr lang="en-US" dirty="0" smtClean="0"/>
              <a:t>/trunk</a:t>
            </a:r>
          </a:p>
          <a:p>
            <a:pPr lvl="1" algn="l">
              <a:lnSpc>
                <a:spcPct val="70000"/>
              </a:lnSpc>
            </a:pPr>
            <a:endParaRPr lang="en-US" b="1" dirty="0"/>
          </a:p>
          <a:p>
            <a:pPr algn="l"/>
            <a:r>
              <a:rPr lang="en-US" b="1" dirty="0" smtClean="0"/>
              <a:t>ENVIRONMENT SETUP</a:t>
            </a:r>
            <a:endParaRPr lang="en-US" b="1" dirty="0"/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/>
              <a:t>Create environment variable PAYETTE_HOME </a:t>
            </a:r>
            <a:br>
              <a:rPr lang="en-US" dirty="0" smtClean="0"/>
            </a:br>
            <a:r>
              <a:rPr lang="en-US" dirty="0" smtClean="0"/>
              <a:t>that points to Payette/trunk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/>
              <a:t>Add $PAYETTE_HOME/Toolset to $PATH</a:t>
            </a:r>
          </a:p>
          <a:p>
            <a:pPr lvl="1" algn="l">
              <a:lnSpc>
                <a:spcPct val="70000"/>
              </a:lnSpc>
            </a:pPr>
            <a:endParaRPr lang="en-US" dirty="0" smtClean="0"/>
          </a:p>
          <a:p>
            <a:pPr algn="l"/>
            <a:r>
              <a:rPr lang="en-US" b="1" dirty="0" smtClean="0"/>
              <a:t>KAYENTA MATERIAL MODEL</a:t>
            </a:r>
            <a:endParaRPr lang="en-US" b="1" dirty="0"/>
          </a:p>
          <a:p>
            <a:pPr marL="742950" lvl="1" indent="-285750" algn="l">
              <a:buFont typeface="Courier New"/>
              <a:buChar char="o"/>
            </a:pPr>
            <a:r>
              <a:rPr lang="en-US" dirty="0"/>
              <a:t>C</a:t>
            </a:r>
            <a:r>
              <a:rPr lang="en-US" dirty="0" smtClean="0"/>
              <a:t>reate environment variable PAYETTE_KAYENTA </a:t>
            </a:r>
            <a:br>
              <a:rPr lang="en-US" dirty="0" smtClean="0"/>
            </a:br>
            <a:r>
              <a:rPr lang="en-US" dirty="0" smtClean="0"/>
              <a:t>that points to </a:t>
            </a:r>
            <a:r>
              <a:rPr lang="en-US" dirty="0" err="1" smtClean="0"/>
              <a:t>src</a:t>
            </a:r>
            <a:r>
              <a:rPr lang="en-US" dirty="0" smtClean="0"/>
              <a:t>/ directory for </a:t>
            </a:r>
            <a:r>
              <a:rPr lang="en-US" dirty="0" err="1" smtClean="0"/>
              <a:t>Kayenta</a:t>
            </a:r>
            <a:endParaRPr lang="en-US" dirty="0" smtClean="0"/>
          </a:p>
          <a:p>
            <a:pPr lvl="1" algn="l">
              <a:lnSpc>
                <a:spcPct val="70000"/>
              </a:lnSpc>
            </a:pPr>
            <a:endParaRPr lang="en-US" b="1" dirty="0"/>
          </a:p>
          <a:p>
            <a:pPr algn="l"/>
            <a:r>
              <a:rPr lang="en-US" b="1" dirty="0"/>
              <a:t>BUILDING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/>
              <a:t>In </a:t>
            </a:r>
            <a:r>
              <a:rPr lang="en-US" dirty="0"/>
              <a:t>$PAYETTE_HOME/Toolset, execute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python </a:t>
            </a:r>
            <a:r>
              <a:rPr lang="en-US" dirty="0" err="1" smtClean="0">
                <a:latin typeface="Courier New"/>
                <a:cs typeface="Courier New"/>
              </a:rPr>
              <a:t>buildPayette</a:t>
            </a:r>
            <a:endParaRPr lang="en-US" dirty="0" smtClean="0">
              <a:latin typeface="Courier New"/>
              <a:cs typeface="Courier New"/>
            </a:endParaRPr>
          </a:p>
          <a:p>
            <a:pPr lvl="1" algn="l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%./</a:t>
            </a:r>
            <a:r>
              <a:rPr lang="en-US" dirty="0" err="1" smtClean="0">
                <a:latin typeface="Courier New"/>
                <a:cs typeface="Courier New"/>
              </a:rPr>
              <a:t>rebuildPayette</a:t>
            </a:r>
            <a:endParaRPr lang="en-US" dirty="0">
              <a:latin typeface="Courier New"/>
              <a:cs typeface="Courier New"/>
            </a:endParaRPr>
          </a:p>
          <a:p>
            <a:pPr lvl="1" algn="l">
              <a:lnSpc>
                <a:spcPct val="90000"/>
              </a:lnSpc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62261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Running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2" y="1199444"/>
            <a:ext cx="829529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RUNNING</a:t>
            </a:r>
            <a:endParaRPr lang="en-US" b="1" dirty="0"/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/>
              <a:t>Interacting with Payette is through the</a:t>
            </a:r>
            <a:r>
              <a:rPr lang="en-US" dirty="0"/>
              <a:t> </a:t>
            </a:r>
            <a:r>
              <a:rPr lang="en-US" dirty="0" err="1" smtClean="0">
                <a:latin typeface="Courier New"/>
                <a:cs typeface="Courier New"/>
              </a:rPr>
              <a:t>runPayette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Arial"/>
                <a:cs typeface="Arial"/>
              </a:rPr>
              <a:t>script and properly formatted input files.  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>
                <a:latin typeface="Arial"/>
                <a:cs typeface="Arial"/>
              </a:rPr>
              <a:t>Basic usage: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 	</a:t>
            </a:r>
            <a:r>
              <a:rPr lang="en-US" dirty="0" smtClean="0">
                <a:latin typeface="Courier New"/>
                <a:cs typeface="Courier New"/>
              </a:rPr>
              <a:t>% </a:t>
            </a:r>
            <a:r>
              <a:rPr lang="en-US" dirty="0" err="1">
                <a:latin typeface="Courier New"/>
                <a:cs typeface="Courier New"/>
              </a:rPr>
              <a:t>runPayette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input_file</a:t>
            </a:r>
            <a:endParaRPr lang="en-US" dirty="0" smtClean="0">
              <a:latin typeface="Courier New"/>
              <a:cs typeface="Courier New"/>
            </a:endParaRPr>
          </a:p>
          <a:p>
            <a:pPr marL="742950" lvl="1" indent="-285750" algn="l">
              <a:buFont typeface="Courier New"/>
              <a:buChar char="o"/>
            </a:pPr>
            <a:r>
              <a:rPr lang="en-US" dirty="0" smtClean="0">
                <a:latin typeface="Arial"/>
                <a:cs typeface="Arial"/>
              </a:rPr>
              <a:t>For complete list of options for </a:t>
            </a:r>
            <a:r>
              <a:rPr lang="en-US" dirty="0" err="1" smtClean="0">
                <a:latin typeface="Courier New"/>
                <a:cs typeface="Courier New"/>
              </a:rPr>
              <a:t>runPayette</a:t>
            </a:r>
            <a:r>
              <a:rPr lang="en-US" dirty="0" smtClean="0">
                <a:latin typeface="Arial"/>
                <a:cs typeface="Arial"/>
              </a:rPr>
              <a:t> execute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% </a:t>
            </a:r>
            <a:r>
              <a:rPr lang="en-US" dirty="0" err="1" smtClean="0">
                <a:latin typeface="Courier New"/>
                <a:cs typeface="Courier New"/>
              </a:rPr>
              <a:t>runPayette</a:t>
            </a:r>
            <a:r>
              <a:rPr lang="en-US" dirty="0" smtClean="0">
                <a:latin typeface="Courier New"/>
                <a:cs typeface="Courier New"/>
              </a:rPr>
              <a:t> –h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Arial"/>
                <a:cs typeface="Arial"/>
              </a:rPr>
              <a:t>for complete list of options</a:t>
            </a:r>
          </a:p>
          <a:p>
            <a:pPr lvl="1" algn="l"/>
            <a:endParaRPr lang="en-US" dirty="0" smtClean="0">
              <a:latin typeface="Arial"/>
              <a:cs typeface="Arial"/>
            </a:endParaRPr>
          </a:p>
          <a:p>
            <a:pPr algn="l"/>
            <a:r>
              <a:rPr lang="en-US" b="1" dirty="0" smtClean="0"/>
              <a:t>OUTPUT</a:t>
            </a:r>
            <a:endParaRPr lang="en-US" b="1" dirty="0"/>
          </a:p>
          <a:p>
            <a:pPr marL="742950" lvl="1" indent="-285750" algn="l">
              <a:buFont typeface="Courier New"/>
              <a:buChar char="o"/>
            </a:pPr>
            <a:r>
              <a:rPr lang="en-US" dirty="0" err="1" smtClean="0">
                <a:latin typeface="Courier New"/>
                <a:cs typeface="Courier New"/>
              </a:rPr>
              <a:t>runPayette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creates the following output for a simulation “</a:t>
            </a:r>
            <a:r>
              <a:rPr lang="en-US" dirty="0" err="1" smtClean="0">
                <a:latin typeface="Courier New"/>
                <a:cs typeface="Courier New"/>
              </a:rPr>
              <a:t>simname</a:t>
            </a:r>
            <a:r>
              <a:rPr lang="en-US" dirty="0" smtClean="0">
                <a:latin typeface="+mn-lt"/>
                <a:cs typeface="Courier New"/>
              </a:rPr>
              <a:t>”: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err="1" smtClean="0">
                <a:latin typeface="Courier New"/>
                <a:cs typeface="Courier New"/>
              </a:rPr>
              <a:t>simname.log</a:t>
            </a:r>
            <a:r>
              <a:rPr lang="en-US" dirty="0" smtClean="0">
                <a:latin typeface="+mn-lt"/>
                <a:cs typeface="Courier New"/>
              </a:rPr>
              <a:t> – log file</a:t>
            </a:r>
          </a:p>
          <a:p>
            <a:pPr marL="1200150" lvl="2" indent="-285750" algn="l">
              <a:buFont typeface="Courier New"/>
              <a:buChar char="o"/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imname.props</a:t>
            </a:r>
            <a:r>
              <a:rPr lang="en-US" dirty="0" smtClean="0">
                <a:cs typeface="Courier New"/>
              </a:rPr>
              <a:t> </a:t>
            </a:r>
            <a:r>
              <a:rPr lang="en-US" dirty="0">
                <a:cs typeface="Courier New"/>
              </a:rPr>
              <a:t>– </a:t>
            </a:r>
            <a:r>
              <a:rPr lang="en-US" dirty="0" smtClean="0">
                <a:cs typeface="Courier New"/>
              </a:rPr>
              <a:t>list of checked properties</a:t>
            </a:r>
            <a:endParaRPr lang="en-US" dirty="0"/>
          </a:p>
          <a:p>
            <a:pPr marL="1200150" lvl="2" indent="-285750" algn="l">
              <a:buFont typeface="Courier New"/>
              <a:buChar char="o"/>
            </a:pPr>
            <a:r>
              <a:rPr lang="en-US" dirty="0" err="1" smtClean="0">
                <a:latin typeface="Courier New"/>
                <a:cs typeface="Courier New"/>
              </a:rPr>
              <a:t>simname.prf</a:t>
            </a:r>
            <a:r>
              <a:rPr lang="en-US" dirty="0" smtClean="0">
                <a:cs typeface="Courier New"/>
              </a:rPr>
              <a:t> </a:t>
            </a:r>
            <a:r>
              <a:rPr lang="en-US" dirty="0">
                <a:cs typeface="Courier New"/>
              </a:rPr>
              <a:t>– </a:t>
            </a:r>
            <a:r>
              <a:rPr lang="en-US" dirty="0" smtClean="0">
                <a:cs typeface="Courier New"/>
              </a:rPr>
              <a:t>restart </a:t>
            </a:r>
            <a:r>
              <a:rPr lang="en-US" dirty="0">
                <a:cs typeface="Courier New"/>
              </a:rPr>
              <a:t>file</a:t>
            </a:r>
            <a:endParaRPr lang="en-US" dirty="0"/>
          </a:p>
          <a:p>
            <a:pPr marL="1200150" lvl="2" indent="-285750" algn="l">
              <a:buFont typeface="Courier New"/>
              <a:buChar char="o"/>
            </a:pPr>
            <a:r>
              <a:rPr lang="en-US" dirty="0" err="1" smtClean="0">
                <a:latin typeface="Courier New"/>
                <a:cs typeface="Courier New"/>
              </a:rPr>
              <a:t>simname.out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>
                <a:cs typeface="Courier New"/>
              </a:rPr>
              <a:t>– </a:t>
            </a:r>
            <a:r>
              <a:rPr lang="en-US" dirty="0" smtClean="0">
                <a:cs typeface="Courier New"/>
              </a:rPr>
              <a:t>output </a:t>
            </a:r>
            <a:r>
              <a:rPr lang="en-US" dirty="0">
                <a:cs typeface="Courier New"/>
              </a:rPr>
              <a:t>file</a:t>
            </a:r>
            <a:endParaRPr lang="en-US" dirty="0"/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>
                <a:latin typeface="Courier New"/>
                <a:cs typeface="Courier New"/>
              </a:rPr>
              <a:t>simname.math1</a:t>
            </a:r>
            <a:r>
              <a:rPr lang="en-US" dirty="0" smtClean="0">
                <a:cs typeface="Courier New"/>
              </a:rPr>
              <a:t> </a:t>
            </a:r>
            <a:r>
              <a:rPr lang="en-US" dirty="0">
                <a:cs typeface="Courier New"/>
              </a:rPr>
              <a:t>– </a:t>
            </a:r>
            <a:r>
              <a:rPr lang="en-US" dirty="0" err="1" smtClean="0">
                <a:cs typeface="Courier New"/>
              </a:rPr>
              <a:t>Mathematica</a:t>
            </a:r>
            <a:r>
              <a:rPr lang="en-US" dirty="0" smtClean="0">
                <a:cs typeface="Courier New"/>
              </a:rPr>
              <a:t> auxiliary </a:t>
            </a:r>
            <a:r>
              <a:rPr lang="en-US" dirty="0">
                <a:cs typeface="Courier New"/>
              </a:rPr>
              <a:t>file</a:t>
            </a:r>
            <a:endParaRPr lang="en-US" dirty="0"/>
          </a:p>
          <a:p>
            <a:pPr marL="1200150" lvl="2" indent="-285750" algn="l">
              <a:buFont typeface="Courier New"/>
              <a:buChar char="o"/>
            </a:pPr>
            <a:r>
              <a:rPr lang="en-US" dirty="0" smtClean="0">
                <a:latin typeface="Courier New"/>
                <a:cs typeface="Courier New"/>
              </a:rPr>
              <a:t>simname.math2</a:t>
            </a:r>
            <a:r>
              <a:rPr lang="en-US" dirty="0" smtClean="0">
                <a:cs typeface="Courier New"/>
              </a:rPr>
              <a:t> </a:t>
            </a:r>
            <a:r>
              <a:rPr lang="en-US" dirty="0">
                <a:cs typeface="Courier New"/>
              </a:rPr>
              <a:t>– </a:t>
            </a:r>
            <a:r>
              <a:rPr lang="en-US" dirty="0" err="1" smtClean="0">
                <a:cs typeface="Courier New"/>
              </a:rPr>
              <a:t>Mathematica</a:t>
            </a:r>
            <a:r>
              <a:rPr lang="en-US" dirty="0" smtClean="0">
                <a:cs typeface="Courier New"/>
              </a:rPr>
              <a:t> auxiliary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119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Input File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3" y="1199444"/>
            <a:ext cx="7660292" cy="524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 smtClean="0"/>
              <a:t>INPUT BLOCKS</a:t>
            </a:r>
          </a:p>
          <a:p>
            <a:pPr algn="l">
              <a:lnSpc>
                <a:spcPct val="90000"/>
              </a:lnSpc>
            </a:pPr>
            <a:r>
              <a:rPr lang="en-US" dirty="0" smtClean="0"/>
              <a:t>Interact with </a:t>
            </a:r>
            <a:r>
              <a:rPr lang="en-US" cap="small" dirty="0" smtClean="0">
                <a:latin typeface="Courier New"/>
                <a:cs typeface="Courier New"/>
              </a:rPr>
              <a:t>Payette </a:t>
            </a:r>
            <a:r>
              <a:rPr lang="en-US" dirty="0" smtClean="0"/>
              <a:t>through blocks: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begin </a:t>
            </a:r>
            <a:r>
              <a:rPr lang="en-US" dirty="0">
                <a:latin typeface="Courier New"/>
                <a:cs typeface="Courier New"/>
              </a:rPr>
              <a:t>&lt;block type&gt; [</a:t>
            </a:r>
            <a:r>
              <a:rPr lang="en-US">
                <a:latin typeface="Courier New"/>
                <a:cs typeface="Courier New"/>
              </a:rPr>
              <a:t>block </a:t>
            </a:r>
            <a:r>
              <a:rPr lang="en-US" smtClean="0">
                <a:latin typeface="Courier New"/>
                <a:cs typeface="Courier New"/>
              </a:rPr>
              <a:t>title]</a:t>
            </a:r>
            <a:endParaRPr lang="en-US" dirty="0" smtClean="0">
              <a:latin typeface="Courier New"/>
              <a:cs typeface="Courier New"/>
            </a:endParaRP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	end </a:t>
            </a:r>
            <a:r>
              <a:rPr lang="en-US" dirty="0">
                <a:latin typeface="Courier New"/>
                <a:cs typeface="Courier New"/>
              </a:rPr>
              <a:t>&lt;block type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algn="l"/>
            <a:endParaRPr lang="en-US" dirty="0">
              <a:latin typeface="Courier New"/>
              <a:cs typeface="Courier New"/>
            </a:endParaRPr>
          </a:p>
          <a:p>
            <a:pPr algn="l">
              <a:lnSpc>
                <a:spcPct val="90000"/>
              </a:lnSpc>
            </a:pPr>
            <a:r>
              <a:rPr lang="en-US" b="1" dirty="0" smtClean="0"/>
              <a:t>REQUIRED BLOCKS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begin simulation &lt;title&gt;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begin </a:t>
            </a:r>
            <a:r>
              <a:rPr lang="en-US" dirty="0">
                <a:latin typeface="Courier New"/>
                <a:cs typeface="Courier New"/>
              </a:rPr>
              <a:t>material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    constitutive </a:t>
            </a:r>
            <a:r>
              <a:rPr lang="en-US" dirty="0">
                <a:latin typeface="Courier New"/>
                <a:cs typeface="Courier New"/>
              </a:rPr>
              <a:t>model &lt;model&gt;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[</a:t>
            </a:r>
            <a:r>
              <a:rPr lang="en-US" dirty="0">
                <a:latin typeface="Courier New"/>
                <a:cs typeface="Courier New"/>
              </a:rPr>
              <a:t>material options] </a:t>
            </a:r>
            <a:endParaRPr lang="en-US" dirty="0" smtClean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end </a:t>
            </a:r>
            <a:r>
              <a:rPr lang="en-US" dirty="0">
                <a:latin typeface="Courier New"/>
                <a:cs typeface="Courier New"/>
              </a:rPr>
              <a:t>material 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begin </a:t>
            </a:r>
            <a:r>
              <a:rPr lang="en-US" dirty="0">
                <a:latin typeface="Courier New"/>
                <a:cs typeface="Courier New"/>
              </a:rPr>
              <a:t>boundary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    [</a:t>
            </a:r>
            <a:r>
              <a:rPr lang="en-US" dirty="0">
                <a:latin typeface="Courier New"/>
                <a:cs typeface="Courier New"/>
              </a:rPr>
              <a:t>boundary options]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    begin </a:t>
            </a:r>
            <a:r>
              <a:rPr lang="en-US" dirty="0">
                <a:latin typeface="Courier New"/>
                <a:cs typeface="Courier New"/>
              </a:rPr>
              <a:t>legs </a:t>
            </a:r>
            <a:endParaRPr lang="en-US" dirty="0" smtClean="0">
              <a:latin typeface="Courier New"/>
              <a:cs typeface="Courier New"/>
            </a:endParaRP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        [</a:t>
            </a:r>
            <a:r>
              <a:rPr lang="en-US" dirty="0">
                <a:latin typeface="Courier New"/>
                <a:cs typeface="Courier New"/>
              </a:rPr>
              <a:t>leg options]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    end </a:t>
            </a:r>
            <a:r>
              <a:rPr lang="en-US" dirty="0">
                <a:latin typeface="Courier New"/>
                <a:cs typeface="Courier New"/>
              </a:rPr>
              <a:t>legs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end </a:t>
            </a:r>
            <a:r>
              <a:rPr lang="en-US" dirty="0">
                <a:latin typeface="Courier New"/>
                <a:cs typeface="Courier New"/>
              </a:rPr>
              <a:t>boundary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end simulation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05056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Material Block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3" y="1199444"/>
            <a:ext cx="7660292" cy="529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 smtClean="0"/>
              <a:t>MATERIAL BLOCK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begin material </a:t>
            </a:r>
            <a:endParaRPr lang="en-US" dirty="0" smtClean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constitutive </a:t>
            </a:r>
            <a:r>
              <a:rPr lang="en-US" dirty="0">
                <a:latin typeface="Courier New"/>
                <a:cs typeface="Courier New"/>
              </a:rPr>
              <a:t>model &lt;model&gt; </a:t>
            </a:r>
            <a:endParaRPr lang="en-US" dirty="0" smtClean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parameter </a:t>
            </a:r>
            <a:r>
              <a:rPr lang="en-US" dirty="0">
                <a:latin typeface="Courier New"/>
                <a:cs typeface="Courier New"/>
              </a:rPr>
              <a:t>1 &lt;value&gt; </a:t>
            </a:r>
            <a:endParaRPr lang="en-US" dirty="0" smtClean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parameter 2, </a:t>
            </a:r>
            <a:r>
              <a:rPr lang="en-US" dirty="0">
                <a:latin typeface="Courier New"/>
                <a:cs typeface="Courier New"/>
              </a:rPr>
              <a:t>&lt;value&gt; </a:t>
            </a:r>
            <a:endParaRPr lang="en-US" dirty="0" smtClean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		.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.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.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parameter n = </a:t>
            </a:r>
            <a:r>
              <a:rPr lang="en-US" dirty="0">
                <a:latin typeface="Courier New"/>
                <a:cs typeface="Courier New"/>
              </a:rPr>
              <a:t>&lt;value&gt;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end </a:t>
            </a:r>
            <a:r>
              <a:rPr lang="en-US" dirty="0" smtClean="0">
                <a:latin typeface="Courier New"/>
                <a:cs typeface="Courier New"/>
              </a:rPr>
              <a:t>material</a:t>
            </a:r>
          </a:p>
          <a:p>
            <a:pPr lvl="2" algn="l"/>
            <a:endParaRPr lang="en-US" dirty="0" smtClean="0">
              <a:latin typeface="Courier New"/>
              <a:cs typeface="Courier New"/>
            </a:endParaRPr>
          </a:p>
          <a:p>
            <a:pPr algn="l">
              <a:lnSpc>
                <a:spcPct val="90000"/>
              </a:lnSpc>
            </a:pPr>
            <a:r>
              <a:rPr lang="en-US" b="1" dirty="0" smtClean="0"/>
              <a:t>EXAMPLE</a:t>
            </a:r>
            <a:endParaRPr lang="en-US" b="1" dirty="0"/>
          </a:p>
          <a:p>
            <a:pPr lvl="2" algn="l"/>
            <a:r>
              <a:rPr lang="en-US" dirty="0">
                <a:latin typeface="Courier New"/>
                <a:cs typeface="Courier New"/>
              </a:rPr>
              <a:t>begin material 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   constitutive model </a:t>
            </a:r>
            <a:r>
              <a:rPr lang="en-US" dirty="0" smtClean="0">
                <a:latin typeface="Courier New"/>
                <a:cs typeface="Courier New"/>
              </a:rPr>
              <a:t>elastic </a:t>
            </a:r>
            <a:endParaRPr lang="en-US" dirty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bkmod</a:t>
            </a:r>
            <a:r>
              <a:rPr lang="en-US" dirty="0" smtClean="0">
                <a:latin typeface="Courier New"/>
                <a:cs typeface="Courier New"/>
              </a:rPr>
              <a:t> = 130.E9</a:t>
            </a:r>
            <a:endParaRPr lang="en-US" dirty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shmod</a:t>
            </a:r>
            <a:r>
              <a:rPr lang="en-US" dirty="0" smtClean="0">
                <a:latin typeface="Courier New"/>
                <a:cs typeface="Courier New"/>
              </a:rPr>
              <a:t> = 57.E9</a:t>
            </a:r>
            <a:endParaRPr lang="en-US" dirty="0">
              <a:latin typeface="Courier New"/>
              <a:cs typeface="Courier New"/>
            </a:endParaRPr>
          </a:p>
          <a:p>
            <a:pPr lvl="2" algn="l"/>
            <a:r>
              <a:rPr lang="en-US" dirty="0">
                <a:latin typeface="Courier New"/>
                <a:cs typeface="Courier New"/>
              </a:rPr>
              <a:t>end material</a:t>
            </a:r>
          </a:p>
          <a:p>
            <a:pPr lvl="2" algn="l"/>
            <a:endParaRPr lang="en-US" dirty="0" smtClean="0">
              <a:latin typeface="Courier New"/>
              <a:cs typeface="Courier New"/>
            </a:endParaRPr>
          </a:p>
          <a:p>
            <a:pPr lvl="2" algn="l"/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41175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Boundary Block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3" y="1199444"/>
            <a:ext cx="7660292" cy="560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 smtClean="0"/>
              <a:t>BOUNDARY </a:t>
            </a:r>
            <a:r>
              <a:rPr lang="en-US" b="1" dirty="0"/>
              <a:t>BLOCK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begin </a:t>
            </a:r>
            <a:r>
              <a:rPr lang="en-US" dirty="0" smtClean="0">
                <a:latin typeface="Courier New"/>
                <a:cs typeface="Courier New"/>
              </a:rPr>
              <a:t>boundary </a:t>
            </a:r>
          </a:p>
          <a:p>
            <a:pPr lvl="2" algn="l"/>
            <a:r>
              <a:rPr lang="fi-FI" dirty="0" smtClean="0">
                <a:latin typeface="Courier New"/>
                <a:cs typeface="Courier New"/>
              </a:rPr>
              <a:t>    kappa </a:t>
            </a:r>
            <a:r>
              <a:rPr lang="fi-FI" dirty="0">
                <a:latin typeface="Courier New"/>
                <a:cs typeface="Courier New"/>
              </a:rPr>
              <a:t>= 0</a:t>
            </a:r>
            <a:r>
              <a:rPr lang="fi-FI" dirty="0" smtClean="0">
                <a:latin typeface="Courier New"/>
                <a:cs typeface="Courier New"/>
              </a:rPr>
              <a:t>.</a:t>
            </a:r>
          </a:p>
          <a:p>
            <a:pPr lvl="2" algn="l"/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err="1" smtClean="0">
                <a:latin typeface="Courier New"/>
                <a:cs typeface="Courier New"/>
              </a:rPr>
              <a:t>ampl</a:t>
            </a:r>
            <a:r>
              <a:rPr lang="fi-FI" dirty="0" smtClean="0">
                <a:latin typeface="Courier New"/>
                <a:cs typeface="Courier New"/>
              </a:rPr>
              <a:t> = 1.</a:t>
            </a:r>
            <a:endParaRPr lang="fi-FI" dirty="0">
              <a:latin typeface="Courier New"/>
              <a:cs typeface="Courier New"/>
            </a:endParaRPr>
          </a:p>
          <a:p>
            <a:pPr lvl="2" algn="l"/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smtClean="0">
                <a:latin typeface="Courier New"/>
                <a:cs typeface="Courier New"/>
              </a:rPr>
              <a:t>   </a:t>
            </a:r>
            <a:r>
              <a:rPr lang="de-DE" dirty="0" err="1" smtClean="0">
                <a:latin typeface="Courier New"/>
                <a:cs typeface="Courier New"/>
              </a:rPr>
              <a:t>ratfac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= 1. </a:t>
            </a:r>
            <a:endParaRPr lang="de-DE" dirty="0" smtClean="0">
              <a:latin typeface="Courier New"/>
              <a:cs typeface="Courier New"/>
            </a:endParaRPr>
          </a:p>
          <a:p>
            <a:pPr lvl="2" algn="l"/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smtClean="0">
                <a:latin typeface="Courier New"/>
                <a:cs typeface="Courier New"/>
              </a:rPr>
              <a:t>   </a:t>
            </a:r>
            <a:r>
              <a:rPr lang="de-DE" dirty="0" err="1" smtClean="0">
                <a:latin typeface="Courier New"/>
                <a:cs typeface="Courier New"/>
              </a:rPr>
              <a:t>tstar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= </a:t>
            </a:r>
            <a:r>
              <a:rPr lang="de-DE" dirty="0" smtClean="0">
                <a:latin typeface="Courier New"/>
                <a:cs typeface="Courier New"/>
              </a:rPr>
              <a:t>1</a:t>
            </a:r>
            <a:endParaRPr lang="de-DE" dirty="0">
              <a:latin typeface="Courier New"/>
              <a:cs typeface="Courier New"/>
            </a:endParaRPr>
          </a:p>
          <a:p>
            <a:pPr lvl="2" algn="l"/>
            <a:r>
              <a:rPr lang="es-ES_tradnl" dirty="0" smtClean="0">
                <a:latin typeface="Courier New"/>
                <a:cs typeface="Courier New"/>
              </a:rPr>
              <a:t>    </a:t>
            </a:r>
            <a:r>
              <a:rPr lang="es-ES_tradnl" dirty="0" err="1" smtClean="0">
                <a:latin typeface="Courier New"/>
                <a:cs typeface="Courier New"/>
              </a:rPr>
              <a:t>sstar</a:t>
            </a:r>
            <a:r>
              <a:rPr lang="es-ES_tradnl" dirty="0" smtClean="0">
                <a:latin typeface="Courier New"/>
                <a:cs typeface="Courier New"/>
              </a:rPr>
              <a:t> </a:t>
            </a:r>
            <a:r>
              <a:rPr lang="es-ES_tradnl" dirty="0">
                <a:latin typeface="Courier New"/>
                <a:cs typeface="Courier New"/>
              </a:rPr>
              <a:t>= 1. </a:t>
            </a:r>
            <a:endParaRPr lang="es-ES_tradnl" dirty="0" smtClean="0">
              <a:latin typeface="Courier New"/>
              <a:cs typeface="Courier New"/>
            </a:endParaRPr>
          </a:p>
          <a:p>
            <a:pPr lvl="2" algn="l"/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estar </a:t>
            </a:r>
            <a:r>
              <a:rPr lang="es-ES_tradnl" dirty="0">
                <a:latin typeface="Courier New"/>
                <a:cs typeface="Courier New"/>
              </a:rPr>
              <a:t>= 1. </a:t>
            </a:r>
            <a:endParaRPr lang="es-ES_tradnl" dirty="0" smtClean="0">
              <a:latin typeface="Courier New"/>
              <a:cs typeface="Courier New"/>
            </a:endParaRPr>
          </a:p>
          <a:p>
            <a:pPr lvl="2" algn="l"/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</a:t>
            </a:r>
            <a:r>
              <a:rPr lang="es-ES_tradnl" dirty="0" err="1" smtClean="0">
                <a:latin typeface="Courier New"/>
                <a:cs typeface="Courier New"/>
              </a:rPr>
              <a:t>fstar</a:t>
            </a:r>
            <a:r>
              <a:rPr lang="es-ES_tradnl" dirty="0" smtClean="0">
                <a:latin typeface="Courier New"/>
                <a:cs typeface="Courier New"/>
              </a:rPr>
              <a:t> </a:t>
            </a:r>
            <a:r>
              <a:rPr lang="es-ES_tradnl" dirty="0">
                <a:latin typeface="Courier New"/>
                <a:cs typeface="Courier New"/>
              </a:rPr>
              <a:t>= 1</a:t>
            </a:r>
            <a:r>
              <a:rPr lang="es-ES_tradnl" dirty="0" smtClean="0">
                <a:latin typeface="Courier New"/>
                <a:cs typeface="Courier New"/>
              </a:rPr>
              <a:t>.</a:t>
            </a:r>
          </a:p>
          <a:p>
            <a:pPr lvl="2" algn="l"/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</a:t>
            </a:r>
            <a:r>
              <a:rPr lang="es-ES_tradnl" dirty="0" err="1" smtClean="0">
                <a:latin typeface="Courier New"/>
                <a:cs typeface="Courier New"/>
              </a:rPr>
              <a:t>dstar</a:t>
            </a:r>
            <a:r>
              <a:rPr lang="es-ES_tradnl" dirty="0" smtClean="0">
                <a:latin typeface="Courier New"/>
                <a:cs typeface="Courier New"/>
              </a:rPr>
              <a:t> = 1.</a:t>
            </a:r>
          </a:p>
          <a:p>
            <a:pPr lvl="2" algn="l"/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</a:t>
            </a:r>
            <a:r>
              <a:rPr lang="es-ES_tradnl" dirty="0" err="1" smtClean="0">
                <a:latin typeface="Courier New"/>
                <a:cs typeface="Courier New"/>
              </a:rPr>
              <a:t>efstar</a:t>
            </a:r>
            <a:r>
              <a:rPr lang="es-ES_tradnl" dirty="0" smtClean="0">
                <a:latin typeface="Courier New"/>
                <a:cs typeface="Courier New"/>
              </a:rPr>
              <a:t> = 1.</a:t>
            </a:r>
          </a:p>
          <a:p>
            <a:pPr lvl="2" algn="l"/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</a:t>
            </a:r>
            <a:r>
              <a:rPr lang="es-ES_tradnl" dirty="0" err="1" smtClean="0">
                <a:latin typeface="Courier New"/>
                <a:cs typeface="Courier New"/>
              </a:rPr>
              <a:t>stepstar</a:t>
            </a:r>
            <a:r>
              <a:rPr lang="es-ES_tradnl" dirty="0" smtClean="0">
                <a:latin typeface="Courier New"/>
                <a:cs typeface="Courier New"/>
              </a:rPr>
              <a:t> = 1.</a:t>
            </a:r>
          </a:p>
          <a:p>
            <a:pPr lvl="2" algn="l"/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</a:t>
            </a:r>
            <a:r>
              <a:rPr lang="es-ES_tradnl" dirty="0" err="1" smtClean="0">
                <a:latin typeface="Courier New"/>
                <a:cs typeface="Courier New"/>
              </a:rPr>
              <a:t>emit</a:t>
            </a:r>
            <a:r>
              <a:rPr lang="es-ES_tradnl" dirty="0" smtClean="0">
                <a:latin typeface="Courier New"/>
                <a:cs typeface="Courier New"/>
              </a:rPr>
              <a:t> = </a:t>
            </a:r>
            <a:r>
              <a:rPr lang="es-ES_tradnl" dirty="0" err="1" smtClean="0">
                <a:latin typeface="Courier New"/>
                <a:cs typeface="Courier New"/>
              </a:rPr>
              <a:t>all</a:t>
            </a:r>
            <a:r>
              <a:rPr lang="es-ES_tradnl" dirty="0" smtClean="0">
                <a:latin typeface="Courier New"/>
                <a:cs typeface="Courier New"/>
              </a:rPr>
              <a:t>  {</a:t>
            </a:r>
            <a:r>
              <a:rPr lang="es-ES_tradnl" dirty="0" err="1" smtClean="0">
                <a:latin typeface="Courier New"/>
                <a:cs typeface="Courier New"/>
              </a:rPr>
              <a:t>all,sparse</a:t>
            </a:r>
            <a:r>
              <a:rPr lang="es-ES_tradnl" dirty="0">
                <a:latin typeface="Courier New"/>
                <a:cs typeface="Courier New"/>
              </a:rPr>
              <a:t>}</a:t>
            </a:r>
            <a:endParaRPr lang="es-ES_tradnl" dirty="0" smtClean="0">
              <a:latin typeface="Courier New"/>
              <a:cs typeface="Courier New"/>
            </a:endParaRPr>
          </a:p>
          <a:p>
            <a:pPr lvl="2" algn="l"/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</a:t>
            </a:r>
            <a:r>
              <a:rPr lang="es-ES_tradnl" dirty="0" err="1" smtClean="0">
                <a:latin typeface="Courier New"/>
                <a:cs typeface="Courier New"/>
              </a:rPr>
              <a:t>screenout</a:t>
            </a:r>
            <a:r>
              <a:rPr lang="es-ES_tradnl" dirty="0" smtClean="0">
                <a:latin typeface="Courier New"/>
                <a:cs typeface="Courier New"/>
              </a:rPr>
              <a:t> = false</a:t>
            </a:r>
          </a:p>
          <a:p>
            <a:pPr lvl="2" algn="l"/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smtClean="0">
                <a:latin typeface="Courier New"/>
                <a:cs typeface="Courier New"/>
              </a:rPr>
              <a:t>   </a:t>
            </a:r>
            <a:r>
              <a:rPr lang="es-ES_tradnl" dirty="0" err="1" smtClean="0">
                <a:latin typeface="Courier New"/>
                <a:cs typeface="Courier New"/>
              </a:rPr>
              <a:t>nprints</a:t>
            </a:r>
            <a:r>
              <a:rPr lang="es-ES_tradnl" dirty="0" smtClean="0">
                <a:latin typeface="Courier New"/>
                <a:cs typeface="Courier New"/>
              </a:rPr>
              <a:t> = 0 [</a:t>
            </a:r>
            <a:r>
              <a:rPr lang="es-ES_tradnl" dirty="0" err="1" smtClean="0">
                <a:latin typeface="Courier New"/>
                <a:cs typeface="Courier New"/>
              </a:rPr>
              <a:t>nsteps</a:t>
            </a:r>
            <a:r>
              <a:rPr lang="es-ES_tradnl" dirty="0" smtClean="0">
                <a:latin typeface="Courier New"/>
                <a:cs typeface="Courier New"/>
              </a:rPr>
              <a:t>]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begin legs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[leg options]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end legs</a:t>
            </a:r>
            <a:endParaRPr lang="en-US" dirty="0">
              <a:latin typeface="Courier New"/>
              <a:cs typeface="Courier New"/>
            </a:endParaRP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end boundary</a:t>
            </a:r>
            <a:endParaRPr lang="en-US" b="1" dirty="0">
              <a:latin typeface="Courier New"/>
              <a:cs typeface="Courier New"/>
            </a:endParaRPr>
          </a:p>
          <a:p>
            <a:pPr lvl="2" algn="l"/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394" y="2921000"/>
            <a:ext cx="253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(Default values shown)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146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Legs Block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2" y="1199444"/>
            <a:ext cx="8196515" cy="195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 smtClean="0"/>
              <a:t>LEGS </a:t>
            </a:r>
            <a:r>
              <a:rPr lang="en-US" b="1" dirty="0"/>
              <a:t>BLOCK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begin </a:t>
            </a:r>
            <a:r>
              <a:rPr lang="en-US" dirty="0" smtClean="0">
                <a:latin typeface="Courier New"/>
                <a:cs typeface="Courier New"/>
              </a:rPr>
              <a:t>legs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# leg no, time, </a:t>
            </a:r>
            <a:r>
              <a:rPr lang="en-US" dirty="0" err="1" smtClean="0">
                <a:latin typeface="Courier New"/>
                <a:cs typeface="Courier New"/>
              </a:rPr>
              <a:t>nsteps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ltyp</a:t>
            </a:r>
            <a:r>
              <a:rPr lang="en-US" dirty="0" smtClean="0">
                <a:latin typeface="Courier New"/>
                <a:cs typeface="Courier New"/>
              </a:rPr>
              <a:t>, c[</a:t>
            </a:r>
            <a:r>
              <a:rPr lang="en-US" dirty="0" err="1" smtClean="0">
                <a:latin typeface="Courier New"/>
                <a:cs typeface="Courier New"/>
              </a:rPr>
              <a:t>ij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end legs</a:t>
            </a:r>
          </a:p>
          <a:p>
            <a:pPr lvl="2" algn="l"/>
            <a:endParaRPr lang="en-US" dirty="0" smtClean="0">
              <a:latin typeface="Courier New"/>
              <a:cs typeface="Courier New"/>
            </a:endParaRPr>
          </a:p>
          <a:p>
            <a:pPr algn="l">
              <a:lnSpc>
                <a:spcPct val="90000"/>
              </a:lnSpc>
            </a:pPr>
            <a:r>
              <a:rPr lang="en-US" b="1" dirty="0" smtClean="0"/>
              <a:t>LTYP</a:t>
            </a:r>
          </a:p>
          <a:p>
            <a:pPr algn="l">
              <a:lnSpc>
                <a:spcPct val="90000"/>
              </a:lnSpc>
            </a:pPr>
            <a:endParaRPr lang="en-US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24360"/>
              </p:ext>
            </p:extLst>
          </p:nvPr>
        </p:nvGraphicFramePr>
        <p:xfrm>
          <a:off x="1580444" y="2909711"/>
          <a:ext cx="5000134" cy="3017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118"/>
                <a:gridCol w="3092396"/>
                <a:gridCol w="741878"/>
                <a:gridCol w="614742"/>
              </a:tblGrid>
              <a:tr h="238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</a:tr>
              <a:tr h="238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Strain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rate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mech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5720" marR="45720">
                    <a:noFill/>
                  </a:tcPr>
                </a:tc>
              </a:tr>
              <a:tr h="238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Strain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mech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5720" marR="45720">
                    <a:noFill/>
                  </a:tcPr>
                </a:tc>
              </a:tr>
              <a:tr h="238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Stress rate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mech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5720" marR="45720">
                    <a:noFill/>
                  </a:tcPr>
                </a:tc>
              </a:tr>
              <a:tr h="238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Stress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mech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5720" marR="45720">
                    <a:noFill/>
                  </a:tcPr>
                </a:tc>
              </a:tr>
              <a:tr h="238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Deformation gradient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mech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45720" marR="45720">
                    <a:noFill/>
                  </a:tcPr>
                </a:tc>
              </a:tr>
              <a:tr h="238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Electric field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elec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noFill/>
                  </a:tcPr>
                </a:tc>
              </a:tr>
              <a:tr h="238007">
                <a:tc>
                  <a:txBody>
                    <a:bodyPr/>
                    <a:lstStyle/>
                    <a:p>
                      <a:r>
                        <a:rPr lang="en-US" sz="1600" u="none" strike="sngStrik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u="none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 smtClean="0">
                          <a:solidFill>
                            <a:schemeClr val="tx1"/>
                          </a:solidFill>
                        </a:rPr>
                        <a:t>Electric displacement</a:t>
                      </a:r>
                      <a:r>
                        <a:rPr lang="en-US" sz="1600" strike="sngStrike" baseline="0" dirty="0" smtClean="0">
                          <a:solidFill>
                            <a:schemeClr val="tx1"/>
                          </a:solidFill>
                        </a:rPr>
                        <a:t> control</a:t>
                      </a:r>
                      <a:endParaRPr lang="en-US" sz="16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 err="1" smtClean="0">
                          <a:solidFill>
                            <a:schemeClr val="tx1"/>
                          </a:solidFill>
                        </a:rPr>
                        <a:t>elec</a:t>
                      </a:r>
                      <a:endParaRPr lang="en-US" sz="16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noFill/>
                  </a:tcPr>
                </a:tc>
              </a:tr>
              <a:tr h="238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Displacement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mech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121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" descr="LM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318250"/>
            <a:ext cx="19050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small" dirty="0" smtClean="0">
                <a:latin typeface="Courier New"/>
                <a:cs typeface="Courier New"/>
              </a:rPr>
              <a:t>Payette</a:t>
            </a:r>
            <a:r>
              <a:rPr lang="en-US" dirty="0" smtClean="0">
                <a:cs typeface="Courier New"/>
              </a:rPr>
              <a:t>: Boundary/Legs Block</a:t>
            </a:r>
            <a:endParaRPr lang="en-US" dirty="0"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262" y="1199444"/>
            <a:ext cx="8492849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 smtClean="0"/>
              <a:t>EXAMPLE</a:t>
            </a:r>
            <a:endParaRPr lang="en-US" b="1" dirty="0"/>
          </a:p>
          <a:p>
            <a:pPr lvl="2" algn="l"/>
            <a:r>
              <a:rPr lang="en-US" dirty="0">
                <a:latin typeface="Courier New"/>
                <a:cs typeface="Courier New"/>
              </a:rPr>
              <a:t>begin boundary </a:t>
            </a:r>
          </a:p>
          <a:p>
            <a:pPr lvl="2" algn="l"/>
            <a:r>
              <a:rPr lang="fi-FI" dirty="0">
                <a:latin typeface="Courier New"/>
                <a:cs typeface="Courier New"/>
              </a:rPr>
              <a:t>    kappa = 0.</a:t>
            </a:r>
          </a:p>
          <a:p>
            <a:pPr lvl="2" algn="l"/>
            <a:r>
              <a:rPr lang="fi-FI" dirty="0">
                <a:latin typeface="Courier New"/>
                <a:cs typeface="Courier New"/>
              </a:rPr>
              <a:t>    </a:t>
            </a:r>
            <a:r>
              <a:rPr lang="fi-FI" dirty="0" err="1">
                <a:latin typeface="Courier New"/>
                <a:cs typeface="Courier New"/>
              </a:rPr>
              <a:t>ampl</a:t>
            </a:r>
            <a:r>
              <a:rPr lang="fi-FI" dirty="0">
                <a:latin typeface="Courier New"/>
                <a:cs typeface="Courier New"/>
              </a:rPr>
              <a:t> = </a:t>
            </a:r>
            <a:r>
              <a:rPr lang="fi-FI" dirty="0" smtClean="0">
                <a:latin typeface="Courier New"/>
                <a:cs typeface="Courier New"/>
              </a:rPr>
              <a:t>10.</a:t>
            </a:r>
          </a:p>
          <a:p>
            <a:pPr lvl="2" algn="l"/>
            <a:r>
              <a:rPr lang="fi-FI" dirty="0" smtClean="0">
                <a:latin typeface="Courier New"/>
                <a:cs typeface="Courier New"/>
              </a:rPr>
              <a:t>    </a:t>
            </a:r>
            <a:r>
              <a:rPr lang="fi-FI" dirty="0" err="1" smtClean="0">
                <a:latin typeface="Courier New"/>
                <a:cs typeface="Courier New"/>
              </a:rPr>
              <a:t>sstar</a:t>
            </a:r>
            <a:r>
              <a:rPr lang="fi-FI" dirty="0" smtClean="0">
                <a:latin typeface="Courier New"/>
                <a:cs typeface="Courier New"/>
              </a:rPr>
              <a:t> = 1.25</a:t>
            </a:r>
            <a:endParaRPr lang="fi-FI" dirty="0">
              <a:latin typeface="Courier New"/>
              <a:cs typeface="Courier New"/>
            </a:endParaRP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begin legs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    # leg no, time, </a:t>
            </a:r>
            <a:r>
              <a:rPr lang="en-US" dirty="0" err="1" smtClean="0">
                <a:latin typeface="Courier New"/>
                <a:cs typeface="Courier New"/>
              </a:rPr>
              <a:t>nsteps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ltyp</a:t>
            </a:r>
            <a:r>
              <a:rPr lang="en-US" dirty="0" smtClean="0">
                <a:latin typeface="Courier New"/>
                <a:cs typeface="Courier New"/>
              </a:rPr>
              <a:t>, c[</a:t>
            </a:r>
            <a:r>
              <a:rPr lang="en-US" dirty="0" err="1" smtClean="0">
                <a:latin typeface="Courier New"/>
                <a:cs typeface="Courier New"/>
              </a:rPr>
              <a:t>ij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0, 0., 0, 222222, 0., 0., 0., 0., 0., 0.</a:t>
            </a:r>
          </a:p>
          <a:p>
            <a:pPr lvl="2"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1, 1., 1000, 444222, 1.e7, 0., 0., 0., 0., 0.  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    end legs</a:t>
            </a:r>
          </a:p>
          <a:p>
            <a:pPr lvl="2" algn="l"/>
            <a:r>
              <a:rPr lang="en-US" dirty="0" smtClean="0">
                <a:latin typeface="Courier New"/>
                <a:cs typeface="Courier New"/>
              </a:rPr>
              <a:t>end boundary</a:t>
            </a:r>
            <a:endParaRPr lang="en-US" dirty="0" smtClean="0"/>
          </a:p>
          <a:p>
            <a:pPr algn="l">
              <a:lnSpc>
                <a:spcPct val="9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059063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NLPresentationTemplate">
  <a:themeElements>
    <a:clrScheme name="Level 10">
      <a:dk1>
        <a:srgbClr val="000000"/>
      </a:dk1>
      <a:lt1>
        <a:srgbClr val="FFFFFF"/>
      </a:lt1>
      <a:dk2>
        <a:srgbClr val="0033CC"/>
      </a:dk2>
      <a:lt2>
        <a:srgbClr val="0033CC"/>
      </a:lt2>
      <a:accent1>
        <a:srgbClr val="FF99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B90000"/>
      </a:accent6>
      <a:hlink>
        <a:srgbClr val="CC0000"/>
      </a:hlink>
      <a:folHlink>
        <a:srgbClr val="999966"/>
      </a:folHlink>
    </a:clrScheme>
    <a:fontScheme name="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00FFFF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10">
        <a:dk1>
          <a:srgbClr val="000000"/>
        </a:dk1>
        <a:lt1>
          <a:srgbClr val="FFFFFF"/>
        </a:lt1>
        <a:dk2>
          <a:srgbClr val="0033CC"/>
        </a:dk2>
        <a:lt2>
          <a:srgbClr val="0033CC"/>
        </a:lt2>
        <a:accent1>
          <a:srgbClr val="FF99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B90000"/>
        </a:accent6>
        <a:hlink>
          <a:srgbClr val="CC0000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SNLPresentationTemplate</Template>
  <TotalTime>684</TotalTime>
  <Words>860</Words>
  <Application>Microsoft Macintosh PowerPoint</Application>
  <PresentationFormat>Letter Paper (8.5x11 in)</PresentationFormat>
  <Paragraphs>239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SNLPresentationTemplate</vt:lpstr>
      <vt:lpstr>Payette: Overview</vt:lpstr>
      <vt:lpstr>Payette: Overview</vt:lpstr>
      <vt:lpstr>Payette: Building</vt:lpstr>
      <vt:lpstr>Payette: Running</vt:lpstr>
      <vt:lpstr>Payette: Input File</vt:lpstr>
      <vt:lpstr>Payette: Material Block</vt:lpstr>
      <vt:lpstr>Payette: Boundary Block</vt:lpstr>
      <vt:lpstr>Payette: Legs Block</vt:lpstr>
      <vt:lpstr>Payette: Boundary/Legs Block</vt:lpstr>
      <vt:lpstr>Payette: Optional Blocks</vt:lpstr>
      <vt:lpstr>Payette: Example Input File</vt:lpstr>
      <vt:lpstr>Payette: Testing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Kayenta Softening, Dilatation, Tensile Failure</dc:title>
  <dc:creator>mkwong</dc:creator>
  <cp:keywords>SAND2009-0357 P</cp:keywords>
  <dc:description>Version of January 2009</dc:description>
  <cp:lastModifiedBy>Matthew Swan</cp:lastModifiedBy>
  <cp:revision>134</cp:revision>
  <cp:lastPrinted>2006-12-21T19:46:24Z</cp:lastPrinted>
  <dcterms:created xsi:type="dcterms:W3CDTF">2012-01-12T23:21:09Z</dcterms:created>
  <dcterms:modified xsi:type="dcterms:W3CDTF">2012-02-15T15:40:13Z</dcterms:modified>
</cp:coreProperties>
</file>