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1" r:id="rId2"/>
    <p:sldId id="257" r:id="rId3"/>
    <p:sldId id="256" r:id="rId4"/>
    <p:sldId id="259" r:id="rId5"/>
    <p:sldId id="261" r:id="rId6"/>
    <p:sldId id="260" r:id="rId7"/>
    <p:sldId id="264" r:id="rId8"/>
    <p:sldId id="262" r:id="rId9"/>
    <p:sldId id="266" r:id="rId10"/>
    <p:sldId id="269" r:id="rId11"/>
    <p:sldId id="298" r:id="rId12"/>
    <p:sldId id="270" r:id="rId13"/>
    <p:sldId id="271" r:id="rId14"/>
    <p:sldId id="272" r:id="rId15"/>
    <p:sldId id="274" r:id="rId16"/>
    <p:sldId id="275" r:id="rId17"/>
    <p:sldId id="292" r:id="rId18"/>
    <p:sldId id="293" r:id="rId19"/>
    <p:sldId id="294" r:id="rId20"/>
    <p:sldId id="279" r:id="rId21"/>
    <p:sldId id="295" r:id="rId22"/>
    <p:sldId id="280" r:id="rId23"/>
    <p:sldId id="276" r:id="rId24"/>
    <p:sldId id="277" r:id="rId25"/>
    <p:sldId id="281" r:id="rId26"/>
    <p:sldId id="282" r:id="rId27"/>
    <p:sldId id="283" r:id="rId28"/>
    <p:sldId id="284" r:id="rId29"/>
    <p:sldId id="285" r:id="rId30"/>
    <p:sldId id="286" r:id="rId31"/>
    <p:sldId id="287" r:id="rId32"/>
    <p:sldId id="288" r:id="rId33"/>
    <p:sldId id="289" r:id="rId34"/>
    <p:sldId id="290" r:id="rId35"/>
    <p:sldId id="297" r:id="rId36"/>
    <p:sldId id="29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78" autoAdjust="0"/>
    <p:restoredTop sz="94660"/>
  </p:normalViewPr>
  <p:slideViewPr>
    <p:cSldViewPr snapToGrid="0">
      <p:cViewPr varScale="1">
        <p:scale>
          <a:sx n="147" d="100"/>
          <a:sy n="147" d="100"/>
        </p:scale>
        <p:origin x="72" y="270"/>
      </p:cViewPr>
      <p:guideLst/>
    </p:cSldViewPr>
  </p:slideViewPr>
  <p:notesTextViewPr>
    <p:cViewPr>
      <p:scale>
        <a:sx n="3" d="2"/>
        <a:sy n="3" d="2"/>
      </p:scale>
      <p:origin x="0" y="0"/>
    </p:cViewPr>
  </p:notesTextViewPr>
  <p:sorterViewPr>
    <p:cViewPr varScale="1">
      <p:scale>
        <a:sx n="100" d="100"/>
        <a:sy n="100" d="100"/>
      </p:scale>
      <p:origin x="0" y="-565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E6A8-E6C0-433A-9376-012CC672EA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08CCA2-4840-4C75-86D9-7D3CE58472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2E87FA-B6F6-43CE-8D6D-90FAD5015D6D}"/>
              </a:ext>
            </a:extLst>
          </p:cNvPr>
          <p:cNvSpPr>
            <a:spLocks noGrp="1"/>
          </p:cNvSpPr>
          <p:nvPr>
            <p:ph type="dt" sz="half" idx="10"/>
          </p:nvPr>
        </p:nvSpPr>
        <p:spPr/>
        <p:txBody>
          <a:bodyPr/>
          <a:lstStyle/>
          <a:p>
            <a:fld id="{8533E0F2-2AD4-4925-AF24-655B90CC03A3}" type="datetimeFigureOut">
              <a:rPr lang="en-US" smtClean="0"/>
              <a:t>11/26/2018</a:t>
            </a:fld>
            <a:endParaRPr lang="en-US"/>
          </a:p>
        </p:txBody>
      </p:sp>
      <p:sp>
        <p:nvSpPr>
          <p:cNvPr id="5" name="Footer Placeholder 4">
            <a:extLst>
              <a:ext uri="{FF2B5EF4-FFF2-40B4-BE49-F238E27FC236}">
                <a16:creationId xmlns:a16="http://schemas.microsoft.com/office/drawing/2014/main" id="{73E38531-CBD5-4FB3-8F16-D6CCF5B438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F80566-342F-4B16-A9DA-76E1E34E7FBE}"/>
              </a:ext>
            </a:extLst>
          </p:cNvPr>
          <p:cNvSpPr>
            <a:spLocks noGrp="1"/>
          </p:cNvSpPr>
          <p:nvPr>
            <p:ph type="sldNum" sz="quarter" idx="12"/>
          </p:nvPr>
        </p:nvSpPr>
        <p:spPr/>
        <p:txBody>
          <a:bodyPr/>
          <a:lstStyle/>
          <a:p>
            <a:fld id="{ED93AE5C-9FA6-4B06-A4AB-E89C171F7EF7}" type="slidenum">
              <a:rPr lang="en-US" smtClean="0"/>
              <a:t>‹#›</a:t>
            </a:fld>
            <a:endParaRPr lang="en-US"/>
          </a:p>
        </p:txBody>
      </p:sp>
    </p:spTree>
    <p:extLst>
      <p:ext uri="{BB962C8B-B14F-4D97-AF65-F5344CB8AC3E}">
        <p14:creationId xmlns:p14="http://schemas.microsoft.com/office/powerpoint/2010/main" val="1005034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29E62-7B19-49D8-BE58-25B14B4665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198601-1BA6-4E47-ABAC-A2A4C7E716A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78A70-5E26-411C-A44A-7CDE3C6B386C}"/>
              </a:ext>
            </a:extLst>
          </p:cNvPr>
          <p:cNvSpPr>
            <a:spLocks noGrp="1"/>
          </p:cNvSpPr>
          <p:nvPr>
            <p:ph type="dt" sz="half" idx="10"/>
          </p:nvPr>
        </p:nvSpPr>
        <p:spPr/>
        <p:txBody>
          <a:bodyPr/>
          <a:lstStyle/>
          <a:p>
            <a:fld id="{8533E0F2-2AD4-4925-AF24-655B90CC03A3}" type="datetimeFigureOut">
              <a:rPr lang="en-US" smtClean="0"/>
              <a:t>11/26/2018</a:t>
            </a:fld>
            <a:endParaRPr lang="en-US"/>
          </a:p>
        </p:txBody>
      </p:sp>
      <p:sp>
        <p:nvSpPr>
          <p:cNvPr id="5" name="Footer Placeholder 4">
            <a:extLst>
              <a:ext uri="{FF2B5EF4-FFF2-40B4-BE49-F238E27FC236}">
                <a16:creationId xmlns:a16="http://schemas.microsoft.com/office/drawing/2014/main" id="{AE0FE2F6-24D0-4D22-84E3-DEC3EAE20B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5CA891-D335-4694-85EF-8DB4265BB1D2}"/>
              </a:ext>
            </a:extLst>
          </p:cNvPr>
          <p:cNvSpPr>
            <a:spLocks noGrp="1"/>
          </p:cNvSpPr>
          <p:nvPr>
            <p:ph type="sldNum" sz="quarter" idx="12"/>
          </p:nvPr>
        </p:nvSpPr>
        <p:spPr/>
        <p:txBody>
          <a:bodyPr/>
          <a:lstStyle/>
          <a:p>
            <a:fld id="{ED93AE5C-9FA6-4B06-A4AB-E89C171F7EF7}" type="slidenum">
              <a:rPr lang="en-US" smtClean="0"/>
              <a:t>‹#›</a:t>
            </a:fld>
            <a:endParaRPr lang="en-US"/>
          </a:p>
        </p:txBody>
      </p:sp>
    </p:spTree>
    <p:extLst>
      <p:ext uri="{BB962C8B-B14F-4D97-AF65-F5344CB8AC3E}">
        <p14:creationId xmlns:p14="http://schemas.microsoft.com/office/powerpoint/2010/main" val="2075788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E499F4-92A9-4133-A0AC-5EBA5BBACA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2BAEC5-6FE1-4766-A31C-73323E0DD77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6DCF94-46EE-4368-B022-1302E4041D36}"/>
              </a:ext>
            </a:extLst>
          </p:cNvPr>
          <p:cNvSpPr>
            <a:spLocks noGrp="1"/>
          </p:cNvSpPr>
          <p:nvPr>
            <p:ph type="dt" sz="half" idx="10"/>
          </p:nvPr>
        </p:nvSpPr>
        <p:spPr/>
        <p:txBody>
          <a:bodyPr/>
          <a:lstStyle/>
          <a:p>
            <a:fld id="{8533E0F2-2AD4-4925-AF24-655B90CC03A3}" type="datetimeFigureOut">
              <a:rPr lang="en-US" smtClean="0"/>
              <a:t>11/26/2018</a:t>
            </a:fld>
            <a:endParaRPr lang="en-US"/>
          </a:p>
        </p:txBody>
      </p:sp>
      <p:sp>
        <p:nvSpPr>
          <p:cNvPr id="5" name="Footer Placeholder 4">
            <a:extLst>
              <a:ext uri="{FF2B5EF4-FFF2-40B4-BE49-F238E27FC236}">
                <a16:creationId xmlns:a16="http://schemas.microsoft.com/office/drawing/2014/main" id="{D3242539-E23B-411F-98CB-AE9D87D67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91E485-A510-43A6-92E9-E4AAFA4F8ABF}"/>
              </a:ext>
            </a:extLst>
          </p:cNvPr>
          <p:cNvSpPr>
            <a:spLocks noGrp="1"/>
          </p:cNvSpPr>
          <p:nvPr>
            <p:ph type="sldNum" sz="quarter" idx="12"/>
          </p:nvPr>
        </p:nvSpPr>
        <p:spPr/>
        <p:txBody>
          <a:bodyPr/>
          <a:lstStyle/>
          <a:p>
            <a:fld id="{ED93AE5C-9FA6-4B06-A4AB-E89C171F7EF7}" type="slidenum">
              <a:rPr lang="en-US" smtClean="0"/>
              <a:t>‹#›</a:t>
            </a:fld>
            <a:endParaRPr lang="en-US"/>
          </a:p>
        </p:txBody>
      </p:sp>
    </p:spTree>
    <p:extLst>
      <p:ext uri="{BB962C8B-B14F-4D97-AF65-F5344CB8AC3E}">
        <p14:creationId xmlns:p14="http://schemas.microsoft.com/office/powerpoint/2010/main" val="2630203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796FC-AED2-4919-A938-C7EC0130A8F2}"/>
              </a:ext>
            </a:extLst>
          </p:cNvPr>
          <p:cNvSpPr>
            <a:spLocks noGrp="1"/>
          </p:cNvSpPr>
          <p:nvPr>
            <p:ph type="title"/>
          </p:nvPr>
        </p:nvSpPr>
        <p:spPr>
          <a:xfrm>
            <a:off x="838200" y="365125"/>
            <a:ext cx="10515600" cy="706029"/>
          </a:xfrm>
        </p:spPr>
        <p:txBody>
          <a:bodyPr>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808FCC22-B14A-4AB8-8972-6F014AA34DCA}"/>
              </a:ext>
            </a:extLst>
          </p:cNvPr>
          <p:cNvSpPr>
            <a:spLocks noGrp="1"/>
          </p:cNvSpPr>
          <p:nvPr>
            <p:ph idx="1"/>
          </p:nvPr>
        </p:nvSpPr>
        <p:spPr>
          <a:xfrm>
            <a:off x="838200" y="1071154"/>
            <a:ext cx="10515600" cy="5105809"/>
          </a:xfrm>
        </p:spPr>
        <p:txBody>
          <a:bodyPr/>
          <a:lstStyle>
            <a:lvl1pPr>
              <a:defRPr sz="2400"/>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E5A8C03-3CB6-43A6-BD0F-20C5108F31F8}"/>
              </a:ext>
            </a:extLst>
          </p:cNvPr>
          <p:cNvSpPr>
            <a:spLocks noGrp="1"/>
          </p:cNvSpPr>
          <p:nvPr>
            <p:ph type="dt" sz="half" idx="10"/>
          </p:nvPr>
        </p:nvSpPr>
        <p:spPr/>
        <p:txBody>
          <a:bodyPr/>
          <a:lstStyle/>
          <a:p>
            <a:fld id="{8533E0F2-2AD4-4925-AF24-655B90CC03A3}" type="datetimeFigureOut">
              <a:rPr lang="en-US" smtClean="0"/>
              <a:t>11/26/2018</a:t>
            </a:fld>
            <a:endParaRPr lang="en-US"/>
          </a:p>
        </p:txBody>
      </p:sp>
      <p:sp>
        <p:nvSpPr>
          <p:cNvPr id="5" name="Footer Placeholder 4">
            <a:extLst>
              <a:ext uri="{FF2B5EF4-FFF2-40B4-BE49-F238E27FC236}">
                <a16:creationId xmlns:a16="http://schemas.microsoft.com/office/drawing/2014/main" id="{1950EDBC-E1D2-42AB-A359-1877D3FC20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A88D11-AF4D-4C05-8BF7-095D4CB7EB5E}"/>
              </a:ext>
            </a:extLst>
          </p:cNvPr>
          <p:cNvSpPr>
            <a:spLocks noGrp="1"/>
          </p:cNvSpPr>
          <p:nvPr>
            <p:ph type="sldNum" sz="quarter" idx="12"/>
          </p:nvPr>
        </p:nvSpPr>
        <p:spPr/>
        <p:txBody>
          <a:bodyPr/>
          <a:lstStyle/>
          <a:p>
            <a:fld id="{ED93AE5C-9FA6-4B06-A4AB-E89C171F7EF7}" type="slidenum">
              <a:rPr lang="en-US" smtClean="0"/>
              <a:t>‹#›</a:t>
            </a:fld>
            <a:endParaRPr lang="en-US"/>
          </a:p>
        </p:txBody>
      </p:sp>
    </p:spTree>
    <p:extLst>
      <p:ext uri="{BB962C8B-B14F-4D97-AF65-F5344CB8AC3E}">
        <p14:creationId xmlns:p14="http://schemas.microsoft.com/office/powerpoint/2010/main" val="1160387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C8137-7DB3-4ABF-A97F-0D677DB794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5A0871-AC17-4290-B3BD-F3214995C0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4D4314C-4DD0-42DF-B143-3C34A9D56F64}"/>
              </a:ext>
            </a:extLst>
          </p:cNvPr>
          <p:cNvSpPr>
            <a:spLocks noGrp="1"/>
          </p:cNvSpPr>
          <p:nvPr>
            <p:ph type="dt" sz="half" idx="10"/>
          </p:nvPr>
        </p:nvSpPr>
        <p:spPr/>
        <p:txBody>
          <a:bodyPr/>
          <a:lstStyle/>
          <a:p>
            <a:fld id="{8533E0F2-2AD4-4925-AF24-655B90CC03A3}" type="datetimeFigureOut">
              <a:rPr lang="en-US" smtClean="0"/>
              <a:t>11/26/2018</a:t>
            </a:fld>
            <a:endParaRPr lang="en-US"/>
          </a:p>
        </p:txBody>
      </p:sp>
      <p:sp>
        <p:nvSpPr>
          <p:cNvPr id="5" name="Footer Placeholder 4">
            <a:extLst>
              <a:ext uri="{FF2B5EF4-FFF2-40B4-BE49-F238E27FC236}">
                <a16:creationId xmlns:a16="http://schemas.microsoft.com/office/drawing/2014/main" id="{A838F624-D5F0-4E5B-8677-EFF1660E7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C438D4-08FF-4452-9C13-8E26EDE6938F}"/>
              </a:ext>
            </a:extLst>
          </p:cNvPr>
          <p:cNvSpPr>
            <a:spLocks noGrp="1"/>
          </p:cNvSpPr>
          <p:nvPr>
            <p:ph type="sldNum" sz="quarter" idx="12"/>
          </p:nvPr>
        </p:nvSpPr>
        <p:spPr/>
        <p:txBody>
          <a:bodyPr/>
          <a:lstStyle/>
          <a:p>
            <a:fld id="{ED93AE5C-9FA6-4B06-A4AB-E89C171F7EF7}" type="slidenum">
              <a:rPr lang="en-US" smtClean="0"/>
              <a:t>‹#›</a:t>
            </a:fld>
            <a:endParaRPr lang="en-US"/>
          </a:p>
        </p:txBody>
      </p:sp>
    </p:spTree>
    <p:extLst>
      <p:ext uri="{BB962C8B-B14F-4D97-AF65-F5344CB8AC3E}">
        <p14:creationId xmlns:p14="http://schemas.microsoft.com/office/powerpoint/2010/main" val="1480570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B2AE9-BD90-4D8C-A161-9ACBD42E87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12C460-45F4-45CC-A73A-266C70823CF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940A00-F192-4667-83E6-562BCF9842E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2E68F7-EF58-48F9-9A6B-30F2364648F5}"/>
              </a:ext>
            </a:extLst>
          </p:cNvPr>
          <p:cNvSpPr>
            <a:spLocks noGrp="1"/>
          </p:cNvSpPr>
          <p:nvPr>
            <p:ph type="dt" sz="half" idx="10"/>
          </p:nvPr>
        </p:nvSpPr>
        <p:spPr/>
        <p:txBody>
          <a:bodyPr/>
          <a:lstStyle/>
          <a:p>
            <a:fld id="{8533E0F2-2AD4-4925-AF24-655B90CC03A3}" type="datetimeFigureOut">
              <a:rPr lang="en-US" smtClean="0"/>
              <a:t>11/26/2018</a:t>
            </a:fld>
            <a:endParaRPr lang="en-US"/>
          </a:p>
        </p:txBody>
      </p:sp>
      <p:sp>
        <p:nvSpPr>
          <p:cNvPr id="6" name="Footer Placeholder 5">
            <a:extLst>
              <a:ext uri="{FF2B5EF4-FFF2-40B4-BE49-F238E27FC236}">
                <a16:creationId xmlns:a16="http://schemas.microsoft.com/office/drawing/2014/main" id="{F87DA15B-2E9B-48E8-B462-84D55C2DFF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99B2CC-46FC-4314-A628-E82558428252}"/>
              </a:ext>
            </a:extLst>
          </p:cNvPr>
          <p:cNvSpPr>
            <a:spLocks noGrp="1"/>
          </p:cNvSpPr>
          <p:nvPr>
            <p:ph type="sldNum" sz="quarter" idx="12"/>
          </p:nvPr>
        </p:nvSpPr>
        <p:spPr/>
        <p:txBody>
          <a:bodyPr/>
          <a:lstStyle/>
          <a:p>
            <a:fld id="{ED93AE5C-9FA6-4B06-A4AB-E89C171F7EF7}" type="slidenum">
              <a:rPr lang="en-US" smtClean="0"/>
              <a:t>‹#›</a:t>
            </a:fld>
            <a:endParaRPr lang="en-US"/>
          </a:p>
        </p:txBody>
      </p:sp>
    </p:spTree>
    <p:extLst>
      <p:ext uri="{BB962C8B-B14F-4D97-AF65-F5344CB8AC3E}">
        <p14:creationId xmlns:p14="http://schemas.microsoft.com/office/powerpoint/2010/main" val="3566112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DCF4A-95BF-40D5-AE23-24E2A7752E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3EF4C0-3807-4AA3-A7E5-90BA286369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0E8AB1F-BBEF-4B21-AA22-07339E54FF5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2667A9-41B8-4BB5-BE75-0B029C1BA3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50CEE2-D3F6-4CD7-8520-15DDECFDF61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0E77E7-57C5-4203-8253-346A40A1218C}"/>
              </a:ext>
            </a:extLst>
          </p:cNvPr>
          <p:cNvSpPr>
            <a:spLocks noGrp="1"/>
          </p:cNvSpPr>
          <p:nvPr>
            <p:ph type="dt" sz="half" idx="10"/>
          </p:nvPr>
        </p:nvSpPr>
        <p:spPr/>
        <p:txBody>
          <a:bodyPr/>
          <a:lstStyle/>
          <a:p>
            <a:fld id="{8533E0F2-2AD4-4925-AF24-655B90CC03A3}" type="datetimeFigureOut">
              <a:rPr lang="en-US" smtClean="0"/>
              <a:t>11/26/2018</a:t>
            </a:fld>
            <a:endParaRPr lang="en-US"/>
          </a:p>
        </p:txBody>
      </p:sp>
      <p:sp>
        <p:nvSpPr>
          <p:cNvPr id="8" name="Footer Placeholder 7">
            <a:extLst>
              <a:ext uri="{FF2B5EF4-FFF2-40B4-BE49-F238E27FC236}">
                <a16:creationId xmlns:a16="http://schemas.microsoft.com/office/drawing/2014/main" id="{79A2855F-05FA-482B-B208-CB420EE748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A83A4D-D348-4926-948D-D4B5452AA766}"/>
              </a:ext>
            </a:extLst>
          </p:cNvPr>
          <p:cNvSpPr>
            <a:spLocks noGrp="1"/>
          </p:cNvSpPr>
          <p:nvPr>
            <p:ph type="sldNum" sz="quarter" idx="12"/>
          </p:nvPr>
        </p:nvSpPr>
        <p:spPr/>
        <p:txBody>
          <a:bodyPr/>
          <a:lstStyle/>
          <a:p>
            <a:fld id="{ED93AE5C-9FA6-4B06-A4AB-E89C171F7EF7}" type="slidenum">
              <a:rPr lang="en-US" smtClean="0"/>
              <a:t>‹#›</a:t>
            </a:fld>
            <a:endParaRPr lang="en-US"/>
          </a:p>
        </p:txBody>
      </p:sp>
    </p:spTree>
    <p:extLst>
      <p:ext uri="{BB962C8B-B14F-4D97-AF65-F5344CB8AC3E}">
        <p14:creationId xmlns:p14="http://schemas.microsoft.com/office/powerpoint/2010/main" val="573321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50541-D913-461D-95C0-A0DE88DF6B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A5C95A-B49D-4A7C-A636-48335EA1B4B1}"/>
              </a:ext>
            </a:extLst>
          </p:cNvPr>
          <p:cNvSpPr>
            <a:spLocks noGrp="1"/>
          </p:cNvSpPr>
          <p:nvPr>
            <p:ph type="dt" sz="half" idx="10"/>
          </p:nvPr>
        </p:nvSpPr>
        <p:spPr/>
        <p:txBody>
          <a:bodyPr/>
          <a:lstStyle/>
          <a:p>
            <a:fld id="{8533E0F2-2AD4-4925-AF24-655B90CC03A3}" type="datetimeFigureOut">
              <a:rPr lang="en-US" smtClean="0"/>
              <a:t>11/26/2018</a:t>
            </a:fld>
            <a:endParaRPr lang="en-US"/>
          </a:p>
        </p:txBody>
      </p:sp>
      <p:sp>
        <p:nvSpPr>
          <p:cNvPr id="4" name="Footer Placeholder 3">
            <a:extLst>
              <a:ext uri="{FF2B5EF4-FFF2-40B4-BE49-F238E27FC236}">
                <a16:creationId xmlns:a16="http://schemas.microsoft.com/office/drawing/2014/main" id="{E0DF34C2-4E2F-48CA-B791-2DB3BDFA8D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F9E7BE-773C-449E-A68E-B02EDCF654DC}"/>
              </a:ext>
            </a:extLst>
          </p:cNvPr>
          <p:cNvSpPr>
            <a:spLocks noGrp="1"/>
          </p:cNvSpPr>
          <p:nvPr>
            <p:ph type="sldNum" sz="quarter" idx="12"/>
          </p:nvPr>
        </p:nvSpPr>
        <p:spPr/>
        <p:txBody>
          <a:bodyPr/>
          <a:lstStyle/>
          <a:p>
            <a:fld id="{ED93AE5C-9FA6-4B06-A4AB-E89C171F7EF7}" type="slidenum">
              <a:rPr lang="en-US" smtClean="0"/>
              <a:t>‹#›</a:t>
            </a:fld>
            <a:endParaRPr lang="en-US"/>
          </a:p>
        </p:txBody>
      </p:sp>
    </p:spTree>
    <p:extLst>
      <p:ext uri="{BB962C8B-B14F-4D97-AF65-F5344CB8AC3E}">
        <p14:creationId xmlns:p14="http://schemas.microsoft.com/office/powerpoint/2010/main" val="2363648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9F1C61-0554-4BAE-B98B-6EB439D800A8}"/>
              </a:ext>
            </a:extLst>
          </p:cNvPr>
          <p:cNvSpPr>
            <a:spLocks noGrp="1"/>
          </p:cNvSpPr>
          <p:nvPr>
            <p:ph type="dt" sz="half" idx="10"/>
          </p:nvPr>
        </p:nvSpPr>
        <p:spPr/>
        <p:txBody>
          <a:bodyPr/>
          <a:lstStyle/>
          <a:p>
            <a:fld id="{8533E0F2-2AD4-4925-AF24-655B90CC03A3}" type="datetimeFigureOut">
              <a:rPr lang="en-US" smtClean="0"/>
              <a:t>11/26/2018</a:t>
            </a:fld>
            <a:endParaRPr lang="en-US"/>
          </a:p>
        </p:txBody>
      </p:sp>
      <p:sp>
        <p:nvSpPr>
          <p:cNvPr id="3" name="Footer Placeholder 2">
            <a:extLst>
              <a:ext uri="{FF2B5EF4-FFF2-40B4-BE49-F238E27FC236}">
                <a16:creationId xmlns:a16="http://schemas.microsoft.com/office/drawing/2014/main" id="{96D5B114-F23E-498E-8690-63F0695ACD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DE9EE5-F88B-4681-A3D7-325E07F62387}"/>
              </a:ext>
            </a:extLst>
          </p:cNvPr>
          <p:cNvSpPr>
            <a:spLocks noGrp="1"/>
          </p:cNvSpPr>
          <p:nvPr>
            <p:ph type="sldNum" sz="quarter" idx="12"/>
          </p:nvPr>
        </p:nvSpPr>
        <p:spPr/>
        <p:txBody>
          <a:bodyPr/>
          <a:lstStyle/>
          <a:p>
            <a:fld id="{ED93AE5C-9FA6-4B06-A4AB-E89C171F7EF7}" type="slidenum">
              <a:rPr lang="en-US" smtClean="0"/>
              <a:t>‹#›</a:t>
            </a:fld>
            <a:endParaRPr lang="en-US"/>
          </a:p>
        </p:txBody>
      </p:sp>
    </p:spTree>
    <p:extLst>
      <p:ext uri="{BB962C8B-B14F-4D97-AF65-F5344CB8AC3E}">
        <p14:creationId xmlns:p14="http://schemas.microsoft.com/office/powerpoint/2010/main" val="2168117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310B4-4ECF-41E8-8A97-A190013784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716EBA-42B7-4E1B-A7DC-C986539C60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8251D2-D9DA-4F16-95BF-FF5EA3B8A5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F9583E1-058D-4130-BF78-76062635CB30}"/>
              </a:ext>
            </a:extLst>
          </p:cNvPr>
          <p:cNvSpPr>
            <a:spLocks noGrp="1"/>
          </p:cNvSpPr>
          <p:nvPr>
            <p:ph type="dt" sz="half" idx="10"/>
          </p:nvPr>
        </p:nvSpPr>
        <p:spPr/>
        <p:txBody>
          <a:bodyPr/>
          <a:lstStyle/>
          <a:p>
            <a:fld id="{8533E0F2-2AD4-4925-AF24-655B90CC03A3}" type="datetimeFigureOut">
              <a:rPr lang="en-US" smtClean="0"/>
              <a:t>11/26/2018</a:t>
            </a:fld>
            <a:endParaRPr lang="en-US"/>
          </a:p>
        </p:txBody>
      </p:sp>
      <p:sp>
        <p:nvSpPr>
          <p:cNvPr id="6" name="Footer Placeholder 5">
            <a:extLst>
              <a:ext uri="{FF2B5EF4-FFF2-40B4-BE49-F238E27FC236}">
                <a16:creationId xmlns:a16="http://schemas.microsoft.com/office/drawing/2014/main" id="{51243AD8-0593-46C7-A98F-93495F7E98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B3425-6B56-45FF-A3B3-CF54A14EA04C}"/>
              </a:ext>
            </a:extLst>
          </p:cNvPr>
          <p:cNvSpPr>
            <a:spLocks noGrp="1"/>
          </p:cNvSpPr>
          <p:nvPr>
            <p:ph type="sldNum" sz="quarter" idx="12"/>
          </p:nvPr>
        </p:nvSpPr>
        <p:spPr/>
        <p:txBody>
          <a:bodyPr/>
          <a:lstStyle/>
          <a:p>
            <a:fld id="{ED93AE5C-9FA6-4B06-A4AB-E89C171F7EF7}" type="slidenum">
              <a:rPr lang="en-US" smtClean="0"/>
              <a:t>‹#›</a:t>
            </a:fld>
            <a:endParaRPr lang="en-US"/>
          </a:p>
        </p:txBody>
      </p:sp>
    </p:spTree>
    <p:extLst>
      <p:ext uri="{BB962C8B-B14F-4D97-AF65-F5344CB8AC3E}">
        <p14:creationId xmlns:p14="http://schemas.microsoft.com/office/powerpoint/2010/main" val="1170545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5D100-F609-4F3F-B17A-291934BE1F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2967FA-1964-49DC-91AC-831919A187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176E9C-7F4E-493A-B046-A04F256FFA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72FF76-965E-43EE-8CD5-E086C3027954}"/>
              </a:ext>
            </a:extLst>
          </p:cNvPr>
          <p:cNvSpPr>
            <a:spLocks noGrp="1"/>
          </p:cNvSpPr>
          <p:nvPr>
            <p:ph type="dt" sz="half" idx="10"/>
          </p:nvPr>
        </p:nvSpPr>
        <p:spPr/>
        <p:txBody>
          <a:bodyPr/>
          <a:lstStyle/>
          <a:p>
            <a:fld id="{8533E0F2-2AD4-4925-AF24-655B90CC03A3}" type="datetimeFigureOut">
              <a:rPr lang="en-US" smtClean="0"/>
              <a:t>11/26/2018</a:t>
            </a:fld>
            <a:endParaRPr lang="en-US"/>
          </a:p>
        </p:txBody>
      </p:sp>
      <p:sp>
        <p:nvSpPr>
          <p:cNvPr id="6" name="Footer Placeholder 5">
            <a:extLst>
              <a:ext uri="{FF2B5EF4-FFF2-40B4-BE49-F238E27FC236}">
                <a16:creationId xmlns:a16="http://schemas.microsoft.com/office/drawing/2014/main" id="{483EC312-777D-4B81-BEEF-D260393AD2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2FE218-BF17-4238-8224-979493089675}"/>
              </a:ext>
            </a:extLst>
          </p:cNvPr>
          <p:cNvSpPr>
            <a:spLocks noGrp="1"/>
          </p:cNvSpPr>
          <p:nvPr>
            <p:ph type="sldNum" sz="quarter" idx="12"/>
          </p:nvPr>
        </p:nvSpPr>
        <p:spPr/>
        <p:txBody>
          <a:bodyPr/>
          <a:lstStyle/>
          <a:p>
            <a:fld id="{ED93AE5C-9FA6-4B06-A4AB-E89C171F7EF7}" type="slidenum">
              <a:rPr lang="en-US" smtClean="0"/>
              <a:t>‹#›</a:t>
            </a:fld>
            <a:endParaRPr lang="en-US"/>
          </a:p>
        </p:txBody>
      </p:sp>
    </p:spTree>
    <p:extLst>
      <p:ext uri="{BB962C8B-B14F-4D97-AF65-F5344CB8AC3E}">
        <p14:creationId xmlns:p14="http://schemas.microsoft.com/office/powerpoint/2010/main" val="3845095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4708F-BA25-4502-9779-E86A89D14463}"/>
              </a:ext>
            </a:extLst>
          </p:cNvPr>
          <p:cNvSpPr>
            <a:spLocks noGrp="1"/>
          </p:cNvSpPr>
          <p:nvPr>
            <p:ph type="title"/>
          </p:nvPr>
        </p:nvSpPr>
        <p:spPr>
          <a:xfrm>
            <a:off x="838200" y="365126"/>
            <a:ext cx="10515600" cy="74137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1C352E-84B1-46CD-9072-1720E85BD9F8}"/>
              </a:ext>
            </a:extLst>
          </p:cNvPr>
          <p:cNvSpPr>
            <a:spLocks noGrp="1"/>
          </p:cNvSpPr>
          <p:nvPr>
            <p:ph type="body" idx="1"/>
          </p:nvPr>
        </p:nvSpPr>
        <p:spPr>
          <a:xfrm>
            <a:off x="838200" y="1214077"/>
            <a:ext cx="10515600" cy="496288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FF4E7FF-929F-4BAF-B9E1-CB5B79BC0A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33E0F2-2AD4-4925-AF24-655B90CC03A3}" type="datetimeFigureOut">
              <a:rPr lang="en-US" smtClean="0"/>
              <a:t>11/26/2018</a:t>
            </a:fld>
            <a:endParaRPr lang="en-US"/>
          </a:p>
        </p:txBody>
      </p:sp>
      <p:sp>
        <p:nvSpPr>
          <p:cNvPr id="5" name="Footer Placeholder 4">
            <a:extLst>
              <a:ext uri="{FF2B5EF4-FFF2-40B4-BE49-F238E27FC236}">
                <a16:creationId xmlns:a16="http://schemas.microsoft.com/office/drawing/2014/main" id="{94B15F17-2729-4DD9-8AA1-243D9477F3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6BB686-54DE-4491-9E45-2319958451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93AE5C-9FA6-4B06-A4AB-E89C171F7EF7}" type="slidenum">
              <a:rPr lang="en-US" smtClean="0"/>
              <a:t>‹#›</a:t>
            </a:fld>
            <a:endParaRPr lang="en-US"/>
          </a:p>
        </p:txBody>
      </p:sp>
    </p:spTree>
    <p:extLst>
      <p:ext uri="{BB962C8B-B14F-4D97-AF65-F5344CB8AC3E}">
        <p14:creationId xmlns:p14="http://schemas.microsoft.com/office/powerpoint/2010/main" val="1145295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48C9-621B-496C-BED3-42F91D02FE49}"/>
              </a:ext>
            </a:extLst>
          </p:cNvPr>
          <p:cNvSpPr>
            <a:spLocks noGrp="1"/>
          </p:cNvSpPr>
          <p:nvPr>
            <p:ph type="title"/>
          </p:nvPr>
        </p:nvSpPr>
        <p:spPr/>
        <p:txBody>
          <a:bodyPr/>
          <a:lstStyle/>
          <a:p>
            <a:r>
              <a:rPr lang="en-US" dirty="0"/>
              <a:t>Credibility Framework in SAW</a:t>
            </a:r>
          </a:p>
        </p:txBody>
      </p:sp>
      <p:sp>
        <p:nvSpPr>
          <p:cNvPr id="3" name="Content Placeholder 2">
            <a:extLst>
              <a:ext uri="{FF2B5EF4-FFF2-40B4-BE49-F238E27FC236}">
                <a16:creationId xmlns:a16="http://schemas.microsoft.com/office/drawing/2014/main" id="{9A70C526-34E3-4D46-8737-72E0C74441F0}"/>
              </a:ext>
            </a:extLst>
          </p:cNvPr>
          <p:cNvSpPr>
            <a:spLocks noGrp="1"/>
          </p:cNvSpPr>
          <p:nvPr>
            <p:ph idx="1"/>
          </p:nvPr>
        </p:nvSpPr>
        <p:spPr>
          <a:xfrm>
            <a:off x="484094" y="1071154"/>
            <a:ext cx="11310898" cy="6159522"/>
          </a:xfrm>
        </p:spPr>
        <p:txBody>
          <a:bodyPr>
            <a:normAutofit fontScale="92500" lnSpcReduction="10000"/>
          </a:bodyPr>
          <a:lstStyle/>
          <a:p>
            <a:r>
              <a:rPr lang="en-US" dirty="0">
                <a:solidFill>
                  <a:schemeClr val="accent5">
                    <a:lumMod val="75000"/>
                  </a:schemeClr>
                </a:solidFill>
              </a:rPr>
              <a:t>What: </a:t>
            </a:r>
            <a:r>
              <a:rPr lang="en-US" dirty="0"/>
              <a:t>Accurate and version controlled credibility information infrastructure for any engineering discipline; configurable by non-programmers</a:t>
            </a:r>
          </a:p>
          <a:p>
            <a:r>
              <a:rPr lang="en-US" dirty="0">
                <a:solidFill>
                  <a:schemeClr val="accent5">
                    <a:lumMod val="75000"/>
                  </a:schemeClr>
                </a:solidFill>
              </a:rPr>
              <a:t>Current state: </a:t>
            </a:r>
            <a:r>
              <a:rPr lang="en-US" dirty="0"/>
              <a:t>Several spreadsheets (PIRT, PCMM, Exp.); evidence may be “hearsay”; Final peer review team may spend considerable time collecting/organizing evidence</a:t>
            </a:r>
          </a:p>
          <a:p>
            <a:r>
              <a:rPr lang="en-US" dirty="0">
                <a:solidFill>
                  <a:schemeClr val="accent5">
                    <a:lumMod val="75000"/>
                  </a:schemeClr>
                </a:solidFill>
              </a:rPr>
              <a:t>Future state: </a:t>
            </a:r>
            <a:r>
              <a:rPr lang="en-US" dirty="0"/>
              <a:t>Reviewable tightly linked (each statement has backing) evidence package</a:t>
            </a:r>
          </a:p>
          <a:p>
            <a:r>
              <a:rPr lang="en-US" dirty="0">
                <a:solidFill>
                  <a:schemeClr val="accent5">
                    <a:lumMod val="75000"/>
                  </a:schemeClr>
                </a:solidFill>
              </a:rPr>
              <a:t>Stakeholders: </a:t>
            </a:r>
            <a:r>
              <a:rPr lang="en-US" dirty="0"/>
              <a:t>High consequence programs (weapons system qualification) need defensible credibility communication </a:t>
            </a:r>
          </a:p>
          <a:p>
            <a:r>
              <a:rPr lang="en-US" dirty="0">
                <a:solidFill>
                  <a:schemeClr val="accent5">
                    <a:lumMod val="75000"/>
                  </a:schemeClr>
                </a:solidFill>
              </a:rPr>
              <a:t>Approach: </a:t>
            </a:r>
          </a:p>
          <a:p>
            <a:pPr lvl="1"/>
            <a:r>
              <a:rPr lang="en-US" dirty="0"/>
              <a:t>Involve V&amp;V practitioners, </a:t>
            </a:r>
            <a:r>
              <a:rPr lang="en-US" dirty="0" err="1"/>
              <a:t>ModSim</a:t>
            </a:r>
            <a:r>
              <a:rPr lang="en-US" dirty="0"/>
              <a:t> team members and UI/UX experiments early</a:t>
            </a:r>
          </a:p>
          <a:p>
            <a:pPr lvl="1"/>
            <a:r>
              <a:rPr lang="en-US" dirty="0"/>
              <a:t>Leverage SAW RRP framework</a:t>
            </a:r>
          </a:p>
          <a:p>
            <a:r>
              <a:rPr lang="en-US" dirty="0">
                <a:solidFill>
                  <a:schemeClr val="accent5">
                    <a:lumMod val="75000"/>
                  </a:schemeClr>
                </a:solidFill>
              </a:rPr>
              <a:t>Risks: </a:t>
            </a:r>
            <a:r>
              <a:rPr lang="en-US" dirty="0"/>
              <a:t>Lack of adoption (need analysis management support), software architecture not reusing existing SAW capabilities</a:t>
            </a:r>
          </a:p>
          <a:p>
            <a:r>
              <a:rPr lang="en-US" dirty="0">
                <a:solidFill>
                  <a:schemeClr val="accent5">
                    <a:lumMod val="75000"/>
                  </a:schemeClr>
                </a:solidFill>
              </a:rPr>
              <a:t>Investment: </a:t>
            </a:r>
            <a:r>
              <a:rPr lang="en-US" dirty="0"/>
              <a:t>2 FTE in two years.  </a:t>
            </a:r>
          </a:p>
          <a:p>
            <a:r>
              <a:rPr lang="en-US" dirty="0">
                <a:solidFill>
                  <a:schemeClr val="accent5">
                    <a:lumMod val="75000"/>
                  </a:schemeClr>
                </a:solidFill>
              </a:rPr>
              <a:t>Deliverables: </a:t>
            </a:r>
          </a:p>
          <a:p>
            <a:pPr lvl="1"/>
            <a:r>
              <a:rPr lang="en-US" dirty="0"/>
              <a:t>FY19: extendable software architecture with one instantiation for weapon qualification  </a:t>
            </a:r>
          </a:p>
          <a:p>
            <a:pPr lvl="1"/>
            <a:r>
              <a:rPr lang="en-US" dirty="0"/>
              <a:t>FY20: instantiations for preliminary design, full system design and refinements to weapon qualification credibility, ARG document generation</a:t>
            </a:r>
          </a:p>
          <a:p>
            <a:endParaRPr lang="en-US" dirty="0"/>
          </a:p>
          <a:p>
            <a:endParaRPr lang="en-US" dirty="0"/>
          </a:p>
          <a:p>
            <a:endParaRPr lang="en-US" dirty="0"/>
          </a:p>
        </p:txBody>
      </p:sp>
    </p:spTree>
    <p:extLst>
      <p:ext uri="{BB962C8B-B14F-4D97-AF65-F5344CB8AC3E}">
        <p14:creationId xmlns:p14="http://schemas.microsoft.com/office/powerpoint/2010/main" val="1516859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F448B6-7E23-4B5F-9D8A-54E1B5525B29}"/>
              </a:ext>
            </a:extLst>
          </p:cNvPr>
          <p:cNvPicPr>
            <a:picLocks noChangeAspect="1"/>
          </p:cNvPicPr>
          <p:nvPr/>
        </p:nvPicPr>
        <p:blipFill>
          <a:blip r:embed="rId2"/>
          <a:stretch>
            <a:fillRect/>
          </a:stretch>
        </p:blipFill>
        <p:spPr>
          <a:xfrm>
            <a:off x="0" y="38266"/>
            <a:ext cx="12192000" cy="6781467"/>
          </a:xfrm>
          <a:prstGeom prst="rect">
            <a:avLst/>
          </a:prstGeom>
        </p:spPr>
      </p:pic>
      <p:sp>
        <p:nvSpPr>
          <p:cNvPr id="5" name="Rectangle 4">
            <a:extLst>
              <a:ext uri="{FF2B5EF4-FFF2-40B4-BE49-F238E27FC236}">
                <a16:creationId xmlns:a16="http://schemas.microsoft.com/office/drawing/2014/main" id="{63BFBD36-C00B-41AC-BBA5-4C08C006DA1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71A17BA6-D87D-40DA-947B-26EC29131EB7}"/>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7" name="Title 1">
            <a:extLst>
              <a:ext uri="{FF2B5EF4-FFF2-40B4-BE49-F238E27FC236}">
                <a16:creationId xmlns:a16="http://schemas.microsoft.com/office/drawing/2014/main" id="{AB075AF5-D10B-479D-9C17-CF25D78792A0}"/>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Evidence</a:t>
            </a:r>
          </a:p>
        </p:txBody>
      </p:sp>
      <p:pic>
        <p:nvPicPr>
          <p:cNvPr id="8" name="Picture 7">
            <a:extLst>
              <a:ext uri="{FF2B5EF4-FFF2-40B4-BE49-F238E27FC236}">
                <a16:creationId xmlns:a16="http://schemas.microsoft.com/office/drawing/2014/main" id="{A52EABA6-3647-4A18-BC98-E0B501987172}"/>
              </a:ext>
            </a:extLst>
          </p:cNvPr>
          <p:cNvPicPr>
            <a:picLocks noChangeAspect="1"/>
          </p:cNvPicPr>
          <p:nvPr/>
        </p:nvPicPr>
        <p:blipFill>
          <a:blip r:embed="rId3"/>
          <a:stretch>
            <a:fillRect/>
          </a:stretch>
        </p:blipFill>
        <p:spPr>
          <a:xfrm>
            <a:off x="10180434" y="1131419"/>
            <a:ext cx="1039283" cy="709868"/>
          </a:xfrm>
          <a:prstGeom prst="rect">
            <a:avLst/>
          </a:prstGeom>
        </p:spPr>
      </p:pic>
      <p:sp>
        <p:nvSpPr>
          <p:cNvPr id="9" name="Title 1">
            <a:extLst>
              <a:ext uri="{FF2B5EF4-FFF2-40B4-BE49-F238E27FC236}">
                <a16:creationId xmlns:a16="http://schemas.microsoft.com/office/drawing/2014/main" id="{2029DC9A-A5E6-44E5-A373-AC90F8A6E64D}"/>
              </a:ext>
            </a:extLst>
          </p:cNvPr>
          <p:cNvSpPr txBox="1">
            <a:spLocks/>
          </p:cNvSpPr>
          <p:nvPr/>
        </p:nvSpPr>
        <p:spPr>
          <a:xfrm>
            <a:off x="8839872"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Add Evidence</a:t>
            </a:r>
          </a:p>
        </p:txBody>
      </p:sp>
      <p:cxnSp>
        <p:nvCxnSpPr>
          <p:cNvPr id="11" name="Straight Arrow Connector 10">
            <a:extLst>
              <a:ext uri="{FF2B5EF4-FFF2-40B4-BE49-F238E27FC236}">
                <a16:creationId xmlns:a16="http://schemas.microsoft.com/office/drawing/2014/main" id="{A66174BD-CA5C-4D10-84DB-4F8773B68587}"/>
              </a:ext>
            </a:extLst>
          </p:cNvPr>
          <p:cNvCxnSpPr>
            <a:cxnSpLocks/>
          </p:cNvCxnSpPr>
          <p:nvPr/>
        </p:nvCxnSpPr>
        <p:spPr>
          <a:xfrm flipH="1" flipV="1">
            <a:off x="1612117" y="2881877"/>
            <a:ext cx="642414" cy="95340"/>
          </a:xfrm>
          <a:prstGeom prst="straightConnector1">
            <a:avLst/>
          </a:prstGeom>
          <a:ln w="12700">
            <a:tailEnd type="triangle" w="med" len="lg"/>
          </a:ln>
        </p:spPr>
        <p:style>
          <a:lnRef idx="1">
            <a:schemeClr val="accent1"/>
          </a:lnRef>
          <a:fillRef idx="0">
            <a:schemeClr val="accent1"/>
          </a:fillRef>
          <a:effectRef idx="0">
            <a:schemeClr val="accent1"/>
          </a:effectRef>
          <a:fontRef idx="minor">
            <a:schemeClr val="tx1"/>
          </a:fontRef>
        </p:style>
      </p:cxnSp>
      <p:sp>
        <p:nvSpPr>
          <p:cNvPr id="12" name="Star: 7 Points 11">
            <a:extLst>
              <a:ext uri="{FF2B5EF4-FFF2-40B4-BE49-F238E27FC236}">
                <a16:creationId xmlns:a16="http://schemas.microsoft.com/office/drawing/2014/main" id="{9D2E67AA-2F84-4EFC-8141-896BDF5E466F}"/>
              </a:ext>
            </a:extLst>
          </p:cNvPr>
          <p:cNvSpPr/>
          <p:nvPr/>
        </p:nvSpPr>
        <p:spPr>
          <a:xfrm>
            <a:off x="2150010" y="2803871"/>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3" name="Title 1">
            <a:extLst>
              <a:ext uri="{FF2B5EF4-FFF2-40B4-BE49-F238E27FC236}">
                <a16:creationId xmlns:a16="http://schemas.microsoft.com/office/drawing/2014/main" id="{B80CEC26-9420-4E4A-814B-A59C11A8AF93}"/>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Tree>
    <p:extLst>
      <p:ext uri="{BB962C8B-B14F-4D97-AF65-F5344CB8AC3E}">
        <p14:creationId xmlns:p14="http://schemas.microsoft.com/office/powerpoint/2010/main" val="2598351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F448B6-7E23-4B5F-9D8A-54E1B5525B29}"/>
              </a:ext>
            </a:extLst>
          </p:cNvPr>
          <p:cNvPicPr>
            <a:picLocks noChangeAspect="1"/>
          </p:cNvPicPr>
          <p:nvPr/>
        </p:nvPicPr>
        <p:blipFill>
          <a:blip r:embed="rId2"/>
          <a:stretch>
            <a:fillRect/>
          </a:stretch>
        </p:blipFill>
        <p:spPr>
          <a:xfrm>
            <a:off x="0" y="38266"/>
            <a:ext cx="12192000" cy="6781467"/>
          </a:xfrm>
          <a:prstGeom prst="rect">
            <a:avLst/>
          </a:prstGeom>
        </p:spPr>
      </p:pic>
      <p:sp>
        <p:nvSpPr>
          <p:cNvPr id="5" name="Rectangle 4">
            <a:extLst>
              <a:ext uri="{FF2B5EF4-FFF2-40B4-BE49-F238E27FC236}">
                <a16:creationId xmlns:a16="http://schemas.microsoft.com/office/drawing/2014/main" id="{63BFBD36-C00B-41AC-BBA5-4C08C006DA1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71A17BA6-D87D-40DA-947B-26EC29131EB7}"/>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7" name="Title 1">
            <a:extLst>
              <a:ext uri="{FF2B5EF4-FFF2-40B4-BE49-F238E27FC236}">
                <a16:creationId xmlns:a16="http://schemas.microsoft.com/office/drawing/2014/main" id="{AB075AF5-D10B-479D-9C17-CF25D78792A0}"/>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Evidence</a:t>
            </a:r>
          </a:p>
        </p:txBody>
      </p:sp>
      <p:pic>
        <p:nvPicPr>
          <p:cNvPr id="8" name="Picture 7">
            <a:extLst>
              <a:ext uri="{FF2B5EF4-FFF2-40B4-BE49-F238E27FC236}">
                <a16:creationId xmlns:a16="http://schemas.microsoft.com/office/drawing/2014/main" id="{A52EABA6-3647-4A18-BC98-E0B501987172}"/>
              </a:ext>
            </a:extLst>
          </p:cNvPr>
          <p:cNvPicPr>
            <a:picLocks noChangeAspect="1"/>
          </p:cNvPicPr>
          <p:nvPr/>
        </p:nvPicPr>
        <p:blipFill>
          <a:blip r:embed="rId3"/>
          <a:stretch>
            <a:fillRect/>
          </a:stretch>
        </p:blipFill>
        <p:spPr>
          <a:xfrm>
            <a:off x="10180434" y="1131419"/>
            <a:ext cx="1039283" cy="709868"/>
          </a:xfrm>
          <a:prstGeom prst="rect">
            <a:avLst/>
          </a:prstGeom>
        </p:spPr>
      </p:pic>
      <p:sp>
        <p:nvSpPr>
          <p:cNvPr id="9" name="Title 1">
            <a:extLst>
              <a:ext uri="{FF2B5EF4-FFF2-40B4-BE49-F238E27FC236}">
                <a16:creationId xmlns:a16="http://schemas.microsoft.com/office/drawing/2014/main" id="{2029DC9A-A5E6-44E5-A373-AC90F8A6E64D}"/>
              </a:ext>
            </a:extLst>
          </p:cNvPr>
          <p:cNvSpPr txBox="1">
            <a:spLocks/>
          </p:cNvSpPr>
          <p:nvPr/>
        </p:nvSpPr>
        <p:spPr>
          <a:xfrm>
            <a:off x="8839872"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Add Evidence</a:t>
            </a:r>
          </a:p>
        </p:txBody>
      </p:sp>
      <p:sp>
        <p:nvSpPr>
          <p:cNvPr id="13" name="Title 1">
            <a:extLst>
              <a:ext uri="{FF2B5EF4-FFF2-40B4-BE49-F238E27FC236}">
                <a16:creationId xmlns:a16="http://schemas.microsoft.com/office/drawing/2014/main" id="{B80CEC26-9420-4E4A-814B-A59C11A8AF93}"/>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4" name="TextBox 13">
            <a:extLst>
              <a:ext uri="{FF2B5EF4-FFF2-40B4-BE49-F238E27FC236}">
                <a16:creationId xmlns:a16="http://schemas.microsoft.com/office/drawing/2014/main" id="{9AE94086-02BE-46ED-A263-7CE5AA4526B0}"/>
              </a:ext>
            </a:extLst>
          </p:cNvPr>
          <p:cNvSpPr txBox="1"/>
          <p:nvPr/>
        </p:nvSpPr>
        <p:spPr>
          <a:xfrm>
            <a:off x="3271423" y="3764325"/>
            <a:ext cx="2292149" cy="1077218"/>
          </a:xfrm>
          <a:prstGeom prst="rect">
            <a:avLst/>
          </a:prstGeom>
          <a:solidFill>
            <a:srgbClr val="C00000"/>
          </a:solidFill>
          <a:ln>
            <a:solidFill>
              <a:schemeClr val="accent6">
                <a:lumMod val="75000"/>
              </a:schemeClr>
            </a:solidFill>
          </a:ln>
        </p:spPr>
        <p:txBody>
          <a:bodyPr wrap="square" rtlCol="0">
            <a:spAutoFit/>
          </a:bodyPr>
          <a:lstStyle/>
          <a:p>
            <a:r>
              <a:rPr lang="en-US" sz="1600" dirty="0">
                <a:solidFill>
                  <a:schemeClr val="bg1"/>
                </a:solidFill>
              </a:rPr>
              <a:t>WARNING: Document is not under configuration control.  Commit now?</a:t>
            </a:r>
          </a:p>
          <a:p>
            <a:endParaRPr lang="en-US" sz="1600" dirty="0">
              <a:solidFill>
                <a:schemeClr val="bg1"/>
              </a:solidFill>
            </a:endParaRPr>
          </a:p>
        </p:txBody>
      </p:sp>
      <p:sp>
        <p:nvSpPr>
          <p:cNvPr id="15" name="Title 1">
            <a:extLst>
              <a:ext uri="{FF2B5EF4-FFF2-40B4-BE49-F238E27FC236}">
                <a16:creationId xmlns:a16="http://schemas.microsoft.com/office/drawing/2014/main" id="{56EBD594-CA0D-4C58-8C5F-A6E3B4B39672}"/>
              </a:ext>
            </a:extLst>
          </p:cNvPr>
          <p:cNvSpPr txBox="1">
            <a:spLocks/>
          </p:cNvSpPr>
          <p:nvPr/>
        </p:nvSpPr>
        <p:spPr>
          <a:xfrm>
            <a:off x="3365622" y="4535667"/>
            <a:ext cx="641835"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Yes</a:t>
            </a:r>
          </a:p>
        </p:txBody>
      </p:sp>
      <p:sp>
        <p:nvSpPr>
          <p:cNvPr id="16" name="Title 1">
            <a:extLst>
              <a:ext uri="{FF2B5EF4-FFF2-40B4-BE49-F238E27FC236}">
                <a16:creationId xmlns:a16="http://schemas.microsoft.com/office/drawing/2014/main" id="{C809D609-ACB9-4588-8439-44925DB0A343}"/>
              </a:ext>
            </a:extLst>
          </p:cNvPr>
          <p:cNvSpPr txBox="1">
            <a:spLocks/>
          </p:cNvSpPr>
          <p:nvPr/>
        </p:nvSpPr>
        <p:spPr>
          <a:xfrm>
            <a:off x="4072118" y="4535667"/>
            <a:ext cx="641835"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No</a:t>
            </a:r>
          </a:p>
        </p:txBody>
      </p:sp>
      <p:sp>
        <p:nvSpPr>
          <p:cNvPr id="17" name="Title 1">
            <a:extLst>
              <a:ext uri="{FF2B5EF4-FFF2-40B4-BE49-F238E27FC236}">
                <a16:creationId xmlns:a16="http://schemas.microsoft.com/office/drawing/2014/main" id="{13831B4D-3587-41CC-B2C2-4802CC2098AC}"/>
              </a:ext>
            </a:extLst>
          </p:cNvPr>
          <p:cNvSpPr txBox="1">
            <a:spLocks/>
          </p:cNvSpPr>
          <p:nvPr/>
        </p:nvSpPr>
        <p:spPr>
          <a:xfrm>
            <a:off x="4778613" y="4535667"/>
            <a:ext cx="704170"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Cancel</a:t>
            </a:r>
          </a:p>
        </p:txBody>
      </p:sp>
      <p:sp>
        <p:nvSpPr>
          <p:cNvPr id="18" name="Star: 7 Points 17">
            <a:extLst>
              <a:ext uri="{FF2B5EF4-FFF2-40B4-BE49-F238E27FC236}">
                <a16:creationId xmlns:a16="http://schemas.microsoft.com/office/drawing/2014/main" id="{29C8CB65-5EFF-4C80-BCED-B8A184014654}"/>
              </a:ext>
            </a:extLst>
          </p:cNvPr>
          <p:cNvSpPr/>
          <p:nvPr/>
        </p:nvSpPr>
        <p:spPr>
          <a:xfrm>
            <a:off x="3186058" y="4698884"/>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9" name="TextBox 18">
            <a:extLst>
              <a:ext uri="{FF2B5EF4-FFF2-40B4-BE49-F238E27FC236}">
                <a16:creationId xmlns:a16="http://schemas.microsoft.com/office/drawing/2014/main" id="{9D277454-02EF-4F18-A224-AD0DBE19FA2D}"/>
              </a:ext>
            </a:extLst>
          </p:cNvPr>
          <p:cNvSpPr txBox="1"/>
          <p:nvPr/>
        </p:nvSpPr>
        <p:spPr>
          <a:xfrm>
            <a:off x="5946479" y="4774517"/>
            <a:ext cx="2611645" cy="830997"/>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Note: Evidence not under configuration control not accepted for assessment</a:t>
            </a:r>
          </a:p>
        </p:txBody>
      </p:sp>
    </p:spTree>
    <p:extLst>
      <p:ext uri="{BB962C8B-B14F-4D97-AF65-F5344CB8AC3E}">
        <p14:creationId xmlns:p14="http://schemas.microsoft.com/office/powerpoint/2010/main" val="954286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F448B6-7E23-4B5F-9D8A-54E1B5525B29}"/>
              </a:ext>
            </a:extLst>
          </p:cNvPr>
          <p:cNvPicPr>
            <a:picLocks noChangeAspect="1"/>
          </p:cNvPicPr>
          <p:nvPr/>
        </p:nvPicPr>
        <p:blipFill>
          <a:blip r:embed="rId2"/>
          <a:stretch>
            <a:fillRect/>
          </a:stretch>
        </p:blipFill>
        <p:spPr>
          <a:xfrm>
            <a:off x="0" y="38266"/>
            <a:ext cx="12192000" cy="6781467"/>
          </a:xfrm>
          <a:prstGeom prst="rect">
            <a:avLst/>
          </a:prstGeom>
        </p:spPr>
      </p:pic>
      <p:sp>
        <p:nvSpPr>
          <p:cNvPr id="5" name="Rectangle 4">
            <a:extLst>
              <a:ext uri="{FF2B5EF4-FFF2-40B4-BE49-F238E27FC236}">
                <a16:creationId xmlns:a16="http://schemas.microsoft.com/office/drawing/2014/main" id="{63BFBD36-C00B-41AC-BBA5-4C08C006DA1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71A17BA6-D87D-40DA-947B-26EC29131EB7}"/>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7" name="Title 1">
            <a:extLst>
              <a:ext uri="{FF2B5EF4-FFF2-40B4-BE49-F238E27FC236}">
                <a16:creationId xmlns:a16="http://schemas.microsoft.com/office/drawing/2014/main" id="{AB075AF5-D10B-479D-9C17-CF25D78792A0}"/>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Evidence</a:t>
            </a:r>
          </a:p>
        </p:txBody>
      </p:sp>
      <p:pic>
        <p:nvPicPr>
          <p:cNvPr id="8" name="Picture 7">
            <a:extLst>
              <a:ext uri="{FF2B5EF4-FFF2-40B4-BE49-F238E27FC236}">
                <a16:creationId xmlns:a16="http://schemas.microsoft.com/office/drawing/2014/main" id="{A52EABA6-3647-4A18-BC98-E0B501987172}"/>
              </a:ext>
            </a:extLst>
          </p:cNvPr>
          <p:cNvPicPr>
            <a:picLocks noChangeAspect="1"/>
          </p:cNvPicPr>
          <p:nvPr/>
        </p:nvPicPr>
        <p:blipFill>
          <a:blip r:embed="rId3"/>
          <a:stretch>
            <a:fillRect/>
          </a:stretch>
        </p:blipFill>
        <p:spPr>
          <a:xfrm>
            <a:off x="10180434" y="1131419"/>
            <a:ext cx="1039283" cy="709868"/>
          </a:xfrm>
          <a:prstGeom prst="rect">
            <a:avLst/>
          </a:prstGeom>
        </p:spPr>
      </p:pic>
      <p:sp>
        <p:nvSpPr>
          <p:cNvPr id="9" name="Title 1">
            <a:extLst>
              <a:ext uri="{FF2B5EF4-FFF2-40B4-BE49-F238E27FC236}">
                <a16:creationId xmlns:a16="http://schemas.microsoft.com/office/drawing/2014/main" id="{2029DC9A-A5E6-44E5-A373-AC90F8A6E64D}"/>
              </a:ext>
            </a:extLst>
          </p:cNvPr>
          <p:cNvSpPr txBox="1">
            <a:spLocks/>
          </p:cNvSpPr>
          <p:nvPr/>
        </p:nvSpPr>
        <p:spPr>
          <a:xfrm>
            <a:off x="8839872"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Add Evidence</a:t>
            </a:r>
          </a:p>
        </p:txBody>
      </p:sp>
      <p:sp>
        <p:nvSpPr>
          <p:cNvPr id="12" name="Star: 7 Points 11">
            <a:extLst>
              <a:ext uri="{FF2B5EF4-FFF2-40B4-BE49-F238E27FC236}">
                <a16:creationId xmlns:a16="http://schemas.microsoft.com/office/drawing/2014/main" id="{9D2E67AA-2F84-4EFC-8141-896BDF5E466F}"/>
              </a:ext>
            </a:extLst>
          </p:cNvPr>
          <p:cNvSpPr/>
          <p:nvPr/>
        </p:nvSpPr>
        <p:spPr>
          <a:xfrm>
            <a:off x="8061107" y="5530142"/>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2" name="Rectangle 1">
            <a:extLst>
              <a:ext uri="{FF2B5EF4-FFF2-40B4-BE49-F238E27FC236}">
                <a16:creationId xmlns:a16="http://schemas.microsoft.com/office/drawing/2014/main" id="{E34B7882-6E41-47C8-8FBA-DBDE0C0AC6B7}"/>
              </a:ext>
            </a:extLst>
          </p:cNvPr>
          <p:cNvSpPr/>
          <p:nvPr/>
        </p:nvSpPr>
        <p:spPr>
          <a:xfrm>
            <a:off x="806059" y="2821206"/>
            <a:ext cx="875397" cy="1300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D0FF9AD3-BCBB-44D6-9139-A7795C29C228}"/>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1" name="TextBox 10">
            <a:extLst>
              <a:ext uri="{FF2B5EF4-FFF2-40B4-BE49-F238E27FC236}">
                <a16:creationId xmlns:a16="http://schemas.microsoft.com/office/drawing/2014/main" id="{39EE52A4-C678-468E-B1E5-0F5A69B51392}"/>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14" name="TextBox 13">
            <a:extLst>
              <a:ext uri="{FF2B5EF4-FFF2-40B4-BE49-F238E27FC236}">
                <a16:creationId xmlns:a16="http://schemas.microsoft.com/office/drawing/2014/main" id="{6D9429B6-0074-4F61-A112-EF98F5477E99}"/>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15" name="TextBox 14">
            <a:extLst>
              <a:ext uri="{FF2B5EF4-FFF2-40B4-BE49-F238E27FC236}">
                <a16:creationId xmlns:a16="http://schemas.microsoft.com/office/drawing/2014/main" id="{4B887E27-C960-4092-81EB-D6415D9B040E}"/>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16" name="TextBox 15">
            <a:extLst>
              <a:ext uri="{FF2B5EF4-FFF2-40B4-BE49-F238E27FC236}">
                <a16:creationId xmlns:a16="http://schemas.microsoft.com/office/drawing/2014/main" id="{F3586C74-3310-4B73-8469-51F6D00D3A58}"/>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17" name="TextBox 16">
            <a:extLst>
              <a:ext uri="{FF2B5EF4-FFF2-40B4-BE49-F238E27FC236}">
                <a16:creationId xmlns:a16="http://schemas.microsoft.com/office/drawing/2014/main" id="{F7B69705-51E1-4E3D-B113-B0449F41F81D}"/>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2695022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F448B6-7E23-4B5F-9D8A-54E1B5525B29}"/>
              </a:ext>
            </a:extLst>
          </p:cNvPr>
          <p:cNvPicPr>
            <a:picLocks noChangeAspect="1"/>
          </p:cNvPicPr>
          <p:nvPr/>
        </p:nvPicPr>
        <p:blipFill>
          <a:blip r:embed="rId2"/>
          <a:stretch>
            <a:fillRect/>
          </a:stretch>
        </p:blipFill>
        <p:spPr>
          <a:xfrm>
            <a:off x="0" y="38266"/>
            <a:ext cx="12192000" cy="6781467"/>
          </a:xfrm>
          <a:prstGeom prst="rect">
            <a:avLst/>
          </a:prstGeom>
        </p:spPr>
      </p:pic>
      <p:sp>
        <p:nvSpPr>
          <p:cNvPr id="5" name="Rectangle 4">
            <a:extLst>
              <a:ext uri="{FF2B5EF4-FFF2-40B4-BE49-F238E27FC236}">
                <a16:creationId xmlns:a16="http://schemas.microsoft.com/office/drawing/2014/main" id="{63BFBD36-C00B-41AC-BBA5-4C08C006DA1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71A17BA6-D87D-40DA-947B-26EC29131EB7}"/>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7" name="Title 1">
            <a:extLst>
              <a:ext uri="{FF2B5EF4-FFF2-40B4-BE49-F238E27FC236}">
                <a16:creationId xmlns:a16="http://schemas.microsoft.com/office/drawing/2014/main" id="{AB075AF5-D10B-479D-9C17-CF25D78792A0}"/>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Evidence</a:t>
            </a:r>
          </a:p>
        </p:txBody>
      </p:sp>
      <p:pic>
        <p:nvPicPr>
          <p:cNvPr id="8" name="Picture 7">
            <a:extLst>
              <a:ext uri="{FF2B5EF4-FFF2-40B4-BE49-F238E27FC236}">
                <a16:creationId xmlns:a16="http://schemas.microsoft.com/office/drawing/2014/main" id="{A52EABA6-3647-4A18-BC98-E0B501987172}"/>
              </a:ext>
            </a:extLst>
          </p:cNvPr>
          <p:cNvPicPr>
            <a:picLocks noChangeAspect="1"/>
          </p:cNvPicPr>
          <p:nvPr/>
        </p:nvPicPr>
        <p:blipFill>
          <a:blip r:embed="rId3"/>
          <a:stretch>
            <a:fillRect/>
          </a:stretch>
        </p:blipFill>
        <p:spPr>
          <a:xfrm>
            <a:off x="10180434" y="1131419"/>
            <a:ext cx="1039283" cy="709868"/>
          </a:xfrm>
          <a:prstGeom prst="rect">
            <a:avLst/>
          </a:prstGeom>
        </p:spPr>
      </p:pic>
      <p:sp>
        <p:nvSpPr>
          <p:cNvPr id="9" name="Title 1">
            <a:extLst>
              <a:ext uri="{FF2B5EF4-FFF2-40B4-BE49-F238E27FC236}">
                <a16:creationId xmlns:a16="http://schemas.microsoft.com/office/drawing/2014/main" id="{2029DC9A-A5E6-44E5-A373-AC90F8A6E64D}"/>
              </a:ext>
            </a:extLst>
          </p:cNvPr>
          <p:cNvSpPr txBox="1">
            <a:spLocks/>
          </p:cNvSpPr>
          <p:nvPr/>
        </p:nvSpPr>
        <p:spPr>
          <a:xfrm>
            <a:off x="8839872"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Add Evidence</a:t>
            </a:r>
          </a:p>
        </p:txBody>
      </p:sp>
      <p:graphicFrame>
        <p:nvGraphicFramePr>
          <p:cNvPr id="2" name="Table 1">
            <a:extLst>
              <a:ext uri="{FF2B5EF4-FFF2-40B4-BE49-F238E27FC236}">
                <a16:creationId xmlns:a16="http://schemas.microsoft.com/office/drawing/2014/main" id="{7D05A871-E9C9-4C5D-9285-82D9EB183309}"/>
              </a:ext>
            </a:extLst>
          </p:cNvPr>
          <p:cNvGraphicFramePr>
            <a:graphicFrameLocks noGrp="1"/>
          </p:cNvGraphicFramePr>
          <p:nvPr>
            <p:extLst>
              <p:ext uri="{D42A27DB-BD31-4B8C-83A1-F6EECF244321}">
                <p14:modId xmlns:p14="http://schemas.microsoft.com/office/powerpoint/2010/main" val="1130012567"/>
              </p:ext>
            </p:extLst>
          </p:nvPr>
        </p:nvGraphicFramePr>
        <p:xfrm>
          <a:off x="3271423" y="2013442"/>
          <a:ext cx="6574627" cy="741680"/>
        </p:xfrm>
        <a:graphic>
          <a:graphicData uri="http://schemas.openxmlformats.org/drawingml/2006/table">
            <a:tbl>
              <a:tblPr firstRow="1" bandRow="1">
                <a:tableStyleId>{5C22544A-7EE6-4342-B048-85BDC9FD1C3A}</a:tableStyleId>
              </a:tblPr>
              <a:tblGrid>
                <a:gridCol w="1807614">
                  <a:extLst>
                    <a:ext uri="{9D8B030D-6E8A-4147-A177-3AD203B41FA5}">
                      <a16:colId xmlns:a16="http://schemas.microsoft.com/office/drawing/2014/main" val="3861621164"/>
                    </a:ext>
                  </a:extLst>
                </a:gridCol>
                <a:gridCol w="4767013">
                  <a:extLst>
                    <a:ext uri="{9D8B030D-6E8A-4147-A177-3AD203B41FA5}">
                      <a16:colId xmlns:a16="http://schemas.microsoft.com/office/drawing/2014/main" val="1297770301"/>
                    </a:ext>
                  </a:extLst>
                </a:gridCol>
              </a:tblGrid>
              <a:tr h="370840">
                <a:tc>
                  <a:txBody>
                    <a:bodyPr/>
                    <a:lstStyle/>
                    <a:p>
                      <a:r>
                        <a:rPr lang="en-US" dirty="0"/>
                        <a:t>File Name</a:t>
                      </a:r>
                    </a:p>
                  </a:txBody>
                  <a:tcPr/>
                </a:tc>
                <a:tc>
                  <a:txBody>
                    <a:bodyPr/>
                    <a:lstStyle/>
                    <a:p>
                      <a:r>
                        <a:rPr lang="en-US" dirty="0"/>
                        <a:t>Description</a:t>
                      </a:r>
                    </a:p>
                  </a:txBody>
                  <a:tcPr/>
                </a:tc>
                <a:extLst>
                  <a:ext uri="{0D108BD9-81ED-4DB2-BD59-A6C34878D82A}">
                    <a16:rowId xmlns:a16="http://schemas.microsoft.com/office/drawing/2014/main" val="1229025445"/>
                  </a:ext>
                </a:extLst>
              </a:tr>
              <a:tr h="370840">
                <a:tc>
                  <a:txBody>
                    <a:bodyPr/>
                    <a:lstStyle/>
                    <a:p>
                      <a:r>
                        <a:rPr lang="en-US" b="0" u="sng" dirty="0">
                          <a:solidFill>
                            <a:schemeClr val="accent1">
                              <a:lumMod val="75000"/>
                            </a:schemeClr>
                          </a:solidFill>
                        </a:rPr>
                        <a:t>SVER_Mesh.pptx</a:t>
                      </a:r>
                    </a:p>
                  </a:txBody>
                  <a:tcPr/>
                </a:tc>
                <a:tc>
                  <a:txBody>
                    <a:bodyPr/>
                    <a:lstStyle/>
                    <a:p>
                      <a:r>
                        <a:rPr lang="en-US" dirty="0"/>
                        <a:t>Solution verification with respect to me</a:t>
                      </a:r>
                    </a:p>
                  </a:txBody>
                  <a:tcPr>
                    <a:solidFill>
                      <a:schemeClr val="bg1"/>
                    </a:solidFill>
                  </a:tcPr>
                </a:tc>
                <a:extLst>
                  <a:ext uri="{0D108BD9-81ED-4DB2-BD59-A6C34878D82A}">
                    <a16:rowId xmlns:a16="http://schemas.microsoft.com/office/drawing/2014/main" val="3105970048"/>
                  </a:ext>
                </a:extLst>
              </a:tr>
            </a:tbl>
          </a:graphicData>
        </a:graphic>
      </p:graphicFrame>
      <p:sp>
        <p:nvSpPr>
          <p:cNvPr id="11" name="TextBox 10">
            <a:extLst>
              <a:ext uri="{FF2B5EF4-FFF2-40B4-BE49-F238E27FC236}">
                <a16:creationId xmlns:a16="http://schemas.microsoft.com/office/drawing/2014/main" id="{7DB53A7F-B9F3-4E5F-82E5-70E590EEA404}"/>
              </a:ext>
            </a:extLst>
          </p:cNvPr>
          <p:cNvSpPr txBox="1"/>
          <p:nvPr/>
        </p:nvSpPr>
        <p:spPr>
          <a:xfrm>
            <a:off x="7553901" y="2939432"/>
            <a:ext cx="2292149"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Note: Typing</a:t>
            </a:r>
          </a:p>
        </p:txBody>
      </p:sp>
      <p:cxnSp>
        <p:nvCxnSpPr>
          <p:cNvPr id="13" name="Straight Connector 12">
            <a:extLst>
              <a:ext uri="{FF2B5EF4-FFF2-40B4-BE49-F238E27FC236}">
                <a16:creationId xmlns:a16="http://schemas.microsoft.com/office/drawing/2014/main" id="{27F7AF49-F3FF-41CD-B958-0FEC4DAA3D9A}"/>
              </a:ext>
            </a:extLst>
          </p:cNvPr>
          <p:cNvCxnSpPr/>
          <p:nvPr/>
        </p:nvCxnSpPr>
        <p:spPr>
          <a:xfrm>
            <a:off x="8852871" y="2430476"/>
            <a:ext cx="0" cy="280039"/>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0C67B32A-6F86-4D56-88C5-A9C60906E3E2}"/>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2" name="Star: 7 Points 11">
            <a:extLst>
              <a:ext uri="{FF2B5EF4-FFF2-40B4-BE49-F238E27FC236}">
                <a16:creationId xmlns:a16="http://schemas.microsoft.com/office/drawing/2014/main" id="{9D2E67AA-2F84-4EFC-8141-896BDF5E466F}"/>
              </a:ext>
            </a:extLst>
          </p:cNvPr>
          <p:cNvSpPr/>
          <p:nvPr/>
        </p:nvSpPr>
        <p:spPr>
          <a:xfrm>
            <a:off x="9003891" y="2430476"/>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5" name="TextBox 14">
            <a:extLst>
              <a:ext uri="{FF2B5EF4-FFF2-40B4-BE49-F238E27FC236}">
                <a16:creationId xmlns:a16="http://schemas.microsoft.com/office/drawing/2014/main" id="{215D3296-EECD-403D-AC88-FE1B633E9B9B}"/>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16" name="TextBox 15">
            <a:extLst>
              <a:ext uri="{FF2B5EF4-FFF2-40B4-BE49-F238E27FC236}">
                <a16:creationId xmlns:a16="http://schemas.microsoft.com/office/drawing/2014/main" id="{69DB5FE2-C671-4117-BC95-1F52288CA2CF}"/>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17" name="TextBox 16">
            <a:extLst>
              <a:ext uri="{FF2B5EF4-FFF2-40B4-BE49-F238E27FC236}">
                <a16:creationId xmlns:a16="http://schemas.microsoft.com/office/drawing/2014/main" id="{BF6979E0-8F9D-4AC1-B6A6-0FAF091B00A2}"/>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18" name="TextBox 17">
            <a:extLst>
              <a:ext uri="{FF2B5EF4-FFF2-40B4-BE49-F238E27FC236}">
                <a16:creationId xmlns:a16="http://schemas.microsoft.com/office/drawing/2014/main" id="{600C0A9B-02DC-4FBA-9F01-24AEB5E0EEC9}"/>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19" name="TextBox 18">
            <a:extLst>
              <a:ext uri="{FF2B5EF4-FFF2-40B4-BE49-F238E27FC236}">
                <a16:creationId xmlns:a16="http://schemas.microsoft.com/office/drawing/2014/main" id="{F8BB5B40-5584-423B-9306-6534846859E0}"/>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3480701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F448B6-7E23-4B5F-9D8A-54E1B5525B29}"/>
              </a:ext>
            </a:extLst>
          </p:cNvPr>
          <p:cNvPicPr>
            <a:picLocks noChangeAspect="1"/>
          </p:cNvPicPr>
          <p:nvPr/>
        </p:nvPicPr>
        <p:blipFill>
          <a:blip r:embed="rId2"/>
          <a:stretch>
            <a:fillRect/>
          </a:stretch>
        </p:blipFill>
        <p:spPr>
          <a:xfrm>
            <a:off x="0" y="38266"/>
            <a:ext cx="12192000" cy="6781467"/>
          </a:xfrm>
          <a:prstGeom prst="rect">
            <a:avLst/>
          </a:prstGeom>
        </p:spPr>
      </p:pic>
      <p:sp>
        <p:nvSpPr>
          <p:cNvPr id="5" name="Rectangle 4">
            <a:extLst>
              <a:ext uri="{FF2B5EF4-FFF2-40B4-BE49-F238E27FC236}">
                <a16:creationId xmlns:a16="http://schemas.microsoft.com/office/drawing/2014/main" id="{63BFBD36-C00B-41AC-BBA5-4C08C006DA1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71A17BA6-D87D-40DA-947B-26EC29131EB7}"/>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7" name="Title 1">
            <a:extLst>
              <a:ext uri="{FF2B5EF4-FFF2-40B4-BE49-F238E27FC236}">
                <a16:creationId xmlns:a16="http://schemas.microsoft.com/office/drawing/2014/main" id="{AB075AF5-D10B-479D-9C17-CF25D78792A0}"/>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Evidence</a:t>
            </a:r>
          </a:p>
        </p:txBody>
      </p:sp>
      <p:pic>
        <p:nvPicPr>
          <p:cNvPr id="8" name="Picture 7">
            <a:extLst>
              <a:ext uri="{FF2B5EF4-FFF2-40B4-BE49-F238E27FC236}">
                <a16:creationId xmlns:a16="http://schemas.microsoft.com/office/drawing/2014/main" id="{A52EABA6-3647-4A18-BC98-E0B501987172}"/>
              </a:ext>
            </a:extLst>
          </p:cNvPr>
          <p:cNvPicPr>
            <a:picLocks noChangeAspect="1"/>
          </p:cNvPicPr>
          <p:nvPr/>
        </p:nvPicPr>
        <p:blipFill>
          <a:blip r:embed="rId3"/>
          <a:stretch>
            <a:fillRect/>
          </a:stretch>
        </p:blipFill>
        <p:spPr>
          <a:xfrm>
            <a:off x="10180434" y="1131419"/>
            <a:ext cx="1039283" cy="709868"/>
          </a:xfrm>
          <a:prstGeom prst="rect">
            <a:avLst/>
          </a:prstGeom>
        </p:spPr>
      </p:pic>
      <p:sp>
        <p:nvSpPr>
          <p:cNvPr id="9" name="Title 1">
            <a:extLst>
              <a:ext uri="{FF2B5EF4-FFF2-40B4-BE49-F238E27FC236}">
                <a16:creationId xmlns:a16="http://schemas.microsoft.com/office/drawing/2014/main" id="{2029DC9A-A5E6-44E5-A373-AC90F8A6E64D}"/>
              </a:ext>
            </a:extLst>
          </p:cNvPr>
          <p:cNvSpPr txBox="1">
            <a:spLocks/>
          </p:cNvSpPr>
          <p:nvPr/>
        </p:nvSpPr>
        <p:spPr>
          <a:xfrm>
            <a:off x="8839872"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Add Evidence</a:t>
            </a:r>
          </a:p>
        </p:txBody>
      </p:sp>
      <p:graphicFrame>
        <p:nvGraphicFramePr>
          <p:cNvPr id="2" name="Table 1">
            <a:extLst>
              <a:ext uri="{FF2B5EF4-FFF2-40B4-BE49-F238E27FC236}">
                <a16:creationId xmlns:a16="http://schemas.microsoft.com/office/drawing/2014/main" id="{7D05A871-E9C9-4C5D-9285-82D9EB183309}"/>
              </a:ext>
            </a:extLst>
          </p:cNvPr>
          <p:cNvGraphicFramePr>
            <a:graphicFrameLocks noGrp="1"/>
          </p:cNvGraphicFramePr>
          <p:nvPr>
            <p:extLst>
              <p:ext uri="{D42A27DB-BD31-4B8C-83A1-F6EECF244321}">
                <p14:modId xmlns:p14="http://schemas.microsoft.com/office/powerpoint/2010/main" val="388380386"/>
              </p:ext>
            </p:extLst>
          </p:nvPr>
        </p:nvGraphicFramePr>
        <p:xfrm>
          <a:off x="3271423" y="2013442"/>
          <a:ext cx="6574627" cy="741680"/>
        </p:xfrm>
        <a:graphic>
          <a:graphicData uri="http://schemas.openxmlformats.org/drawingml/2006/table">
            <a:tbl>
              <a:tblPr firstRow="1" bandRow="1">
                <a:tableStyleId>{5C22544A-7EE6-4342-B048-85BDC9FD1C3A}</a:tableStyleId>
              </a:tblPr>
              <a:tblGrid>
                <a:gridCol w="1807614">
                  <a:extLst>
                    <a:ext uri="{9D8B030D-6E8A-4147-A177-3AD203B41FA5}">
                      <a16:colId xmlns:a16="http://schemas.microsoft.com/office/drawing/2014/main" val="3861621164"/>
                    </a:ext>
                  </a:extLst>
                </a:gridCol>
                <a:gridCol w="4767013">
                  <a:extLst>
                    <a:ext uri="{9D8B030D-6E8A-4147-A177-3AD203B41FA5}">
                      <a16:colId xmlns:a16="http://schemas.microsoft.com/office/drawing/2014/main" val="1297770301"/>
                    </a:ext>
                  </a:extLst>
                </a:gridCol>
              </a:tblGrid>
              <a:tr h="370840">
                <a:tc>
                  <a:txBody>
                    <a:bodyPr/>
                    <a:lstStyle/>
                    <a:p>
                      <a:r>
                        <a:rPr lang="en-US" dirty="0"/>
                        <a:t>File Name</a:t>
                      </a:r>
                    </a:p>
                  </a:txBody>
                  <a:tcPr/>
                </a:tc>
                <a:tc>
                  <a:txBody>
                    <a:bodyPr/>
                    <a:lstStyle/>
                    <a:p>
                      <a:r>
                        <a:rPr lang="en-US" dirty="0"/>
                        <a:t>Description</a:t>
                      </a:r>
                    </a:p>
                  </a:txBody>
                  <a:tcPr/>
                </a:tc>
                <a:extLst>
                  <a:ext uri="{0D108BD9-81ED-4DB2-BD59-A6C34878D82A}">
                    <a16:rowId xmlns:a16="http://schemas.microsoft.com/office/drawing/2014/main" val="1229025445"/>
                  </a:ext>
                </a:extLst>
              </a:tr>
              <a:tr h="370840">
                <a:tc>
                  <a:txBody>
                    <a:bodyPr/>
                    <a:lstStyle/>
                    <a:p>
                      <a:r>
                        <a:rPr lang="en-US" b="0" u="sng" dirty="0">
                          <a:solidFill>
                            <a:schemeClr val="accent1">
                              <a:lumMod val="75000"/>
                            </a:schemeClr>
                          </a:solidFill>
                        </a:rPr>
                        <a:t>SVER_Mesh.pptx</a:t>
                      </a:r>
                    </a:p>
                  </a:txBody>
                  <a:tcPr/>
                </a:tc>
                <a:tc>
                  <a:txBody>
                    <a:bodyPr/>
                    <a:lstStyle/>
                    <a:p>
                      <a:r>
                        <a:rPr lang="en-US" dirty="0"/>
                        <a:t>Solution verification with respect to mesh size</a:t>
                      </a:r>
                    </a:p>
                  </a:txBody>
                  <a:tcPr/>
                </a:tc>
                <a:extLst>
                  <a:ext uri="{0D108BD9-81ED-4DB2-BD59-A6C34878D82A}">
                    <a16:rowId xmlns:a16="http://schemas.microsoft.com/office/drawing/2014/main" val="3105970048"/>
                  </a:ext>
                </a:extLst>
              </a:tr>
            </a:tbl>
          </a:graphicData>
        </a:graphic>
      </p:graphicFrame>
      <p:sp>
        <p:nvSpPr>
          <p:cNvPr id="12" name="Star: 7 Points 11">
            <a:extLst>
              <a:ext uri="{FF2B5EF4-FFF2-40B4-BE49-F238E27FC236}">
                <a16:creationId xmlns:a16="http://schemas.microsoft.com/office/drawing/2014/main" id="{9D2E67AA-2F84-4EFC-8141-896BDF5E466F}"/>
              </a:ext>
            </a:extLst>
          </p:cNvPr>
          <p:cNvSpPr/>
          <p:nvPr/>
        </p:nvSpPr>
        <p:spPr>
          <a:xfrm>
            <a:off x="3519443" y="2548716"/>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1" name="Title 1">
            <a:extLst>
              <a:ext uri="{FF2B5EF4-FFF2-40B4-BE49-F238E27FC236}">
                <a16:creationId xmlns:a16="http://schemas.microsoft.com/office/drawing/2014/main" id="{544E330E-4F53-42E9-90F2-041271307E8A}"/>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3" name="TextBox 12">
            <a:extLst>
              <a:ext uri="{FF2B5EF4-FFF2-40B4-BE49-F238E27FC236}">
                <a16:creationId xmlns:a16="http://schemas.microsoft.com/office/drawing/2014/main" id="{974754BF-83E5-409A-97F8-F6904278F6B0}"/>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14" name="TextBox 13">
            <a:extLst>
              <a:ext uri="{FF2B5EF4-FFF2-40B4-BE49-F238E27FC236}">
                <a16:creationId xmlns:a16="http://schemas.microsoft.com/office/drawing/2014/main" id="{62BEC1B1-5A8F-4B0C-B122-377F0DF63E59}"/>
              </a:ext>
            </a:extLst>
          </p:cNvPr>
          <p:cNvSpPr txBox="1"/>
          <p:nvPr/>
        </p:nvSpPr>
        <p:spPr>
          <a:xfrm>
            <a:off x="420856"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15" name="TextBox 14">
            <a:extLst>
              <a:ext uri="{FF2B5EF4-FFF2-40B4-BE49-F238E27FC236}">
                <a16:creationId xmlns:a16="http://schemas.microsoft.com/office/drawing/2014/main" id="{B14D600A-7022-43D8-B02D-B81620010604}"/>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16" name="TextBox 15">
            <a:extLst>
              <a:ext uri="{FF2B5EF4-FFF2-40B4-BE49-F238E27FC236}">
                <a16:creationId xmlns:a16="http://schemas.microsoft.com/office/drawing/2014/main" id="{8CD3894A-9296-4905-B732-3B591F1809C9}"/>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17" name="TextBox 16">
            <a:extLst>
              <a:ext uri="{FF2B5EF4-FFF2-40B4-BE49-F238E27FC236}">
                <a16:creationId xmlns:a16="http://schemas.microsoft.com/office/drawing/2014/main" id="{C401F21D-1B9B-4AD0-921C-19883335526D}"/>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3106822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F448B6-7E23-4B5F-9D8A-54E1B5525B29}"/>
              </a:ext>
            </a:extLst>
          </p:cNvPr>
          <p:cNvPicPr>
            <a:picLocks noChangeAspect="1"/>
          </p:cNvPicPr>
          <p:nvPr/>
        </p:nvPicPr>
        <p:blipFill>
          <a:blip r:embed="rId2"/>
          <a:stretch>
            <a:fillRect/>
          </a:stretch>
        </p:blipFill>
        <p:spPr>
          <a:xfrm>
            <a:off x="0" y="38266"/>
            <a:ext cx="12192000" cy="6781467"/>
          </a:xfrm>
          <a:prstGeom prst="rect">
            <a:avLst/>
          </a:prstGeom>
        </p:spPr>
      </p:pic>
      <p:sp>
        <p:nvSpPr>
          <p:cNvPr id="5" name="Rectangle 4">
            <a:extLst>
              <a:ext uri="{FF2B5EF4-FFF2-40B4-BE49-F238E27FC236}">
                <a16:creationId xmlns:a16="http://schemas.microsoft.com/office/drawing/2014/main" id="{63BFBD36-C00B-41AC-BBA5-4C08C006DA1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71A17BA6-D87D-40DA-947B-26EC29131EB7}"/>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7" name="Title 1">
            <a:extLst>
              <a:ext uri="{FF2B5EF4-FFF2-40B4-BE49-F238E27FC236}">
                <a16:creationId xmlns:a16="http://schemas.microsoft.com/office/drawing/2014/main" id="{AB075AF5-D10B-479D-9C17-CF25D78792A0}"/>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Evidence</a:t>
            </a:r>
          </a:p>
        </p:txBody>
      </p:sp>
      <p:pic>
        <p:nvPicPr>
          <p:cNvPr id="8" name="Picture 7">
            <a:extLst>
              <a:ext uri="{FF2B5EF4-FFF2-40B4-BE49-F238E27FC236}">
                <a16:creationId xmlns:a16="http://schemas.microsoft.com/office/drawing/2014/main" id="{A52EABA6-3647-4A18-BC98-E0B501987172}"/>
              </a:ext>
            </a:extLst>
          </p:cNvPr>
          <p:cNvPicPr>
            <a:picLocks noChangeAspect="1"/>
          </p:cNvPicPr>
          <p:nvPr/>
        </p:nvPicPr>
        <p:blipFill>
          <a:blip r:embed="rId3"/>
          <a:stretch>
            <a:fillRect/>
          </a:stretch>
        </p:blipFill>
        <p:spPr>
          <a:xfrm>
            <a:off x="10180434" y="1131419"/>
            <a:ext cx="1039283" cy="709868"/>
          </a:xfrm>
          <a:prstGeom prst="rect">
            <a:avLst/>
          </a:prstGeom>
        </p:spPr>
      </p:pic>
      <p:sp>
        <p:nvSpPr>
          <p:cNvPr id="9" name="Title 1">
            <a:extLst>
              <a:ext uri="{FF2B5EF4-FFF2-40B4-BE49-F238E27FC236}">
                <a16:creationId xmlns:a16="http://schemas.microsoft.com/office/drawing/2014/main" id="{2029DC9A-A5E6-44E5-A373-AC90F8A6E64D}"/>
              </a:ext>
            </a:extLst>
          </p:cNvPr>
          <p:cNvSpPr txBox="1">
            <a:spLocks/>
          </p:cNvSpPr>
          <p:nvPr/>
        </p:nvSpPr>
        <p:spPr>
          <a:xfrm>
            <a:off x="8839872"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Add Evidence</a:t>
            </a:r>
          </a:p>
        </p:txBody>
      </p:sp>
      <p:graphicFrame>
        <p:nvGraphicFramePr>
          <p:cNvPr id="2" name="Table 1">
            <a:extLst>
              <a:ext uri="{FF2B5EF4-FFF2-40B4-BE49-F238E27FC236}">
                <a16:creationId xmlns:a16="http://schemas.microsoft.com/office/drawing/2014/main" id="{7D05A871-E9C9-4C5D-9285-82D9EB183309}"/>
              </a:ext>
            </a:extLst>
          </p:cNvPr>
          <p:cNvGraphicFramePr>
            <a:graphicFrameLocks noGrp="1"/>
          </p:cNvGraphicFramePr>
          <p:nvPr/>
        </p:nvGraphicFramePr>
        <p:xfrm>
          <a:off x="3271423" y="2013442"/>
          <a:ext cx="6574627" cy="741680"/>
        </p:xfrm>
        <a:graphic>
          <a:graphicData uri="http://schemas.openxmlformats.org/drawingml/2006/table">
            <a:tbl>
              <a:tblPr firstRow="1" bandRow="1">
                <a:tableStyleId>{5C22544A-7EE6-4342-B048-85BDC9FD1C3A}</a:tableStyleId>
              </a:tblPr>
              <a:tblGrid>
                <a:gridCol w="1807614">
                  <a:extLst>
                    <a:ext uri="{9D8B030D-6E8A-4147-A177-3AD203B41FA5}">
                      <a16:colId xmlns:a16="http://schemas.microsoft.com/office/drawing/2014/main" val="3861621164"/>
                    </a:ext>
                  </a:extLst>
                </a:gridCol>
                <a:gridCol w="4767013">
                  <a:extLst>
                    <a:ext uri="{9D8B030D-6E8A-4147-A177-3AD203B41FA5}">
                      <a16:colId xmlns:a16="http://schemas.microsoft.com/office/drawing/2014/main" val="1297770301"/>
                    </a:ext>
                  </a:extLst>
                </a:gridCol>
              </a:tblGrid>
              <a:tr h="370840">
                <a:tc>
                  <a:txBody>
                    <a:bodyPr/>
                    <a:lstStyle/>
                    <a:p>
                      <a:r>
                        <a:rPr lang="en-US" dirty="0"/>
                        <a:t>File Name</a:t>
                      </a:r>
                    </a:p>
                  </a:txBody>
                  <a:tcPr/>
                </a:tc>
                <a:tc>
                  <a:txBody>
                    <a:bodyPr/>
                    <a:lstStyle/>
                    <a:p>
                      <a:r>
                        <a:rPr lang="en-US" dirty="0"/>
                        <a:t>Description</a:t>
                      </a:r>
                    </a:p>
                  </a:txBody>
                  <a:tcPr/>
                </a:tc>
                <a:extLst>
                  <a:ext uri="{0D108BD9-81ED-4DB2-BD59-A6C34878D82A}">
                    <a16:rowId xmlns:a16="http://schemas.microsoft.com/office/drawing/2014/main" val="1229025445"/>
                  </a:ext>
                </a:extLst>
              </a:tr>
              <a:tr h="370840">
                <a:tc>
                  <a:txBody>
                    <a:bodyPr/>
                    <a:lstStyle/>
                    <a:p>
                      <a:r>
                        <a:rPr lang="en-US" b="0" u="sng" dirty="0">
                          <a:solidFill>
                            <a:schemeClr val="accent1">
                              <a:lumMod val="75000"/>
                            </a:schemeClr>
                          </a:solidFill>
                        </a:rPr>
                        <a:t>SVER_Mesh.pptx</a:t>
                      </a:r>
                    </a:p>
                  </a:txBody>
                  <a:tcPr/>
                </a:tc>
                <a:tc>
                  <a:txBody>
                    <a:bodyPr/>
                    <a:lstStyle/>
                    <a:p>
                      <a:r>
                        <a:rPr lang="en-US" dirty="0"/>
                        <a:t>Solution verification with respect to mesh size</a:t>
                      </a:r>
                    </a:p>
                  </a:txBody>
                  <a:tcPr/>
                </a:tc>
                <a:extLst>
                  <a:ext uri="{0D108BD9-81ED-4DB2-BD59-A6C34878D82A}">
                    <a16:rowId xmlns:a16="http://schemas.microsoft.com/office/drawing/2014/main" val="3105970048"/>
                  </a:ext>
                </a:extLst>
              </a:tr>
            </a:tbl>
          </a:graphicData>
        </a:graphic>
      </p:graphicFrame>
      <p:sp>
        <p:nvSpPr>
          <p:cNvPr id="11" name="Title 1">
            <a:extLst>
              <a:ext uri="{FF2B5EF4-FFF2-40B4-BE49-F238E27FC236}">
                <a16:creationId xmlns:a16="http://schemas.microsoft.com/office/drawing/2014/main" id="{6575D0F8-10A8-4CB9-B9DA-F6A62EEED789}"/>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pic>
        <p:nvPicPr>
          <p:cNvPr id="3" name="Picture 2">
            <a:extLst>
              <a:ext uri="{FF2B5EF4-FFF2-40B4-BE49-F238E27FC236}">
                <a16:creationId xmlns:a16="http://schemas.microsoft.com/office/drawing/2014/main" id="{6E105FF7-ACB4-429B-8128-CE075A6AFF50}"/>
              </a:ext>
            </a:extLst>
          </p:cNvPr>
          <p:cNvPicPr>
            <a:picLocks noChangeAspect="1"/>
          </p:cNvPicPr>
          <p:nvPr/>
        </p:nvPicPr>
        <p:blipFill rotWithShape="1">
          <a:blip r:embed="rId4"/>
          <a:srcRect l="3449" r="11422"/>
          <a:stretch/>
        </p:blipFill>
        <p:spPr>
          <a:xfrm>
            <a:off x="4099631" y="2124843"/>
            <a:ext cx="6847167" cy="3186136"/>
          </a:xfrm>
          <a:prstGeom prst="rect">
            <a:avLst/>
          </a:prstGeom>
          <a:solidFill>
            <a:schemeClr val="bg1"/>
          </a:solidFill>
          <a:ln w="19050">
            <a:solidFill>
              <a:schemeClr val="accent1">
                <a:shade val="50000"/>
              </a:schemeClr>
            </a:solidFill>
          </a:ln>
        </p:spPr>
      </p:pic>
      <p:sp>
        <p:nvSpPr>
          <p:cNvPr id="19" name="TextBox 18">
            <a:extLst>
              <a:ext uri="{FF2B5EF4-FFF2-40B4-BE49-F238E27FC236}">
                <a16:creationId xmlns:a16="http://schemas.microsoft.com/office/drawing/2014/main" id="{05FE9002-5DA5-4273-8634-559C15511163}"/>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20" name="TextBox 19">
            <a:extLst>
              <a:ext uri="{FF2B5EF4-FFF2-40B4-BE49-F238E27FC236}">
                <a16:creationId xmlns:a16="http://schemas.microsoft.com/office/drawing/2014/main" id="{7AD391CA-5253-4995-9A8A-C130C224D729}"/>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21" name="TextBox 20">
            <a:extLst>
              <a:ext uri="{FF2B5EF4-FFF2-40B4-BE49-F238E27FC236}">
                <a16:creationId xmlns:a16="http://schemas.microsoft.com/office/drawing/2014/main" id="{13AB35AA-1FF1-4DAE-97FE-689AC69EBD35}"/>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22" name="TextBox 21">
            <a:extLst>
              <a:ext uri="{FF2B5EF4-FFF2-40B4-BE49-F238E27FC236}">
                <a16:creationId xmlns:a16="http://schemas.microsoft.com/office/drawing/2014/main" id="{822AEFE0-6E41-4831-9ADA-1FA1819C4CD9}"/>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23" name="TextBox 22">
            <a:extLst>
              <a:ext uri="{FF2B5EF4-FFF2-40B4-BE49-F238E27FC236}">
                <a16:creationId xmlns:a16="http://schemas.microsoft.com/office/drawing/2014/main" id="{870C6757-3CCF-4D62-9ED7-93BDB01A3A44}"/>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
        <p:nvSpPr>
          <p:cNvPr id="24" name="Star: 7 Points 23">
            <a:extLst>
              <a:ext uri="{FF2B5EF4-FFF2-40B4-BE49-F238E27FC236}">
                <a16:creationId xmlns:a16="http://schemas.microsoft.com/office/drawing/2014/main" id="{7EEF20C4-E718-428E-8392-997B07A6EDE2}"/>
              </a:ext>
            </a:extLst>
          </p:cNvPr>
          <p:cNvSpPr/>
          <p:nvPr/>
        </p:nvSpPr>
        <p:spPr>
          <a:xfrm>
            <a:off x="10080918" y="5381182"/>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Tree>
    <p:extLst>
      <p:ext uri="{BB962C8B-B14F-4D97-AF65-F5344CB8AC3E}">
        <p14:creationId xmlns:p14="http://schemas.microsoft.com/office/powerpoint/2010/main" val="1506451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A82142C-4727-4373-8F93-B7271FF005FE}"/>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4326269" y="1294011"/>
            <a:ext cx="5100096"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t>Assess, PCMM</a:t>
            </a:r>
          </a:p>
        </p:txBody>
      </p:sp>
      <p:pic>
        <p:nvPicPr>
          <p:cNvPr id="2" name="Picture 1">
            <a:extLst>
              <a:ext uri="{FF2B5EF4-FFF2-40B4-BE49-F238E27FC236}">
                <a16:creationId xmlns:a16="http://schemas.microsoft.com/office/drawing/2014/main" id="{08361760-1DB1-41A2-A1B5-077C4A9B7FCE}"/>
              </a:ext>
            </a:extLst>
          </p:cNvPr>
          <p:cNvPicPr>
            <a:picLocks noChangeAspect="1"/>
          </p:cNvPicPr>
          <p:nvPr/>
        </p:nvPicPr>
        <p:blipFill rotWithShape="1">
          <a:blip r:embed="rId3"/>
          <a:srcRect l="19499" t="7313" r="23195" b="6283"/>
          <a:stretch/>
        </p:blipFill>
        <p:spPr>
          <a:xfrm>
            <a:off x="4840584" y="1805537"/>
            <a:ext cx="4071465" cy="4090965"/>
          </a:xfrm>
          <a:prstGeom prst="rect">
            <a:avLst/>
          </a:prstGeom>
        </p:spPr>
      </p:pic>
      <p:sp>
        <p:nvSpPr>
          <p:cNvPr id="8" name="Title 1">
            <a:extLst>
              <a:ext uri="{FF2B5EF4-FFF2-40B4-BE49-F238E27FC236}">
                <a16:creationId xmlns:a16="http://schemas.microsoft.com/office/drawing/2014/main" id="{B0D6E828-83D6-49DD-9A9A-63A3616ECA34}"/>
              </a:ext>
            </a:extLst>
          </p:cNvPr>
          <p:cNvSpPr txBox="1">
            <a:spLocks/>
          </p:cNvSpPr>
          <p:nvPr/>
        </p:nvSpPr>
        <p:spPr>
          <a:xfrm>
            <a:off x="4328143" y="4895685"/>
            <a:ext cx="1181769" cy="25387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Evidence</a:t>
            </a:r>
          </a:p>
        </p:txBody>
      </p:sp>
      <p:sp>
        <p:nvSpPr>
          <p:cNvPr id="9" name="Title 1">
            <a:extLst>
              <a:ext uri="{FF2B5EF4-FFF2-40B4-BE49-F238E27FC236}">
                <a16:creationId xmlns:a16="http://schemas.microsoft.com/office/drawing/2014/main" id="{A15B4842-5D48-4059-93ED-F42153215CFD}"/>
              </a:ext>
            </a:extLst>
          </p:cNvPr>
          <p:cNvSpPr txBox="1">
            <a:spLocks/>
          </p:cNvSpPr>
          <p:nvPr/>
        </p:nvSpPr>
        <p:spPr>
          <a:xfrm>
            <a:off x="4328142" y="5162968"/>
            <a:ext cx="1181769" cy="25387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Assess</a:t>
            </a:r>
          </a:p>
        </p:txBody>
      </p:sp>
      <p:sp>
        <p:nvSpPr>
          <p:cNvPr id="63" name="Star: 7 Points 62">
            <a:extLst>
              <a:ext uri="{FF2B5EF4-FFF2-40B4-BE49-F238E27FC236}">
                <a16:creationId xmlns:a16="http://schemas.microsoft.com/office/drawing/2014/main" id="{5D11FEC1-FA30-4570-A75A-56F761825E0D}"/>
              </a:ext>
            </a:extLst>
          </p:cNvPr>
          <p:cNvSpPr/>
          <p:nvPr/>
        </p:nvSpPr>
        <p:spPr>
          <a:xfrm>
            <a:off x="3714686" y="5026631"/>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1" name="Title 1">
            <a:extLst>
              <a:ext uri="{FF2B5EF4-FFF2-40B4-BE49-F238E27FC236}">
                <a16:creationId xmlns:a16="http://schemas.microsoft.com/office/drawing/2014/main" id="{EFFEA0FD-1EF4-4E97-B77C-90C07CCA8D0F}"/>
              </a:ext>
            </a:extLst>
          </p:cNvPr>
          <p:cNvSpPr txBox="1">
            <a:spLocks/>
          </p:cNvSpPr>
          <p:nvPr/>
        </p:nvSpPr>
        <p:spPr>
          <a:xfrm>
            <a:off x="10037947" y="5732576"/>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2" name="Title 1">
            <a:extLst>
              <a:ext uri="{FF2B5EF4-FFF2-40B4-BE49-F238E27FC236}">
                <a16:creationId xmlns:a16="http://schemas.microsoft.com/office/drawing/2014/main" id="{0A82B542-BAC9-4E34-95FB-C10EF951D188}"/>
              </a:ext>
            </a:extLst>
          </p:cNvPr>
          <p:cNvSpPr txBox="1">
            <a:spLocks/>
          </p:cNvSpPr>
          <p:nvPr/>
        </p:nvSpPr>
        <p:spPr>
          <a:xfrm>
            <a:off x="4328142" y="5433419"/>
            <a:ext cx="1181769" cy="25387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Aggregate</a:t>
            </a:r>
          </a:p>
        </p:txBody>
      </p:sp>
      <p:sp>
        <p:nvSpPr>
          <p:cNvPr id="3" name="TextBox 2">
            <a:extLst>
              <a:ext uri="{FF2B5EF4-FFF2-40B4-BE49-F238E27FC236}">
                <a16:creationId xmlns:a16="http://schemas.microsoft.com/office/drawing/2014/main" id="{47D93754-C601-4CBA-B434-DBD9DC5160CE}"/>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13" name="TextBox 12">
            <a:extLst>
              <a:ext uri="{FF2B5EF4-FFF2-40B4-BE49-F238E27FC236}">
                <a16:creationId xmlns:a16="http://schemas.microsoft.com/office/drawing/2014/main" id="{8DDEEBAF-64DA-4CBB-8F62-EBC9710DE6FD}"/>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14" name="TextBox 13">
            <a:extLst>
              <a:ext uri="{FF2B5EF4-FFF2-40B4-BE49-F238E27FC236}">
                <a16:creationId xmlns:a16="http://schemas.microsoft.com/office/drawing/2014/main" id="{EEE2D359-0A4C-4DE7-87D4-4B3ECFA13179}"/>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15" name="TextBox 14">
            <a:extLst>
              <a:ext uri="{FF2B5EF4-FFF2-40B4-BE49-F238E27FC236}">
                <a16:creationId xmlns:a16="http://schemas.microsoft.com/office/drawing/2014/main" id="{690E4BD2-8370-4E57-B748-0AD1E4C19002}"/>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18" name="TextBox 17">
            <a:extLst>
              <a:ext uri="{FF2B5EF4-FFF2-40B4-BE49-F238E27FC236}">
                <a16:creationId xmlns:a16="http://schemas.microsoft.com/office/drawing/2014/main" id="{580BF375-5DFF-47F6-95A7-3BC66753382C}"/>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3288395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7AF7D5C-14BB-49A3-9C3F-FA1E736F5C18}"/>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Assess</a:t>
            </a:r>
          </a:p>
        </p:txBody>
      </p:sp>
      <p:sp>
        <p:nvSpPr>
          <p:cNvPr id="11" name="Title 1">
            <a:extLst>
              <a:ext uri="{FF2B5EF4-FFF2-40B4-BE49-F238E27FC236}">
                <a16:creationId xmlns:a16="http://schemas.microsoft.com/office/drawing/2014/main" id="{DA1FC5A3-1597-4EA3-BEF2-66CED3A662E5}"/>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5" name="TextBox 14">
            <a:extLst>
              <a:ext uri="{FF2B5EF4-FFF2-40B4-BE49-F238E27FC236}">
                <a16:creationId xmlns:a16="http://schemas.microsoft.com/office/drawing/2014/main" id="{7AF40068-251F-4EEA-AE9E-CA58B7370A29}"/>
              </a:ext>
            </a:extLst>
          </p:cNvPr>
          <p:cNvSpPr txBox="1"/>
          <p:nvPr/>
        </p:nvSpPr>
        <p:spPr>
          <a:xfrm>
            <a:off x="2596139" y="2189729"/>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Assessor Role</a:t>
            </a:r>
          </a:p>
        </p:txBody>
      </p:sp>
      <p:sp>
        <p:nvSpPr>
          <p:cNvPr id="4" name="Action Button: Go Forward or Next 3">
            <a:hlinkClick r:id="" action="ppaction://noaction" highlightClick="1"/>
            <a:extLst>
              <a:ext uri="{FF2B5EF4-FFF2-40B4-BE49-F238E27FC236}">
                <a16:creationId xmlns:a16="http://schemas.microsoft.com/office/drawing/2014/main" id="{B7D44796-C7E6-42DF-9DB9-A4EDA3CA30B0}"/>
              </a:ext>
            </a:extLst>
          </p:cNvPr>
          <p:cNvSpPr/>
          <p:nvPr/>
        </p:nvSpPr>
        <p:spPr>
          <a:xfrm rot="5400000">
            <a:off x="4209102" y="2262753"/>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339D93F-4057-4564-AF33-CBFBC2EAACC1}"/>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19" name="Action Button: Go Forward or Next 18">
            <a:hlinkClick r:id="" action="ppaction://noaction" highlightClick="1"/>
            <a:extLst>
              <a:ext uri="{FF2B5EF4-FFF2-40B4-BE49-F238E27FC236}">
                <a16:creationId xmlns:a16="http://schemas.microsoft.com/office/drawing/2014/main" id="{FDB6697F-4721-44A1-8EEE-7FA20332B905}"/>
              </a:ext>
            </a:extLst>
          </p:cNvPr>
          <p:cNvSpPr/>
          <p:nvPr/>
        </p:nvSpPr>
        <p:spPr>
          <a:xfrm rot="5400000">
            <a:off x="4209101" y="1846986"/>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7 Points 11">
            <a:extLst>
              <a:ext uri="{FF2B5EF4-FFF2-40B4-BE49-F238E27FC236}">
                <a16:creationId xmlns:a16="http://schemas.microsoft.com/office/drawing/2014/main" id="{D218E57D-123A-4821-8CD5-1119CC29F9DC}"/>
              </a:ext>
            </a:extLst>
          </p:cNvPr>
          <p:cNvSpPr/>
          <p:nvPr/>
        </p:nvSpPr>
        <p:spPr>
          <a:xfrm>
            <a:off x="4310546" y="1721350"/>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pic>
        <p:nvPicPr>
          <p:cNvPr id="20" name="Picture 19">
            <a:extLst>
              <a:ext uri="{FF2B5EF4-FFF2-40B4-BE49-F238E27FC236}">
                <a16:creationId xmlns:a16="http://schemas.microsoft.com/office/drawing/2014/main" id="{02469DF5-2911-4CB6-8889-6CD46CA5D44B}"/>
              </a:ext>
            </a:extLst>
          </p:cNvPr>
          <p:cNvPicPr>
            <a:picLocks noChangeAspect="1"/>
          </p:cNvPicPr>
          <p:nvPr/>
        </p:nvPicPr>
        <p:blipFill rotWithShape="1">
          <a:blip r:embed="rId3"/>
          <a:srcRect l="19499" t="7313" r="23195" b="6283"/>
          <a:stretch/>
        </p:blipFill>
        <p:spPr>
          <a:xfrm>
            <a:off x="10558974" y="907546"/>
            <a:ext cx="542461" cy="545059"/>
          </a:xfrm>
          <a:prstGeom prst="rect">
            <a:avLst/>
          </a:prstGeom>
        </p:spPr>
      </p:pic>
      <p:sp>
        <p:nvSpPr>
          <p:cNvPr id="21" name="TextBox 20">
            <a:extLst>
              <a:ext uri="{FF2B5EF4-FFF2-40B4-BE49-F238E27FC236}">
                <a16:creationId xmlns:a16="http://schemas.microsoft.com/office/drawing/2014/main" id="{9E07D3D2-2AF9-433E-9327-A8E6A9176465}"/>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22" name="TextBox 21">
            <a:extLst>
              <a:ext uri="{FF2B5EF4-FFF2-40B4-BE49-F238E27FC236}">
                <a16:creationId xmlns:a16="http://schemas.microsoft.com/office/drawing/2014/main" id="{EBAA161D-7A96-4991-B8B7-ECDBB1D3A902}"/>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23" name="TextBox 22">
            <a:extLst>
              <a:ext uri="{FF2B5EF4-FFF2-40B4-BE49-F238E27FC236}">
                <a16:creationId xmlns:a16="http://schemas.microsoft.com/office/drawing/2014/main" id="{D2ABA7DC-32ED-4C96-B3F5-7412CF15F972}"/>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24" name="TextBox 23">
            <a:extLst>
              <a:ext uri="{FF2B5EF4-FFF2-40B4-BE49-F238E27FC236}">
                <a16:creationId xmlns:a16="http://schemas.microsoft.com/office/drawing/2014/main" id="{395738C6-E240-40BD-8CA5-B1330F8D6936}"/>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25" name="TextBox 24">
            <a:extLst>
              <a:ext uri="{FF2B5EF4-FFF2-40B4-BE49-F238E27FC236}">
                <a16:creationId xmlns:a16="http://schemas.microsoft.com/office/drawing/2014/main" id="{E91845AE-D703-4CC3-8D8F-658C4AA4BCE7}"/>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3272583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7AF7D5C-14BB-49A3-9C3F-FA1E736F5C18}"/>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Assess</a:t>
            </a:r>
          </a:p>
        </p:txBody>
      </p:sp>
      <p:sp>
        <p:nvSpPr>
          <p:cNvPr id="11" name="Title 1">
            <a:extLst>
              <a:ext uri="{FF2B5EF4-FFF2-40B4-BE49-F238E27FC236}">
                <a16:creationId xmlns:a16="http://schemas.microsoft.com/office/drawing/2014/main" id="{DA1FC5A3-1597-4EA3-BEF2-66CED3A662E5}"/>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5" name="TextBox 14">
            <a:extLst>
              <a:ext uri="{FF2B5EF4-FFF2-40B4-BE49-F238E27FC236}">
                <a16:creationId xmlns:a16="http://schemas.microsoft.com/office/drawing/2014/main" id="{7AF40068-251F-4EEA-AE9E-CA58B7370A29}"/>
              </a:ext>
            </a:extLst>
          </p:cNvPr>
          <p:cNvSpPr txBox="1"/>
          <p:nvPr/>
        </p:nvSpPr>
        <p:spPr>
          <a:xfrm>
            <a:off x="2596139" y="2189729"/>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Assessor Role</a:t>
            </a:r>
          </a:p>
        </p:txBody>
      </p:sp>
      <p:sp>
        <p:nvSpPr>
          <p:cNvPr id="4" name="Action Button: Go Forward or Next 3">
            <a:hlinkClick r:id="" action="ppaction://noaction" highlightClick="1"/>
            <a:extLst>
              <a:ext uri="{FF2B5EF4-FFF2-40B4-BE49-F238E27FC236}">
                <a16:creationId xmlns:a16="http://schemas.microsoft.com/office/drawing/2014/main" id="{B7D44796-C7E6-42DF-9DB9-A4EDA3CA30B0}"/>
              </a:ext>
            </a:extLst>
          </p:cNvPr>
          <p:cNvSpPr/>
          <p:nvPr/>
        </p:nvSpPr>
        <p:spPr>
          <a:xfrm rot="5400000">
            <a:off x="4209102" y="2262753"/>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339D93F-4057-4564-AF33-CBFBC2EAACC1}"/>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19" name="Action Button: Go Forward or Next 18">
            <a:hlinkClick r:id="" action="ppaction://noaction" highlightClick="1"/>
            <a:extLst>
              <a:ext uri="{FF2B5EF4-FFF2-40B4-BE49-F238E27FC236}">
                <a16:creationId xmlns:a16="http://schemas.microsoft.com/office/drawing/2014/main" id="{FDB6697F-4721-44A1-8EEE-7FA20332B905}"/>
              </a:ext>
            </a:extLst>
          </p:cNvPr>
          <p:cNvSpPr/>
          <p:nvPr/>
        </p:nvSpPr>
        <p:spPr>
          <a:xfrm rot="5400000">
            <a:off x="4209101" y="1846986"/>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ED213F0-87B1-4497-A3C8-0D909C16DD43}"/>
              </a:ext>
            </a:extLst>
          </p:cNvPr>
          <p:cNvSpPr txBox="1"/>
          <p:nvPr/>
        </p:nvSpPr>
        <p:spPr>
          <a:xfrm>
            <a:off x="2602581" y="2115738"/>
            <a:ext cx="183328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Scoping</a:t>
            </a:r>
          </a:p>
        </p:txBody>
      </p:sp>
      <p:sp>
        <p:nvSpPr>
          <p:cNvPr id="21" name="TextBox 20">
            <a:extLst>
              <a:ext uri="{FF2B5EF4-FFF2-40B4-BE49-F238E27FC236}">
                <a16:creationId xmlns:a16="http://schemas.microsoft.com/office/drawing/2014/main" id="{ACC1CE9B-93E9-49C0-B5CE-17D7E910E469}"/>
              </a:ext>
            </a:extLst>
          </p:cNvPr>
          <p:cNvSpPr txBox="1"/>
          <p:nvPr/>
        </p:nvSpPr>
        <p:spPr>
          <a:xfrm>
            <a:off x="2602581" y="2357229"/>
            <a:ext cx="183328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Design</a:t>
            </a:r>
          </a:p>
        </p:txBody>
      </p:sp>
      <p:sp>
        <p:nvSpPr>
          <p:cNvPr id="22" name="TextBox 21">
            <a:extLst>
              <a:ext uri="{FF2B5EF4-FFF2-40B4-BE49-F238E27FC236}">
                <a16:creationId xmlns:a16="http://schemas.microsoft.com/office/drawing/2014/main" id="{B0D80A32-0894-4F5B-81BE-D9B7FC7DEB44}"/>
              </a:ext>
            </a:extLst>
          </p:cNvPr>
          <p:cNvSpPr txBox="1"/>
          <p:nvPr/>
        </p:nvSpPr>
        <p:spPr>
          <a:xfrm>
            <a:off x="2602581" y="2605107"/>
            <a:ext cx="183328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Qualification</a:t>
            </a:r>
          </a:p>
        </p:txBody>
      </p:sp>
      <p:sp>
        <p:nvSpPr>
          <p:cNvPr id="12" name="Star: 7 Points 11">
            <a:extLst>
              <a:ext uri="{FF2B5EF4-FFF2-40B4-BE49-F238E27FC236}">
                <a16:creationId xmlns:a16="http://schemas.microsoft.com/office/drawing/2014/main" id="{D218E57D-123A-4821-8CD5-1119CC29F9DC}"/>
              </a:ext>
            </a:extLst>
          </p:cNvPr>
          <p:cNvSpPr/>
          <p:nvPr/>
        </p:nvSpPr>
        <p:spPr>
          <a:xfrm>
            <a:off x="4123069" y="2522097"/>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pic>
        <p:nvPicPr>
          <p:cNvPr id="24" name="Picture 23">
            <a:extLst>
              <a:ext uri="{FF2B5EF4-FFF2-40B4-BE49-F238E27FC236}">
                <a16:creationId xmlns:a16="http://schemas.microsoft.com/office/drawing/2014/main" id="{9CB2F2B5-C2AC-4C8A-8E87-1A2EBDBA176C}"/>
              </a:ext>
            </a:extLst>
          </p:cNvPr>
          <p:cNvPicPr>
            <a:picLocks noChangeAspect="1"/>
          </p:cNvPicPr>
          <p:nvPr/>
        </p:nvPicPr>
        <p:blipFill rotWithShape="1">
          <a:blip r:embed="rId3"/>
          <a:srcRect l="19499" t="7313" r="23195" b="6283"/>
          <a:stretch/>
        </p:blipFill>
        <p:spPr>
          <a:xfrm>
            <a:off x="10558974" y="907546"/>
            <a:ext cx="542461" cy="545059"/>
          </a:xfrm>
          <a:prstGeom prst="rect">
            <a:avLst/>
          </a:prstGeom>
        </p:spPr>
      </p:pic>
      <p:sp>
        <p:nvSpPr>
          <p:cNvPr id="25" name="TextBox 24">
            <a:extLst>
              <a:ext uri="{FF2B5EF4-FFF2-40B4-BE49-F238E27FC236}">
                <a16:creationId xmlns:a16="http://schemas.microsoft.com/office/drawing/2014/main" id="{033F6EED-FCA4-4F33-8931-4AD7220C9121}"/>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26" name="TextBox 25">
            <a:extLst>
              <a:ext uri="{FF2B5EF4-FFF2-40B4-BE49-F238E27FC236}">
                <a16:creationId xmlns:a16="http://schemas.microsoft.com/office/drawing/2014/main" id="{7AFF4408-3760-47C9-8E6E-DE97071C7270}"/>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27" name="TextBox 26">
            <a:extLst>
              <a:ext uri="{FF2B5EF4-FFF2-40B4-BE49-F238E27FC236}">
                <a16:creationId xmlns:a16="http://schemas.microsoft.com/office/drawing/2014/main" id="{161C0C3E-4A51-4C11-8B33-BB32F1A68B92}"/>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28" name="TextBox 27">
            <a:extLst>
              <a:ext uri="{FF2B5EF4-FFF2-40B4-BE49-F238E27FC236}">
                <a16:creationId xmlns:a16="http://schemas.microsoft.com/office/drawing/2014/main" id="{B93FF0E2-4A7B-40B1-BD73-4261DDFE6CFD}"/>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29" name="TextBox 28">
            <a:extLst>
              <a:ext uri="{FF2B5EF4-FFF2-40B4-BE49-F238E27FC236}">
                <a16:creationId xmlns:a16="http://schemas.microsoft.com/office/drawing/2014/main" id="{2AEDF246-923E-4705-A8A9-A732DAAA44D5}"/>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2046094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7AF7D5C-14BB-49A3-9C3F-FA1E736F5C18}"/>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Assess</a:t>
            </a:r>
          </a:p>
        </p:txBody>
      </p:sp>
      <p:sp>
        <p:nvSpPr>
          <p:cNvPr id="11" name="Title 1">
            <a:extLst>
              <a:ext uri="{FF2B5EF4-FFF2-40B4-BE49-F238E27FC236}">
                <a16:creationId xmlns:a16="http://schemas.microsoft.com/office/drawing/2014/main" id="{DA1FC5A3-1597-4EA3-BEF2-66CED3A662E5}"/>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5" name="TextBox 14">
            <a:extLst>
              <a:ext uri="{FF2B5EF4-FFF2-40B4-BE49-F238E27FC236}">
                <a16:creationId xmlns:a16="http://schemas.microsoft.com/office/drawing/2014/main" id="{7AF40068-251F-4EEA-AE9E-CA58B7370A29}"/>
              </a:ext>
            </a:extLst>
          </p:cNvPr>
          <p:cNvSpPr txBox="1"/>
          <p:nvPr/>
        </p:nvSpPr>
        <p:spPr>
          <a:xfrm>
            <a:off x="2596139" y="2189729"/>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Assessor Role</a:t>
            </a:r>
          </a:p>
        </p:txBody>
      </p:sp>
      <p:sp>
        <p:nvSpPr>
          <p:cNvPr id="4" name="Action Button: Go Forward or Next 3">
            <a:hlinkClick r:id="" action="ppaction://noaction" highlightClick="1"/>
            <a:extLst>
              <a:ext uri="{FF2B5EF4-FFF2-40B4-BE49-F238E27FC236}">
                <a16:creationId xmlns:a16="http://schemas.microsoft.com/office/drawing/2014/main" id="{B7D44796-C7E6-42DF-9DB9-A4EDA3CA30B0}"/>
              </a:ext>
            </a:extLst>
          </p:cNvPr>
          <p:cNvSpPr/>
          <p:nvPr/>
        </p:nvSpPr>
        <p:spPr>
          <a:xfrm rot="5400000">
            <a:off x="4209102" y="2262753"/>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7 Points 11">
            <a:extLst>
              <a:ext uri="{FF2B5EF4-FFF2-40B4-BE49-F238E27FC236}">
                <a16:creationId xmlns:a16="http://schemas.microsoft.com/office/drawing/2014/main" id="{D218E57D-123A-4821-8CD5-1119CC29F9DC}"/>
              </a:ext>
            </a:extLst>
          </p:cNvPr>
          <p:cNvSpPr/>
          <p:nvPr/>
        </p:nvSpPr>
        <p:spPr>
          <a:xfrm>
            <a:off x="4350048" y="2130976"/>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8" name="TextBox 17">
            <a:extLst>
              <a:ext uri="{FF2B5EF4-FFF2-40B4-BE49-F238E27FC236}">
                <a16:creationId xmlns:a16="http://schemas.microsoft.com/office/drawing/2014/main" id="{2339D93F-4057-4564-AF33-CBFBC2EAACC1}"/>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19" name="Action Button: Go Forward or Next 18">
            <a:hlinkClick r:id="" action="ppaction://noaction" highlightClick="1"/>
            <a:extLst>
              <a:ext uri="{FF2B5EF4-FFF2-40B4-BE49-F238E27FC236}">
                <a16:creationId xmlns:a16="http://schemas.microsoft.com/office/drawing/2014/main" id="{FDB6697F-4721-44A1-8EEE-7FA20332B905}"/>
              </a:ext>
            </a:extLst>
          </p:cNvPr>
          <p:cNvSpPr/>
          <p:nvPr/>
        </p:nvSpPr>
        <p:spPr>
          <a:xfrm rot="5400000">
            <a:off x="4209101" y="1846986"/>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27527435-09FC-43A0-9D3A-89CA19C77497}"/>
              </a:ext>
            </a:extLst>
          </p:cNvPr>
          <p:cNvPicPr>
            <a:picLocks noChangeAspect="1"/>
          </p:cNvPicPr>
          <p:nvPr/>
        </p:nvPicPr>
        <p:blipFill rotWithShape="1">
          <a:blip r:embed="rId3"/>
          <a:srcRect l="19499" t="7313" r="23195" b="6283"/>
          <a:stretch/>
        </p:blipFill>
        <p:spPr>
          <a:xfrm>
            <a:off x="10558974" y="907546"/>
            <a:ext cx="542461" cy="545059"/>
          </a:xfrm>
          <a:prstGeom prst="rect">
            <a:avLst/>
          </a:prstGeom>
        </p:spPr>
      </p:pic>
      <p:sp>
        <p:nvSpPr>
          <p:cNvPr id="21" name="TextBox 20">
            <a:extLst>
              <a:ext uri="{FF2B5EF4-FFF2-40B4-BE49-F238E27FC236}">
                <a16:creationId xmlns:a16="http://schemas.microsoft.com/office/drawing/2014/main" id="{424A023B-FE99-4E06-99CE-90C5C40AAAAC}"/>
              </a:ext>
            </a:extLst>
          </p:cNvPr>
          <p:cNvSpPr txBox="1"/>
          <p:nvPr/>
        </p:nvSpPr>
        <p:spPr>
          <a:xfrm>
            <a:off x="3825917" y="1830668"/>
            <a:ext cx="58155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err="1"/>
              <a:t>Qual</a:t>
            </a:r>
            <a:endParaRPr lang="en-US" sz="1600" dirty="0"/>
          </a:p>
        </p:txBody>
      </p:sp>
      <p:sp>
        <p:nvSpPr>
          <p:cNvPr id="22" name="TextBox 21">
            <a:extLst>
              <a:ext uri="{FF2B5EF4-FFF2-40B4-BE49-F238E27FC236}">
                <a16:creationId xmlns:a16="http://schemas.microsoft.com/office/drawing/2014/main" id="{DDF4D19C-41D8-4597-958C-04F2F5004DFD}"/>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23" name="TextBox 22">
            <a:extLst>
              <a:ext uri="{FF2B5EF4-FFF2-40B4-BE49-F238E27FC236}">
                <a16:creationId xmlns:a16="http://schemas.microsoft.com/office/drawing/2014/main" id="{0EB1B31C-C752-4D43-BFFD-9B14C46C42FB}"/>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24" name="TextBox 23">
            <a:extLst>
              <a:ext uri="{FF2B5EF4-FFF2-40B4-BE49-F238E27FC236}">
                <a16:creationId xmlns:a16="http://schemas.microsoft.com/office/drawing/2014/main" id="{DF2A7646-E5F4-48E4-8B85-47C8840C69B0}"/>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25" name="TextBox 24">
            <a:extLst>
              <a:ext uri="{FF2B5EF4-FFF2-40B4-BE49-F238E27FC236}">
                <a16:creationId xmlns:a16="http://schemas.microsoft.com/office/drawing/2014/main" id="{A036CDC7-0E6E-413D-9B8C-2E3C86180239}"/>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26" name="TextBox 25">
            <a:extLst>
              <a:ext uri="{FF2B5EF4-FFF2-40B4-BE49-F238E27FC236}">
                <a16:creationId xmlns:a16="http://schemas.microsoft.com/office/drawing/2014/main" id="{0455A260-4833-4326-96BD-46C1E078D612}"/>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644135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1B51A3-D88E-43BF-BCCF-8B6D6F906E00}"/>
              </a:ext>
            </a:extLst>
          </p:cNvPr>
          <p:cNvPicPr>
            <a:picLocks noChangeAspect="1"/>
          </p:cNvPicPr>
          <p:nvPr/>
        </p:nvPicPr>
        <p:blipFill>
          <a:blip r:embed="rId2"/>
          <a:stretch>
            <a:fillRect/>
          </a:stretch>
        </p:blipFill>
        <p:spPr>
          <a:xfrm>
            <a:off x="0" y="76533"/>
            <a:ext cx="12192000" cy="6781467"/>
          </a:xfrm>
          <a:prstGeom prst="rect">
            <a:avLst/>
          </a:prstGeom>
        </p:spPr>
      </p:pic>
      <p:sp>
        <p:nvSpPr>
          <p:cNvPr id="8" name="Star: 7 Points 7">
            <a:extLst>
              <a:ext uri="{FF2B5EF4-FFF2-40B4-BE49-F238E27FC236}">
                <a16:creationId xmlns:a16="http://schemas.microsoft.com/office/drawing/2014/main" id="{D8928AD8-C4CF-4B6E-AF16-2443ADCF50ED}"/>
              </a:ext>
            </a:extLst>
          </p:cNvPr>
          <p:cNvSpPr/>
          <p:nvPr/>
        </p:nvSpPr>
        <p:spPr>
          <a:xfrm>
            <a:off x="1036788" y="1598936"/>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9" name="TextBox 8">
            <a:extLst>
              <a:ext uri="{FF2B5EF4-FFF2-40B4-BE49-F238E27FC236}">
                <a16:creationId xmlns:a16="http://schemas.microsoft.com/office/drawing/2014/main" id="{10081F3F-6BF1-42BE-BD00-AC6E2A70B262}"/>
              </a:ext>
            </a:extLst>
          </p:cNvPr>
          <p:cNvSpPr txBox="1"/>
          <p:nvPr/>
        </p:nvSpPr>
        <p:spPr>
          <a:xfrm>
            <a:off x="1463652" y="2191350"/>
            <a:ext cx="2227534" cy="830997"/>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Note: In reality right-click -&gt; New Credibility Structure Here</a:t>
            </a:r>
          </a:p>
        </p:txBody>
      </p:sp>
    </p:spTree>
    <p:extLst>
      <p:ext uri="{BB962C8B-B14F-4D97-AF65-F5344CB8AC3E}">
        <p14:creationId xmlns:p14="http://schemas.microsoft.com/office/powerpoint/2010/main" val="265991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7AF7D5C-14BB-49A3-9C3F-FA1E736F5C18}"/>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Assess</a:t>
            </a:r>
          </a:p>
        </p:txBody>
      </p:sp>
      <p:sp>
        <p:nvSpPr>
          <p:cNvPr id="11" name="Title 1">
            <a:extLst>
              <a:ext uri="{FF2B5EF4-FFF2-40B4-BE49-F238E27FC236}">
                <a16:creationId xmlns:a16="http://schemas.microsoft.com/office/drawing/2014/main" id="{DA1FC5A3-1597-4EA3-BEF2-66CED3A662E5}"/>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5" name="TextBox 14">
            <a:extLst>
              <a:ext uri="{FF2B5EF4-FFF2-40B4-BE49-F238E27FC236}">
                <a16:creationId xmlns:a16="http://schemas.microsoft.com/office/drawing/2014/main" id="{7AF40068-251F-4EEA-AE9E-CA58B7370A29}"/>
              </a:ext>
            </a:extLst>
          </p:cNvPr>
          <p:cNvSpPr txBox="1"/>
          <p:nvPr/>
        </p:nvSpPr>
        <p:spPr>
          <a:xfrm>
            <a:off x="2596138" y="2189729"/>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Assessor Role</a:t>
            </a:r>
          </a:p>
        </p:txBody>
      </p:sp>
      <p:sp>
        <p:nvSpPr>
          <p:cNvPr id="4" name="Action Button: Go Forward or Next 3">
            <a:hlinkClick r:id="" action="ppaction://noaction" highlightClick="1"/>
            <a:extLst>
              <a:ext uri="{FF2B5EF4-FFF2-40B4-BE49-F238E27FC236}">
                <a16:creationId xmlns:a16="http://schemas.microsoft.com/office/drawing/2014/main" id="{B7D44796-C7E6-42DF-9DB9-A4EDA3CA30B0}"/>
              </a:ext>
            </a:extLst>
          </p:cNvPr>
          <p:cNvSpPr/>
          <p:nvPr/>
        </p:nvSpPr>
        <p:spPr>
          <a:xfrm rot="5400000">
            <a:off x="4216127" y="2260495"/>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DBC77C2-8F34-4DC7-8458-2A0AB2B69204}"/>
              </a:ext>
            </a:extLst>
          </p:cNvPr>
          <p:cNvSpPr txBox="1"/>
          <p:nvPr/>
        </p:nvSpPr>
        <p:spPr>
          <a:xfrm>
            <a:off x="2596138" y="2526524"/>
            <a:ext cx="183328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Customer</a:t>
            </a:r>
          </a:p>
        </p:txBody>
      </p:sp>
      <p:sp>
        <p:nvSpPr>
          <p:cNvPr id="19" name="TextBox 18">
            <a:extLst>
              <a:ext uri="{FF2B5EF4-FFF2-40B4-BE49-F238E27FC236}">
                <a16:creationId xmlns:a16="http://schemas.microsoft.com/office/drawing/2014/main" id="{8A8141AD-C106-40D9-BE9D-CCC4BD955989}"/>
              </a:ext>
            </a:extLst>
          </p:cNvPr>
          <p:cNvSpPr txBox="1"/>
          <p:nvPr/>
        </p:nvSpPr>
        <p:spPr>
          <a:xfrm>
            <a:off x="2596138" y="2768015"/>
            <a:ext cx="183328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Analyst</a:t>
            </a:r>
          </a:p>
        </p:txBody>
      </p:sp>
      <p:sp>
        <p:nvSpPr>
          <p:cNvPr id="20" name="TextBox 19">
            <a:extLst>
              <a:ext uri="{FF2B5EF4-FFF2-40B4-BE49-F238E27FC236}">
                <a16:creationId xmlns:a16="http://schemas.microsoft.com/office/drawing/2014/main" id="{E0703F07-23C1-45EA-BBC9-2843BE296E55}"/>
              </a:ext>
            </a:extLst>
          </p:cNvPr>
          <p:cNvSpPr txBox="1"/>
          <p:nvPr/>
        </p:nvSpPr>
        <p:spPr>
          <a:xfrm>
            <a:off x="2596138" y="3015893"/>
            <a:ext cx="183328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Experimentalist</a:t>
            </a:r>
          </a:p>
        </p:txBody>
      </p:sp>
      <p:sp>
        <p:nvSpPr>
          <p:cNvPr id="21" name="TextBox 20">
            <a:extLst>
              <a:ext uri="{FF2B5EF4-FFF2-40B4-BE49-F238E27FC236}">
                <a16:creationId xmlns:a16="http://schemas.microsoft.com/office/drawing/2014/main" id="{78B74651-FFCB-4CC9-96EB-8248CB400733}"/>
              </a:ext>
            </a:extLst>
          </p:cNvPr>
          <p:cNvSpPr txBox="1"/>
          <p:nvPr/>
        </p:nvSpPr>
        <p:spPr>
          <a:xfrm>
            <a:off x="2596138" y="3262114"/>
            <a:ext cx="183328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Code Developer</a:t>
            </a:r>
          </a:p>
        </p:txBody>
      </p:sp>
      <p:sp>
        <p:nvSpPr>
          <p:cNvPr id="12" name="Star: 7 Points 11">
            <a:extLst>
              <a:ext uri="{FF2B5EF4-FFF2-40B4-BE49-F238E27FC236}">
                <a16:creationId xmlns:a16="http://schemas.microsoft.com/office/drawing/2014/main" id="{D218E57D-123A-4821-8CD5-1119CC29F9DC}"/>
              </a:ext>
            </a:extLst>
          </p:cNvPr>
          <p:cNvSpPr/>
          <p:nvPr/>
        </p:nvSpPr>
        <p:spPr>
          <a:xfrm>
            <a:off x="4317572" y="2661993"/>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22" name="TextBox 21">
            <a:extLst>
              <a:ext uri="{FF2B5EF4-FFF2-40B4-BE49-F238E27FC236}">
                <a16:creationId xmlns:a16="http://schemas.microsoft.com/office/drawing/2014/main" id="{38843340-BC91-4C14-948D-561DB9ABAE97}"/>
              </a:ext>
            </a:extLst>
          </p:cNvPr>
          <p:cNvSpPr txBox="1"/>
          <p:nvPr/>
        </p:nvSpPr>
        <p:spPr>
          <a:xfrm>
            <a:off x="2594629" y="3508335"/>
            <a:ext cx="183328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V&amp;V Partner</a:t>
            </a:r>
          </a:p>
        </p:txBody>
      </p:sp>
      <p:pic>
        <p:nvPicPr>
          <p:cNvPr id="23" name="Picture 22">
            <a:extLst>
              <a:ext uri="{FF2B5EF4-FFF2-40B4-BE49-F238E27FC236}">
                <a16:creationId xmlns:a16="http://schemas.microsoft.com/office/drawing/2014/main" id="{79CD8D2A-7DE3-4075-904B-602388BEB846}"/>
              </a:ext>
            </a:extLst>
          </p:cNvPr>
          <p:cNvPicPr>
            <a:picLocks noChangeAspect="1"/>
          </p:cNvPicPr>
          <p:nvPr/>
        </p:nvPicPr>
        <p:blipFill rotWithShape="1">
          <a:blip r:embed="rId3"/>
          <a:srcRect l="19499" t="7313" r="23195" b="6283"/>
          <a:stretch/>
        </p:blipFill>
        <p:spPr>
          <a:xfrm>
            <a:off x="10558974" y="907546"/>
            <a:ext cx="542461" cy="545059"/>
          </a:xfrm>
          <a:prstGeom prst="rect">
            <a:avLst/>
          </a:prstGeom>
        </p:spPr>
      </p:pic>
      <p:sp>
        <p:nvSpPr>
          <p:cNvPr id="24" name="TextBox 23">
            <a:extLst>
              <a:ext uri="{FF2B5EF4-FFF2-40B4-BE49-F238E27FC236}">
                <a16:creationId xmlns:a16="http://schemas.microsoft.com/office/drawing/2014/main" id="{A54AFEFB-9D09-45A0-88B5-5943727CF1CC}"/>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25" name="TextBox 24">
            <a:extLst>
              <a:ext uri="{FF2B5EF4-FFF2-40B4-BE49-F238E27FC236}">
                <a16:creationId xmlns:a16="http://schemas.microsoft.com/office/drawing/2014/main" id="{533496F3-CBD9-48E2-9DD9-0F132167F2CC}"/>
              </a:ext>
            </a:extLst>
          </p:cNvPr>
          <p:cNvSpPr txBox="1"/>
          <p:nvPr/>
        </p:nvSpPr>
        <p:spPr>
          <a:xfrm>
            <a:off x="3825917" y="1830668"/>
            <a:ext cx="58155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err="1"/>
              <a:t>Qual</a:t>
            </a:r>
            <a:endParaRPr lang="en-US" sz="1600" dirty="0"/>
          </a:p>
        </p:txBody>
      </p:sp>
      <p:sp>
        <p:nvSpPr>
          <p:cNvPr id="26" name="TextBox 25">
            <a:extLst>
              <a:ext uri="{FF2B5EF4-FFF2-40B4-BE49-F238E27FC236}">
                <a16:creationId xmlns:a16="http://schemas.microsoft.com/office/drawing/2014/main" id="{08363478-3A51-4EF3-BE2A-AD296CB4ADFA}"/>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27" name="TextBox 26">
            <a:extLst>
              <a:ext uri="{FF2B5EF4-FFF2-40B4-BE49-F238E27FC236}">
                <a16:creationId xmlns:a16="http://schemas.microsoft.com/office/drawing/2014/main" id="{0EA3225E-C9BF-4131-B4D8-24E387DA22DC}"/>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28" name="TextBox 27">
            <a:extLst>
              <a:ext uri="{FF2B5EF4-FFF2-40B4-BE49-F238E27FC236}">
                <a16:creationId xmlns:a16="http://schemas.microsoft.com/office/drawing/2014/main" id="{B9901DB5-D3DE-4742-B105-6E66AF51DAE1}"/>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29" name="TextBox 28">
            <a:extLst>
              <a:ext uri="{FF2B5EF4-FFF2-40B4-BE49-F238E27FC236}">
                <a16:creationId xmlns:a16="http://schemas.microsoft.com/office/drawing/2014/main" id="{65942D10-B7ED-4653-8253-42C4C3BEA6FD}"/>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30" name="TextBox 29">
            <a:extLst>
              <a:ext uri="{FF2B5EF4-FFF2-40B4-BE49-F238E27FC236}">
                <a16:creationId xmlns:a16="http://schemas.microsoft.com/office/drawing/2014/main" id="{A3D8FC00-05AF-4F9B-A621-48A26060BC3E}"/>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173900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7AF7D5C-14BB-49A3-9C3F-FA1E736F5C18}"/>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Assess</a:t>
            </a:r>
          </a:p>
        </p:txBody>
      </p:sp>
      <p:sp>
        <p:nvSpPr>
          <p:cNvPr id="11" name="Title 1">
            <a:extLst>
              <a:ext uri="{FF2B5EF4-FFF2-40B4-BE49-F238E27FC236}">
                <a16:creationId xmlns:a16="http://schemas.microsoft.com/office/drawing/2014/main" id="{DA1FC5A3-1597-4EA3-BEF2-66CED3A662E5}"/>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5" name="TextBox 14">
            <a:extLst>
              <a:ext uri="{FF2B5EF4-FFF2-40B4-BE49-F238E27FC236}">
                <a16:creationId xmlns:a16="http://schemas.microsoft.com/office/drawing/2014/main" id="{7AF40068-251F-4EEA-AE9E-CA58B7370A29}"/>
              </a:ext>
            </a:extLst>
          </p:cNvPr>
          <p:cNvSpPr txBox="1"/>
          <p:nvPr/>
        </p:nvSpPr>
        <p:spPr>
          <a:xfrm>
            <a:off x="2596138" y="2189729"/>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Role</a:t>
            </a:r>
          </a:p>
        </p:txBody>
      </p:sp>
      <p:sp>
        <p:nvSpPr>
          <p:cNvPr id="4" name="Action Button: Go Forward or Next 3">
            <a:hlinkClick r:id="" action="ppaction://noaction" highlightClick="1"/>
            <a:extLst>
              <a:ext uri="{FF2B5EF4-FFF2-40B4-BE49-F238E27FC236}">
                <a16:creationId xmlns:a16="http://schemas.microsoft.com/office/drawing/2014/main" id="{B7D44796-C7E6-42DF-9DB9-A4EDA3CA30B0}"/>
              </a:ext>
            </a:extLst>
          </p:cNvPr>
          <p:cNvSpPr/>
          <p:nvPr/>
        </p:nvSpPr>
        <p:spPr>
          <a:xfrm rot="5400000">
            <a:off x="4216127" y="2260495"/>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9CD8D2A-7DE3-4075-904B-602388BEB846}"/>
              </a:ext>
            </a:extLst>
          </p:cNvPr>
          <p:cNvPicPr>
            <a:picLocks noChangeAspect="1"/>
          </p:cNvPicPr>
          <p:nvPr/>
        </p:nvPicPr>
        <p:blipFill rotWithShape="1">
          <a:blip r:embed="rId3"/>
          <a:srcRect l="19499" t="7313" r="23195" b="6283"/>
          <a:stretch/>
        </p:blipFill>
        <p:spPr>
          <a:xfrm>
            <a:off x="10558974" y="907546"/>
            <a:ext cx="542461" cy="545059"/>
          </a:xfrm>
          <a:prstGeom prst="rect">
            <a:avLst/>
          </a:prstGeom>
        </p:spPr>
      </p:pic>
      <p:sp>
        <p:nvSpPr>
          <p:cNvPr id="24" name="TextBox 23">
            <a:extLst>
              <a:ext uri="{FF2B5EF4-FFF2-40B4-BE49-F238E27FC236}">
                <a16:creationId xmlns:a16="http://schemas.microsoft.com/office/drawing/2014/main" id="{A54AFEFB-9D09-45A0-88B5-5943727CF1CC}"/>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25" name="TextBox 24">
            <a:extLst>
              <a:ext uri="{FF2B5EF4-FFF2-40B4-BE49-F238E27FC236}">
                <a16:creationId xmlns:a16="http://schemas.microsoft.com/office/drawing/2014/main" id="{533496F3-CBD9-48E2-9DD9-0F132167F2CC}"/>
              </a:ext>
            </a:extLst>
          </p:cNvPr>
          <p:cNvSpPr txBox="1"/>
          <p:nvPr/>
        </p:nvSpPr>
        <p:spPr>
          <a:xfrm>
            <a:off x="3825917" y="1830668"/>
            <a:ext cx="58155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err="1"/>
              <a:t>Qual</a:t>
            </a:r>
            <a:endParaRPr lang="en-US" sz="1600" dirty="0"/>
          </a:p>
        </p:txBody>
      </p:sp>
      <p:sp>
        <p:nvSpPr>
          <p:cNvPr id="26" name="TextBox 25">
            <a:extLst>
              <a:ext uri="{FF2B5EF4-FFF2-40B4-BE49-F238E27FC236}">
                <a16:creationId xmlns:a16="http://schemas.microsoft.com/office/drawing/2014/main" id="{A89786B5-8AF8-4612-8B99-6BB85E612CAE}"/>
              </a:ext>
            </a:extLst>
          </p:cNvPr>
          <p:cNvSpPr txBox="1"/>
          <p:nvPr/>
        </p:nvSpPr>
        <p:spPr>
          <a:xfrm>
            <a:off x="3118201" y="2235015"/>
            <a:ext cx="1044127"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Analyst</a:t>
            </a:r>
          </a:p>
        </p:txBody>
      </p:sp>
      <p:sp>
        <p:nvSpPr>
          <p:cNvPr id="27" name="Title 1">
            <a:extLst>
              <a:ext uri="{FF2B5EF4-FFF2-40B4-BE49-F238E27FC236}">
                <a16:creationId xmlns:a16="http://schemas.microsoft.com/office/drawing/2014/main" id="{878B6506-1CCC-41CD-95BD-2EF64905CC95}"/>
              </a:ext>
            </a:extLst>
          </p:cNvPr>
          <p:cNvSpPr txBox="1">
            <a:spLocks/>
          </p:cNvSpPr>
          <p:nvPr/>
        </p:nvSpPr>
        <p:spPr>
          <a:xfrm>
            <a:off x="8856179" y="5740130"/>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PCMM Tool</a:t>
            </a:r>
          </a:p>
        </p:txBody>
      </p:sp>
      <p:sp>
        <p:nvSpPr>
          <p:cNvPr id="12" name="Star: 7 Points 11">
            <a:extLst>
              <a:ext uri="{FF2B5EF4-FFF2-40B4-BE49-F238E27FC236}">
                <a16:creationId xmlns:a16="http://schemas.microsoft.com/office/drawing/2014/main" id="{D218E57D-123A-4821-8CD5-1119CC29F9DC}"/>
              </a:ext>
            </a:extLst>
          </p:cNvPr>
          <p:cNvSpPr/>
          <p:nvPr/>
        </p:nvSpPr>
        <p:spPr>
          <a:xfrm>
            <a:off x="8211936" y="5524394"/>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28" name="TextBox 27">
            <a:extLst>
              <a:ext uri="{FF2B5EF4-FFF2-40B4-BE49-F238E27FC236}">
                <a16:creationId xmlns:a16="http://schemas.microsoft.com/office/drawing/2014/main" id="{890B0FF1-03FE-4758-B8D3-E49A2F31066A}"/>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29" name="TextBox 28">
            <a:extLst>
              <a:ext uri="{FF2B5EF4-FFF2-40B4-BE49-F238E27FC236}">
                <a16:creationId xmlns:a16="http://schemas.microsoft.com/office/drawing/2014/main" id="{0D2DD102-A907-4F62-8486-62AEC892B210}"/>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30" name="TextBox 29">
            <a:extLst>
              <a:ext uri="{FF2B5EF4-FFF2-40B4-BE49-F238E27FC236}">
                <a16:creationId xmlns:a16="http://schemas.microsoft.com/office/drawing/2014/main" id="{6AD1A138-92B9-4ABD-915C-51181F8C29DF}"/>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31" name="TextBox 30">
            <a:extLst>
              <a:ext uri="{FF2B5EF4-FFF2-40B4-BE49-F238E27FC236}">
                <a16:creationId xmlns:a16="http://schemas.microsoft.com/office/drawing/2014/main" id="{A4CF2E0D-57E9-4E67-856D-11F382EFCB70}"/>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32" name="TextBox 31">
            <a:extLst>
              <a:ext uri="{FF2B5EF4-FFF2-40B4-BE49-F238E27FC236}">
                <a16:creationId xmlns:a16="http://schemas.microsoft.com/office/drawing/2014/main" id="{655AD59A-C70A-432A-8CFB-887E28567DF1}"/>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3251000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7AF7D5C-14BB-49A3-9C3F-FA1E736F5C18}"/>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Assess</a:t>
            </a:r>
          </a:p>
        </p:txBody>
      </p:sp>
      <p:pic>
        <p:nvPicPr>
          <p:cNvPr id="2" name="Picture 1">
            <a:extLst>
              <a:ext uri="{FF2B5EF4-FFF2-40B4-BE49-F238E27FC236}">
                <a16:creationId xmlns:a16="http://schemas.microsoft.com/office/drawing/2014/main" id="{D490D576-867E-42B3-96D6-3624D9A680A0}"/>
              </a:ext>
            </a:extLst>
          </p:cNvPr>
          <p:cNvPicPr>
            <a:picLocks noChangeAspect="1"/>
          </p:cNvPicPr>
          <p:nvPr/>
        </p:nvPicPr>
        <p:blipFill>
          <a:blip r:embed="rId3"/>
          <a:stretch>
            <a:fillRect/>
          </a:stretch>
        </p:blipFill>
        <p:spPr>
          <a:xfrm>
            <a:off x="10180434" y="812328"/>
            <a:ext cx="1039283" cy="709868"/>
          </a:xfrm>
          <a:prstGeom prst="rect">
            <a:avLst/>
          </a:prstGeom>
        </p:spPr>
      </p:pic>
      <p:pic>
        <p:nvPicPr>
          <p:cNvPr id="3" name="Picture 2">
            <a:extLst>
              <a:ext uri="{FF2B5EF4-FFF2-40B4-BE49-F238E27FC236}">
                <a16:creationId xmlns:a16="http://schemas.microsoft.com/office/drawing/2014/main" id="{C95AAF7D-7497-47ED-B598-39C9F33A6565}"/>
              </a:ext>
            </a:extLst>
          </p:cNvPr>
          <p:cNvPicPr>
            <a:picLocks noChangeAspect="1"/>
          </p:cNvPicPr>
          <p:nvPr/>
        </p:nvPicPr>
        <p:blipFill rotWithShape="1">
          <a:blip r:embed="rId4"/>
          <a:srcRect l="1922" t="19452" r="1635" b="2821"/>
          <a:stretch/>
        </p:blipFill>
        <p:spPr>
          <a:xfrm>
            <a:off x="4435863" y="1642453"/>
            <a:ext cx="6777411" cy="4349178"/>
          </a:xfrm>
          <a:prstGeom prst="rect">
            <a:avLst/>
          </a:prstGeom>
        </p:spPr>
      </p:pic>
      <p:sp>
        <p:nvSpPr>
          <p:cNvPr id="12" name="Star: 7 Points 11">
            <a:extLst>
              <a:ext uri="{FF2B5EF4-FFF2-40B4-BE49-F238E27FC236}">
                <a16:creationId xmlns:a16="http://schemas.microsoft.com/office/drawing/2014/main" id="{D218E57D-123A-4821-8CD5-1119CC29F9DC}"/>
              </a:ext>
            </a:extLst>
          </p:cNvPr>
          <p:cNvSpPr/>
          <p:nvPr/>
        </p:nvSpPr>
        <p:spPr>
          <a:xfrm>
            <a:off x="7211536" y="3604180"/>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3" name="Title 1">
            <a:extLst>
              <a:ext uri="{FF2B5EF4-FFF2-40B4-BE49-F238E27FC236}">
                <a16:creationId xmlns:a16="http://schemas.microsoft.com/office/drawing/2014/main" id="{D2C7EAEF-128D-4421-ACD3-6E9D80D3A4A0}"/>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1" name="Title 1">
            <a:extLst>
              <a:ext uri="{FF2B5EF4-FFF2-40B4-BE49-F238E27FC236}">
                <a16:creationId xmlns:a16="http://schemas.microsoft.com/office/drawing/2014/main" id="{DA1FC5A3-1597-4EA3-BEF2-66CED3A662E5}"/>
              </a:ext>
            </a:extLst>
          </p:cNvPr>
          <p:cNvSpPr txBox="1">
            <a:spLocks/>
          </p:cNvSpPr>
          <p:nvPr/>
        </p:nvSpPr>
        <p:spPr>
          <a:xfrm>
            <a:off x="8856179" y="5740150"/>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5" name="TextBox 14">
            <a:extLst>
              <a:ext uri="{FF2B5EF4-FFF2-40B4-BE49-F238E27FC236}">
                <a16:creationId xmlns:a16="http://schemas.microsoft.com/office/drawing/2014/main" id="{7AF40068-251F-4EEA-AE9E-CA58B7370A29}"/>
              </a:ext>
            </a:extLst>
          </p:cNvPr>
          <p:cNvSpPr txBox="1"/>
          <p:nvPr/>
        </p:nvSpPr>
        <p:spPr>
          <a:xfrm>
            <a:off x="2596139" y="2189729"/>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Role</a:t>
            </a:r>
          </a:p>
        </p:txBody>
      </p:sp>
      <p:sp>
        <p:nvSpPr>
          <p:cNvPr id="4" name="Action Button: Go Forward or Next 3">
            <a:hlinkClick r:id="" action="ppaction://noaction" highlightClick="1"/>
            <a:extLst>
              <a:ext uri="{FF2B5EF4-FFF2-40B4-BE49-F238E27FC236}">
                <a16:creationId xmlns:a16="http://schemas.microsoft.com/office/drawing/2014/main" id="{B7D44796-C7E6-42DF-9DB9-A4EDA3CA30B0}"/>
              </a:ext>
            </a:extLst>
          </p:cNvPr>
          <p:cNvSpPr/>
          <p:nvPr/>
        </p:nvSpPr>
        <p:spPr>
          <a:xfrm rot="5400000">
            <a:off x="4225656" y="2260495"/>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63650C5-990B-4B99-B342-8D16EE914147}"/>
              </a:ext>
            </a:extLst>
          </p:cNvPr>
          <p:cNvSpPr txBox="1"/>
          <p:nvPr/>
        </p:nvSpPr>
        <p:spPr>
          <a:xfrm>
            <a:off x="3118201" y="2235015"/>
            <a:ext cx="1044127"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Analyst</a:t>
            </a:r>
          </a:p>
        </p:txBody>
      </p:sp>
      <p:sp>
        <p:nvSpPr>
          <p:cNvPr id="19" name="TextBox 18">
            <a:extLst>
              <a:ext uri="{FF2B5EF4-FFF2-40B4-BE49-F238E27FC236}">
                <a16:creationId xmlns:a16="http://schemas.microsoft.com/office/drawing/2014/main" id="{A599BE71-B7F6-4023-AC7D-DB31270F8D32}"/>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20" name="TextBox 19">
            <a:extLst>
              <a:ext uri="{FF2B5EF4-FFF2-40B4-BE49-F238E27FC236}">
                <a16:creationId xmlns:a16="http://schemas.microsoft.com/office/drawing/2014/main" id="{E5F63234-7ED6-4292-BD48-A8D2DD8C70B3}"/>
              </a:ext>
            </a:extLst>
          </p:cNvPr>
          <p:cNvSpPr txBox="1"/>
          <p:nvPr/>
        </p:nvSpPr>
        <p:spPr>
          <a:xfrm>
            <a:off x="3825917" y="1830668"/>
            <a:ext cx="58155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err="1"/>
              <a:t>Qual</a:t>
            </a:r>
            <a:endParaRPr lang="en-US" sz="1600" dirty="0"/>
          </a:p>
        </p:txBody>
      </p:sp>
      <p:sp>
        <p:nvSpPr>
          <p:cNvPr id="21" name="TextBox 20">
            <a:extLst>
              <a:ext uri="{FF2B5EF4-FFF2-40B4-BE49-F238E27FC236}">
                <a16:creationId xmlns:a16="http://schemas.microsoft.com/office/drawing/2014/main" id="{88C8973C-98AE-44B2-9B77-2A896853690F}"/>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22" name="TextBox 21">
            <a:extLst>
              <a:ext uri="{FF2B5EF4-FFF2-40B4-BE49-F238E27FC236}">
                <a16:creationId xmlns:a16="http://schemas.microsoft.com/office/drawing/2014/main" id="{8D54C18D-147E-4A35-B858-55E4B35CEBCD}"/>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23" name="TextBox 22">
            <a:extLst>
              <a:ext uri="{FF2B5EF4-FFF2-40B4-BE49-F238E27FC236}">
                <a16:creationId xmlns:a16="http://schemas.microsoft.com/office/drawing/2014/main" id="{249002C9-3A74-4469-ABFF-9AAC67CF5DF6}"/>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24" name="TextBox 23">
            <a:extLst>
              <a:ext uri="{FF2B5EF4-FFF2-40B4-BE49-F238E27FC236}">
                <a16:creationId xmlns:a16="http://schemas.microsoft.com/office/drawing/2014/main" id="{EBA4397E-D194-4BAC-9E7E-5733E80D7371}"/>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25" name="TextBox 24">
            <a:extLst>
              <a:ext uri="{FF2B5EF4-FFF2-40B4-BE49-F238E27FC236}">
                <a16:creationId xmlns:a16="http://schemas.microsoft.com/office/drawing/2014/main" id="{D54FF9D8-933C-4BD8-8F72-5645B470C49B}"/>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1927149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84B84F9D-9540-4731-8796-A95D1C0BBA66}"/>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Assess</a:t>
            </a:r>
          </a:p>
        </p:txBody>
      </p:sp>
      <p:pic>
        <p:nvPicPr>
          <p:cNvPr id="2" name="Picture 1">
            <a:extLst>
              <a:ext uri="{FF2B5EF4-FFF2-40B4-BE49-F238E27FC236}">
                <a16:creationId xmlns:a16="http://schemas.microsoft.com/office/drawing/2014/main" id="{D490D576-867E-42B3-96D6-3624D9A680A0}"/>
              </a:ext>
            </a:extLst>
          </p:cNvPr>
          <p:cNvPicPr>
            <a:picLocks noChangeAspect="1"/>
          </p:cNvPicPr>
          <p:nvPr/>
        </p:nvPicPr>
        <p:blipFill>
          <a:blip r:embed="rId3"/>
          <a:stretch>
            <a:fillRect/>
          </a:stretch>
        </p:blipFill>
        <p:spPr>
          <a:xfrm>
            <a:off x="10180434" y="845660"/>
            <a:ext cx="1039283" cy="709868"/>
          </a:xfrm>
          <a:prstGeom prst="rect">
            <a:avLst/>
          </a:prstGeom>
        </p:spPr>
      </p:pic>
      <p:pic>
        <p:nvPicPr>
          <p:cNvPr id="3" name="Picture 2">
            <a:extLst>
              <a:ext uri="{FF2B5EF4-FFF2-40B4-BE49-F238E27FC236}">
                <a16:creationId xmlns:a16="http://schemas.microsoft.com/office/drawing/2014/main" id="{C95AAF7D-7497-47ED-B598-39C9F33A6565}"/>
              </a:ext>
            </a:extLst>
          </p:cNvPr>
          <p:cNvPicPr>
            <a:picLocks noChangeAspect="1"/>
          </p:cNvPicPr>
          <p:nvPr/>
        </p:nvPicPr>
        <p:blipFill rotWithShape="1">
          <a:blip r:embed="rId4"/>
          <a:srcRect l="1922" t="19452" r="1635" b="2821"/>
          <a:stretch/>
        </p:blipFill>
        <p:spPr>
          <a:xfrm>
            <a:off x="4454906" y="1642453"/>
            <a:ext cx="6777411" cy="4349178"/>
          </a:xfrm>
          <a:prstGeom prst="rect">
            <a:avLst/>
          </a:prstGeom>
        </p:spPr>
      </p:pic>
      <p:sp>
        <p:nvSpPr>
          <p:cNvPr id="4" name="TextBox 3">
            <a:extLst>
              <a:ext uri="{FF2B5EF4-FFF2-40B4-BE49-F238E27FC236}">
                <a16:creationId xmlns:a16="http://schemas.microsoft.com/office/drawing/2014/main" id="{65FC7A7D-C902-4156-8B86-88CF38F6ADAA}"/>
              </a:ext>
            </a:extLst>
          </p:cNvPr>
          <p:cNvSpPr txBox="1"/>
          <p:nvPr/>
        </p:nvSpPr>
        <p:spPr>
          <a:xfrm>
            <a:off x="7327699" y="3718238"/>
            <a:ext cx="884386" cy="156011"/>
          </a:xfrm>
          <a:prstGeom prst="rect">
            <a:avLst/>
          </a:prstGeom>
          <a:solidFill>
            <a:schemeClr val="accent6">
              <a:lumMod val="75000"/>
            </a:schemeClr>
          </a:solidFill>
          <a:ln>
            <a:solidFill>
              <a:schemeClr val="accent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tIns="0" bIns="0" rtlCol="0">
            <a:spAutoFit/>
          </a:bodyPr>
          <a:lstStyle/>
          <a:p>
            <a:r>
              <a:rPr lang="en-US" sz="1000" dirty="0">
                <a:solidFill>
                  <a:schemeClr val="bg1"/>
                </a:solidFill>
              </a:rPr>
              <a:t>High</a:t>
            </a:r>
          </a:p>
        </p:txBody>
      </p:sp>
      <p:sp>
        <p:nvSpPr>
          <p:cNvPr id="13" name="TextBox 12">
            <a:extLst>
              <a:ext uri="{FF2B5EF4-FFF2-40B4-BE49-F238E27FC236}">
                <a16:creationId xmlns:a16="http://schemas.microsoft.com/office/drawing/2014/main" id="{980C369F-CA0A-4CFC-BD82-DCD4B6CFBF4D}"/>
              </a:ext>
            </a:extLst>
          </p:cNvPr>
          <p:cNvSpPr txBox="1"/>
          <p:nvPr/>
        </p:nvSpPr>
        <p:spPr>
          <a:xfrm>
            <a:off x="7327697" y="3872126"/>
            <a:ext cx="884385" cy="153888"/>
          </a:xfrm>
          <a:prstGeom prst="rect">
            <a:avLst/>
          </a:prstGeom>
          <a:solidFill>
            <a:srgbClr val="FFFF00"/>
          </a:solidFill>
          <a:ln>
            <a:solidFill>
              <a:schemeClr val="accent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tIns="0" bIns="0" rtlCol="0">
            <a:spAutoFit/>
          </a:bodyPr>
          <a:lstStyle/>
          <a:p>
            <a:r>
              <a:rPr lang="en-US" sz="1000" dirty="0"/>
              <a:t>Medium</a:t>
            </a:r>
          </a:p>
        </p:txBody>
      </p:sp>
      <p:sp>
        <p:nvSpPr>
          <p:cNvPr id="14" name="TextBox 13">
            <a:extLst>
              <a:ext uri="{FF2B5EF4-FFF2-40B4-BE49-F238E27FC236}">
                <a16:creationId xmlns:a16="http://schemas.microsoft.com/office/drawing/2014/main" id="{997970E7-0D09-4236-879E-EFCF86F3E9FE}"/>
              </a:ext>
            </a:extLst>
          </p:cNvPr>
          <p:cNvSpPr txBox="1"/>
          <p:nvPr/>
        </p:nvSpPr>
        <p:spPr>
          <a:xfrm>
            <a:off x="7327698" y="4026014"/>
            <a:ext cx="884384" cy="153888"/>
          </a:xfrm>
          <a:prstGeom prst="rect">
            <a:avLst/>
          </a:prstGeom>
          <a:solidFill>
            <a:srgbClr val="FF0000"/>
          </a:solidFill>
          <a:ln>
            <a:solidFill>
              <a:schemeClr val="accent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tIns="0" bIns="0" rtlCol="0">
            <a:spAutoFit/>
          </a:bodyPr>
          <a:lstStyle/>
          <a:p>
            <a:r>
              <a:rPr lang="en-US" sz="1000" dirty="0">
                <a:solidFill>
                  <a:schemeClr val="bg1"/>
                </a:solidFill>
              </a:rPr>
              <a:t>Low</a:t>
            </a:r>
          </a:p>
        </p:txBody>
      </p:sp>
      <p:sp>
        <p:nvSpPr>
          <p:cNvPr id="15" name="Title 1">
            <a:extLst>
              <a:ext uri="{FF2B5EF4-FFF2-40B4-BE49-F238E27FC236}">
                <a16:creationId xmlns:a16="http://schemas.microsoft.com/office/drawing/2014/main" id="{709F3A91-040E-413F-A959-520FCD624945}"/>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8" name="Title 1">
            <a:extLst>
              <a:ext uri="{FF2B5EF4-FFF2-40B4-BE49-F238E27FC236}">
                <a16:creationId xmlns:a16="http://schemas.microsoft.com/office/drawing/2014/main" id="{8C76A1F7-E8E4-4B87-BA82-A781C42168B6}"/>
              </a:ext>
            </a:extLst>
          </p:cNvPr>
          <p:cNvSpPr txBox="1">
            <a:spLocks/>
          </p:cNvSpPr>
          <p:nvPr/>
        </p:nvSpPr>
        <p:spPr>
          <a:xfrm>
            <a:off x="8856179" y="5740150"/>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20" name="TextBox 19">
            <a:extLst>
              <a:ext uri="{FF2B5EF4-FFF2-40B4-BE49-F238E27FC236}">
                <a16:creationId xmlns:a16="http://schemas.microsoft.com/office/drawing/2014/main" id="{31157CA3-FFA8-4B64-92E4-AB49511D8584}"/>
              </a:ext>
            </a:extLst>
          </p:cNvPr>
          <p:cNvSpPr txBox="1"/>
          <p:nvPr/>
        </p:nvSpPr>
        <p:spPr>
          <a:xfrm>
            <a:off x="7327697" y="3564017"/>
            <a:ext cx="884388" cy="153888"/>
          </a:xfrm>
          <a:prstGeom prst="rect">
            <a:avLst/>
          </a:prstGeom>
          <a:solidFill>
            <a:schemeClr val="bg1"/>
          </a:solidFill>
          <a:ln>
            <a:solidFill>
              <a:schemeClr val="accent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tIns="0" bIns="0" rtlCol="0">
            <a:spAutoFit/>
          </a:bodyPr>
          <a:lstStyle/>
          <a:p>
            <a:r>
              <a:rPr lang="en-US" sz="1000" dirty="0"/>
              <a:t>Not Assessed</a:t>
            </a:r>
          </a:p>
        </p:txBody>
      </p:sp>
      <p:sp>
        <p:nvSpPr>
          <p:cNvPr id="12" name="Star: 7 Points 11">
            <a:extLst>
              <a:ext uri="{FF2B5EF4-FFF2-40B4-BE49-F238E27FC236}">
                <a16:creationId xmlns:a16="http://schemas.microsoft.com/office/drawing/2014/main" id="{D218E57D-123A-4821-8CD5-1119CC29F9DC}"/>
              </a:ext>
            </a:extLst>
          </p:cNvPr>
          <p:cNvSpPr/>
          <p:nvPr/>
        </p:nvSpPr>
        <p:spPr>
          <a:xfrm>
            <a:off x="8060205" y="3690376"/>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21" name="TextBox 20">
            <a:extLst>
              <a:ext uri="{FF2B5EF4-FFF2-40B4-BE49-F238E27FC236}">
                <a16:creationId xmlns:a16="http://schemas.microsoft.com/office/drawing/2014/main" id="{E2ABBE22-1A9D-48CB-9E8E-743FD811CD52}"/>
              </a:ext>
            </a:extLst>
          </p:cNvPr>
          <p:cNvSpPr txBox="1"/>
          <p:nvPr/>
        </p:nvSpPr>
        <p:spPr>
          <a:xfrm>
            <a:off x="2596139" y="2189729"/>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Role</a:t>
            </a:r>
          </a:p>
        </p:txBody>
      </p:sp>
      <p:sp>
        <p:nvSpPr>
          <p:cNvPr id="22" name="Action Button: Go Forward or Next 21">
            <a:hlinkClick r:id="" action="ppaction://noaction" highlightClick="1"/>
            <a:extLst>
              <a:ext uri="{FF2B5EF4-FFF2-40B4-BE49-F238E27FC236}">
                <a16:creationId xmlns:a16="http://schemas.microsoft.com/office/drawing/2014/main" id="{56D8D931-9ADF-4A62-92B2-E70B4EDBAB5B}"/>
              </a:ext>
            </a:extLst>
          </p:cNvPr>
          <p:cNvSpPr/>
          <p:nvPr/>
        </p:nvSpPr>
        <p:spPr>
          <a:xfrm rot="5400000">
            <a:off x="4225656" y="2260495"/>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F2C6DE05-CDD5-4D26-AEE5-8BA054B17FDC}"/>
              </a:ext>
            </a:extLst>
          </p:cNvPr>
          <p:cNvSpPr txBox="1"/>
          <p:nvPr/>
        </p:nvSpPr>
        <p:spPr>
          <a:xfrm>
            <a:off x="3118201" y="2235015"/>
            <a:ext cx="1044127"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Analyst</a:t>
            </a:r>
          </a:p>
        </p:txBody>
      </p:sp>
      <p:sp>
        <p:nvSpPr>
          <p:cNvPr id="24" name="TextBox 23">
            <a:extLst>
              <a:ext uri="{FF2B5EF4-FFF2-40B4-BE49-F238E27FC236}">
                <a16:creationId xmlns:a16="http://schemas.microsoft.com/office/drawing/2014/main" id="{B0C8530F-C9B3-4BB8-8962-739EBC90A6D0}"/>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25" name="TextBox 24">
            <a:extLst>
              <a:ext uri="{FF2B5EF4-FFF2-40B4-BE49-F238E27FC236}">
                <a16:creationId xmlns:a16="http://schemas.microsoft.com/office/drawing/2014/main" id="{5722B338-098F-48AD-A1F7-321D685A7E52}"/>
              </a:ext>
            </a:extLst>
          </p:cNvPr>
          <p:cNvSpPr txBox="1"/>
          <p:nvPr/>
        </p:nvSpPr>
        <p:spPr>
          <a:xfrm>
            <a:off x="3825917" y="1830668"/>
            <a:ext cx="58155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err="1"/>
              <a:t>Qual</a:t>
            </a:r>
            <a:endParaRPr lang="en-US" sz="1600" dirty="0"/>
          </a:p>
        </p:txBody>
      </p:sp>
      <p:sp>
        <p:nvSpPr>
          <p:cNvPr id="26" name="TextBox 25">
            <a:extLst>
              <a:ext uri="{FF2B5EF4-FFF2-40B4-BE49-F238E27FC236}">
                <a16:creationId xmlns:a16="http://schemas.microsoft.com/office/drawing/2014/main" id="{64E013F7-F253-4F1E-9575-E9B729927414}"/>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27" name="TextBox 26">
            <a:extLst>
              <a:ext uri="{FF2B5EF4-FFF2-40B4-BE49-F238E27FC236}">
                <a16:creationId xmlns:a16="http://schemas.microsoft.com/office/drawing/2014/main" id="{D499382A-89DD-4693-AA8D-EB99B70AE76C}"/>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28" name="TextBox 27">
            <a:extLst>
              <a:ext uri="{FF2B5EF4-FFF2-40B4-BE49-F238E27FC236}">
                <a16:creationId xmlns:a16="http://schemas.microsoft.com/office/drawing/2014/main" id="{3D19FCC0-5ACB-4223-8CB6-2EDA70FD8B9B}"/>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29" name="TextBox 28">
            <a:extLst>
              <a:ext uri="{FF2B5EF4-FFF2-40B4-BE49-F238E27FC236}">
                <a16:creationId xmlns:a16="http://schemas.microsoft.com/office/drawing/2014/main" id="{1EEED99A-C184-44CD-AC35-E2E9792AC05E}"/>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30" name="TextBox 29">
            <a:extLst>
              <a:ext uri="{FF2B5EF4-FFF2-40B4-BE49-F238E27FC236}">
                <a16:creationId xmlns:a16="http://schemas.microsoft.com/office/drawing/2014/main" id="{E7A0C7BF-B49E-4414-8095-77B296177E06}"/>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443256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EE7F8D-30A9-4924-A7E2-4F4BDDE58CA3}"/>
              </a:ext>
            </a:extLst>
          </p:cNvPr>
          <p:cNvPicPr>
            <a:picLocks noChangeAspect="1"/>
          </p:cNvPicPr>
          <p:nvPr/>
        </p:nvPicPr>
        <p:blipFill>
          <a:blip r:embed="rId2"/>
          <a:stretch>
            <a:fillRect/>
          </a:stretch>
        </p:blipFill>
        <p:spPr>
          <a:xfrm>
            <a:off x="0" y="60632"/>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Assess</a:t>
            </a:r>
          </a:p>
        </p:txBody>
      </p:sp>
      <p:pic>
        <p:nvPicPr>
          <p:cNvPr id="2" name="Picture 1">
            <a:extLst>
              <a:ext uri="{FF2B5EF4-FFF2-40B4-BE49-F238E27FC236}">
                <a16:creationId xmlns:a16="http://schemas.microsoft.com/office/drawing/2014/main" id="{D490D576-867E-42B3-96D6-3624D9A680A0}"/>
              </a:ext>
            </a:extLst>
          </p:cNvPr>
          <p:cNvPicPr>
            <a:picLocks noChangeAspect="1"/>
          </p:cNvPicPr>
          <p:nvPr/>
        </p:nvPicPr>
        <p:blipFill>
          <a:blip r:embed="rId3"/>
          <a:stretch>
            <a:fillRect/>
          </a:stretch>
        </p:blipFill>
        <p:spPr>
          <a:xfrm>
            <a:off x="10180434" y="845655"/>
            <a:ext cx="1039283" cy="709868"/>
          </a:xfrm>
          <a:prstGeom prst="rect">
            <a:avLst/>
          </a:prstGeom>
        </p:spPr>
      </p:pic>
      <p:pic>
        <p:nvPicPr>
          <p:cNvPr id="3" name="Picture 2">
            <a:extLst>
              <a:ext uri="{FF2B5EF4-FFF2-40B4-BE49-F238E27FC236}">
                <a16:creationId xmlns:a16="http://schemas.microsoft.com/office/drawing/2014/main" id="{C95AAF7D-7497-47ED-B598-39C9F33A6565}"/>
              </a:ext>
            </a:extLst>
          </p:cNvPr>
          <p:cNvPicPr>
            <a:picLocks noChangeAspect="1"/>
          </p:cNvPicPr>
          <p:nvPr/>
        </p:nvPicPr>
        <p:blipFill rotWithShape="1">
          <a:blip r:embed="rId4"/>
          <a:srcRect l="1922" t="19452" r="1635" b="2821"/>
          <a:stretch/>
        </p:blipFill>
        <p:spPr>
          <a:xfrm>
            <a:off x="4435854" y="1642453"/>
            <a:ext cx="6777411" cy="4349178"/>
          </a:xfrm>
          <a:prstGeom prst="rect">
            <a:avLst/>
          </a:prstGeom>
        </p:spPr>
      </p:pic>
      <p:sp>
        <p:nvSpPr>
          <p:cNvPr id="15" name="Title 1">
            <a:extLst>
              <a:ext uri="{FF2B5EF4-FFF2-40B4-BE49-F238E27FC236}">
                <a16:creationId xmlns:a16="http://schemas.microsoft.com/office/drawing/2014/main" id="{AC37F0E0-A5E4-4781-92F6-58209F5E8B32}"/>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8" name="Title 1">
            <a:extLst>
              <a:ext uri="{FF2B5EF4-FFF2-40B4-BE49-F238E27FC236}">
                <a16:creationId xmlns:a16="http://schemas.microsoft.com/office/drawing/2014/main" id="{1A3B6919-DF04-43F5-8D50-4F4FF9336E0A}"/>
              </a:ext>
            </a:extLst>
          </p:cNvPr>
          <p:cNvSpPr txBox="1">
            <a:spLocks/>
          </p:cNvSpPr>
          <p:nvPr/>
        </p:nvSpPr>
        <p:spPr>
          <a:xfrm>
            <a:off x="8856179" y="5740150"/>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2" name="Star: 7 Points 11">
            <a:extLst>
              <a:ext uri="{FF2B5EF4-FFF2-40B4-BE49-F238E27FC236}">
                <a16:creationId xmlns:a16="http://schemas.microsoft.com/office/drawing/2014/main" id="{D218E57D-123A-4821-8CD5-1119CC29F9DC}"/>
              </a:ext>
            </a:extLst>
          </p:cNvPr>
          <p:cNvSpPr/>
          <p:nvPr/>
        </p:nvSpPr>
        <p:spPr>
          <a:xfrm>
            <a:off x="10201968" y="5376591"/>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5" name="Rectangle 4">
            <a:extLst>
              <a:ext uri="{FF2B5EF4-FFF2-40B4-BE49-F238E27FC236}">
                <a16:creationId xmlns:a16="http://schemas.microsoft.com/office/drawing/2014/main" id="{2E0A2B74-CAAE-4EC6-8238-81DAD92DCA2B}"/>
              </a:ext>
            </a:extLst>
          </p:cNvPr>
          <p:cNvSpPr/>
          <p:nvPr/>
        </p:nvSpPr>
        <p:spPr>
          <a:xfrm>
            <a:off x="7455991" y="3817042"/>
            <a:ext cx="962071" cy="87576"/>
          </a:xfrm>
          <a:prstGeom prst="rect">
            <a:avLst/>
          </a:prstGeom>
          <a:solidFill>
            <a:srgbClr val="FFFF00"/>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FA858A9-F8FD-4F33-BAAC-F3412B256062}"/>
              </a:ext>
            </a:extLst>
          </p:cNvPr>
          <p:cNvSpPr txBox="1"/>
          <p:nvPr/>
        </p:nvSpPr>
        <p:spPr>
          <a:xfrm>
            <a:off x="9497018" y="3796896"/>
            <a:ext cx="1716248" cy="123111"/>
          </a:xfrm>
          <a:prstGeom prst="rect">
            <a:avLst/>
          </a:prstGeom>
          <a:solidFill>
            <a:schemeClr val="accent4">
              <a:lumMod val="20000"/>
              <a:lumOff val="80000"/>
            </a:schemeClr>
          </a:solidFill>
          <a:ln>
            <a:solidFill>
              <a:schemeClr val="accent6">
                <a:lumMod val="75000"/>
              </a:schemeClr>
            </a:solidFill>
          </a:ln>
        </p:spPr>
        <p:txBody>
          <a:bodyPr wrap="square" tIns="0" bIns="0" rtlCol="0">
            <a:spAutoFit/>
          </a:bodyPr>
          <a:lstStyle/>
          <a:p>
            <a:r>
              <a:rPr lang="en-US" sz="800" dirty="0"/>
              <a:t>Visual evidence only</a:t>
            </a:r>
          </a:p>
        </p:txBody>
      </p:sp>
      <p:sp>
        <p:nvSpPr>
          <p:cNvPr id="14" name="TextBox 13">
            <a:extLst>
              <a:ext uri="{FF2B5EF4-FFF2-40B4-BE49-F238E27FC236}">
                <a16:creationId xmlns:a16="http://schemas.microsoft.com/office/drawing/2014/main" id="{D55424AD-73D8-440D-86B1-3B9135C2F594}"/>
              </a:ext>
            </a:extLst>
          </p:cNvPr>
          <p:cNvSpPr txBox="1"/>
          <p:nvPr/>
        </p:nvSpPr>
        <p:spPr>
          <a:xfrm>
            <a:off x="9144016" y="4059173"/>
            <a:ext cx="2069250"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Note: Comment added</a:t>
            </a:r>
          </a:p>
        </p:txBody>
      </p:sp>
      <p:sp>
        <p:nvSpPr>
          <p:cNvPr id="19" name="TextBox 18">
            <a:extLst>
              <a:ext uri="{FF2B5EF4-FFF2-40B4-BE49-F238E27FC236}">
                <a16:creationId xmlns:a16="http://schemas.microsoft.com/office/drawing/2014/main" id="{60223FC3-B909-49A8-82DA-602D35048546}"/>
              </a:ext>
            </a:extLst>
          </p:cNvPr>
          <p:cNvSpPr txBox="1"/>
          <p:nvPr/>
        </p:nvSpPr>
        <p:spPr>
          <a:xfrm>
            <a:off x="2596139" y="2189729"/>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Role</a:t>
            </a:r>
          </a:p>
        </p:txBody>
      </p:sp>
      <p:sp>
        <p:nvSpPr>
          <p:cNvPr id="20" name="Action Button: Go Forward or Next 19">
            <a:hlinkClick r:id="" action="ppaction://noaction" highlightClick="1"/>
            <a:extLst>
              <a:ext uri="{FF2B5EF4-FFF2-40B4-BE49-F238E27FC236}">
                <a16:creationId xmlns:a16="http://schemas.microsoft.com/office/drawing/2014/main" id="{01CBC837-9656-45A8-B6F4-E220FE92F3BF}"/>
              </a:ext>
            </a:extLst>
          </p:cNvPr>
          <p:cNvSpPr/>
          <p:nvPr/>
        </p:nvSpPr>
        <p:spPr>
          <a:xfrm rot="5400000">
            <a:off x="4225656" y="2260495"/>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7B242CD-17F0-4029-B931-3B1DF70FD542}"/>
              </a:ext>
            </a:extLst>
          </p:cNvPr>
          <p:cNvSpPr txBox="1"/>
          <p:nvPr/>
        </p:nvSpPr>
        <p:spPr>
          <a:xfrm>
            <a:off x="3118201" y="2235015"/>
            <a:ext cx="1044127"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Analyst</a:t>
            </a:r>
          </a:p>
        </p:txBody>
      </p:sp>
      <p:sp>
        <p:nvSpPr>
          <p:cNvPr id="22" name="TextBox 21">
            <a:extLst>
              <a:ext uri="{FF2B5EF4-FFF2-40B4-BE49-F238E27FC236}">
                <a16:creationId xmlns:a16="http://schemas.microsoft.com/office/drawing/2014/main" id="{EAF80AE7-CFC3-4932-A1BF-97D8238DF700}"/>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23" name="TextBox 22">
            <a:extLst>
              <a:ext uri="{FF2B5EF4-FFF2-40B4-BE49-F238E27FC236}">
                <a16:creationId xmlns:a16="http://schemas.microsoft.com/office/drawing/2014/main" id="{76F83C41-85A0-4A08-9ADE-4B0E64D2BBDE}"/>
              </a:ext>
            </a:extLst>
          </p:cNvPr>
          <p:cNvSpPr txBox="1"/>
          <p:nvPr/>
        </p:nvSpPr>
        <p:spPr>
          <a:xfrm>
            <a:off x="3825917" y="1830668"/>
            <a:ext cx="58155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err="1"/>
              <a:t>Qual</a:t>
            </a:r>
            <a:endParaRPr lang="en-US" sz="1600" dirty="0"/>
          </a:p>
        </p:txBody>
      </p:sp>
      <p:sp>
        <p:nvSpPr>
          <p:cNvPr id="25" name="TextBox 24">
            <a:extLst>
              <a:ext uri="{FF2B5EF4-FFF2-40B4-BE49-F238E27FC236}">
                <a16:creationId xmlns:a16="http://schemas.microsoft.com/office/drawing/2014/main" id="{68D2514F-5066-465A-9D45-8552BBB059D7}"/>
              </a:ext>
            </a:extLst>
          </p:cNvPr>
          <p:cNvSpPr txBox="1"/>
          <p:nvPr/>
        </p:nvSpPr>
        <p:spPr>
          <a:xfrm>
            <a:off x="436760" y="1210899"/>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26" name="TextBox 25">
            <a:extLst>
              <a:ext uri="{FF2B5EF4-FFF2-40B4-BE49-F238E27FC236}">
                <a16:creationId xmlns:a16="http://schemas.microsoft.com/office/drawing/2014/main" id="{9C74C306-49D6-46D8-A071-D0FB9C5AE2F3}"/>
              </a:ext>
            </a:extLst>
          </p:cNvPr>
          <p:cNvSpPr txBox="1"/>
          <p:nvPr/>
        </p:nvSpPr>
        <p:spPr>
          <a:xfrm>
            <a:off x="541452" y="1799753"/>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27" name="TextBox 26">
            <a:extLst>
              <a:ext uri="{FF2B5EF4-FFF2-40B4-BE49-F238E27FC236}">
                <a16:creationId xmlns:a16="http://schemas.microsoft.com/office/drawing/2014/main" id="{3F164F0D-BA22-4CF9-86A7-32CC1A1EA1C4}"/>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28" name="TextBox 27">
            <a:extLst>
              <a:ext uri="{FF2B5EF4-FFF2-40B4-BE49-F238E27FC236}">
                <a16:creationId xmlns:a16="http://schemas.microsoft.com/office/drawing/2014/main" id="{B88FE45C-A975-4990-95AB-0DA1D24043D9}"/>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473020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EE7F8D-30A9-4924-A7E2-4F4BDDE58CA3}"/>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4326269" y="1294011"/>
            <a:ext cx="5100096"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t>Assess, PCMM</a:t>
            </a:r>
          </a:p>
        </p:txBody>
      </p:sp>
      <p:pic>
        <p:nvPicPr>
          <p:cNvPr id="2" name="Picture 1">
            <a:extLst>
              <a:ext uri="{FF2B5EF4-FFF2-40B4-BE49-F238E27FC236}">
                <a16:creationId xmlns:a16="http://schemas.microsoft.com/office/drawing/2014/main" id="{08361760-1DB1-41A2-A1B5-077C4A9B7FCE}"/>
              </a:ext>
            </a:extLst>
          </p:cNvPr>
          <p:cNvPicPr>
            <a:picLocks noChangeAspect="1"/>
          </p:cNvPicPr>
          <p:nvPr/>
        </p:nvPicPr>
        <p:blipFill rotWithShape="1">
          <a:blip r:embed="rId3"/>
          <a:srcRect l="19499" t="7313" r="23195" b="6283"/>
          <a:stretch/>
        </p:blipFill>
        <p:spPr>
          <a:xfrm>
            <a:off x="4840584" y="1805537"/>
            <a:ext cx="4071465" cy="4090965"/>
          </a:xfrm>
          <a:prstGeom prst="rect">
            <a:avLst/>
          </a:prstGeom>
        </p:spPr>
      </p:pic>
      <p:sp>
        <p:nvSpPr>
          <p:cNvPr id="63" name="Star: 7 Points 62">
            <a:extLst>
              <a:ext uri="{FF2B5EF4-FFF2-40B4-BE49-F238E27FC236}">
                <a16:creationId xmlns:a16="http://schemas.microsoft.com/office/drawing/2014/main" id="{5D11FEC1-FA30-4570-A75A-56F761825E0D}"/>
              </a:ext>
            </a:extLst>
          </p:cNvPr>
          <p:cNvSpPr/>
          <p:nvPr/>
        </p:nvSpPr>
        <p:spPr>
          <a:xfrm>
            <a:off x="5580961" y="5321339"/>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22" name="Title 1">
            <a:extLst>
              <a:ext uri="{FF2B5EF4-FFF2-40B4-BE49-F238E27FC236}">
                <a16:creationId xmlns:a16="http://schemas.microsoft.com/office/drawing/2014/main" id="{5ABADFFD-8B63-42B8-8F5D-D768E2FB6CCD}"/>
              </a:ext>
            </a:extLst>
          </p:cNvPr>
          <p:cNvSpPr txBox="1">
            <a:spLocks/>
          </p:cNvSpPr>
          <p:nvPr/>
        </p:nvSpPr>
        <p:spPr>
          <a:xfrm>
            <a:off x="10037947"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9" name="TextBox 8">
            <a:extLst>
              <a:ext uri="{FF2B5EF4-FFF2-40B4-BE49-F238E27FC236}">
                <a16:creationId xmlns:a16="http://schemas.microsoft.com/office/drawing/2014/main" id="{E031F00D-7BEB-4214-BB23-2D9DC2CEA55D}"/>
              </a:ext>
            </a:extLst>
          </p:cNvPr>
          <p:cNvSpPr txBox="1"/>
          <p:nvPr/>
        </p:nvSpPr>
        <p:spPr>
          <a:xfrm>
            <a:off x="436760" y="1210899"/>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10" name="TextBox 9">
            <a:extLst>
              <a:ext uri="{FF2B5EF4-FFF2-40B4-BE49-F238E27FC236}">
                <a16:creationId xmlns:a16="http://schemas.microsoft.com/office/drawing/2014/main" id="{DE3AE49D-2B0F-49F7-B71A-B1EDE4A1E90D}"/>
              </a:ext>
            </a:extLst>
          </p:cNvPr>
          <p:cNvSpPr txBox="1"/>
          <p:nvPr/>
        </p:nvSpPr>
        <p:spPr>
          <a:xfrm>
            <a:off x="541452" y="1799753"/>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11" name="TextBox 10">
            <a:extLst>
              <a:ext uri="{FF2B5EF4-FFF2-40B4-BE49-F238E27FC236}">
                <a16:creationId xmlns:a16="http://schemas.microsoft.com/office/drawing/2014/main" id="{4E84CD3A-93D7-4B34-802F-F9C2668E4241}"/>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12" name="TextBox 11">
            <a:extLst>
              <a:ext uri="{FF2B5EF4-FFF2-40B4-BE49-F238E27FC236}">
                <a16:creationId xmlns:a16="http://schemas.microsoft.com/office/drawing/2014/main" id="{4CD740B6-2884-4BAE-B877-75484936FD14}"/>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3091858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A82142C-4727-4373-8F93-B7271FF005FE}"/>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4326269" y="1294011"/>
            <a:ext cx="5100096"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t>Assess, PCMM</a:t>
            </a:r>
          </a:p>
        </p:txBody>
      </p:sp>
      <p:pic>
        <p:nvPicPr>
          <p:cNvPr id="2" name="Picture 1">
            <a:extLst>
              <a:ext uri="{FF2B5EF4-FFF2-40B4-BE49-F238E27FC236}">
                <a16:creationId xmlns:a16="http://schemas.microsoft.com/office/drawing/2014/main" id="{08361760-1DB1-41A2-A1B5-077C4A9B7FCE}"/>
              </a:ext>
            </a:extLst>
          </p:cNvPr>
          <p:cNvPicPr>
            <a:picLocks noChangeAspect="1"/>
          </p:cNvPicPr>
          <p:nvPr/>
        </p:nvPicPr>
        <p:blipFill rotWithShape="1">
          <a:blip r:embed="rId3"/>
          <a:srcRect l="19499" t="7313" r="23195" b="6283"/>
          <a:stretch/>
        </p:blipFill>
        <p:spPr>
          <a:xfrm>
            <a:off x="4840584" y="1805537"/>
            <a:ext cx="4071465" cy="4090965"/>
          </a:xfrm>
          <a:prstGeom prst="rect">
            <a:avLst/>
          </a:prstGeom>
        </p:spPr>
      </p:pic>
      <p:sp>
        <p:nvSpPr>
          <p:cNvPr id="8" name="Title 1">
            <a:extLst>
              <a:ext uri="{FF2B5EF4-FFF2-40B4-BE49-F238E27FC236}">
                <a16:creationId xmlns:a16="http://schemas.microsoft.com/office/drawing/2014/main" id="{B0D6E828-83D6-49DD-9A9A-63A3616ECA34}"/>
              </a:ext>
            </a:extLst>
          </p:cNvPr>
          <p:cNvSpPr txBox="1">
            <a:spLocks/>
          </p:cNvSpPr>
          <p:nvPr/>
        </p:nvSpPr>
        <p:spPr>
          <a:xfrm>
            <a:off x="4328143" y="4895685"/>
            <a:ext cx="1181769" cy="25387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Evidence</a:t>
            </a:r>
          </a:p>
        </p:txBody>
      </p:sp>
      <p:sp>
        <p:nvSpPr>
          <p:cNvPr id="9" name="Title 1">
            <a:extLst>
              <a:ext uri="{FF2B5EF4-FFF2-40B4-BE49-F238E27FC236}">
                <a16:creationId xmlns:a16="http://schemas.microsoft.com/office/drawing/2014/main" id="{A15B4842-5D48-4059-93ED-F42153215CFD}"/>
              </a:ext>
            </a:extLst>
          </p:cNvPr>
          <p:cNvSpPr txBox="1">
            <a:spLocks/>
          </p:cNvSpPr>
          <p:nvPr/>
        </p:nvSpPr>
        <p:spPr>
          <a:xfrm>
            <a:off x="4328142" y="5162968"/>
            <a:ext cx="1181769" cy="25387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Assess</a:t>
            </a:r>
          </a:p>
        </p:txBody>
      </p:sp>
      <p:sp>
        <p:nvSpPr>
          <p:cNvPr id="11" name="Title 1">
            <a:extLst>
              <a:ext uri="{FF2B5EF4-FFF2-40B4-BE49-F238E27FC236}">
                <a16:creationId xmlns:a16="http://schemas.microsoft.com/office/drawing/2014/main" id="{EFFEA0FD-1EF4-4E97-B77C-90C07CCA8D0F}"/>
              </a:ext>
            </a:extLst>
          </p:cNvPr>
          <p:cNvSpPr txBox="1">
            <a:spLocks/>
          </p:cNvSpPr>
          <p:nvPr/>
        </p:nvSpPr>
        <p:spPr>
          <a:xfrm>
            <a:off x="10037947" y="5732576"/>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2" name="Title 1">
            <a:extLst>
              <a:ext uri="{FF2B5EF4-FFF2-40B4-BE49-F238E27FC236}">
                <a16:creationId xmlns:a16="http://schemas.microsoft.com/office/drawing/2014/main" id="{0A82B542-BAC9-4E34-95FB-C10EF951D188}"/>
              </a:ext>
            </a:extLst>
          </p:cNvPr>
          <p:cNvSpPr txBox="1">
            <a:spLocks/>
          </p:cNvSpPr>
          <p:nvPr/>
        </p:nvSpPr>
        <p:spPr>
          <a:xfrm>
            <a:off x="4328142" y="5433419"/>
            <a:ext cx="1181769" cy="25387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Aggregate</a:t>
            </a:r>
          </a:p>
        </p:txBody>
      </p:sp>
      <p:sp>
        <p:nvSpPr>
          <p:cNvPr id="63" name="Star: 7 Points 62">
            <a:extLst>
              <a:ext uri="{FF2B5EF4-FFF2-40B4-BE49-F238E27FC236}">
                <a16:creationId xmlns:a16="http://schemas.microsoft.com/office/drawing/2014/main" id="{5D11FEC1-FA30-4570-A75A-56F761825E0D}"/>
              </a:ext>
            </a:extLst>
          </p:cNvPr>
          <p:cNvSpPr/>
          <p:nvPr/>
        </p:nvSpPr>
        <p:spPr>
          <a:xfrm>
            <a:off x="3619066" y="5361308"/>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3" name="TextBox 12">
            <a:extLst>
              <a:ext uri="{FF2B5EF4-FFF2-40B4-BE49-F238E27FC236}">
                <a16:creationId xmlns:a16="http://schemas.microsoft.com/office/drawing/2014/main" id="{43584551-0CB6-45F4-981B-CB69131855BB}"/>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14" name="TextBox 13">
            <a:extLst>
              <a:ext uri="{FF2B5EF4-FFF2-40B4-BE49-F238E27FC236}">
                <a16:creationId xmlns:a16="http://schemas.microsoft.com/office/drawing/2014/main" id="{F1F64E33-404B-4EB9-B0F8-4590B0D99BE1}"/>
              </a:ext>
            </a:extLst>
          </p:cNvPr>
          <p:cNvSpPr txBox="1"/>
          <p:nvPr/>
        </p:nvSpPr>
        <p:spPr>
          <a:xfrm>
            <a:off x="420856"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15" name="TextBox 14">
            <a:extLst>
              <a:ext uri="{FF2B5EF4-FFF2-40B4-BE49-F238E27FC236}">
                <a16:creationId xmlns:a16="http://schemas.microsoft.com/office/drawing/2014/main" id="{C7243467-43C3-4F5D-B113-A02CAAF8E348}"/>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18" name="TextBox 17">
            <a:extLst>
              <a:ext uri="{FF2B5EF4-FFF2-40B4-BE49-F238E27FC236}">
                <a16:creationId xmlns:a16="http://schemas.microsoft.com/office/drawing/2014/main" id="{D55B7D5E-A811-485C-8AD7-49EE7053DB37}"/>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19" name="TextBox 18">
            <a:extLst>
              <a:ext uri="{FF2B5EF4-FFF2-40B4-BE49-F238E27FC236}">
                <a16:creationId xmlns:a16="http://schemas.microsoft.com/office/drawing/2014/main" id="{382806CB-572E-4E48-9BCA-42F892953184}"/>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2604869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7AF7D5C-14BB-49A3-9C3F-FA1E736F5C18}"/>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5" y="1294011"/>
            <a:ext cx="6533726"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Aggregate</a:t>
            </a:r>
          </a:p>
        </p:txBody>
      </p:sp>
      <p:pic>
        <p:nvPicPr>
          <p:cNvPr id="2" name="Picture 1">
            <a:extLst>
              <a:ext uri="{FF2B5EF4-FFF2-40B4-BE49-F238E27FC236}">
                <a16:creationId xmlns:a16="http://schemas.microsoft.com/office/drawing/2014/main" id="{D490D576-867E-42B3-96D6-3624D9A680A0}"/>
              </a:ext>
            </a:extLst>
          </p:cNvPr>
          <p:cNvPicPr>
            <a:picLocks noChangeAspect="1"/>
          </p:cNvPicPr>
          <p:nvPr/>
        </p:nvPicPr>
        <p:blipFill>
          <a:blip r:embed="rId3"/>
          <a:stretch>
            <a:fillRect/>
          </a:stretch>
        </p:blipFill>
        <p:spPr>
          <a:xfrm>
            <a:off x="10180434" y="812328"/>
            <a:ext cx="1039283" cy="709868"/>
          </a:xfrm>
          <a:prstGeom prst="rect">
            <a:avLst/>
          </a:prstGeom>
        </p:spPr>
      </p:pic>
      <p:pic>
        <p:nvPicPr>
          <p:cNvPr id="3" name="Picture 2">
            <a:extLst>
              <a:ext uri="{FF2B5EF4-FFF2-40B4-BE49-F238E27FC236}">
                <a16:creationId xmlns:a16="http://schemas.microsoft.com/office/drawing/2014/main" id="{C95AAF7D-7497-47ED-B598-39C9F33A6565}"/>
              </a:ext>
            </a:extLst>
          </p:cNvPr>
          <p:cNvPicPr>
            <a:picLocks noChangeAspect="1"/>
          </p:cNvPicPr>
          <p:nvPr/>
        </p:nvPicPr>
        <p:blipFill rotWithShape="1">
          <a:blip r:embed="rId4"/>
          <a:srcRect l="1922" t="19452" r="1635" b="2821"/>
          <a:stretch/>
        </p:blipFill>
        <p:spPr>
          <a:xfrm>
            <a:off x="4435863" y="1642453"/>
            <a:ext cx="6777411" cy="4349178"/>
          </a:xfrm>
          <a:prstGeom prst="rect">
            <a:avLst/>
          </a:prstGeom>
        </p:spPr>
      </p:pic>
      <p:sp>
        <p:nvSpPr>
          <p:cNvPr id="13" name="Title 1">
            <a:extLst>
              <a:ext uri="{FF2B5EF4-FFF2-40B4-BE49-F238E27FC236}">
                <a16:creationId xmlns:a16="http://schemas.microsoft.com/office/drawing/2014/main" id="{D2C7EAEF-128D-4421-ACD3-6E9D80D3A4A0}"/>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1" name="Title 1">
            <a:extLst>
              <a:ext uri="{FF2B5EF4-FFF2-40B4-BE49-F238E27FC236}">
                <a16:creationId xmlns:a16="http://schemas.microsoft.com/office/drawing/2014/main" id="{DA1FC5A3-1597-4EA3-BEF2-66CED3A662E5}"/>
              </a:ext>
            </a:extLst>
          </p:cNvPr>
          <p:cNvSpPr txBox="1">
            <a:spLocks/>
          </p:cNvSpPr>
          <p:nvPr/>
        </p:nvSpPr>
        <p:spPr>
          <a:xfrm>
            <a:off x="8856179" y="5740150"/>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9" name="Rectangle 18">
            <a:extLst>
              <a:ext uri="{FF2B5EF4-FFF2-40B4-BE49-F238E27FC236}">
                <a16:creationId xmlns:a16="http://schemas.microsoft.com/office/drawing/2014/main" id="{25C3319B-04C5-4F8E-8F31-F04C1E0255A1}"/>
              </a:ext>
            </a:extLst>
          </p:cNvPr>
          <p:cNvSpPr/>
          <p:nvPr/>
        </p:nvSpPr>
        <p:spPr>
          <a:xfrm>
            <a:off x="7455991" y="3796895"/>
            <a:ext cx="962071" cy="118872"/>
          </a:xfrm>
          <a:prstGeom prst="rect">
            <a:avLst/>
          </a:prstGeom>
          <a:solidFill>
            <a:srgbClr val="FFFF00"/>
          </a:solidFill>
          <a:ln w="6350">
            <a:solidFill>
              <a:schemeClr val="accent1">
                <a:shade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7 Points 11">
            <a:extLst>
              <a:ext uri="{FF2B5EF4-FFF2-40B4-BE49-F238E27FC236}">
                <a16:creationId xmlns:a16="http://schemas.microsoft.com/office/drawing/2014/main" id="{D218E57D-123A-4821-8CD5-1119CC29F9DC}"/>
              </a:ext>
            </a:extLst>
          </p:cNvPr>
          <p:cNvSpPr/>
          <p:nvPr/>
        </p:nvSpPr>
        <p:spPr>
          <a:xfrm>
            <a:off x="8210997" y="3604180"/>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20" name="TextBox 19">
            <a:extLst>
              <a:ext uri="{FF2B5EF4-FFF2-40B4-BE49-F238E27FC236}">
                <a16:creationId xmlns:a16="http://schemas.microsoft.com/office/drawing/2014/main" id="{EDD3BC45-215F-4BD3-B0A1-93307CD76DC2}"/>
              </a:ext>
            </a:extLst>
          </p:cNvPr>
          <p:cNvSpPr txBox="1"/>
          <p:nvPr/>
        </p:nvSpPr>
        <p:spPr>
          <a:xfrm>
            <a:off x="9497018" y="3796895"/>
            <a:ext cx="1716248" cy="118872"/>
          </a:xfrm>
          <a:prstGeom prst="rect">
            <a:avLst/>
          </a:prstGeom>
          <a:solidFill>
            <a:schemeClr val="accent4">
              <a:lumMod val="20000"/>
              <a:lumOff val="80000"/>
            </a:schemeClr>
          </a:solidFill>
          <a:ln>
            <a:solidFill>
              <a:schemeClr val="accent6">
                <a:lumMod val="75000"/>
              </a:schemeClr>
            </a:solidFill>
          </a:ln>
          <a:scene3d>
            <a:camera prst="orthographicFront"/>
            <a:lightRig rig="threePt" dir="t"/>
          </a:scene3d>
          <a:sp3d>
            <a:bevelT/>
          </a:sp3d>
        </p:spPr>
        <p:txBody>
          <a:bodyPr wrap="square" tIns="0" bIns="0" rtlCol="0">
            <a:spAutoFit/>
          </a:bodyPr>
          <a:lstStyle/>
          <a:p>
            <a:endParaRPr lang="en-US" sz="800" dirty="0"/>
          </a:p>
        </p:txBody>
      </p:sp>
      <p:sp>
        <p:nvSpPr>
          <p:cNvPr id="15" name="TextBox 14">
            <a:extLst>
              <a:ext uri="{FF2B5EF4-FFF2-40B4-BE49-F238E27FC236}">
                <a16:creationId xmlns:a16="http://schemas.microsoft.com/office/drawing/2014/main" id="{C6530698-90F1-4BBC-8D6D-50A1B3C36FB2}"/>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18" name="TextBox 17">
            <a:extLst>
              <a:ext uri="{FF2B5EF4-FFF2-40B4-BE49-F238E27FC236}">
                <a16:creationId xmlns:a16="http://schemas.microsoft.com/office/drawing/2014/main" id="{77038023-579B-49B1-9E74-30658230D13E}"/>
              </a:ext>
            </a:extLst>
          </p:cNvPr>
          <p:cNvSpPr txBox="1"/>
          <p:nvPr/>
        </p:nvSpPr>
        <p:spPr>
          <a:xfrm>
            <a:off x="3825917" y="1830668"/>
            <a:ext cx="58155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err="1"/>
              <a:t>Qual</a:t>
            </a:r>
            <a:endParaRPr lang="en-US" sz="1600" dirty="0"/>
          </a:p>
        </p:txBody>
      </p:sp>
    </p:spTree>
    <p:extLst>
      <p:ext uri="{BB962C8B-B14F-4D97-AF65-F5344CB8AC3E}">
        <p14:creationId xmlns:p14="http://schemas.microsoft.com/office/powerpoint/2010/main" val="3944931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EE7F8D-30A9-4924-A7E2-4F4BDDE58CA3}"/>
              </a:ext>
            </a:extLst>
          </p:cNvPr>
          <p:cNvPicPr>
            <a:picLocks noChangeAspect="1"/>
          </p:cNvPicPr>
          <p:nvPr/>
        </p:nvPicPr>
        <p:blipFill>
          <a:blip r:embed="rId2"/>
          <a:stretch>
            <a:fillRect/>
          </a:stretch>
        </p:blipFill>
        <p:spPr>
          <a:xfrm>
            <a:off x="0" y="76533"/>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4" y="1294011"/>
            <a:ext cx="6471923"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Aggregate</a:t>
            </a:r>
          </a:p>
        </p:txBody>
      </p:sp>
      <p:pic>
        <p:nvPicPr>
          <p:cNvPr id="2" name="Picture 1">
            <a:extLst>
              <a:ext uri="{FF2B5EF4-FFF2-40B4-BE49-F238E27FC236}">
                <a16:creationId xmlns:a16="http://schemas.microsoft.com/office/drawing/2014/main" id="{D490D576-867E-42B3-96D6-3624D9A680A0}"/>
              </a:ext>
            </a:extLst>
          </p:cNvPr>
          <p:cNvPicPr>
            <a:picLocks noChangeAspect="1"/>
          </p:cNvPicPr>
          <p:nvPr/>
        </p:nvPicPr>
        <p:blipFill>
          <a:blip r:embed="rId3"/>
          <a:stretch>
            <a:fillRect/>
          </a:stretch>
        </p:blipFill>
        <p:spPr>
          <a:xfrm>
            <a:off x="10180434" y="845655"/>
            <a:ext cx="1039283" cy="709868"/>
          </a:xfrm>
          <a:prstGeom prst="rect">
            <a:avLst/>
          </a:prstGeom>
        </p:spPr>
      </p:pic>
      <p:pic>
        <p:nvPicPr>
          <p:cNvPr id="3" name="Picture 2">
            <a:extLst>
              <a:ext uri="{FF2B5EF4-FFF2-40B4-BE49-F238E27FC236}">
                <a16:creationId xmlns:a16="http://schemas.microsoft.com/office/drawing/2014/main" id="{C95AAF7D-7497-47ED-B598-39C9F33A6565}"/>
              </a:ext>
            </a:extLst>
          </p:cNvPr>
          <p:cNvPicPr>
            <a:picLocks noChangeAspect="1"/>
          </p:cNvPicPr>
          <p:nvPr/>
        </p:nvPicPr>
        <p:blipFill rotWithShape="1">
          <a:blip r:embed="rId4"/>
          <a:srcRect l="1922" t="19452" r="1635" b="2821"/>
          <a:stretch/>
        </p:blipFill>
        <p:spPr>
          <a:xfrm>
            <a:off x="4435854" y="1642453"/>
            <a:ext cx="6777411" cy="4349178"/>
          </a:xfrm>
          <a:prstGeom prst="rect">
            <a:avLst/>
          </a:prstGeom>
        </p:spPr>
      </p:pic>
      <p:sp>
        <p:nvSpPr>
          <p:cNvPr id="15" name="Title 1">
            <a:extLst>
              <a:ext uri="{FF2B5EF4-FFF2-40B4-BE49-F238E27FC236}">
                <a16:creationId xmlns:a16="http://schemas.microsoft.com/office/drawing/2014/main" id="{AC37F0E0-A5E4-4781-92F6-58209F5E8B32}"/>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8" name="Title 1">
            <a:extLst>
              <a:ext uri="{FF2B5EF4-FFF2-40B4-BE49-F238E27FC236}">
                <a16:creationId xmlns:a16="http://schemas.microsoft.com/office/drawing/2014/main" id="{1A3B6919-DF04-43F5-8D50-4F4FF9336E0A}"/>
              </a:ext>
            </a:extLst>
          </p:cNvPr>
          <p:cNvSpPr txBox="1">
            <a:spLocks/>
          </p:cNvSpPr>
          <p:nvPr/>
        </p:nvSpPr>
        <p:spPr>
          <a:xfrm>
            <a:off x="8856179" y="5740150"/>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5" name="Rectangle 4">
            <a:extLst>
              <a:ext uri="{FF2B5EF4-FFF2-40B4-BE49-F238E27FC236}">
                <a16:creationId xmlns:a16="http://schemas.microsoft.com/office/drawing/2014/main" id="{2E0A2B74-CAAE-4EC6-8238-81DAD92DCA2B}"/>
              </a:ext>
            </a:extLst>
          </p:cNvPr>
          <p:cNvSpPr/>
          <p:nvPr/>
        </p:nvSpPr>
        <p:spPr>
          <a:xfrm>
            <a:off x="8515350" y="3921816"/>
            <a:ext cx="182880" cy="184665"/>
          </a:xfrm>
          <a:prstGeom prst="rect">
            <a:avLst/>
          </a:prstGeom>
          <a:solidFill>
            <a:srgbClr val="00B050"/>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ADF5B5E-8ACC-48A2-AE78-6261841751E8}"/>
              </a:ext>
            </a:extLst>
          </p:cNvPr>
          <p:cNvSpPr txBox="1"/>
          <p:nvPr/>
        </p:nvSpPr>
        <p:spPr>
          <a:xfrm>
            <a:off x="7321461" y="3920007"/>
            <a:ext cx="1193889" cy="184666"/>
          </a:xfrm>
          <a:prstGeom prst="rect">
            <a:avLst/>
          </a:prstGeom>
          <a:solidFill>
            <a:schemeClr val="bg1"/>
          </a:solidFill>
          <a:ln>
            <a:solidFill>
              <a:schemeClr val="accent6">
                <a:lumMod val="75000"/>
              </a:schemeClr>
            </a:solidFill>
          </a:ln>
        </p:spPr>
        <p:txBody>
          <a:bodyPr wrap="square" tIns="0" bIns="0" rtlCol="0">
            <a:spAutoFit/>
          </a:bodyPr>
          <a:lstStyle/>
          <a:p>
            <a:r>
              <a:rPr lang="en-US" sz="1200" dirty="0"/>
              <a:t>Customer</a:t>
            </a:r>
          </a:p>
        </p:txBody>
      </p:sp>
      <p:sp>
        <p:nvSpPr>
          <p:cNvPr id="23" name="TextBox 22">
            <a:extLst>
              <a:ext uri="{FF2B5EF4-FFF2-40B4-BE49-F238E27FC236}">
                <a16:creationId xmlns:a16="http://schemas.microsoft.com/office/drawing/2014/main" id="{6F0FC255-C30D-47D3-B248-61AD1DF3528C}"/>
              </a:ext>
            </a:extLst>
          </p:cNvPr>
          <p:cNvSpPr txBox="1"/>
          <p:nvPr/>
        </p:nvSpPr>
        <p:spPr>
          <a:xfrm>
            <a:off x="7321461" y="4110170"/>
            <a:ext cx="1193889" cy="184666"/>
          </a:xfrm>
          <a:prstGeom prst="rect">
            <a:avLst/>
          </a:prstGeom>
          <a:solidFill>
            <a:schemeClr val="bg1"/>
          </a:solidFill>
          <a:ln>
            <a:solidFill>
              <a:schemeClr val="accent6">
                <a:lumMod val="75000"/>
              </a:schemeClr>
            </a:solidFill>
          </a:ln>
        </p:spPr>
        <p:txBody>
          <a:bodyPr wrap="square" tIns="0" bIns="0" rtlCol="0">
            <a:spAutoFit/>
          </a:bodyPr>
          <a:lstStyle/>
          <a:p>
            <a:r>
              <a:rPr lang="en-US" sz="1200" dirty="0"/>
              <a:t>Analyst</a:t>
            </a:r>
          </a:p>
        </p:txBody>
      </p:sp>
      <p:sp>
        <p:nvSpPr>
          <p:cNvPr id="24" name="TextBox 23">
            <a:extLst>
              <a:ext uri="{FF2B5EF4-FFF2-40B4-BE49-F238E27FC236}">
                <a16:creationId xmlns:a16="http://schemas.microsoft.com/office/drawing/2014/main" id="{7F73F153-90D1-4963-B54C-D52F0F2C4905}"/>
              </a:ext>
            </a:extLst>
          </p:cNvPr>
          <p:cNvSpPr txBox="1"/>
          <p:nvPr/>
        </p:nvSpPr>
        <p:spPr>
          <a:xfrm>
            <a:off x="7321461" y="4300333"/>
            <a:ext cx="1193889" cy="184666"/>
          </a:xfrm>
          <a:prstGeom prst="rect">
            <a:avLst/>
          </a:prstGeom>
          <a:solidFill>
            <a:schemeClr val="bg1"/>
          </a:solidFill>
          <a:ln>
            <a:solidFill>
              <a:schemeClr val="accent6">
                <a:lumMod val="75000"/>
              </a:schemeClr>
            </a:solidFill>
          </a:ln>
        </p:spPr>
        <p:txBody>
          <a:bodyPr wrap="square" tIns="0" bIns="0" rtlCol="0">
            <a:spAutoFit/>
          </a:bodyPr>
          <a:lstStyle/>
          <a:p>
            <a:r>
              <a:rPr lang="en-US" sz="1200" dirty="0"/>
              <a:t>Experimentalist</a:t>
            </a:r>
          </a:p>
        </p:txBody>
      </p:sp>
      <p:sp>
        <p:nvSpPr>
          <p:cNvPr id="25" name="TextBox 24">
            <a:extLst>
              <a:ext uri="{FF2B5EF4-FFF2-40B4-BE49-F238E27FC236}">
                <a16:creationId xmlns:a16="http://schemas.microsoft.com/office/drawing/2014/main" id="{6DC689FC-F226-41E7-B82F-98610280262A}"/>
              </a:ext>
            </a:extLst>
          </p:cNvPr>
          <p:cNvSpPr txBox="1"/>
          <p:nvPr/>
        </p:nvSpPr>
        <p:spPr>
          <a:xfrm>
            <a:off x="7321461" y="4490497"/>
            <a:ext cx="1193889" cy="184666"/>
          </a:xfrm>
          <a:prstGeom prst="rect">
            <a:avLst/>
          </a:prstGeom>
          <a:solidFill>
            <a:schemeClr val="bg1"/>
          </a:solidFill>
          <a:ln>
            <a:solidFill>
              <a:schemeClr val="accent6">
                <a:lumMod val="75000"/>
              </a:schemeClr>
            </a:solidFill>
          </a:ln>
        </p:spPr>
        <p:txBody>
          <a:bodyPr wrap="square" tIns="0" bIns="0" rtlCol="0">
            <a:spAutoFit/>
          </a:bodyPr>
          <a:lstStyle/>
          <a:p>
            <a:r>
              <a:rPr lang="en-US" sz="1200" dirty="0"/>
              <a:t>Code Developer</a:t>
            </a:r>
          </a:p>
        </p:txBody>
      </p:sp>
      <p:sp>
        <p:nvSpPr>
          <p:cNvPr id="26" name="Rectangle 25">
            <a:extLst>
              <a:ext uri="{FF2B5EF4-FFF2-40B4-BE49-F238E27FC236}">
                <a16:creationId xmlns:a16="http://schemas.microsoft.com/office/drawing/2014/main" id="{68A12C8F-912E-4BA6-BF04-4C294F945B35}"/>
              </a:ext>
            </a:extLst>
          </p:cNvPr>
          <p:cNvSpPr/>
          <p:nvPr/>
        </p:nvSpPr>
        <p:spPr>
          <a:xfrm>
            <a:off x="8515350" y="4112527"/>
            <a:ext cx="182880" cy="184665"/>
          </a:xfrm>
          <a:prstGeom prst="rect">
            <a:avLst/>
          </a:prstGeom>
          <a:solidFill>
            <a:srgbClr val="FFFF00"/>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0ADB0B7-CF54-4AF3-A93B-FD92C8EF0690}"/>
              </a:ext>
            </a:extLst>
          </p:cNvPr>
          <p:cNvSpPr/>
          <p:nvPr/>
        </p:nvSpPr>
        <p:spPr>
          <a:xfrm>
            <a:off x="8515350" y="4300475"/>
            <a:ext cx="182880" cy="184665"/>
          </a:xfrm>
          <a:prstGeom prst="rect">
            <a:avLst/>
          </a:prstGeom>
          <a:solidFill>
            <a:schemeClr val="bg1"/>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C70EEF0-6B7A-467E-A2B5-AFDC9AA2F033}"/>
              </a:ext>
            </a:extLst>
          </p:cNvPr>
          <p:cNvSpPr/>
          <p:nvPr/>
        </p:nvSpPr>
        <p:spPr>
          <a:xfrm>
            <a:off x="8515350" y="4491709"/>
            <a:ext cx="182880" cy="184665"/>
          </a:xfrm>
          <a:prstGeom prst="rect">
            <a:avLst/>
          </a:prstGeom>
          <a:solidFill>
            <a:srgbClr val="FFFF00"/>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9C2196C-1881-4D9C-AC2C-AFD1F3040DE6}"/>
              </a:ext>
            </a:extLst>
          </p:cNvPr>
          <p:cNvSpPr txBox="1"/>
          <p:nvPr/>
        </p:nvSpPr>
        <p:spPr>
          <a:xfrm>
            <a:off x="9497018" y="3796896"/>
            <a:ext cx="1716248" cy="123111"/>
          </a:xfrm>
          <a:prstGeom prst="rect">
            <a:avLst/>
          </a:prstGeom>
          <a:solidFill>
            <a:schemeClr val="accent4">
              <a:lumMod val="20000"/>
              <a:lumOff val="80000"/>
            </a:schemeClr>
          </a:solidFill>
          <a:ln>
            <a:solidFill>
              <a:schemeClr val="accent6">
                <a:lumMod val="75000"/>
              </a:schemeClr>
            </a:solidFill>
          </a:ln>
          <a:scene3d>
            <a:camera prst="orthographicFront"/>
            <a:lightRig rig="threePt" dir="t"/>
          </a:scene3d>
          <a:sp3d>
            <a:bevelT/>
          </a:sp3d>
        </p:spPr>
        <p:txBody>
          <a:bodyPr wrap="square" tIns="0" bIns="0" rtlCol="0">
            <a:spAutoFit/>
          </a:bodyPr>
          <a:lstStyle/>
          <a:p>
            <a:endParaRPr lang="en-US" sz="800" dirty="0"/>
          </a:p>
        </p:txBody>
      </p:sp>
      <p:sp>
        <p:nvSpPr>
          <p:cNvPr id="12" name="Star: 7 Points 11">
            <a:extLst>
              <a:ext uri="{FF2B5EF4-FFF2-40B4-BE49-F238E27FC236}">
                <a16:creationId xmlns:a16="http://schemas.microsoft.com/office/drawing/2014/main" id="{D218E57D-123A-4821-8CD5-1119CC29F9DC}"/>
              </a:ext>
            </a:extLst>
          </p:cNvPr>
          <p:cNvSpPr/>
          <p:nvPr/>
        </p:nvSpPr>
        <p:spPr>
          <a:xfrm>
            <a:off x="9861966" y="3869113"/>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30" name="TextBox 29">
            <a:extLst>
              <a:ext uri="{FF2B5EF4-FFF2-40B4-BE49-F238E27FC236}">
                <a16:creationId xmlns:a16="http://schemas.microsoft.com/office/drawing/2014/main" id="{EFC074AA-89E5-4948-8AF0-4C7F4406C2BA}"/>
              </a:ext>
            </a:extLst>
          </p:cNvPr>
          <p:cNvSpPr txBox="1"/>
          <p:nvPr/>
        </p:nvSpPr>
        <p:spPr>
          <a:xfrm>
            <a:off x="7321460" y="4669968"/>
            <a:ext cx="1193889" cy="184666"/>
          </a:xfrm>
          <a:prstGeom prst="rect">
            <a:avLst/>
          </a:prstGeom>
          <a:solidFill>
            <a:schemeClr val="bg1"/>
          </a:solidFill>
          <a:ln>
            <a:solidFill>
              <a:schemeClr val="accent6">
                <a:lumMod val="75000"/>
              </a:schemeClr>
            </a:solidFill>
          </a:ln>
        </p:spPr>
        <p:txBody>
          <a:bodyPr wrap="square" tIns="0" bIns="0" rtlCol="0">
            <a:spAutoFit/>
          </a:bodyPr>
          <a:lstStyle/>
          <a:p>
            <a:r>
              <a:rPr lang="en-US" sz="1200" dirty="0"/>
              <a:t>V&amp;V Partner</a:t>
            </a:r>
          </a:p>
        </p:txBody>
      </p:sp>
      <p:sp>
        <p:nvSpPr>
          <p:cNvPr id="31" name="Rectangle 30">
            <a:extLst>
              <a:ext uri="{FF2B5EF4-FFF2-40B4-BE49-F238E27FC236}">
                <a16:creationId xmlns:a16="http://schemas.microsoft.com/office/drawing/2014/main" id="{4C11FD04-4E67-4D32-95E8-DB7D11C19D4E}"/>
              </a:ext>
            </a:extLst>
          </p:cNvPr>
          <p:cNvSpPr/>
          <p:nvPr/>
        </p:nvSpPr>
        <p:spPr>
          <a:xfrm>
            <a:off x="8517916" y="4669968"/>
            <a:ext cx="182880" cy="184665"/>
          </a:xfrm>
          <a:prstGeom prst="rect">
            <a:avLst/>
          </a:prstGeom>
          <a:solidFill>
            <a:srgbClr val="FFFF00"/>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2A65DB4B-F0B3-4858-9ECE-AA134F21057B}"/>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33" name="TextBox 32">
            <a:extLst>
              <a:ext uri="{FF2B5EF4-FFF2-40B4-BE49-F238E27FC236}">
                <a16:creationId xmlns:a16="http://schemas.microsoft.com/office/drawing/2014/main" id="{501DED3A-CA66-4CF4-88FF-0B831DEF0D44}"/>
              </a:ext>
            </a:extLst>
          </p:cNvPr>
          <p:cNvSpPr txBox="1"/>
          <p:nvPr/>
        </p:nvSpPr>
        <p:spPr>
          <a:xfrm>
            <a:off x="3825917" y="1830668"/>
            <a:ext cx="58155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err="1"/>
              <a:t>Qual</a:t>
            </a:r>
            <a:endParaRPr lang="en-US" sz="1600" dirty="0"/>
          </a:p>
        </p:txBody>
      </p:sp>
      <p:sp>
        <p:nvSpPr>
          <p:cNvPr id="34" name="TextBox 33">
            <a:extLst>
              <a:ext uri="{FF2B5EF4-FFF2-40B4-BE49-F238E27FC236}">
                <a16:creationId xmlns:a16="http://schemas.microsoft.com/office/drawing/2014/main" id="{A3C36986-D908-4A25-A0C6-76068481B2AD}"/>
              </a:ext>
            </a:extLst>
          </p:cNvPr>
          <p:cNvSpPr txBox="1"/>
          <p:nvPr/>
        </p:nvSpPr>
        <p:spPr>
          <a:xfrm>
            <a:off x="436760" y="1210899"/>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35" name="TextBox 34">
            <a:extLst>
              <a:ext uri="{FF2B5EF4-FFF2-40B4-BE49-F238E27FC236}">
                <a16:creationId xmlns:a16="http://schemas.microsoft.com/office/drawing/2014/main" id="{B1C91715-435C-4994-8DD9-1202839F8533}"/>
              </a:ext>
            </a:extLst>
          </p:cNvPr>
          <p:cNvSpPr txBox="1"/>
          <p:nvPr/>
        </p:nvSpPr>
        <p:spPr>
          <a:xfrm>
            <a:off x="541452" y="1799753"/>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36" name="TextBox 35">
            <a:extLst>
              <a:ext uri="{FF2B5EF4-FFF2-40B4-BE49-F238E27FC236}">
                <a16:creationId xmlns:a16="http://schemas.microsoft.com/office/drawing/2014/main" id="{19C22662-ADA9-4949-9A3A-3E2D36EABBC1}"/>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37" name="TextBox 36">
            <a:extLst>
              <a:ext uri="{FF2B5EF4-FFF2-40B4-BE49-F238E27FC236}">
                <a16:creationId xmlns:a16="http://schemas.microsoft.com/office/drawing/2014/main" id="{05283822-97AF-4188-87D9-BA7DDE364620}"/>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
        <p:nvSpPr>
          <p:cNvPr id="38" name="Rectangle 37">
            <a:extLst>
              <a:ext uri="{FF2B5EF4-FFF2-40B4-BE49-F238E27FC236}">
                <a16:creationId xmlns:a16="http://schemas.microsoft.com/office/drawing/2014/main" id="{2BB3BCDE-BED0-425A-BFC5-5D50CC2BA4D1}"/>
              </a:ext>
            </a:extLst>
          </p:cNvPr>
          <p:cNvSpPr/>
          <p:nvPr/>
        </p:nvSpPr>
        <p:spPr>
          <a:xfrm>
            <a:off x="7455991" y="3796895"/>
            <a:ext cx="962071" cy="118872"/>
          </a:xfrm>
          <a:prstGeom prst="rect">
            <a:avLst/>
          </a:prstGeom>
          <a:solidFill>
            <a:srgbClr val="FFFF00"/>
          </a:solidFill>
          <a:ln w="6350">
            <a:solidFill>
              <a:schemeClr val="accent1">
                <a:shade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5177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EE7F8D-30A9-4924-A7E2-4F4BDDE58CA3}"/>
              </a:ext>
            </a:extLst>
          </p:cNvPr>
          <p:cNvPicPr>
            <a:picLocks noChangeAspect="1"/>
          </p:cNvPicPr>
          <p:nvPr/>
        </p:nvPicPr>
        <p:blipFill>
          <a:blip r:embed="rId2"/>
          <a:stretch>
            <a:fillRect/>
          </a:stretch>
        </p:blipFill>
        <p:spPr>
          <a:xfrm>
            <a:off x="0" y="76533"/>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4" y="1294011"/>
            <a:ext cx="6471923"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Aggregate</a:t>
            </a:r>
          </a:p>
        </p:txBody>
      </p:sp>
      <p:pic>
        <p:nvPicPr>
          <p:cNvPr id="2" name="Picture 1">
            <a:extLst>
              <a:ext uri="{FF2B5EF4-FFF2-40B4-BE49-F238E27FC236}">
                <a16:creationId xmlns:a16="http://schemas.microsoft.com/office/drawing/2014/main" id="{D490D576-867E-42B3-96D6-3624D9A680A0}"/>
              </a:ext>
            </a:extLst>
          </p:cNvPr>
          <p:cNvPicPr>
            <a:picLocks noChangeAspect="1"/>
          </p:cNvPicPr>
          <p:nvPr/>
        </p:nvPicPr>
        <p:blipFill>
          <a:blip r:embed="rId3"/>
          <a:stretch>
            <a:fillRect/>
          </a:stretch>
        </p:blipFill>
        <p:spPr>
          <a:xfrm>
            <a:off x="10180434" y="845655"/>
            <a:ext cx="1039283" cy="709868"/>
          </a:xfrm>
          <a:prstGeom prst="rect">
            <a:avLst/>
          </a:prstGeom>
        </p:spPr>
      </p:pic>
      <p:pic>
        <p:nvPicPr>
          <p:cNvPr id="3" name="Picture 2">
            <a:extLst>
              <a:ext uri="{FF2B5EF4-FFF2-40B4-BE49-F238E27FC236}">
                <a16:creationId xmlns:a16="http://schemas.microsoft.com/office/drawing/2014/main" id="{C95AAF7D-7497-47ED-B598-39C9F33A6565}"/>
              </a:ext>
            </a:extLst>
          </p:cNvPr>
          <p:cNvPicPr>
            <a:picLocks noChangeAspect="1"/>
          </p:cNvPicPr>
          <p:nvPr/>
        </p:nvPicPr>
        <p:blipFill rotWithShape="1">
          <a:blip r:embed="rId4"/>
          <a:srcRect l="1922" t="19452" r="1635" b="2821"/>
          <a:stretch/>
        </p:blipFill>
        <p:spPr>
          <a:xfrm>
            <a:off x="4435854" y="1642453"/>
            <a:ext cx="6777411" cy="4349178"/>
          </a:xfrm>
          <a:prstGeom prst="rect">
            <a:avLst/>
          </a:prstGeom>
        </p:spPr>
      </p:pic>
      <p:sp>
        <p:nvSpPr>
          <p:cNvPr id="15" name="Title 1">
            <a:extLst>
              <a:ext uri="{FF2B5EF4-FFF2-40B4-BE49-F238E27FC236}">
                <a16:creationId xmlns:a16="http://schemas.microsoft.com/office/drawing/2014/main" id="{AC37F0E0-A5E4-4781-92F6-58209F5E8B32}"/>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8" name="Title 1">
            <a:extLst>
              <a:ext uri="{FF2B5EF4-FFF2-40B4-BE49-F238E27FC236}">
                <a16:creationId xmlns:a16="http://schemas.microsoft.com/office/drawing/2014/main" id="{1A3B6919-DF04-43F5-8D50-4F4FF9336E0A}"/>
              </a:ext>
            </a:extLst>
          </p:cNvPr>
          <p:cNvSpPr txBox="1">
            <a:spLocks/>
          </p:cNvSpPr>
          <p:nvPr/>
        </p:nvSpPr>
        <p:spPr>
          <a:xfrm>
            <a:off x="8856179" y="5740150"/>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29" name="TextBox 28">
            <a:extLst>
              <a:ext uri="{FF2B5EF4-FFF2-40B4-BE49-F238E27FC236}">
                <a16:creationId xmlns:a16="http://schemas.microsoft.com/office/drawing/2014/main" id="{19C2196C-1881-4D9C-AC2C-AFD1F3040DE6}"/>
              </a:ext>
            </a:extLst>
          </p:cNvPr>
          <p:cNvSpPr txBox="1"/>
          <p:nvPr/>
        </p:nvSpPr>
        <p:spPr>
          <a:xfrm>
            <a:off x="9497018" y="3796896"/>
            <a:ext cx="1716248" cy="123111"/>
          </a:xfrm>
          <a:prstGeom prst="rect">
            <a:avLst/>
          </a:prstGeom>
          <a:solidFill>
            <a:schemeClr val="accent4">
              <a:lumMod val="20000"/>
              <a:lumOff val="80000"/>
            </a:schemeClr>
          </a:solidFill>
          <a:ln>
            <a:solidFill>
              <a:schemeClr val="accent6">
                <a:lumMod val="75000"/>
              </a:schemeClr>
            </a:solidFill>
          </a:ln>
          <a:scene3d>
            <a:camera prst="orthographicFront"/>
            <a:lightRig rig="threePt" dir="t"/>
          </a:scene3d>
          <a:sp3d>
            <a:bevelT/>
          </a:sp3d>
        </p:spPr>
        <p:txBody>
          <a:bodyPr wrap="square" tIns="0" bIns="0" rtlCol="0">
            <a:spAutoFit/>
          </a:bodyPr>
          <a:lstStyle/>
          <a:p>
            <a:endParaRPr lang="en-US" sz="800" dirty="0"/>
          </a:p>
        </p:txBody>
      </p:sp>
      <p:sp>
        <p:nvSpPr>
          <p:cNvPr id="4" name="TextBox 3">
            <a:extLst>
              <a:ext uri="{FF2B5EF4-FFF2-40B4-BE49-F238E27FC236}">
                <a16:creationId xmlns:a16="http://schemas.microsoft.com/office/drawing/2014/main" id="{5BC02F8F-B53A-4655-8D1C-0C2DC2424C2F}"/>
              </a:ext>
            </a:extLst>
          </p:cNvPr>
          <p:cNvSpPr txBox="1"/>
          <p:nvPr/>
        </p:nvSpPr>
        <p:spPr>
          <a:xfrm>
            <a:off x="4557412" y="2385921"/>
            <a:ext cx="6846007" cy="1477328"/>
          </a:xfrm>
          <a:prstGeom prst="rect">
            <a:avLst/>
          </a:prstGeom>
          <a:solidFill>
            <a:srgbClr val="FFFFCC"/>
          </a:solidFill>
          <a:ln>
            <a:solidFill>
              <a:schemeClr val="accent6">
                <a:lumMod val="75000"/>
              </a:schemeClr>
            </a:solidFill>
          </a:ln>
        </p:spPr>
        <p:txBody>
          <a:bodyPr wrap="square" rtlCol="0">
            <a:spAutoFit/>
          </a:bodyPr>
          <a:lstStyle/>
          <a:p>
            <a:r>
              <a:rPr lang="en-US" dirty="0"/>
              <a:t>Customer		Could we use less accurate model for studies?</a:t>
            </a:r>
          </a:p>
          <a:p>
            <a:r>
              <a:rPr lang="en-US" dirty="0"/>
              <a:t>Analyst		Visual evidence only</a:t>
            </a:r>
          </a:p>
          <a:p>
            <a:r>
              <a:rPr lang="en-US" dirty="0"/>
              <a:t>Experimentalist</a:t>
            </a:r>
          </a:p>
          <a:p>
            <a:r>
              <a:rPr lang="en-US" dirty="0"/>
              <a:t>Code Developer	We have similar regression problems in test suite</a:t>
            </a:r>
          </a:p>
          <a:p>
            <a:r>
              <a:rPr lang="en-US" dirty="0"/>
              <a:t>V&amp;V Partner	Field based comparator metrics under development</a:t>
            </a:r>
          </a:p>
        </p:txBody>
      </p:sp>
      <p:sp>
        <p:nvSpPr>
          <p:cNvPr id="8" name="TextBox 7">
            <a:extLst>
              <a:ext uri="{FF2B5EF4-FFF2-40B4-BE49-F238E27FC236}">
                <a16:creationId xmlns:a16="http://schemas.microsoft.com/office/drawing/2014/main" id="{9E647C27-2B45-40A5-8A05-71DDE375C867}"/>
              </a:ext>
            </a:extLst>
          </p:cNvPr>
          <p:cNvSpPr txBox="1"/>
          <p:nvPr/>
        </p:nvSpPr>
        <p:spPr>
          <a:xfrm>
            <a:off x="4552096" y="2013718"/>
            <a:ext cx="6846007" cy="369332"/>
          </a:xfrm>
          <a:prstGeom prst="rect">
            <a:avLst/>
          </a:prstGeom>
          <a:solidFill>
            <a:schemeClr val="accent5">
              <a:lumMod val="75000"/>
            </a:schemeClr>
          </a:solidFill>
        </p:spPr>
        <p:txBody>
          <a:bodyPr wrap="square" rtlCol="0">
            <a:spAutoFit/>
          </a:bodyPr>
          <a:lstStyle/>
          <a:p>
            <a:pPr algn="ctr"/>
            <a:r>
              <a:rPr lang="en-US" dirty="0">
                <a:solidFill>
                  <a:schemeClr val="bg1"/>
                </a:solidFill>
              </a:rPr>
              <a:t>Comments</a:t>
            </a:r>
          </a:p>
        </p:txBody>
      </p:sp>
      <p:sp>
        <p:nvSpPr>
          <p:cNvPr id="30" name="Star: 7 Points 29">
            <a:extLst>
              <a:ext uri="{FF2B5EF4-FFF2-40B4-BE49-F238E27FC236}">
                <a16:creationId xmlns:a16="http://schemas.microsoft.com/office/drawing/2014/main" id="{563A2502-B052-4875-ADFA-B7775981E716}"/>
              </a:ext>
            </a:extLst>
          </p:cNvPr>
          <p:cNvSpPr/>
          <p:nvPr/>
        </p:nvSpPr>
        <p:spPr>
          <a:xfrm>
            <a:off x="10201967" y="5415186"/>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4" name="TextBox 13">
            <a:extLst>
              <a:ext uri="{FF2B5EF4-FFF2-40B4-BE49-F238E27FC236}">
                <a16:creationId xmlns:a16="http://schemas.microsoft.com/office/drawing/2014/main" id="{C85ACDA5-B42E-456C-B684-5AAFD687FC21}"/>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19" name="TextBox 18">
            <a:extLst>
              <a:ext uri="{FF2B5EF4-FFF2-40B4-BE49-F238E27FC236}">
                <a16:creationId xmlns:a16="http://schemas.microsoft.com/office/drawing/2014/main" id="{C812FF2D-942E-446C-BB05-D2A10A5A63AD}"/>
              </a:ext>
            </a:extLst>
          </p:cNvPr>
          <p:cNvSpPr txBox="1"/>
          <p:nvPr/>
        </p:nvSpPr>
        <p:spPr>
          <a:xfrm>
            <a:off x="3825917" y="1830668"/>
            <a:ext cx="58155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err="1"/>
              <a:t>Qual</a:t>
            </a:r>
            <a:endParaRPr lang="en-US" sz="1600" dirty="0"/>
          </a:p>
        </p:txBody>
      </p:sp>
      <p:sp>
        <p:nvSpPr>
          <p:cNvPr id="20" name="TextBox 19">
            <a:extLst>
              <a:ext uri="{FF2B5EF4-FFF2-40B4-BE49-F238E27FC236}">
                <a16:creationId xmlns:a16="http://schemas.microsoft.com/office/drawing/2014/main" id="{D39CB36E-43B5-4CAB-98D4-13F19F186700}"/>
              </a:ext>
            </a:extLst>
          </p:cNvPr>
          <p:cNvSpPr txBox="1"/>
          <p:nvPr/>
        </p:nvSpPr>
        <p:spPr>
          <a:xfrm>
            <a:off x="436760" y="1210899"/>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21" name="TextBox 20">
            <a:extLst>
              <a:ext uri="{FF2B5EF4-FFF2-40B4-BE49-F238E27FC236}">
                <a16:creationId xmlns:a16="http://schemas.microsoft.com/office/drawing/2014/main" id="{78C02B00-639A-43C6-93BF-88112363684E}"/>
              </a:ext>
            </a:extLst>
          </p:cNvPr>
          <p:cNvSpPr txBox="1"/>
          <p:nvPr/>
        </p:nvSpPr>
        <p:spPr>
          <a:xfrm>
            <a:off x="541452" y="1799753"/>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22" name="TextBox 21">
            <a:extLst>
              <a:ext uri="{FF2B5EF4-FFF2-40B4-BE49-F238E27FC236}">
                <a16:creationId xmlns:a16="http://schemas.microsoft.com/office/drawing/2014/main" id="{04100B5D-05DE-4B6B-8402-0B4D4EA88E21}"/>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23" name="TextBox 22">
            <a:extLst>
              <a:ext uri="{FF2B5EF4-FFF2-40B4-BE49-F238E27FC236}">
                <a16:creationId xmlns:a16="http://schemas.microsoft.com/office/drawing/2014/main" id="{6D33297F-3378-4E85-91C1-BB7EC89DF24F}"/>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2973009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EE7F8D-30A9-4924-A7E2-4F4BDDE58CA3}"/>
              </a:ext>
            </a:extLst>
          </p:cNvPr>
          <p:cNvPicPr>
            <a:picLocks noChangeAspect="1"/>
          </p:cNvPicPr>
          <p:nvPr/>
        </p:nvPicPr>
        <p:blipFill>
          <a:blip r:embed="rId2"/>
          <a:stretch>
            <a:fillRect/>
          </a:stretch>
        </p:blipFill>
        <p:spPr>
          <a:xfrm>
            <a:off x="0" y="38266"/>
            <a:ext cx="12192000" cy="6781467"/>
          </a:xfrm>
          <a:prstGeom prst="rect">
            <a:avLst/>
          </a:prstGeom>
        </p:spPr>
      </p:pic>
      <p:sp>
        <p:nvSpPr>
          <p:cNvPr id="8" name="TextBox 7">
            <a:extLst>
              <a:ext uri="{FF2B5EF4-FFF2-40B4-BE49-F238E27FC236}">
                <a16:creationId xmlns:a16="http://schemas.microsoft.com/office/drawing/2014/main" id="{20AE8433-2C59-490A-AE7A-C674B194B7E4}"/>
              </a:ext>
            </a:extLst>
          </p:cNvPr>
          <p:cNvSpPr txBox="1"/>
          <p:nvPr/>
        </p:nvSpPr>
        <p:spPr>
          <a:xfrm>
            <a:off x="52474" y="3991784"/>
            <a:ext cx="2292149" cy="1323439"/>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Note: Credibility evidence container</a:t>
            </a:r>
          </a:p>
          <a:p>
            <a:pPr marL="285750" indent="-285750">
              <a:buFontTx/>
              <a:buChar char="-"/>
            </a:pPr>
            <a:r>
              <a:rPr lang="en-US" sz="1600" dirty="0"/>
              <a:t>Links to artifacts</a:t>
            </a:r>
          </a:p>
          <a:p>
            <a:pPr marL="285750" indent="-285750">
              <a:buFontTx/>
              <a:buChar char="-"/>
            </a:pPr>
            <a:r>
              <a:rPr lang="en-US" sz="1600" dirty="0"/>
              <a:t>States of tools (PIRT, PCMM)</a:t>
            </a:r>
          </a:p>
        </p:txBody>
      </p:sp>
      <p:sp>
        <p:nvSpPr>
          <p:cNvPr id="60" name="Title 1">
            <a:extLst>
              <a:ext uri="{FF2B5EF4-FFF2-40B4-BE49-F238E27FC236}">
                <a16:creationId xmlns:a16="http://schemas.microsoft.com/office/drawing/2014/main" id="{928D9622-DF04-4B45-80F6-02862088969F}"/>
              </a:ext>
            </a:extLst>
          </p:cNvPr>
          <p:cNvSpPr txBox="1">
            <a:spLocks/>
          </p:cNvSpPr>
          <p:nvPr/>
        </p:nvSpPr>
        <p:spPr>
          <a:xfrm>
            <a:off x="9167778" y="1514259"/>
            <a:ext cx="1342000"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latin typeface="+mn-lt"/>
              </a:rPr>
              <a:t>Communicate</a:t>
            </a:r>
          </a:p>
        </p:txBody>
      </p:sp>
      <p:sp>
        <p:nvSpPr>
          <p:cNvPr id="86" name="Rectangle 85">
            <a:extLst>
              <a:ext uri="{FF2B5EF4-FFF2-40B4-BE49-F238E27FC236}">
                <a16:creationId xmlns:a16="http://schemas.microsoft.com/office/drawing/2014/main" id="{CC33FD0D-82DE-4A37-8CCD-DB5443E56FDE}"/>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a:extLst>
              <a:ext uri="{FF2B5EF4-FFF2-40B4-BE49-F238E27FC236}">
                <a16:creationId xmlns:a16="http://schemas.microsoft.com/office/drawing/2014/main" id="{721E1F3A-BCB8-49A1-917B-660FF9BC840C}"/>
              </a:ext>
            </a:extLst>
          </p:cNvPr>
          <p:cNvPicPr>
            <a:picLocks noChangeAspect="1"/>
          </p:cNvPicPr>
          <p:nvPr/>
        </p:nvPicPr>
        <p:blipFill>
          <a:blip r:embed="rId3"/>
          <a:stretch>
            <a:fillRect/>
          </a:stretch>
        </p:blipFill>
        <p:spPr>
          <a:xfrm>
            <a:off x="3505424" y="4826854"/>
            <a:ext cx="888060" cy="498977"/>
          </a:xfrm>
          <a:prstGeom prst="rect">
            <a:avLst/>
          </a:prstGeom>
        </p:spPr>
      </p:pic>
      <p:sp>
        <p:nvSpPr>
          <p:cNvPr id="75" name="TextBox 74">
            <a:extLst>
              <a:ext uri="{FF2B5EF4-FFF2-40B4-BE49-F238E27FC236}">
                <a16:creationId xmlns:a16="http://schemas.microsoft.com/office/drawing/2014/main" id="{29B39E2A-A84E-489F-86F5-0B58EC55C181}"/>
              </a:ext>
            </a:extLst>
          </p:cNvPr>
          <p:cNvSpPr txBox="1"/>
          <p:nvPr/>
        </p:nvSpPr>
        <p:spPr>
          <a:xfrm>
            <a:off x="3502696" y="5308527"/>
            <a:ext cx="893516" cy="276999"/>
          </a:xfrm>
          <a:prstGeom prst="rect">
            <a:avLst/>
          </a:prstGeom>
          <a:solidFill>
            <a:schemeClr val="accent1">
              <a:lumMod val="75000"/>
            </a:schemeClr>
          </a:solidFill>
        </p:spPr>
        <p:txBody>
          <a:bodyPr wrap="square" rtlCol="0">
            <a:spAutoFit/>
          </a:bodyPr>
          <a:lstStyle/>
          <a:p>
            <a:r>
              <a:rPr lang="en-US" sz="1200" dirty="0">
                <a:solidFill>
                  <a:schemeClr val="bg1"/>
                </a:solidFill>
              </a:rPr>
              <a:t>Reference</a:t>
            </a:r>
          </a:p>
        </p:txBody>
      </p:sp>
      <p:sp>
        <p:nvSpPr>
          <p:cNvPr id="76" name="TextBox 75">
            <a:extLst>
              <a:ext uri="{FF2B5EF4-FFF2-40B4-BE49-F238E27FC236}">
                <a16:creationId xmlns:a16="http://schemas.microsoft.com/office/drawing/2014/main" id="{CBB2EBF1-3332-4A3E-B600-53534BB23828}"/>
              </a:ext>
            </a:extLst>
          </p:cNvPr>
          <p:cNvSpPr txBox="1"/>
          <p:nvPr/>
        </p:nvSpPr>
        <p:spPr>
          <a:xfrm>
            <a:off x="5572136" y="2191291"/>
            <a:ext cx="2649193" cy="2462213"/>
          </a:xfrm>
          <a:prstGeom prst="rect">
            <a:avLst/>
          </a:prstGeom>
          <a:solidFill>
            <a:schemeClr val="bg2"/>
          </a:solidFill>
          <a:ln>
            <a:solidFill>
              <a:schemeClr val="accent1">
                <a:shade val="50000"/>
              </a:schemeClr>
            </a:solidFill>
          </a:ln>
        </p:spPr>
        <p:txBody>
          <a:bodyPr wrap="square" rtlCol="0">
            <a:spAutoFit/>
          </a:bodyPr>
          <a:lstStyle/>
          <a:p>
            <a:r>
              <a:rPr lang="en-US" sz="1400" dirty="0"/>
              <a:t>The Predictive Capability Maturity Model is an expert elicitation process designed to characterize and communicate the completeness and rigor of the approaches used in computational model definition, code and solution verification, validation, and uncertainty quantification for an application prediction.</a:t>
            </a:r>
          </a:p>
        </p:txBody>
      </p:sp>
      <p:pic>
        <p:nvPicPr>
          <p:cNvPr id="77" name="Picture 76">
            <a:extLst>
              <a:ext uri="{FF2B5EF4-FFF2-40B4-BE49-F238E27FC236}">
                <a16:creationId xmlns:a16="http://schemas.microsoft.com/office/drawing/2014/main" id="{D2EE9D59-201F-472F-887B-4D4CD3D23F45}"/>
              </a:ext>
            </a:extLst>
          </p:cNvPr>
          <p:cNvPicPr>
            <a:picLocks noChangeAspect="1"/>
          </p:cNvPicPr>
          <p:nvPr/>
        </p:nvPicPr>
        <p:blipFill>
          <a:blip r:embed="rId3"/>
          <a:stretch>
            <a:fillRect/>
          </a:stretch>
        </p:blipFill>
        <p:spPr>
          <a:xfrm>
            <a:off x="6452702" y="4826854"/>
            <a:ext cx="888060" cy="498977"/>
          </a:xfrm>
          <a:prstGeom prst="rect">
            <a:avLst/>
          </a:prstGeom>
        </p:spPr>
      </p:pic>
      <p:sp>
        <p:nvSpPr>
          <p:cNvPr id="78" name="TextBox 77">
            <a:extLst>
              <a:ext uri="{FF2B5EF4-FFF2-40B4-BE49-F238E27FC236}">
                <a16:creationId xmlns:a16="http://schemas.microsoft.com/office/drawing/2014/main" id="{2B7197D6-F18E-4289-B916-3AC3A56BFCCB}"/>
              </a:ext>
            </a:extLst>
          </p:cNvPr>
          <p:cNvSpPr txBox="1"/>
          <p:nvPr/>
        </p:nvSpPr>
        <p:spPr>
          <a:xfrm>
            <a:off x="6449974" y="5308527"/>
            <a:ext cx="893516" cy="276999"/>
          </a:xfrm>
          <a:prstGeom prst="rect">
            <a:avLst/>
          </a:prstGeom>
          <a:solidFill>
            <a:schemeClr val="accent1">
              <a:lumMod val="75000"/>
            </a:schemeClr>
          </a:solidFill>
        </p:spPr>
        <p:txBody>
          <a:bodyPr wrap="square" rtlCol="0">
            <a:spAutoFit/>
          </a:bodyPr>
          <a:lstStyle/>
          <a:p>
            <a:r>
              <a:rPr lang="en-US" sz="1200" dirty="0">
                <a:solidFill>
                  <a:schemeClr val="bg1"/>
                </a:solidFill>
              </a:rPr>
              <a:t>Reference</a:t>
            </a:r>
          </a:p>
        </p:txBody>
      </p:sp>
      <p:sp>
        <p:nvSpPr>
          <p:cNvPr id="79" name="TextBox 78">
            <a:extLst>
              <a:ext uri="{FF2B5EF4-FFF2-40B4-BE49-F238E27FC236}">
                <a16:creationId xmlns:a16="http://schemas.microsoft.com/office/drawing/2014/main" id="{EEF8C80A-3578-4D45-BBC8-03BB5ED07C29}"/>
              </a:ext>
            </a:extLst>
          </p:cNvPr>
          <p:cNvSpPr txBox="1"/>
          <p:nvPr/>
        </p:nvSpPr>
        <p:spPr>
          <a:xfrm>
            <a:off x="8514182" y="2191290"/>
            <a:ext cx="2649193" cy="2031325"/>
          </a:xfrm>
          <a:prstGeom prst="rect">
            <a:avLst/>
          </a:prstGeom>
          <a:solidFill>
            <a:schemeClr val="bg2"/>
          </a:solidFill>
          <a:ln>
            <a:solidFill>
              <a:schemeClr val="accent1">
                <a:shade val="50000"/>
              </a:schemeClr>
            </a:solidFill>
          </a:ln>
        </p:spPr>
        <p:txBody>
          <a:bodyPr wrap="square" rtlCol="0">
            <a:spAutoFit/>
          </a:bodyPr>
          <a:lstStyle/>
          <a:p>
            <a:r>
              <a:rPr lang="en-US" sz="1400" dirty="0"/>
              <a:t>References to documents with details of </a:t>
            </a:r>
          </a:p>
          <a:p>
            <a:pPr marL="285750" indent="-285750">
              <a:buFontTx/>
              <a:buChar char="-"/>
            </a:pPr>
            <a:endParaRPr lang="en-US" sz="1400" dirty="0"/>
          </a:p>
          <a:p>
            <a:pPr marL="285750" indent="-285750">
              <a:buFontTx/>
              <a:buChar char="-"/>
            </a:pPr>
            <a:r>
              <a:rPr lang="en-US" sz="1400" dirty="0" err="1"/>
              <a:t>ModSim</a:t>
            </a:r>
            <a:r>
              <a:rPr lang="en-US" sz="1400" dirty="0"/>
              <a:t> limitations and risks</a:t>
            </a:r>
          </a:p>
          <a:p>
            <a:pPr marL="285750" indent="-285750">
              <a:buFontTx/>
              <a:buChar char="-"/>
            </a:pPr>
            <a:r>
              <a:rPr lang="en-US" sz="1400" dirty="0"/>
              <a:t>Peer reviews</a:t>
            </a:r>
          </a:p>
          <a:p>
            <a:pPr marL="285750" indent="-285750">
              <a:buFontTx/>
              <a:buChar char="-"/>
            </a:pPr>
            <a:r>
              <a:rPr lang="en-US" sz="1400" dirty="0"/>
              <a:t>PCMM assessment</a:t>
            </a:r>
          </a:p>
          <a:p>
            <a:pPr marL="285750" indent="-285750">
              <a:buFontTx/>
              <a:buChar char="-"/>
            </a:pPr>
            <a:r>
              <a:rPr lang="en-US" sz="1400" dirty="0"/>
              <a:t>Documentation structure</a:t>
            </a:r>
          </a:p>
          <a:p>
            <a:pPr marL="285750" indent="-285750">
              <a:buFontTx/>
              <a:buChar char="-"/>
            </a:pPr>
            <a:r>
              <a:rPr lang="en-US" sz="1400" dirty="0"/>
              <a:t>Plausible prediction bounds</a:t>
            </a:r>
          </a:p>
          <a:p>
            <a:endParaRPr lang="en-US" sz="1400" dirty="0"/>
          </a:p>
        </p:txBody>
      </p:sp>
      <p:sp>
        <p:nvSpPr>
          <p:cNvPr id="80" name="Title 1">
            <a:extLst>
              <a:ext uri="{FF2B5EF4-FFF2-40B4-BE49-F238E27FC236}">
                <a16:creationId xmlns:a16="http://schemas.microsoft.com/office/drawing/2014/main" id="{1AABEB59-6779-434C-9619-41A3300AFA45}"/>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err="1"/>
              <a:t>CompSim</a:t>
            </a:r>
            <a:r>
              <a:rPr lang="en-US" sz="3200" dirty="0"/>
              <a:t> Credibility Process</a:t>
            </a:r>
          </a:p>
        </p:txBody>
      </p:sp>
      <p:sp>
        <p:nvSpPr>
          <p:cNvPr id="84" name="Title 1">
            <a:extLst>
              <a:ext uri="{FF2B5EF4-FFF2-40B4-BE49-F238E27FC236}">
                <a16:creationId xmlns:a16="http://schemas.microsoft.com/office/drawing/2014/main" id="{D9C119B0-DDC9-49BF-81C0-9875A7AC50FA}"/>
              </a:ext>
            </a:extLst>
          </p:cNvPr>
          <p:cNvSpPr txBox="1">
            <a:spLocks/>
          </p:cNvSpPr>
          <p:nvPr/>
        </p:nvSpPr>
        <p:spPr>
          <a:xfrm>
            <a:off x="3092054" y="1507407"/>
            <a:ext cx="1714800"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latin typeface="+mn-lt"/>
              </a:rPr>
              <a:t>Phenomena, PIRT</a:t>
            </a:r>
          </a:p>
        </p:txBody>
      </p:sp>
      <p:sp>
        <p:nvSpPr>
          <p:cNvPr id="85" name="Title 1">
            <a:extLst>
              <a:ext uri="{FF2B5EF4-FFF2-40B4-BE49-F238E27FC236}">
                <a16:creationId xmlns:a16="http://schemas.microsoft.com/office/drawing/2014/main" id="{F370D151-79CE-4E5F-9C4C-D0891AE6CDDF}"/>
              </a:ext>
            </a:extLst>
          </p:cNvPr>
          <p:cNvSpPr txBox="1">
            <a:spLocks/>
          </p:cNvSpPr>
          <p:nvPr/>
        </p:nvSpPr>
        <p:spPr>
          <a:xfrm>
            <a:off x="6169144" y="1507360"/>
            <a:ext cx="1455177"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latin typeface="+mn-lt"/>
              </a:rPr>
              <a:t>Assess, PCMM</a:t>
            </a:r>
          </a:p>
        </p:txBody>
      </p:sp>
      <p:sp>
        <p:nvSpPr>
          <p:cNvPr id="63" name="Star: 7 Points 62">
            <a:extLst>
              <a:ext uri="{FF2B5EF4-FFF2-40B4-BE49-F238E27FC236}">
                <a16:creationId xmlns:a16="http://schemas.microsoft.com/office/drawing/2014/main" id="{5D11FEC1-FA30-4570-A75A-56F761825E0D}"/>
              </a:ext>
            </a:extLst>
          </p:cNvPr>
          <p:cNvSpPr/>
          <p:nvPr/>
        </p:nvSpPr>
        <p:spPr>
          <a:xfrm>
            <a:off x="3264283" y="1711611"/>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cxnSp>
        <p:nvCxnSpPr>
          <p:cNvPr id="9" name="Straight Arrow Connector 8">
            <a:extLst>
              <a:ext uri="{FF2B5EF4-FFF2-40B4-BE49-F238E27FC236}">
                <a16:creationId xmlns:a16="http://schemas.microsoft.com/office/drawing/2014/main" id="{DFAE842E-339A-40FF-BB48-1399749435FB}"/>
              </a:ext>
            </a:extLst>
          </p:cNvPr>
          <p:cNvCxnSpPr>
            <a:cxnSpLocks/>
            <a:stCxn id="8" idx="0"/>
          </p:cNvCxnSpPr>
          <p:nvPr/>
        </p:nvCxnSpPr>
        <p:spPr>
          <a:xfrm flipH="1" flipV="1">
            <a:off x="1113446" y="2920880"/>
            <a:ext cx="85103" cy="1070904"/>
          </a:xfrm>
          <a:prstGeom prst="straightConnector1">
            <a:avLst/>
          </a:prstGeom>
          <a:ln w="19050">
            <a:solidFill>
              <a:schemeClr val="accent6">
                <a:lumMod val="7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E167173-8AF5-4C6A-AEF5-175D0AA6B4DA}"/>
              </a:ext>
            </a:extLst>
          </p:cNvPr>
          <p:cNvCxnSpPr>
            <a:cxnSpLocks/>
            <a:stCxn id="14" idx="2"/>
          </p:cNvCxnSpPr>
          <p:nvPr/>
        </p:nvCxnSpPr>
        <p:spPr>
          <a:xfrm flipH="1">
            <a:off x="1529779" y="2094946"/>
            <a:ext cx="386590" cy="439519"/>
          </a:xfrm>
          <a:prstGeom prst="straightConnector1">
            <a:avLst/>
          </a:prstGeom>
          <a:ln w="19050">
            <a:solidFill>
              <a:schemeClr val="accent6">
                <a:lumMod val="7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1310F10-E25B-4461-AF47-C4DB202AD7C5}"/>
              </a:ext>
            </a:extLst>
          </p:cNvPr>
          <p:cNvCxnSpPr>
            <a:cxnSpLocks/>
            <a:stCxn id="14" idx="2"/>
          </p:cNvCxnSpPr>
          <p:nvPr/>
        </p:nvCxnSpPr>
        <p:spPr>
          <a:xfrm>
            <a:off x="1916369" y="2094946"/>
            <a:ext cx="239960" cy="300029"/>
          </a:xfrm>
          <a:prstGeom prst="straightConnector1">
            <a:avLst/>
          </a:prstGeom>
          <a:ln w="19050">
            <a:solidFill>
              <a:schemeClr val="accent6">
                <a:lumMod val="7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6FFEAE3-C122-461E-94A6-B1E295711F98}"/>
              </a:ext>
            </a:extLst>
          </p:cNvPr>
          <p:cNvCxnSpPr>
            <a:cxnSpLocks/>
          </p:cNvCxnSpPr>
          <p:nvPr/>
        </p:nvCxnSpPr>
        <p:spPr>
          <a:xfrm flipH="1">
            <a:off x="1206091" y="1844650"/>
            <a:ext cx="742718" cy="796389"/>
          </a:xfrm>
          <a:prstGeom prst="straightConnector1">
            <a:avLst/>
          </a:prstGeom>
          <a:ln w="19050">
            <a:solidFill>
              <a:schemeClr val="accent6">
                <a:lumMod val="75000"/>
              </a:schemeClr>
            </a:solidFill>
            <a:tailEnd type="triangle" w="med" len="lg"/>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040107CC-9F9D-47A8-8636-80206B59DEAE}"/>
              </a:ext>
            </a:extLst>
          </p:cNvPr>
          <p:cNvSpPr txBox="1"/>
          <p:nvPr/>
        </p:nvSpPr>
        <p:spPr>
          <a:xfrm>
            <a:off x="2624858" y="2191291"/>
            <a:ext cx="2649193" cy="2246769"/>
          </a:xfrm>
          <a:prstGeom prst="rect">
            <a:avLst/>
          </a:prstGeom>
          <a:solidFill>
            <a:schemeClr val="bg2"/>
          </a:solidFill>
          <a:ln>
            <a:solidFill>
              <a:schemeClr val="accent1">
                <a:shade val="50000"/>
              </a:schemeClr>
            </a:solidFill>
          </a:ln>
        </p:spPr>
        <p:txBody>
          <a:bodyPr wrap="square" rtlCol="0">
            <a:spAutoFit/>
          </a:bodyPr>
          <a:lstStyle/>
          <a:p>
            <a:r>
              <a:rPr lang="en-US" sz="1400" dirty="0"/>
              <a:t>Defining key physical phenomena and ranking importance is the primary function of a PIRT (Phenomena Identification and Ranking Table). A secondary function is to further assess the adequacy and gaps in the simulation capabilities, and available experimental data in an expanded PIRT </a:t>
            </a:r>
          </a:p>
        </p:txBody>
      </p:sp>
      <p:sp>
        <p:nvSpPr>
          <p:cNvPr id="14" name="TextBox 13">
            <a:extLst>
              <a:ext uri="{FF2B5EF4-FFF2-40B4-BE49-F238E27FC236}">
                <a16:creationId xmlns:a16="http://schemas.microsoft.com/office/drawing/2014/main" id="{F26C996A-CA4D-444D-B94B-909607B0715A}"/>
              </a:ext>
            </a:extLst>
          </p:cNvPr>
          <p:cNvSpPr txBox="1"/>
          <p:nvPr/>
        </p:nvSpPr>
        <p:spPr>
          <a:xfrm>
            <a:off x="944697" y="1263949"/>
            <a:ext cx="1943343" cy="830997"/>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Note: Dakota studies recommended to be done here</a:t>
            </a:r>
          </a:p>
        </p:txBody>
      </p:sp>
      <p:sp>
        <p:nvSpPr>
          <p:cNvPr id="23" name="Title 1">
            <a:extLst>
              <a:ext uri="{FF2B5EF4-FFF2-40B4-BE49-F238E27FC236}">
                <a16:creationId xmlns:a16="http://schemas.microsoft.com/office/drawing/2014/main" id="{CD8DD4AC-F55F-4DB9-AD01-82C3ABD79122}"/>
              </a:ext>
            </a:extLst>
          </p:cNvPr>
          <p:cNvSpPr txBox="1">
            <a:spLocks/>
          </p:cNvSpPr>
          <p:nvPr/>
        </p:nvSpPr>
        <p:spPr>
          <a:xfrm>
            <a:off x="7800975" y="5737751"/>
            <a:ext cx="3418741" cy="281259"/>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500" dirty="0">
                <a:latin typeface="+mn-lt"/>
              </a:rPr>
              <a:t>Generate</a:t>
            </a:r>
            <a:r>
              <a:rPr lang="en-US" sz="1400" dirty="0">
                <a:latin typeface="+mn-lt"/>
              </a:rPr>
              <a:t> Credibility Report from Current State</a:t>
            </a:r>
          </a:p>
        </p:txBody>
      </p:sp>
      <p:sp>
        <p:nvSpPr>
          <p:cNvPr id="24" name="Title 1">
            <a:extLst>
              <a:ext uri="{FF2B5EF4-FFF2-40B4-BE49-F238E27FC236}">
                <a16:creationId xmlns:a16="http://schemas.microsoft.com/office/drawing/2014/main" id="{12F1D5A7-CF03-4627-BB4E-215B3942232C}"/>
              </a:ext>
            </a:extLst>
          </p:cNvPr>
          <p:cNvSpPr txBox="1">
            <a:spLocks/>
          </p:cNvSpPr>
          <p:nvPr/>
        </p:nvSpPr>
        <p:spPr>
          <a:xfrm>
            <a:off x="9264519" y="1507360"/>
            <a:ext cx="1342000"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latin typeface="+mn-lt"/>
              </a:rPr>
              <a:t>Communicate</a:t>
            </a:r>
          </a:p>
        </p:txBody>
      </p:sp>
    </p:spTree>
    <p:extLst>
      <p:ext uri="{BB962C8B-B14F-4D97-AF65-F5344CB8AC3E}">
        <p14:creationId xmlns:p14="http://schemas.microsoft.com/office/powerpoint/2010/main" val="3130944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EE7F8D-30A9-4924-A7E2-4F4BDDE58CA3}"/>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4326269" y="1294011"/>
            <a:ext cx="5100096"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t>Assess, PCMM</a:t>
            </a:r>
          </a:p>
        </p:txBody>
      </p:sp>
      <p:pic>
        <p:nvPicPr>
          <p:cNvPr id="2" name="Picture 1">
            <a:extLst>
              <a:ext uri="{FF2B5EF4-FFF2-40B4-BE49-F238E27FC236}">
                <a16:creationId xmlns:a16="http://schemas.microsoft.com/office/drawing/2014/main" id="{08361760-1DB1-41A2-A1B5-077C4A9B7FCE}"/>
              </a:ext>
            </a:extLst>
          </p:cNvPr>
          <p:cNvPicPr>
            <a:picLocks noChangeAspect="1"/>
          </p:cNvPicPr>
          <p:nvPr/>
        </p:nvPicPr>
        <p:blipFill rotWithShape="1">
          <a:blip r:embed="rId3"/>
          <a:srcRect l="19499" t="7313" r="23195" b="6283"/>
          <a:stretch/>
        </p:blipFill>
        <p:spPr>
          <a:xfrm>
            <a:off x="4840584" y="1805537"/>
            <a:ext cx="4071465" cy="4090965"/>
          </a:xfrm>
          <a:prstGeom prst="rect">
            <a:avLst/>
          </a:prstGeom>
        </p:spPr>
      </p:pic>
      <p:sp>
        <p:nvSpPr>
          <p:cNvPr id="63" name="Star: 7 Points 62">
            <a:extLst>
              <a:ext uri="{FF2B5EF4-FFF2-40B4-BE49-F238E27FC236}">
                <a16:creationId xmlns:a16="http://schemas.microsoft.com/office/drawing/2014/main" id="{5D11FEC1-FA30-4570-A75A-56F761825E0D}"/>
              </a:ext>
            </a:extLst>
          </p:cNvPr>
          <p:cNvSpPr/>
          <p:nvPr/>
        </p:nvSpPr>
        <p:spPr>
          <a:xfrm>
            <a:off x="8058320" y="1093620"/>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22" name="Title 1">
            <a:extLst>
              <a:ext uri="{FF2B5EF4-FFF2-40B4-BE49-F238E27FC236}">
                <a16:creationId xmlns:a16="http://schemas.microsoft.com/office/drawing/2014/main" id="{5ABADFFD-8B63-42B8-8F5D-D768E2FB6CCD}"/>
              </a:ext>
            </a:extLst>
          </p:cNvPr>
          <p:cNvSpPr txBox="1">
            <a:spLocks/>
          </p:cNvSpPr>
          <p:nvPr/>
        </p:nvSpPr>
        <p:spPr>
          <a:xfrm>
            <a:off x="10037947"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9" name="TextBox 8">
            <a:extLst>
              <a:ext uri="{FF2B5EF4-FFF2-40B4-BE49-F238E27FC236}">
                <a16:creationId xmlns:a16="http://schemas.microsoft.com/office/drawing/2014/main" id="{31EA17D8-9A98-4046-B6E4-7806CFC40E7C}"/>
              </a:ext>
            </a:extLst>
          </p:cNvPr>
          <p:cNvSpPr txBox="1"/>
          <p:nvPr/>
        </p:nvSpPr>
        <p:spPr>
          <a:xfrm>
            <a:off x="436760" y="1210899"/>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10" name="TextBox 9">
            <a:extLst>
              <a:ext uri="{FF2B5EF4-FFF2-40B4-BE49-F238E27FC236}">
                <a16:creationId xmlns:a16="http://schemas.microsoft.com/office/drawing/2014/main" id="{6E591EFE-82A9-43BD-A662-06D01BD9DB09}"/>
              </a:ext>
            </a:extLst>
          </p:cNvPr>
          <p:cNvSpPr txBox="1"/>
          <p:nvPr/>
        </p:nvSpPr>
        <p:spPr>
          <a:xfrm>
            <a:off x="541452" y="1799753"/>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11" name="TextBox 10">
            <a:extLst>
              <a:ext uri="{FF2B5EF4-FFF2-40B4-BE49-F238E27FC236}">
                <a16:creationId xmlns:a16="http://schemas.microsoft.com/office/drawing/2014/main" id="{9AD9C954-8282-4C9C-BA07-B53A23FCD21B}"/>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12" name="TextBox 11">
            <a:extLst>
              <a:ext uri="{FF2B5EF4-FFF2-40B4-BE49-F238E27FC236}">
                <a16:creationId xmlns:a16="http://schemas.microsoft.com/office/drawing/2014/main" id="{8652C719-2531-48BF-9313-7DCFB65BE4C7}"/>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2259319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EE7F8D-30A9-4924-A7E2-4F4BDDE58CA3}"/>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19916" y="735033"/>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itle 1">
            <a:extLst>
              <a:ext uri="{FF2B5EF4-FFF2-40B4-BE49-F238E27FC236}">
                <a16:creationId xmlns:a16="http://schemas.microsoft.com/office/drawing/2014/main" id="{84862C28-AABA-4E3D-A0FA-40A099AFBBCE}"/>
              </a:ext>
            </a:extLst>
          </p:cNvPr>
          <p:cNvSpPr txBox="1">
            <a:spLocks/>
          </p:cNvSpPr>
          <p:nvPr/>
        </p:nvSpPr>
        <p:spPr>
          <a:xfrm>
            <a:off x="3092054" y="1507407"/>
            <a:ext cx="1714800"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latin typeface="+mn-lt"/>
              </a:rPr>
              <a:t>Phenomena, PIRT</a:t>
            </a:r>
          </a:p>
        </p:txBody>
      </p:sp>
      <p:sp>
        <p:nvSpPr>
          <p:cNvPr id="59" name="Title 1">
            <a:extLst>
              <a:ext uri="{FF2B5EF4-FFF2-40B4-BE49-F238E27FC236}">
                <a16:creationId xmlns:a16="http://schemas.microsoft.com/office/drawing/2014/main" id="{CAD6E8D7-1754-4C56-BC0B-F944D1FECCDC}"/>
              </a:ext>
            </a:extLst>
          </p:cNvPr>
          <p:cNvSpPr txBox="1">
            <a:spLocks/>
          </p:cNvSpPr>
          <p:nvPr/>
        </p:nvSpPr>
        <p:spPr>
          <a:xfrm>
            <a:off x="6169144" y="1507360"/>
            <a:ext cx="1455177"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latin typeface="+mn-lt"/>
              </a:rPr>
              <a:t>Assess, PCMM</a:t>
            </a:r>
          </a:p>
        </p:txBody>
      </p:sp>
      <p:sp>
        <p:nvSpPr>
          <p:cNvPr id="60" name="Title 1">
            <a:extLst>
              <a:ext uri="{FF2B5EF4-FFF2-40B4-BE49-F238E27FC236}">
                <a16:creationId xmlns:a16="http://schemas.microsoft.com/office/drawing/2014/main" id="{928D9622-DF04-4B45-80F6-02862088969F}"/>
              </a:ext>
            </a:extLst>
          </p:cNvPr>
          <p:cNvSpPr txBox="1">
            <a:spLocks/>
          </p:cNvSpPr>
          <p:nvPr/>
        </p:nvSpPr>
        <p:spPr>
          <a:xfrm>
            <a:off x="9167778" y="1514259"/>
            <a:ext cx="1342000"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latin typeface="+mn-lt"/>
              </a:rPr>
              <a:t>Communicate</a:t>
            </a:r>
          </a:p>
        </p:txBody>
      </p:sp>
      <p:sp>
        <p:nvSpPr>
          <p:cNvPr id="63" name="Star: 7 Points 62">
            <a:extLst>
              <a:ext uri="{FF2B5EF4-FFF2-40B4-BE49-F238E27FC236}">
                <a16:creationId xmlns:a16="http://schemas.microsoft.com/office/drawing/2014/main" id="{5D11FEC1-FA30-4570-A75A-56F761825E0D}"/>
              </a:ext>
            </a:extLst>
          </p:cNvPr>
          <p:cNvSpPr/>
          <p:nvPr/>
        </p:nvSpPr>
        <p:spPr>
          <a:xfrm>
            <a:off x="9329049" y="1721798"/>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64" name="TextBox 63">
            <a:extLst>
              <a:ext uri="{FF2B5EF4-FFF2-40B4-BE49-F238E27FC236}">
                <a16:creationId xmlns:a16="http://schemas.microsoft.com/office/drawing/2014/main" id="{040107CC-9F9D-47A8-8636-80206B59DEAE}"/>
              </a:ext>
            </a:extLst>
          </p:cNvPr>
          <p:cNvSpPr txBox="1"/>
          <p:nvPr/>
        </p:nvSpPr>
        <p:spPr>
          <a:xfrm>
            <a:off x="2624858" y="2191291"/>
            <a:ext cx="2649193" cy="2246769"/>
          </a:xfrm>
          <a:prstGeom prst="rect">
            <a:avLst/>
          </a:prstGeom>
          <a:solidFill>
            <a:schemeClr val="bg2"/>
          </a:solidFill>
          <a:ln>
            <a:solidFill>
              <a:schemeClr val="tx2">
                <a:lumMod val="60000"/>
                <a:lumOff val="40000"/>
              </a:schemeClr>
            </a:solidFill>
          </a:ln>
        </p:spPr>
        <p:txBody>
          <a:bodyPr wrap="square" rtlCol="0">
            <a:spAutoFit/>
          </a:bodyPr>
          <a:lstStyle/>
          <a:p>
            <a:r>
              <a:rPr lang="en-US" sz="1400" dirty="0"/>
              <a:t>Defining key physical phenomena and ranking importance is the primary function of a PIRT (Phenomena Identification and Ranking Table). A secondary function is to further assess the adequacy and gaps in the simulation capabilities, and available experimental data in an expanded PIRT </a:t>
            </a:r>
          </a:p>
        </p:txBody>
      </p:sp>
      <p:pic>
        <p:nvPicPr>
          <p:cNvPr id="74" name="Picture 73">
            <a:extLst>
              <a:ext uri="{FF2B5EF4-FFF2-40B4-BE49-F238E27FC236}">
                <a16:creationId xmlns:a16="http://schemas.microsoft.com/office/drawing/2014/main" id="{721E1F3A-BCB8-49A1-917B-660FF9BC840C}"/>
              </a:ext>
            </a:extLst>
          </p:cNvPr>
          <p:cNvPicPr>
            <a:picLocks noChangeAspect="1"/>
          </p:cNvPicPr>
          <p:nvPr/>
        </p:nvPicPr>
        <p:blipFill>
          <a:blip r:embed="rId3"/>
          <a:stretch>
            <a:fillRect/>
          </a:stretch>
        </p:blipFill>
        <p:spPr>
          <a:xfrm>
            <a:off x="3505424" y="4826854"/>
            <a:ext cx="888060" cy="498977"/>
          </a:xfrm>
          <a:prstGeom prst="rect">
            <a:avLst/>
          </a:prstGeom>
        </p:spPr>
      </p:pic>
      <p:sp>
        <p:nvSpPr>
          <p:cNvPr id="75" name="TextBox 74">
            <a:extLst>
              <a:ext uri="{FF2B5EF4-FFF2-40B4-BE49-F238E27FC236}">
                <a16:creationId xmlns:a16="http://schemas.microsoft.com/office/drawing/2014/main" id="{29B39E2A-A84E-489F-86F5-0B58EC55C181}"/>
              </a:ext>
            </a:extLst>
          </p:cNvPr>
          <p:cNvSpPr txBox="1"/>
          <p:nvPr/>
        </p:nvSpPr>
        <p:spPr>
          <a:xfrm>
            <a:off x="3502696" y="5308527"/>
            <a:ext cx="893516" cy="276999"/>
          </a:xfrm>
          <a:prstGeom prst="rect">
            <a:avLst/>
          </a:prstGeom>
          <a:solidFill>
            <a:schemeClr val="accent1">
              <a:lumMod val="75000"/>
            </a:schemeClr>
          </a:solidFill>
        </p:spPr>
        <p:txBody>
          <a:bodyPr wrap="square" rtlCol="0">
            <a:spAutoFit/>
          </a:bodyPr>
          <a:lstStyle/>
          <a:p>
            <a:r>
              <a:rPr lang="en-US" sz="1200" dirty="0">
                <a:solidFill>
                  <a:schemeClr val="bg1"/>
                </a:solidFill>
              </a:rPr>
              <a:t>Reference</a:t>
            </a:r>
          </a:p>
        </p:txBody>
      </p:sp>
      <p:sp>
        <p:nvSpPr>
          <p:cNvPr id="76" name="TextBox 75">
            <a:extLst>
              <a:ext uri="{FF2B5EF4-FFF2-40B4-BE49-F238E27FC236}">
                <a16:creationId xmlns:a16="http://schemas.microsoft.com/office/drawing/2014/main" id="{CBB2EBF1-3332-4A3E-B600-53534BB23828}"/>
              </a:ext>
            </a:extLst>
          </p:cNvPr>
          <p:cNvSpPr txBox="1"/>
          <p:nvPr/>
        </p:nvSpPr>
        <p:spPr>
          <a:xfrm>
            <a:off x="5572136" y="2191291"/>
            <a:ext cx="2649193" cy="2462213"/>
          </a:xfrm>
          <a:prstGeom prst="rect">
            <a:avLst/>
          </a:prstGeom>
          <a:solidFill>
            <a:schemeClr val="bg2"/>
          </a:solidFill>
          <a:ln>
            <a:solidFill>
              <a:schemeClr val="tx2">
                <a:lumMod val="60000"/>
                <a:lumOff val="40000"/>
              </a:schemeClr>
            </a:solidFill>
          </a:ln>
        </p:spPr>
        <p:txBody>
          <a:bodyPr wrap="square" rtlCol="0">
            <a:spAutoFit/>
          </a:bodyPr>
          <a:lstStyle/>
          <a:p>
            <a:r>
              <a:rPr lang="en-US" sz="1400" dirty="0"/>
              <a:t>The Predictive Capability Maturity Model is an expert elicitation process designed to characterize and communicate the completeness and rigor of the approaches used in computational model definition, code and solution verification, validation, and uncertainty quantification for an application prediction.</a:t>
            </a:r>
          </a:p>
        </p:txBody>
      </p:sp>
      <p:pic>
        <p:nvPicPr>
          <p:cNvPr id="77" name="Picture 76">
            <a:extLst>
              <a:ext uri="{FF2B5EF4-FFF2-40B4-BE49-F238E27FC236}">
                <a16:creationId xmlns:a16="http://schemas.microsoft.com/office/drawing/2014/main" id="{D2EE9D59-201F-472F-887B-4D4CD3D23F45}"/>
              </a:ext>
            </a:extLst>
          </p:cNvPr>
          <p:cNvPicPr>
            <a:picLocks noChangeAspect="1"/>
          </p:cNvPicPr>
          <p:nvPr/>
        </p:nvPicPr>
        <p:blipFill>
          <a:blip r:embed="rId3"/>
          <a:stretch>
            <a:fillRect/>
          </a:stretch>
        </p:blipFill>
        <p:spPr>
          <a:xfrm>
            <a:off x="6452702" y="4826854"/>
            <a:ext cx="888060" cy="498977"/>
          </a:xfrm>
          <a:prstGeom prst="rect">
            <a:avLst/>
          </a:prstGeom>
        </p:spPr>
      </p:pic>
      <p:sp>
        <p:nvSpPr>
          <p:cNvPr id="78" name="TextBox 77">
            <a:extLst>
              <a:ext uri="{FF2B5EF4-FFF2-40B4-BE49-F238E27FC236}">
                <a16:creationId xmlns:a16="http://schemas.microsoft.com/office/drawing/2014/main" id="{2B7197D6-F18E-4289-B916-3AC3A56BFCCB}"/>
              </a:ext>
            </a:extLst>
          </p:cNvPr>
          <p:cNvSpPr txBox="1"/>
          <p:nvPr/>
        </p:nvSpPr>
        <p:spPr>
          <a:xfrm>
            <a:off x="6449974" y="5308527"/>
            <a:ext cx="893516" cy="276999"/>
          </a:xfrm>
          <a:prstGeom prst="rect">
            <a:avLst/>
          </a:prstGeom>
          <a:solidFill>
            <a:schemeClr val="accent1">
              <a:lumMod val="75000"/>
            </a:schemeClr>
          </a:solidFill>
        </p:spPr>
        <p:txBody>
          <a:bodyPr wrap="square" rtlCol="0">
            <a:spAutoFit/>
          </a:bodyPr>
          <a:lstStyle/>
          <a:p>
            <a:r>
              <a:rPr lang="en-US" sz="1200" dirty="0">
                <a:solidFill>
                  <a:schemeClr val="bg1"/>
                </a:solidFill>
              </a:rPr>
              <a:t>Reference</a:t>
            </a:r>
          </a:p>
        </p:txBody>
      </p:sp>
      <p:sp>
        <p:nvSpPr>
          <p:cNvPr id="79" name="TextBox 78">
            <a:extLst>
              <a:ext uri="{FF2B5EF4-FFF2-40B4-BE49-F238E27FC236}">
                <a16:creationId xmlns:a16="http://schemas.microsoft.com/office/drawing/2014/main" id="{EEF8C80A-3578-4D45-BBC8-03BB5ED07C29}"/>
              </a:ext>
            </a:extLst>
          </p:cNvPr>
          <p:cNvSpPr txBox="1"/>
          <p:nvPr/>
        </p:nvSpPr>
        <p:spPr>
          <a:xfrm>
            <a:off x="8514182" y="2191290"/>
            <a:ext cx="2649193" cy="2031325"/>
          </a:xfrm>
          <a:prstGeom prst="rect">
            <a:avLst/>
          </a:prstGeom>
          <a:solidFill>
            <a:schemeClr val="bg2"/>
          </a:solidFill>
          <a:ln>
            <a:solidFill>
              <a:schemeClr val="tx2">
                <a:lumMod val="60000"/>
                <a:lumOff val="40000"/>
              </a:schemeClr>
            </a:solidFill>
          </a:ln>
        </p:spPr>
        <p:txBody>
          <a:bodyPr wrap="square" rtlCol="0">
            <a:spAutoFit/>
          </a:bodyPr>
          <a:lstStyle/>
          <a:p>
            <a:r>
              <a:rPr lang="en-US" sz="1400" dirty="0"/>
              <a:t>References to documents with details of </a:t>
            </a:r>
          </a:p>
          <a:p>
            <a:pPr marL="285750" indent="-285750">
              <a:buFontTx/>
              <a:buChar char="-"/>
            </a:pPr>
            <a:endParaRPr lang="en-US" sz="1400" dirty="0"/>
          </a:p>
          <a:p>
            <a:pPr marL="285750" indent="-285750">
              <a:buFontTx/>
              <a:buChar char="-"/>
            </a:pPr>
            <a:r>
              <a:rPr lang="en-US" sz="1400" dirty="0" err="1"/>
              <a:t>ModSim</a:t>
            </a:r>
            <a:r>
              <a:rPr lang="en-US" sz="1400" dirty="0"/>
              <a:t> limitations and risks</a:t>
            </a:r>
          </a:p>
          <a:p>
            <a:pPr marL="285750" indent="-285750">
              <a:buFontTx/>
              <a:buChar char="-"/>
            </a:pPr>
            <a:r>
              <a:rPr lang="en-US" sz="1400" dirty="0"/>
              <a:t>Peer reviews</a:t>
            </a:r>
          </a:p>
          <a:p>
            <a:pPr marL="285750" indent="-285750">
              <a:buFontTx/>
              <a:buChar char="-"/>
            </a:pPr>
            <a:r>
              <a:rPr lang="en-US" sz="1400" dirty="0"/>
              <a:t>PCMM assessment</a:t>
            </a:r>
          </a:p>
          <a:p>
            <a:pPr marL="285750" indent="-285750">
              <a:buFontTx/>
              <a:buChar char="-"/>
            </a:pPr>
            <a:r>
              <a:rPr lang="en-US" sz="1400" dirty="0"/>
              <a:t>Documentation structure</a:t>
            </a:r>
          </a:p>
          <a:p>
            <a:pPr marL="285750" indent="-285750">
              <a:buFontTx/>
              <a:buChar char="-"/>
            </a:pPr>
            <a:r>
              <a:rPr lang="en-US" sz="1400" dirty="0"/>
              <a:t>Plausible prediction bounds</a:t>
            </a:r>
          </a:p>
          <a:p>
            <a:endParaRPr lang="en-US" sz="1400" dirty="0"/>
          </a:p>
        </p:txBody>
      </p:sp>
      <p:sp>
        <p:nvSpPr>
          <p:cNvPr id="22" name="Title 1">
            <a:extLst>
              <a:ext uri="{FF2B5EF4-FFF2-40B4-BE49-F238E27FC236}">
                <a16:creationId xmlns:a16="http://schemas.microsoft.com/office/drawing/2014/main" id="{F8408438-0D73-406A-BABE-94EDA842D8A0}"/>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err="1"/>
              <a:t>CompSim</a:t>
            </a:r>
            <a:r>
              <a:rPr lang="en-US" sz="3200" dirty="0"/>
              <a:t> Credibility Process</a:t>
            </a:r>
          </a:p>
        </p:txBody>
      </p:sp>
      <p:sp>
        <p:nvSpPr>
          <p:cNvPr id="17" name="Title 1">
            <a:extLst>
              <a:ext uri="{FF2B5EF4-FFF2-40B4-BE49-F238E27FC236}">
                <a16:creationId xmlns:a16="http://schemas.microsoft.com/office/drawing/2014/main" id="{5A0FFC47-A97B-4FEC-B5A2-DB18809549C2}"/>
              </a:ext>
            </a:extLst>
          </p:cNvPr>
          <p:cNvSpPr txBox="1">
            <a:spLocks/>
          </p:cNvSpPr>
          <p:nvPr/>
        </p:nvSpPr>
        <p:spPr>
          <a:xfrm>
            <a:off x="7800975" y="5737751"/>
            <a:ext cx="3418741" cy="281259"/>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500" dirty="0">
                <a:latin typeface="+mn-lt"/>
              </a:rPr>
              <a:t>Generate</a:t>
            </a:r>
            <a:r>
              <a:rPr lang="en-US" sz="1400" dirty="0">
                <a:latin typeface="+mn-lt"/>
              </a:rPr>
              <a:t> Credibility Report from Current State</a:t>
            </a:r>
          </a:p>
        </p:txBody>
      </p:sp>
      <p:sp>
        <p:nvSpPr>
          <p:cNvPr id="18" name="TextBox 17">
            <a:extLst>
              <a:ext uri="{FF2B5EF4-FFF2-40B4-BE49-F238E27FC236}">
                <a16:creationId xmlns:a16="http://schemas.microsoft.com/office/drawing/2014/main" id="{6A64F6FD-9B77-4837-B685-EE4073BC667A}"/>
              </a:ext>
            </a:extLst>
          </p:cNvPr>
          <p:cNvSpPr txBox="1"/>
          <p:nvPr/>
        </p:nvSpPr>
        <p:spPr>
          <a:xfrm>
            <a:off x="436760" y="1210899"/>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19" name="TextBox 18">
            <a:extLst>
              <a:ext uri="{FF2B5EF4-FFF2-40B4-BE49-F238E27FC236}">
                <a16:creationId xmlns:a16="http://schemas.microsoft.com/office/drawing/2014/main" id="{823A51CE-C99D-4C6C-8A60-3EC47CA778CD}"/>
              </a:ext>
            </a:extLst>
          </p:cNvPr>
          <p:cNvSpPr txBox="1"/>
          <p:nvPr/>
        </p:nvSpPr>
        <p:spPr>
          <a:xfrm>
            <a:off x="541452" y="1799753"/>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20" name="TextBox 19">
            <a:extLst>
              <a:ext uri="{FF2B5EF4-FFF2-40B4-BE49-F238E27FC236}">
                <a16:creationId xmlns:a16="http://schemas.microsoft.com/office/drawing/2014/main" id="{C96BDE7C-1817-47B1-AB2B-0197018BC301}"/>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21" name="TextBox 20">
            <a:extLst>
              <a:ext uri="{FF2B5EF4-FFF2-40B4-BE49-F238E27FC236}">
                <a16:creationId xmlns:a16="http://schemas.microsoft.com/office/drawing/2014/main" id="{5CD8FA55-31C9-4855-8604-032E384299D0}"/>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2057089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EE7F8D-30A9-4924-A7E2-4F4BDDE58CA3}"/>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4326269" y="1294011"/>
            <a:ext cx="5100096"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t>Communicate</a:t>
            </a:r>
          </a:p>
        </p:txBody>
      </p:sp>
      <p:sp>
        <p:nvSpPr>
          <p:cNvPr id="22" name="Title 1">
            <a:extLst>
              <a:ext uri="{FF2B5EF4-FFF2-40B4-BE49-F238E27FC236}">
                <a16:creationId xmlns:a16="http://schemas.microsoft.com/office/drawing/2014/main" id="{5ABADFFD-8B63-42B8-8F5D-D768E2FB6CCD}"/>
              </a:ext>
            </a:extLst>
          </p:cNvPr>
          <p:cNvSpPr txBox="1">
            <a:spLocks/>
          </p:cNvSpPr>
          <p:nvPr/>
        </p:nvSpPr>
        <p:spPr>
          <a:xfrm>
            <a:off x="10037947"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9" name="TextBox 8">
            <a:extLst>
              <a:ext uri="{FF2B5EF4-FFF2-40B4-BE49-F238E27FC236}">
                <a16:creationId xmlns:a16="http://schemas.microsoft.com/office/drawing/2014/main" id="{DDEC630F-E78C-4972-A594-91AFEA97407C}"/>
              </a:ext>
            </a:extLst>
          </p:cNvPr>
          <p:cNvSpPr txBox="1"/>
          <p:nvPr/>
        </p:nvSpPr>
        <p:spPr>
          <a:xfrm>
            <a:off x="4284318" y="1828561"/>
            <a:ext cx="5626445" cy="1600438"/>
          </a:xfrm>
          <a:prstGeom prst="rect">
            <a:avLst/>
          </a:prstGeom>
          <a:solidFill>
            <a:schemeClr val="bg2"/>
          </a:solidFill>
          <a:ln>
            <a:solidFill>
              <a:schemeClr val="tx2">
                <a:lumMod val="60000"/>
                <a:lumOff val="40000"/>
              </a:schemeClr>
            </a:solidFill>
          </a:ln>
        </p:spPr>
        <p:txBody>
          <a:bodyPr wrap="square" rtlCol="0">
            <a:spAutoFit/>
          </a:bodyPr>
          <a:lstStyle/>
          <a:p>
            <a:pPr marL="285750" indent="-285750">
              <a:buFontTx/>
              <a:buChar char="-"/>
            </a:pPr>
            <a:endParaRPr lang="en-US" sz="1400" dirty="0"/>
          </a:p>
          <a:p>
            <a:pPr marL="285750" indent="-285750">
              <a:buFontTx/>
              <a:buChar char="-"/>
            </a:pPr>
            <a:r>
              <a:rPr lang="en-US" sz="1400" dirty="0" err="1"/>
              <a:t>ModSim</a:t>
            </a:r>
            <a:r>
              <a:rPr lang="en-US" sz="1400" dirty="0"/>
              <a:t> limitations and risks</a:t>
            </a:r>
          </a:p>
          <a:p>
            <a:pPr marL="285750" indent="-285750">
              <a:buFontTx/>
              <a:buChar char="-"/>
            </a:pPr>
            <a:r>
              <a:rPr lang="en-US" sz="1400" dirty="0"/>
              <a:t>Peer reviews</a:t>
            </a:r>
          </a:p>
          <a:p>
            <a:pPr marL="285750" indent="-285750">
              <a:buFontTx/>
              <a:buChar char="-"/>
            </a:pPr>
            <a:r>
              <a:rPr lang="en-US" sz="1400" dirty="0"/>
              <a:t>PCMM assessment</a:t>
            </a:r>
          </a:p>
          <a:p>
            <a:pPr marL="285750" indent="-285750">
              <a:buFontTx/>
              <a:buChar char="-"/>
            </a:pPr>
            <a:r>
              <a:rPr lang="en-US" sz="1400" dirty="0"/>
              <a:t>Documentation structure</a:t>
            </a:r>
          </a:p>
          <a:p>
            <a:pPr marL="285750" indent="-285750">
              <a:buFontTx/>
              <a:buChar char="-"/>
            </a:pPr>
            <a:r>
              <a:rPr lang="en-US" sz="1400" dirty="0"/>
              <a:t>Plausible prediction bounds</a:t>
            </a:r>
          </a:p>
          <a:p>
            <a:endParaRPr lang="en-US" sz="1400" dirty="0"/>
          </a:p>
        </p:txBody>
      </p:sp>
      <p:sp>
        <p:nvSpPr>
          <p:cNvPr id="63" name="Star: 7 Points 62">
            <a:extLst>
              <a:ext uri="{FF2B5EF4-FFF2-40B4-BE49-F238E27FC236}">
                <a16:creationId xmlns:a16="http://schemas.microsoft.com/office/drawing/2014/main" id="{5D11FEC1-FA30-4570-A75A-56F761825E0D}"/>
              </a:ext>
            </a:extLst>
          </p:cNvPr>
          <p:cNvSpPr/>
          <p:nvPr/>
        </p:nvSpPr>
        <p:spPr>
          <a:xfrm>
            <a:off x="3899404" y="2255008"/>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0" name="TextBox 9">
            <a:extLst>
              <a:ext uri="{FF2B5EF4-FFF2-40B4-BE49-F238E27FC236}">
                <a16:creationId xmlns:a16="http://schemas.microsoft.com/office/drawing/2014/main" id="{07B6BCB8-C493-47CE-BECD-C247F5B79D3D}"/>
              </a:ext>
            </a:extLst>
          </p:cNvPr>
          <p:cNvSpPr txBox="1"/>
          <p:nvPr/>
        </p:nvSpPr>
        <p:spPr>
          <a:xfrm>
            <a:off x="436760" y="1210899"/>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11" name="TextBox 10">
            <a:extLst>
              <a:ext uri="{FF2B5EF4-FFF2-40B4-BE49-F238E27FC236}">
                <a16:creationId xmlns:a16="http://schemas.microsoft.com/office/drawing/2014/main" id="{0529A0BF-664E-4C1C-92E9-56843770F086}"/>
              </a:ext>
            </a:extLst>
          </p:cNvPr>
          <p:cNvSpPr txBox="1"/>
          <p:nvPr/>
        </p:nvSpPr>
        <p:spPr>
          <a:xfrm>
            <a:off x="541452" y="1799753"/>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12" name="TextBox 11">
            <a:extLst>
              <a:ext uri="{FF2B5EF4-FFF2-40B4-BE49-F238E27FC236}">
                <a16:creationId xmlns:a16="http://schemas.microsoft.com/office/drawing/2014/main" id="{E0D76A8D-E73D-4091-A0D1-A9E6CE5EA22D}"/>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13" name="TextBox 12">
            <a:extLst>
              <a:ext uri="{FF2B5EF4-FFF2-40B4-BE49-F238E27FC236}">
                <a16:creationId xmlns:a16="http://schemas.microsoft.com/office/drawing/2014/main" id="{40C74653-E1E8-472E-88CE-2CFA4B20C075}"/>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32557962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EE7F8D-30A9-4924-A7E2-4F4BDDE58CA3}"/>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4326269" y="1294011"/>
            <a:ext cx="5100096"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Communicate -&gt; Peer Reviews</a:t>
            </a:r>
          </a:p>
        </p:txBody>
      </p:sp>
      <p:sp>
        <p:nvSpPr>
          <p:cNvPr id="22" name="Title 1">
            <a:extLst>
              <a:ext uri="{FF2B5EF4-FFF2-40B4-BE49-F238E27FC236}">
                <a16:creationId xmlns:a16="http://schemas.microsoft.com/office/drawing/2014/main" id="{5ABADFFD-8B63-42B8-8F5D-D768E2FB6CCD}"/>
              </a:ext>
            </a:extLst>
          </p:cNvPr>
          <p:cNvSpPr txBox="1">
            <a:spLocks/>
          </p:cNvSpPr>
          <p:nvPr/>
        </p:nvSpPr>
        <p:spPr>
          <a:xfrm>
            <a:off x="10037947"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5" name="Title 1">
            <a:extLst>
              <a:ext uri="{FF2B5EF4-FFF2-40B4-BE49-F238E27FC236}">
                <a16:creationId xmlns:a16="http://schemas.microsoft.com/office/drawing/2014/main" id="{57D71C00-9E29-4954-9030-3F8C20DEA153}"/>
              </a:ext>
            </a:extLst>
          </p:cNvPr>
          <p:cNvSpPr txBox="1">
            <a:spLocks/>
          </p:cNvSpPr>
          <p:nvPr/>
        </p:nvSpPr>
        <p:spPr>
          <a:xfrm>
            <a:off x="8440197" y="5743004"/>
            <a:ext cx="159774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Add Peer Review</a:t>
            </a:r>
          </a:p>
        </p:txBody>
      </p:sp>
      <p:sp>
        <p:nvSpPr>
          <p:cNvPr id="63" name="Star: 7 Points 62">
            <a:extLst>
              <a:ext uri="{FF2B5EF4-FFF2-40B4-BE49-F238E27FC236}">
                <a16:creationId xmlns:a16="http://schemas.microsoft.com/office/drawing/2014/main" id="{5D11FEC1-FA30-4570-A75A-56F761825E0D}"/>
              </a:ext>
            </a:extLst>
          </p:cNvPr>
          <p:cNvSpPr/>
          <p:nvPr/>
        </p:nvSpPr>
        <p:spPr>
          <a:xfrm>
            <a:off x="8684311" y="5351127"/>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9" name="TextBox 8">
            <a:extLst>
              <a:ext uri="{FF2B5EF4-FFF2-40B4-BE49-F238E27FC236}">
                <a16:creationId xmlns:a16="http://schemas.microsoft.com/office/drawing/2014/main" id="{7CD8EA69-2CEE-4608-B2F4-B28CD2963FE6}"/>
              </a:ext>
            </a:extLst>
          </p:cNvPr>
          <p:cNvSpPr txBox="1"/>
          <p:nvPr/>
        </p:nvSpPr>
        <p:spPr>
          <a:xfrm>
            <a:off x="436760" y="1210899"/>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10" name="TextBox 9">
            <a:extLst>
              <a:ext uri="{FF2B5EF4-FFF2-40B4-BE49-F238E27FC236}">
                <a16:creationId xmlns:a16="http://schemas.microsoft.com/office/drawing/2014/main" id="{8F3BDAB9-94DA-4EC5-8583-EB8C84E5A1AB}"/>
              </a:ext>
            </a:extLst>
          </p:cNvPr>
          <p:cNvSpPr txBox="1"/>
          <p:nvPr/>
        </p:nvSpPr>
        <p:spPr>
          <a:xfrm>
            <a:off x="541452" y="1799753"/>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11" name="TextBox 10">
            <a:extLst>
              <a:ext uri="{FF2B5EF4-FFF2-40B4-BE49-F238E27FC236}">
                <a16:creationId xmlns:a16="http://schemas.microsoft.com/office/drawing/2014/main" id="{8DE39D08-5717-4976-9948-AB26E16B2094}"/>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12" name="TextBox 11">
            <a:extLst>
              <a:ext uri="{FF2B5EF4-FFF2-40B4-BE49-F238E27FC236}">
                <a16:creationId xmlns:a16="http://schemas.microsoft.com/office/drawing/2014/main" id="{20847937-8618-49C4-B094-2D8B04117891}"/>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27385607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EE7F8D-30A9-4924-A7E2-4F4BDDE58CA3}"/>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4326269" y="1294011"/>
            <a:ext cx="5100096"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Communicate -&gt; Peer Reviews</a:t>
            </a:r>
          </a:p>
        </p:txBody>
      </p:sp>
      <p:sp>
        <p:nvSpPr>
          <p:cNvPr id="22" name="Title 1">
            <a:extLst>
              <a:ext uri="{FF2B5EF4-FFF2-40B4-BE49-F238E27FC236}">
                <a16:creationId xmlns:a16="http://schemas.microsoft.com/office/drawing/2014/main" id="{5ABADFFD-8B63-42B8-8F5D-D768E2FB6CCD}"/>
              </a:ext>
            </a:extLst>
          </p:cNvPr>
          <p:cNvSpPr txBox="1">
            <a:spLocks/>
          </p:cNvSpPr>
          <p:nvPr/>
        </p:nvSpPr>
        <p:spPr>
          <a:xfrm>
            <a:off x="10037947"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5" name="Title 1">
            <a:extLst>
              <a:ext uri="{FF2B5EF4-FFF2-40B4-BE49-F238E27FC236}">
                <a16:creationId xmlns:a16="http://schemas.microsoft.com/office/drawing/2014/main" id="{57D71C00-9E29-4954-9030-3F8C20DEA153}"/>
              </a:ext>
            </a:extLst>
          </p:cNvPr>
          <p:cNvSpPr txBox="1">
            <a:spLocks/>
          </p:cNvSpPr>
          <p:nvPr/>
        </p:nvSpPr>
        <p:spPr>
          <a:xfrm>
            <a:off x="8440197" y="5743004"/>
            <a:ext cx="159774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Add Peer Review</a:t>
            </a:r>
          </a:p>
        </p:txBody>
      </p:sp>
      <p:sp>
        <p:nvSpPr>
          <p:cNvPr id="63" name="Star: 7 Points 62">
            <a:extLst>
              <a:ext uri="{FF2B5EF4-FFF2-40B4-BE49-F238E27FC236}">
                <a16:creationId xmlns:a16="http://schemas.microsoft.com/office/drawing/2014/main" id="{5D11FEC1-FA30-4570-A75A-56F761825E0D}"/>
              </a:ext>
            </a:extLst>
          </p:cNvPr>
          <p:cNvSpPr/>
          <p:nvPr/>
        </p:nvSpPr>
        <p:spPr>
          <a:xfrm>
            <a:off x="9078320" y="858399"/>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graphicFrame>
        <p:nvGraphicFramePr>
          <p:cNvPr id="9" name="Table 8">
            <a:extLst>
              <a:ext uri="{FF2B5EF4-FFF2-40B4-BE49-F238E27FC236}">
                <a16:creationId xmlns:a16="http://schemas.microsoft.com/office/drawing/2014/main" id="{2C1D4F36-071E-4961-B4F1-1B85D9013567}"/>
              </a:ext>
            </a:extLst>
          </p:cNvPr>
          <p:cNvGraphicFramePr>
            <a:graphicFrameLocks noGrp="1"/>
          </p:cNvGraphicFramePr>
          <p:nvPr>
            <p:extLst>
              <p:ext uri="{D42A27DB-BD31-4B8C-83A1-F6EECF244321}">
                <p14:modId xmlns:p14="http://schemas.microsoft.com/office/powerpoint/2010/main" val="537374003"/>
              </p:ext>
            </p:extLst>
          </p:nvPr>
        </p:nvGraphicFramePr>
        <p:xfrm>
          <a:off x="2801983" y="2124197"/>
          <a:ext cx="8261375" cy="1010920"/>
        </p:xfrm>
        <a:graphic>
          <a:graphicData uri="http://schemas.openxmlformats.org/drawingml/2006/table">
            <a:tbl>
              <a:tblPr firstRow="1" bandRow="1">
                <a:tableStyleId>{5C22544A-7EE6-4342-B048-85BDC9FD1C3A}</a:tableStyleId>
              </a:tblPr>
              <a:tblGrid>
                <a:gridCol w="1601836">
                  <a:extLst>
                    <a:ext uri="{9D8B030D-6E8A-4147-A177-3AD203B41FA5}">
                      <a16:colId xmlns:a16="http://schemas.microsoft.com/office/drawing/2014/main" val="3861621164"/>
                    </a:ext>
                  </a:extLst>
                </a:gridCol>
                <a:gridCol w="3427364">
                  <a:extLst>
                    <a:ext uri="{9D8B030D-6E8A-4147-A177-3AD203B41FA5}">
                      <a16:colId xmlns:a16="http://schemas.microsoft.com/office/drawing/2014/main" val="1297770301"/>
                    </a:ext>
                  </a:extLst>
                </a:gridCol>
                <a:gridCol w="3232175">
                  <a:extLst>
                    <a:ext uri="{9D8B030D-6E8A-4147-A177-3AD203B41FA5}">
                      <a16:colId xmlns:a16="http://schemas.microsoft.com/office/drawing/2014/main" val="2050325376"/>
                    </a:ext>
                  </a:extLst>
                </a:gridCol>
              </a:tblGrid>
              <a:tr h="370840">
                <a:tc>
                  <a:txBody>
                    <a:bodyPr/>
                    <a:lstStyle/>
                    <a:p>
                      <a:pPr algn="l"/>
                      <a:r>
                        <a:rPr lang="en-US" dirty="0"/>
                        <a:t>Peer Review Date</a:t>
                      </a:r>
                    </a:p>
                  </a:txBody>
                  <a:tcPr/>
                </a:tc>
                <a:tc>
                  <a:txBody>
                    <a:bodyPr/>
                    <a:lstStyle/>
                    <a:p>
                      <a:pPr algn="l"/>
                      <a:r>
                        <a:rPr lang="en-US" dirty="0"/>
                        <a:t>Panel Memo</a:t>
                      </a:r>
                    </a:p>
                  </a:txBody>
                  <a:tcPr/>
                </a:tc>
                <a:tc>
                  <a:txBody>
                    <a:bodyPr/>
                    <a:lstStyle/>
                    <a:p>
                      <a:pPr algn="l"/>
                      <a:r>
                        <a:rPr lang="en-US" dirty="0" err="1"/>
                        <a:t>ModSim</a:t>
                      </a:r>
                      <a:r>
                        <a:rPr lang="en-US" dirty="0"/>
                        <a:t> Team Response</a:t>
                      </a:r>
                    </a:p>
                  </a:txBody>
                  <a:tcPr/>
                </a:tc>
                <a:extLst>
                  <a:ext uri="{0D108BD9-81ED-4DB2-BD59-A6C34878D82A}">
                    <a16:rowId xmlns:a16="http://schemas.microsoft.com/office/drawing/2014/main" val="1229025445"/>
                  </a:ext>
                </a:extLst>
              </a:tr>
              <a:tr h="370840">
                <a:tc>
                  <a:txBody>
                    <a:bodyPr/>
                    <a:lstStyle/>
                    <a:p>
                      <a:pPr algn="l"/>
                      <a:r>
                        <a:rPr lang="en-US" u="none" dirty="0"/>
                        <a:t>2020 Dec 3</a:t>
                      </a:r>
                      <a:endParaRPr lang="en-US" b="0" u="none" dirty="0">
                        <a:solidFill>
                          <a:schemeClr val="tx1"/>
                        </a:solidFill>
                      </a:endParaRPr>
                    </a:p>
                  </a:txBody>
                  <a:tcPr/>
                </a:tc>
                <a:tc>
                  <a:txBody>
                    <a:bodyPr/>
                    <a:lstStyle/>
                    <a:p>
                      <a:pPr algn="l"/>
                      <a:r>
                        <a:rPr lang="en-US" u="sng" dirty="0">
                          <a:solidFill>
                            <a:srgbClr val="0070C0"/>
                          </a:solidFill>
                        </a:rPr>
                        <a:t>Peer_Review_Panel_memo.doc</a:t>
                      </a:r>
                    </a:p>
                  </a:txBody>
                  <a:tcPr/>
                </a:tc>
                <a:tc>
                  <a:txBody>
                    <a:bodyPr/>
                    <a:lstStyle/>
                    <a:p>
                      <a:pPr algn="l"/>
                      <a:r>
                        <a:rPr lang="en-US" u="sng" dirty="0">
                          <a:solidFill>
                            <a:srgbClr val="0070C0"/>
                          </a:solidFill>
                        </a:rPr>
                        <a:t>Peer_Review_Repsponse.doc</a:t>
                      </a:r>
                    </a:p>
                  </a:txBody>
                  <a:tcPr/>
                </a:tc>
                <a:extLst>
                  <a:ext uri="{0D108BD9-81ED-4DB2-BD59-A6C34878D82A}">
                    <a16:rowId xmlns:a16="http://schemas.microsoft.com/office/drawing/2014/main" val="3105970048"/>
                  </a:ext>
                </a:extLst>
              </a:tr>
            </a:tbl>
          </a:graphicData>
        </a:graphic>
      </p:graphicFrame>
      <p:cxnSp>
        <p:nvCxnSpPr>
          <p:cNvPr id="11" name="Straight Connector 10">
            <a:extLst>
              <a:ext uri="{FF2B5EF4-FFF2-40B4-BE49-F238E27FC236}">
                <a16:creationId xmlns:a16="http://schemas.microsoft.com/office/drawing/2014/main" id="{F667BC5E-9BAE-4758-8D94-32E775B3FF93}"/>
              </a:ext>
            </a:extLst>
          </p:cNvPr>
          <p:cNvCxnSpPr/>
          <p:nvPr/>
        </p:nvCxnSpPr>
        <p:spPr>
          <a:xfrm>
            <a:off x="8852871" y="2143096"/>
            <a:ext cx="0" cy="280039"/>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D973DED-394A-4961-A19E-97A63771E4C9}"/>
              </a:ext>
            </a:extLst>
          </p:cNvPr>
          <p:cNvSpPr txBox="1"/>
          <p:nvPr/>
        </p:nvSpPr>
        <p:spPr>
          <a:xfrm>
            <a:off x="4825823" y="3985267"/>
            <a:ext cx="2376826"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Note: Links to documents</a:t>
            </a:r>
          </a:p>
        </p:txBody>
      </p:sp>
      <p:sp>
        <p:nvSpPr>
          <p:cNvPr id="12" name="TextBox 11">
            <a:extLst>
              <a:ext uri="{FF2B5EF4-FFF2-40B4-BE49-F238E27FC236}">
                <a16:creationId xmlns:a16="http://schemas.microsoft.com/office/drawing/2014/main" id="{7BA888B6-044A-4EDA-8D0C-B5D6FB7FEFB2}"/>
              </a:ext>
            </a:extLst>
          </p:cNvPr>
          <p:cNvSpPr txBox="1"/>
          <p:nvPr/>
        </p:nvSpPr>
        <p:spPr>
          <a:xfrm>
            <a:off x="436760" y="1210899"/>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14" name="TextBox 13">
            <a:extLst>
              <a:ext uri="{FF2B5EF4-FFF2-40B4-BE49-F238E27FC236}">
                <a16:creationId xmlns:a16="http://schemas.microsoft.com/office/drawing/2014/main" id="{06EA31FB-EEFF-41BD-81BB-D1A1FCDED885}"/>
              </a:ext>
            </a:extLst>
          </p:cNvPr>
          <p:cNvSpPr txBox="1"/>
          <p:nvPr/>
        </p:nvSpPr>
        <p:spPr>
          <a:xfrm>
            <a:off x="541452" y="1799753"/>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18" name="TextBox 17">
            <a:extLst>
              <a:ext uri="{FF2B5EF4-FFF2-40B4-BE49-F238E27FC236}">
                <a16:creationId xmlns:a16="http://schemas.microsoft.com/office/drawing/2014/main" id="{B7622AAC-2F41-4BD2-914A-0FF8113647D0}"/>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19" name="TextBox 18">
            <a:extLst>
              <a:ext uri="{FF2B5EF4-FFF2-40B4-BE49-F238E27FC236}">
                <a16:creationId xmlns:a16="http://schemas.microsoft.com/office/drawing/2014/main" id="{CE2174F8-19A1-4361-AEAE-00AF0F42A317}"/>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5870211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EE7F8D-30A9-4924-A7E2-4F4BDDE58CA3}"/>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19916" y="735033"/>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itle 1">
            <a:extLst>
              <a:ext uri="{FF2B5EF4-FFF2-40B4-BE49-F238E27FC236}">
                <a16:creationId xmlns:a16="http://schemas.microsoft.com/office/drawing/2014/main" id="{84862C28-AABA-4E3D-A0FA-40A099AFBBCE}"/>
              </a:ext>
            </a:extLst>
          </p:cNvPr>
          <p:cNvSpPr txBox="1">
            <a:spLocks/>
          </p:cNvSpPr>
          <p:nvPr/>
        </p:nvSpPr>
        <p:spPr>
          <a:xfrm>
            <a:off x="3092054" y="1507407"/>
            <a:ext cx="1714800"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latin typeface="+mn-lt"/>
              </a:rPr>
              <a:t>Phenomena, PIRT</a:t>
            </a:r>
          </a:p>
        </p:txBody>
      </p:sp>
      <p:sp>
        <p:nvSpPr>
          <p:cNvPr id="59" name="Title 1">
            <a:extLst>
              <a:ext uri="{FF2B5EF4-FFF2-40B4-BE49-F238E27FC236}">
                <a16:creationId xmlns:a16="http://schemas.microsoft.com/office/drawing/2014/main" id="{CAD6E8D7-1754-4C56-BC0B-F944D1FECCDC}"/>
              </a:ext>
            </a:extLst>
          </p:cNvPr>
          <p:cNvSpPr txBox="1">
            <a:spLocks/>
          </p:cNvSpPr>
          <p:nvPr/>
        </p:nvSpPr>
        <p:spPr>
          <a:xfrm>
            <a:off x="6169144" y="1507360"/>
            <a:ext cx="1455177"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latin typeface="+mn-lt"/>
              </a:rPr>
              <a:t>Assess, PCMM</a:t>
            </a:r>
          </a:p>
        </p:txBody>
      </p:sp>
      <p:sp>
        <p:nvSpPr>
          <p:cNvPr id="60" name="Title 1">
            <a:extLst>
              <a:ext uri="{FF2B5EF4-FFF2-40B4-BE49-F238E27FC236}">
                <a16:creationId xmlns:a16="http://schemas.microsoft.com/office/drawing/2014/main" id="{928D9622-DF04-4B45-80F6-02862088969F}"/>
              </a:ext>
            </a:extLst>
          </p:cNvPr>
          <p:cNvSpPr txBox="1">
            <a:spLocks/>
          </p:cNvSpPr>
          <p:nvPr/>
        </p:nvSpPr>
        <p:spPr>
          <a:xfrm>
            <a:off x="9167778" y="1514259"/>
            <a:ext cx="1342000"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latin typeface="+mn-lt"/>
              </a:rPr>
              <a:t>Communicate</a:t>
            </a:r>
          </a:p>
        </p:txBody>
      </p:sp>
      <p:sp>
        <p:nvSpPr>
          <p:cNvPr id="64" name="TextBox 63">
            <a:extLst>
              <a:ext uri="{FF2B5EF4-FFF2-40B4-BE49-F238E27FC236}">
                <a16:creationId xmlns:a16="http://schemas.microsoft.com/office/drawing/2014/main" id="{040107CC-9F9D-47A8-8636-80206B59DEAE}"/>
              </a:ext>
            </a:extLst>
          </p:cNvPr>
          <p:cNvSpPr txBox="1"/>
          <p:nvPr/>
        </p:nvSpPr>
        <p:spPr>
          <a:xfrm>
            <a:off x="2624858" y="2191291"/>
            <a:ext cx="2649193" cy="2246769"/>
          </a:xfrm>
          <a:prstGeom prst="rect">
            <a:avLst/>
          </a:prstGeom>
          <a:solidFill>
            <a:schemeClr val="bg2"/>
          </a:solidFill>
          <a:ln>
            <a:solidFill>
              <a:schemeClr val="tx2">
                <a:lumMod val="60000"/>
                <a:lumOff val="40000"/>
              </a:schemeClr>
            </a:solidFill>
          </a:ln>
        </p:spPr>
        <p:txBody>
          <a:bodyPr wrap="square" rtlCol="0">
            <a:spAutoFit/>
          </a:bodyPr>
          <a:lstStyle/>
          <a:p>
            <a:r>
              <a:rPr lang="en-US" sz="1400" dirty="0"/>
              <a:t>Defining key physical phenomena and ranking importance is the primary function of a PIRT (Phenomena Identification and Ranking Table). A secondary function is to further assess the adequacy and gaps in the simulation capabilities, and available experimental data in an expanded PIRT </a:t>
            </a:r>
          </a:p>
        </p:txBody>
      </p:sp>
      <p:pic>
        <p:nvPicPr>
          <p:cNvPr id="74" name="Picture 73">
            <a:extLst>
              <a:ext uri="{FF2B5EF4-FFF2-40B4-BE49-F238E27FC236}">
                <a16:creationId xmlns:a16="http://schemas.microsoft.com/office/drawing/2014/main" id="{721E1F3A-BCB8-49A1-917B-660FF9BC840C}"/>
              </a:ext>
            </a:extLst>
          </p:cNvPr>
          <p:cNvPicPr>
            <a:picLocks noChangeAspect="1"/>
          </p:cNvPicPr>
          <p:nvPr/>
        </p:nvPicPr>
        <p:blipFill>
          <a:blip r:embed="rId3"/>
          <a:stretch>
            <a:fillRect/>
          </a:stretch>
        </p:blipFill>
        <p:spPr>
          <a:xfrm>
            <a:off x="3505424" y="4826854"/>
            <a:ext cx="888060" cy="498977"/>
          </a:xfrm>
          <a:prstGeom prst="rect">
            <a:avLst/>
          </a:prstGeom>
        </p:spPr>
      </p:pic>
      <p:sp>
        <p:nvSpPr>
          <p:cNvPr id="75" name="TextBox 74">
            <a:extLst>
              <a:ext uri="{FF2B5EF4-FFF2-40B4-BE49-F238E27FC236}">
                <a16:creationId xmlns:a16="http://schemas.microsoft.com/office/drawing/2014/main" id="{29B39E2A-A84E-489F-86F5-0B58EC55C181}"/>
              </a:ext>
            </a:extLst>
          </p:cNvPr>
          <p:cNvSpPr txBox="1"/>
          <p:nvPr/>
        </p:nvSpPr>
        <p:spPr>
          <a:xfrm>
            <a:off x="3502696" y="5308527"/>
            <a:ext cx="893516" cy="276999"/>
          </a:xfrm>
          <a:prstGeom prst="rect">
            <a:avLst/>
          </a:prstGeom>
          <a:solidFill>
            <a:schemeClr val="accent1">
              <a:lumMod val="75000"/>
            </a:schemeClr>
          </a:solidFill>
        </p:spPr>
        <p:txBody>
          <a:bodyPr wrap="square" rtlCol="0">
            <a:spAutoFit/>
          </a:bodyPr>
          <a:lstStyle/>
          <a:p>
            <a:r>
              <a:rPr lang="en-US" sz="1200" dirty="0">
                <a:solidFill>
                  <a:schemeClr val="bg1"/>
                </a:solidFill>
              </a:rPr>
              <a:t>Reference</a:t>
            </a:r>
          </a:p>
        </p:txBody>
      </p:sp>
      <p:sp>
        <p:nvSpPr>
          <p:cNvPr id="76" name="TextBox 75">
            <a:extLst>
              <a:ext uri="{FF2B5EF4-FFF2-40B4-BE49-F238E27FC236}">
                <a16:creationId xmlns:a16="http://schemas.microsoft.com/office/drawing/2014/main" id="{CBB2EBF1-3332-4A3E-B600-53534BB23828}"/>
              </a:ext>
            </a:extLst>
          </p:cNvPr>
          <p:cNvSpPr txBox="1"/>
          <p:nvPr/>
        </p:nvSpPr>
        <p:spPr>
          <a:xfrm>
            <a:off x="5572136" y="2191291"/>
            <a:ext cx="2649193" cy="2462213"/>
          </a:xfrm>
          <a:prstGeom prst="rect">
            <a:avLst/>
          </a:prstGeom>
          <a:solidFill>
            <a:schemeClr val="bg2"/>
          </a:solidFill>
          <a:ln>
            <a:solidFill>
              <a:schemeClr val="tx2">
                <a:lumMod val="60000"/>
                <a:lumOff val="40000"/>
              </a:schemeClr>
            </a:solidFill>
          </a:ln>
        </p:spPr>
        <p:txBody>
          <a:bodyPr wrap="square" rtlCol="0">
            <a:spAutoFit/>
          </a:bodyPr>
          <a:lstStyle/>
          <a:p>
            <a:r>
              <a:rPr lang="en-US" sz="1400" dirty="0"/>
              <a:t>The Predictive Capability Maturity Model is an expert elicitation process designed to characterize and communicate the completeness and rigor of the approaches used in computational model definition, code and solution verification, validation, and uncertainty quantification for an application prediction.</a:t>
            </a:r>
          </a:p>
        </p:txBody>
      </p:sp>
      <p:pic>
        <p:nvPicPr>
          <p:cNvPr id="77" name="Picture 76">
            <a:extLst>
              <a:ext uri="{FF2B5EF4-FFF2-40B4-BE49-F238E27FC236}">
                <a16:creationId xmlns:a16="http://schemas.microsoft.com/office/drawing/2014/main" id="{D2EE9D59-201F-472F-887B-4D4CD3D23F45}"/>
              </a:ext>
            </a:extLst>
          </p:cNvPr>
          <p:cNvPicPr>
            <a:picLocks noChangeAspect="1"/>
          </p:cNvPicPr>
          <p:nvPr/>
        </p:nvPicPr>
        <p:blipFill>
          <a:blip r:embed="rId3"/>
          <a:stretch>
            <a:fillRect/>
          </a:stretch>
        </p:blipFill>
        <p:spPr>
          <a:xfrm>
            <a:off x="6452702" y="4826854"/>
            <a:ext cx="888060" cy="498977"/>
          </a:xfrm>
          <a:prstGeom prst="rect">
            <a:avLst/>
          </a:prstGeom>
        </p:spPr>
      </p:pic>
      <p:sp>
        <p:nvSpPr>
          <p:cNvPr id="78" name="TextBox 77">
            <a:extLst>
              <a:ext uri="{FF2B5EF4-FFF2-40B4-BE49-F238E27FC236}">
                <a16:creationId xmlns:a16="http://schemas.microsoft.com/office/drawing/2014/main" id="{2B7197D6-F18E-4289-B916-3AC3A56BFCCB}"/>
              </a:ext>
            </a:extLst>
          </p:cNvPr>
          <p:cNvSpPr txBox="1"/>
          <p:nvPr/>
        </p:nvSpPr>
        <p:spPr>
          <a:xfrm>
            <a:off x="6449974" y="5308527"/>
            <a:ext cx="893516" cy="276999"/>
          </a:xfrm>
          <a:prstGeom prst="rect">
            <a:avLst/>
          </a:prstGeom>
          <a:solidFill>
            <a:schemeClr val="accent1">
              <a:lumMod val="75000"/>
            </a:schemeClr>
          </a:solidFill>
        </p:spPr>
        <p:txBody>
          <a:bodyPr wrap="square" rtlCol="0">
            <a:spAutoFit/>
          </a:bodyPr>
          <a:lstStyle/>
          <a:p>
            <a:r>
              <a:rPr lang="en-US" sz="1200" dirty="0">
                <a:solidFill>
                  <a:schemeClr val="bg1"/>
                </a:solidFill>
              </a:rPr>
              <a:t>Reference</a:t>
            </a:r>
          </a:p>
        </p:txBody>
      </p:sp>
      <p:sp>
        <p:nvSpPr>
          <p:cNvPr id="79" name="TextBox 78">
            <a:extLst>
              <a:ext uri="{FF2B5EF4-FFF2-40B4-BE49-F238E27FC236}">
                <a16:creationId xmlns:a16="http://schemas.microsoft.com/office/drawing/2014/main" id="{EEF8C80A-3578-4D45-BBC8-03BB5ED07C29}"/>
              </a:ext>
            </a:extLst>
          </p:cNvPr>
          <p:cNvSpPr txBox="1"/>
          <p:nvPr/>
        </p:nvSpPr>
        <p:spPr>
          <a:xfrm>
            <a:off x="8514182" y="2191290"/>
            <a:ext cx="2649193" cy="2031325"/>
          </a:xfrm>
          <a:prstGeom prst="rect">
            <a:avLst/>
          </a:prstGeom>
          <a:solidFill>
            <a:schemeClr val="bg2"/>
          </a:solidFill>
          <a:ln>
            <a:solidFill>
              <a:schemeClr val="tx2">
                <a:lumMod val="60000"/>
                <a:lumOff val="40000"/>
              </a:schemeClr>
            </a:solidFill>
          </a:ln>
        </p:spPr>
        <p:txBody>
          <a:bodyPr wrap="square" rtlCol="0">
            <a:spAutoFit/>
          </a:bodyPr>
          <a:lstStyle/>
          <a:p>
            <a:r>
              <a:rPr lang="en-US" sz="1400" dirty="0"/>
              <a:t>References to documents with details of </a:t>
            </a:r>
          </a:p>
          <a:p>
            <a:pPr marL="285750" indent="-285750">
              <a:buFontTx/>
              <a:buChar char="-"/>
            </a:pPr>
            <a:endParaRPr lang="en-US" sz="1400" dirty="0"/>
          </a:p>
          <a:p>
            <a:pPr marL="285750" indent="-285750">
              <a:buFontTx/>
              <a:buChar char="-"/>
            </a:pPr>
            <a:r>
              <a:rPr lang="en-US" sz="1400" dirty="0" err="1"/>
              <a:t>ModSim</a:t>
            </a:r>
            <a:r>
              <a:rPr lang="en-US" sz="1400" dirty="0"/>
              <a:t> limitations and risks</a:t>
            </a:r>
          </a:p>
          <a:p>
            <a:pPr marL="285750" indent="-285750">
              <a:buFontTx/>
              <a:buChar char="-"/>
            </a:pPr>
            <a:r>
              <a:rPr lang="en-US" sz="1400" dirty="0"/>
              <a:t>Peer reviews</a:t>
            </a:r>
          </a:p>
          <a:p>
            <a:pPr marL="285750" indent="-285750">
              <a:buFontTx/>
              <a:buChar char="-"/>
            </a:pPr>
            <a:r>
              <a:rPr lang="en-US" sz="1400" dirty="0"/>
              <a:t>PCMM assessment</a:t>
            </a:r>
          </a:p>
          <a:p>
            <a:pPr marL="285750" indent="-285750">
              <a:buFontTx/>
              <a:buChar char="-"/>
            </a:pPr>
            <a:r>
              <a:rPr lang="en-US" sz="1400" dirty="0"/>
              <a:t>Documentation structure</a:t>
            </a:r>
          </a:p>
          <a:p>
            <a:pPr marL="285750" indent="-285750">
              <a:buFontTx/>
              <a:buChar char="-"/>
            </a:pPr>
            <a:r>
              <a:rPr lang="en-US" sz="1400" dirty="0"/>
              <a:t>Plausible prediction bounds</a:t>
            </a:r>
          </a:p>
          <a:p>
            <a:endParaRPr lang="en-US" sz="1400" dirty="0"/>
          </a:p>
        </p:txBody>
      </p:sp>
      <p:sp>
        <p:nvSpPr>
          <p:cNvPr id="22" name="Title 1">
            <a:extLst>
              <a:ext uri="{FF2B5EF4-FFF2-40B4-BE49-F238E27FC236}">
                <a16:creationId xmlns:a16="http://schemas.microsoft.com/office/drawing/2014/main" id="{F8408438-0D73-406A-BABE-94EDA842D8A0}"/>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err="1"/>
              <a:t>CompSim</a:t>
            </a:r>
            <a:r>
              <a:rPr lang="en-US" sz="3200" dirty="0"/>
              <a:t> Credibility Process</a:t>
            </a:r>
          </a:p>
        </p:txBody>
      </p:sp>
      <p:sp>
        <p:nvSpPr>
          <p:cNvPr id="17" name="Title 1">
            <a:extLst>
              <a:ext uri="{FF2B5EF4-FFF2-40B4-BE49-F238E27FC236}">
                <a16:creationId xmlns:a16="http://schemas.microsoft.com/office/drawing/2014/main" id="{5A0FFC47-A97B-4FEC-B5A2-DB18809549C2}"/>
              </a:ext>
            </a:extLst>
          </p:cNvPr>
          <p:cNvSpPr txBox="1">
            <a:spLocks/>
          </p:cNvSpPr>
          <p:nvPr/>
        </p:nvSpPr>
        <p:spPr>
          <a:xfrm>
            <a:off x="7800975" y="5737751"/>
            <a:ext cx="3418741" cy="281259"/>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500" dirty="0">
                <a:latin typeface="+mn-lt"/>
              </a:rPr>
              <a:t>Generate</a:t>
            </a:r>
            <a:r>
              <a:rPr lang="en-US" sz="1400" dirty="0">
                <a:latin typeface="+mn-lt"/>
              </a:rPr>
              <a:t> Credibility Report from Current State</a:t>
            </a:r>
          </a:p>
        </p:txBody>
      </p:sp>
      <p:sp>
        <p:nvSpPr>
          <p:cNvPr id="63" name="Star: 7 Points 62">
            <a:extLst>
              <a:ext uri="{FF2B5EF4-FFF2-40B4-BE49-F238E27FC236}">
                <a16:creationId xmlns:a16="http://schemas.microsoft.com/office/drawing/2014/main" id="{5D11FEC1-FA30-4570-A75A-56F761825E0D}"/>
              </a:ext>
            </a:extLst>
          </p:cNvPr>
          <p:cNvSpPr/>
          <p:nvPr/>
        </p:nvSpPr>
        <p:spPr>
          <a:xfrm>
            <a:off x="9046090" y="5481121"/>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8" name="TextBox 17">
            <a:extLst>
              <a:ext uri="{FF2B5EF4-FFF2-40B4-BE49-F238E27FC236}">
                <a16:creationId xmlns:a16="http://schemas.microsoft.com/office/drawing/2014/main" id="{D95AA264-3145-4F42-98BB-EF48E2B82468}"/>
              </a:ext>
            </a:extLst>
          </p:cNvPr>
          <p:cNvSpPr txBox="1"/>
          <p:nvPr/>
        </p:nvSpPr>
        <p:spPr>
          <a:xfrm>
            <a:off x="436760" y="1210899"/>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19" name="TextBox 18">
            <a:extLst>
              <a:ext uri="{FF2B5EF4-FFF2-40B4-BE49-F238E27FC236}">
                <a16:creationId xmlns:a16="http://schemas.microsoft.com/office/drawing/2014/main" id="{B8D5D6E1-16A9-49D8-B18F-BD45CC5E3A9D}"/>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20" name="TextBox 19">
            <a:extLst>
              <a:ext uri="{FF2B5EF4-FFF2-40B4-BE49-F238E27FC236}">
                <a16:creationId xmlns:a16="http://schemas.microsoft.com/office/drawing/2014/main" id="{851FC8F0-8041-45E2-8792-FD958EA8E274}"/>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3772181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EE7F8D-30A9-4924-A7E2-4F4BDDE58CA3}"/>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19916" y="735033"/>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itle 1">
            <a:extLst>
              <a:ext uri="{FF2B5EF4-FFF2-40B4-BE49-F238E27FC236}">
                <a16:creationId xmlns:a16="http://schemas.microsoft.com/office/drawing/2014/main" id="{F8408438-0D73-406A-BABE-94EDA842D8A0}"/>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chemeClr val="accent1"/>
                </a:solidFill>
              </a:rPr>
              <a:t>CompSim</a:t>
            </a:r>
            <a:r>
              <a:rPr lang="en-US" sz="3200" u="sng" dirty="0">
                <a:solidFill>
                  <a:schemeClr val="accent1"/>
                </a:solidFill>
              </a:rPr>
              <a:t> Credibility Process</a:t>
            </a:r>
          </a:p>
        </p:txBody>
      </p:sp>
      <p:sp>
        <p:nvSpPr>
          <p:cNvPr id="18" name="TextBox 17">
            <a:extLst>
              <a:ext uri="{FF2B5EF4-FFF2-40B4-BE49-F238E27FC236}">
                <a16:creationId xmlns:a16="http://schemas.microsoft.com/office/drawing/2014/main" id="{D95AA264-3145-4F42-98BB-EF48E2B82468}"/>
              </a:ext>
            </a:extLst>
          </p:cNvPr>
          <p:cNvSpPr txBox="1"/>
          <p:nvPr/>
        </p:nvSpPr>
        <p:spPr>
          <a:xfrm>
            <a:off x="436760" y="1210899"/>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19" name="TextBox 18">
            <a:extLst>
              <a:ext uri="{FF2B5EF4-FFF2-40B4-BE49-F238E27FC236}">
                <a16:creationId xmlns:a16="http://schemas.microsoft.com/office/drawing/2014/main" id="{B8D5D6E1-16A9-49D8-B18F-BD45CC5E3A9D}"/>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20" name="TextBox 19">
            <a:extLst>
              <a:ext uri="{FF2B5EF4-FFF2-40B4-BE49-F238E27FC236}">
                <a16:creationId xmlns:a16="http://schemas.microsoft.com/office/drawing/2014/main" id="{851FC8F0-8041-45E2-8792-FD958EA8E274}"/>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
        <p:nvSpPr>
          <p:cNvPr id="24" name="Title 1">
            <a:extLst>
              <a:ext uri="{FF2B5EF4-FFF2-40B4-BE49-F238E27FC236}">
                <a16:creationId xmlns:a16="http://schemas.microsoft.com/office/drawing/2014/main" id="{7CA22623-8DA8-474E-A4E7-B0F60B6A1A9F}"/>
              </a:ext>
            </a:extLst>
          </p:cNvPr>
          <p:cNvSpPr txBox="1">
            <a:spLocks/>
          </p:cNvSpPr>
          <p:nvPr/>
        </p:nvSpPr>
        <p:spPr>
          <a:xfrm>
            <a:off x="10037947"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25" name="TextBox 24">
            <a:extLst>
              <a:ext uri="{FF2B5EF4-FFF2-40B4-BE49-F238E27FC236}">
                <a16:creationId xmlns:a16="http://schemas.microsoft.com/office/drawing/2014/main" id="{8D8EDEC7-0A89-42A1-8C94-ACE1EC9F6411}"/>
              </a:ext>
            </a:extLst>
          </p:cNvPr>
          <p:cNvSpPr txBox="1"/>
          <p:nvPr/>
        </p:nvSpPr>
        <p:spPr>
          <a:xfrm>
            <a:off x="2631249" y="1300968"/>
            <a:ext cx="2998260" cy="830997"/>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Note: Detailed document; source material for credibility briefings (customer, peer review, etc.)</a:t>
            </a:r>
          </a:p>
        </p:txBody>
      </p:sp>
      <p:pic>
        <p:nvPicPr>
          <p:cNvPr id="26" name="Picture 25">
            <a:extLst>
              <a:ext uri="{FF2B5EF4-FFF2-40B4-BE49-F238E27FC236}">
                <a16:creationId xmlns:a16="http://schemas.microsoft.com/office/drawing/2014/main" id="{42716201-1D29-4F37-B21C-7A4D13346A3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740841" y="1304981"/>
            <a:ext cx="5465875" cy="4420688"/>
          </a:xfrm>
          <a:prstGeom prst="rect">
            <a:avLst/>
          </a:prstGeom>
          <a:noFill/>
        </p:spPr>
      </p:pic>
    </p:spTree>
    <p:extLst>
      <p:ext uri="{BB962C8B-B14F-4D97-AF65-F5344CB8AC3E}">
        <p14:creationId xmlns:p14="http://schemas.microsoft.com/office/powerpoint/2010/main" val="2625532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EE7F8D-30A9-4924-A7E2-4F4BDDE58CA3}"/>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itle 1">
            <a:extLst>
              <a:ext uri="{FF2B5EF4-FFF2-40B4-BE49-F238E27FC236}">
                <a16:creationId xmlns:a16="http://schemas.microsoft.com/office/drawing/2014/main" id="{27525359-2182-4E8E-B573-622084EE62DD}"/>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58" name="Title 1">
            <a:extLst>
              <a:ext uri="{FF2B5EF4-FFF2-40B4-BE49-F238E27FC236}">
                <a16:creationId xmlns:a16="http://schemas.microsoft.com/office/drawing/2014/main" id="{84862C28-AABA-4E3D-A0FA-40A099AFBBCE}"/>
              </a:ext>
            </a:extLst>
          </p:cNvPr>
          <p:cNvSpPr txBox="1">
            <a:spLocks/>
          </p:cNvSpPr>
          <p:nvPr/>
        </p:nvSpPr>
        <p:spPr>
          <a:xfrm>
            <a:off x="8839872"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Reset</a:t>
            </a:r>
          </a:p>
        </p:txBody>
      </p:sp>
      <p:sp>
        <p:nvSpPr>
          <p:cNvPr id="16" name="Title 1">
            <a:extLst>
              <a:ext uri="{FF2B5EF4-FFF2-40B4-BE49-F238E27FC236}">
                <a16:creationId xmlns:a16="http://schemas.microsoft.com/office/drawing/2014/main" id="{59209373-9041-4267-944A-99841340F41F}"/>
              </a:ext>
            </a:extLst>
          </p:cNvPr>
          <p:cNvSpPr txBox="1">
            <a:spLocks/>
          </p:cNvSpPr>
          <p:nvPr/>
        </p:nvSpPr>
        <p:spPr>
          <a:xfrm>
            <a:off x="4326269" y="1294011"/>
            <a:ext cx="5100096"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t>Phenomena</a:t>
            </a:r>
          </a:p>
        </p:txBody>
      </p:sp>
      <p:sp>
        <p:nvSpPr>
          <p:cNvPr id="17" name="Title 1">
            <a:extLst>
              <a:ext uri="{FF2B5EF4-FFF2-40B4-BE49-F238E27FC236}">
                <a16:creationId xmlns:a16="http://schemas.microsoft.com/office/drawing/2014/main" id="{0F4CF5AD-AFF9-44FC-AEDE-55B0F7BCDA59}"/>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63" name="Star: 7 Points 62">
            <a:extLst>
              <a:ext uri="{FF2B5EF4-FFF2-40B4-BE49-F238E27FC236}">
                <a16:creationId xmlns:a16="http://schemas.microsoft.com/office/drawing/2014/main" id="{5D11FEC1-FA30-4570-A75A-56F761825E0D}"/>
              </a:ext>
            </a:extLst>
          </p:cNvPr>
          <p:cNvSpPr/>
          <p:nvPr/>
        </p:nvSpPr>
        <p:spPr>
          <a:xfrm>
            <a:off x="10139130" y="5386545"/>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pic>
        <p:nvPicPr>
          <p:cNvPr id="3" name="Picture 2">
            <a:extLst>
              <a:ext uri="{FF2B5EF4-FFF2-40B4-BE49-F238E27FC236}">
                <a16:creationId xmlns:a16="http://schemas.microsoft.com/office/drawing/2014/main" id="{A608C318-1B33-4A88-88F6-B79595DBE029}"/>
              </a:ext>
            </a:extLst>
          </p:cNvPr>
          <p:cNvPicPr>
            <a:picLocks noChangeAspect="1"/>
          </p:cNvPicPr>
          <p:nvPr/>
        </p:nvPicPr>
        <p:blipFill>
          <a:blip r:embed="rId3"/>
          <a:stretch>
            <a:fillRect/>
          </a:stretch>
        </p:blipFill>
        <p:spPr>
          <a:xfrm>
            <a:off x="2987454" y="1756518"/>
            <a:ext cx="7369969" cy="3962140"/>
          </a:xfrm>
          <a:prstGeom prst="rect">
            <a:avLst/>
          </a:prstGeom>
        </p:spPr>
      </p:pic>
      <p:sp>
        <p:nvSpPr>
          <p:cNvPr id="22" name="Title 1">
            <a:extLst>
              <a:ext uri="{FF2B5EF4-FFF2-40B4-BE49-F238E27FC236}">
                <a16:creationId xmlns:a16="http://schemas.microsoft.com/office/drawing/2014/main" id="{71269EE8-4C1F-4800-9367-28FA1F430EF4}"/>
              </a:ext>
            </a:extLst>
          </p:cNvPr>
          <p:cNvSpPr txBox="1">
            <a:spLocks/>
          </p:cNvSpPr>
          <p:nvPr/>
        </p:nvSpPr>
        <p:spPr>
          <a:xfrm>
            <a:off x="7242123" y="5743004"/>
            <a:ext cx="159774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Add Phenomenon</a:t>
            </a:r>
          </a:p>
        </p:txBody>
      </p:sp>
      <p:sp>
        <p:nvSpPr>
          <p:cNvPr id="23" name="Title 1">
            <a:extLst>
              <a:ext uri="{FF2B5EF4-FFF2-40B4-BE49-F238E27FC236}">
                <a16:creationId xmlns:a16="http://schemas.microsoft.com/office/drawing/2014/main" id="{41168A8E-465E-4E6E-801B-0D3A708334A4}"/>
              </a:ext>
            </a:extLst>
          </p:cNvPr>
          <p:cNvSpPr txBox="1">
            <a:spLocks/>
          </p:cNvSpPr>
          <p:nvPr/>
        </p:nvSpPr>
        <p:spPr>
          <a:xfrm>
            <a:off x="5264313" y="5737739"/>
            <a:ext cx="1961503"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Add Phenomena Group</a:t>
            </a:r>
          </a:p>
        </p:txBody>
      </p:sp>
      <p:sp>
        <p:nvSpPr>
          <p:cNvPr id="24" name="Title 1">
            <a:extLst>
              <a:ext uri="{FF2B5EF4-FFF2-40B4-BE49-F238E27FC236}">
                <a16:creationId xmlns:a16="http://schemas.microsoft.com/office/drawing/2014/main" id="{4FD7F9E4-2D44-48DF-9370-272A4AF68DDF}"/>
              </a:ext>
            </a:extLst>
          </p:cNvPr>
          <p:cNvSpPr txBox="1">
            <a:spLocks/>
          </p:cNvSpPr>
          <p:nvPr/>
        </p:nvSpPr>
        <p:spPr>
          <a:xfrm>
            <a:off x="4082544" y="5730831"/>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Tree>
    <p:extLst>
      <p:ext uri="{BB962C8B-B14F-4D97-AF65-F5344CB8AC3E}">
        <p14:creationId xmlns:p14="http://schemas.microsoft.com/office/powerpoint/2010/main" val="2031847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EE7F8D-30A9-4924-A7E2-4F4BDDE58CA3}"/>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19916" y="735033"/>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itle 1">
            <a:extLst>
              <a:ext uri="{FF2B5EF4-FFF2-40B4-BE49-F238E27FC236}">
                <a16:creationId xmlns:a16="http://schemas.microsoft.com/office/drawing/2014/main" id="{84862C28-AABA-4E3D-A0FA-40A099AFBBCE}"/>
              </a:ext>
            </a:extLst>
          </p:cNvPr>
          <p:cNvSpPr txBox="1">
            <a:spLocks/>
          </p:cNvSpPr>
          <p:nvPr/>
        </p:nvSpPr>
        <p:spPr>
          <a:xfrm>
            <a:off x="3092054" y="1507407"/>
            <a:ext cx="1714800"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latin typeface="+mn-lt"/>
              </a:rPr>
              <a:t>Phenomena, PIRT</a:t>
            </a:r>
          </a:p>
        </p:txBody>
      </p:sp>
      <p:sp>
        <p:nvSpPr>
          <p:cNvPr id="59" name="Title 1">
            <a:extLst>
              <a:ext uri="{FF2B5EF4-FFF2-40B4-BE49-F238E27FC236}">
                <a16:creationId xmlns:a16="http://schemas.microsoft.com/office/drawing/2014/main" id="{CAD6E8D7-1754-4C56-BC0B-F944D1FECCDC}"/>
              </a:ext>
            </a:extLst>
          </p:cNvPr>
          <p:cNvSpPr txBox="1">
            <a:spLocks/>
          </p:cNvSpPr>
          <p:nvPr/>
        </p:nvSpPr>
        <p:spPr>
          <a:xfrm>
            <a:off x="6169144" y="1507360"/>
            <a:ext cx="1455177"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latin typeface="+mn-lt"/>
              </a:rPr>
              <a:t>Assess, PCMM</a:t>
            </a:r>
          </a:p>
        </p:txBody>
      </p:sp>
      <p:sp>
        <p:nvSpPr>
          <p:cNvPr id="60" name="Title 1">
            <a:extLst>
              <a:ext uri="{FF2B5EF4-FFF2-40B4-BE49-F238E27FC236}">
                <a16:creationId xmlns:a16="http://schemas.microsoft.com/office/drawing/2014/main" id="{928D9622-DF04-4B45-80F6-02862088969F}"/>
              </a:ext>
            </a:extLst>
          </p:cNvPr>
          <p:cNvSpPr txBox="1">
            <a:spLocks/>
          </p:cNvSpPr>
          <p:nvPr/>
        </p:nvSpPr>
        <p:spPr>
          <a:xfrm>
            <a:off x="9167778" y="1514259"/>
            <a:ext cx="1342000"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latin typeface="+mn-lt"/>
              </a:rPr>
              <a:t>Communicate</a:t>
            </a:r>
          </a:p>
        </p:txBody>
      </p:sp>
      <p:sp>
        <p:nvSpPr>
          <p:cNvPr id="63" name="Star: 7 Points 62">
            <a:extLst>
              <a:ext uri="{FF2B5EF4-FFF2-40B4-BE49-F238E27FC236}">
                <a16:creationId xmlns:a16="http://schemas.microsoft.com/office/drawing/2014/main" id="{5D11FEC1-FA30-4570-A75A-56F761825E0D}"/>
              </a:ext>
            </a:extLst>
          </p:cNvPr>
          <p:cNvSpPr/>
          <p:nvPr/>
        </p:nvSpPr>
        <p:spPr>
          <a:xfrm>
            <a:off x="6469867" y="1737593"/>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64" name="TextBox 63">
            <a:extLst>
              <a:ext uri="{FF2B5EF4-FFF2-40B4-BE49-F238E27FC236}">
                <a16:creationId xmlns:a16="http://schemas.microsoft.com/office/drawing/2014/main" id="{040107CC-9F9D-47A8-8636-80206B59DEAE}"/>
              </a:ext>
            </a:extLst>
          </p:cNvPr>
          <p:cNvSpPr txBox="1"/>
          <p:nvPr/>
        </p:nvSpPr>
        <p:spPr>
          <a:xfrm>
            <a:off x="2624858" y="2191291"/>
            <a:ext cx="2649193" cy="2246769"/>
          </a:xfrm>
          <a:prstGeom prst="rect">
            <a:avLst/>
          </a:prstGeom>
          <a:solidFill>
            <a:schemeClr val="bg2"/>
          </a:solidFill>
          <a:ln>
            <a:solidFill>
              <a:schemeClr val="tx2">
                <a:lumMod val="60000"/>
                <a:lumOff val="40000"/>
              </a:schemeClr>
            </a:solidFill>
          </a:ln>
        </p:spPr>
        <p:txBody>
          <a:bodyPr wrap="square" rtlCol="0">
            <a:spAutoFit/>
          </a:bodyPr>
          <a:lstStyle/>
          <a:p>
            <a:r>
              <a:rPr lang="en-US" sz="1400" dirty="0"/>
              <a:t>Defining key physical phenomena and ranking importance is the primary function of a PIRT (Phenomena Identification and Ranking Table). A secondary function is to further assess the adequacy and gaps in the simulation capabilities, and available experimental data in an expanded PIRT </a:t>
            </a:r>
          </a:p>
        </p:txBody>
      </p:sp>
      <p:pic>
        <p:nvPicPr>
          <p:cNvPr id="74" name="Picture 73">
            <a:extLst>
              <a:ext uri="{FF2B5EF4-FFF2-40B4-BE49-F238E27FC236}">
                <a16:creationId xmlns:a16="http://schemas.microsoft.com/office/drawing/2014/main" id="{721E1F3A-BCB8-49A1-917B-660FF9BC840C}"/>
              </a:ext>
            </a:extLst>
          </p:cNvPr>
          <p:cNvPicPr>
            <a:picLocks noChangeAspect="1"/>
          </p:cNvPicPr>
          <p:nvPr/>
        </p:nvPicPr>
        <p:blipFill>
          <a:blip r:embed="rId3"/>
          <a:stretch>
            <a:fillRect/>
          </a:stretch>
        </p:blipFill>
        <p:spPr>
          <a:xfrm>
            <a:off x="3505424" y="4826854"/>
            <a:ext cx="888060" cy="498977"/>
          </a:xfrm>
          <a:prstGeom prst="rect">
            <a:avLst/>
          </a:prstGeom>
        </p:spPr>
      </p:pic>
      <p:sp>
        <p:nvSpPr>
          <p:cNvPr id="75" name="TextBox 74">
            <a:extLst>
              <a:ext uri="{FF2B5EF4-FFF2-40B4-BE49-F238E27FC236}">
                <a16:creationId xmlns:a16="http://schemas.microsoft.com/office/drawing/2014/main" id="{29B39E2A-A84E-489F-86F5-0B58EC55C181}"/>
              </a:ext>
            </a:extLst>
          </p:cNvPr>
          <p:cNvSpPr txBox="1"/>
          <p:nvPr/>
        </p:nvSpPr>
        <p:spPr>
          <a:xfrm>
            <a:off x="3502696" y="5308527"/>
            <a:ext cx="893516" cy="276999"/>
          </a:xfrm>
          <a:prstGeom prst="rect">
            <a:avLst/>
          </a:prstGeom>
          <a:solidFill>
            <a:schemeClr val="accent1">
              <a:lumMod val="75000"/>
            </a:schemeClr>
          </a:solidFill>
        </p:spPr>
        <p:txBody>
          <a:bodyPr wrap="square" rtlCol="0">
            <a:spAutoFit/>
          </a:bodyPr>
          <a:lstStyle/>
          <a:p>
            <a:r>
              <a:rPr lang="en-US" sz="1200" dirty="0">
                <a:solidFill>
                  <a:schemeClr val="bg1"/>
                </a:solidFill>
              </a:rPr>
              <a:t>Reference</a:t>
            </a:r>
          </a:p>
        </p:txBody>
      </p:sp>
      <p:sp>
        <p:nvSpPr>
          <p:cNvPr id="76" name="TextBox 75">
            <a:extLst>
              <a:ext uri="{FF2B5EF4-FFF2-40B4-BE49-F238E27FC236}">
                <a16:creationId xmlns:a16="http://schemas.microsoft.com/office/drawing/2014/main" id="{CBB2EBF1-3332-4A3E-B600-53534BB23828}"/>
              </a:ext>
            </a:extLst>
          </p:cNvPr>
          <p:cNvSpPr txBox="1"/>
          <p:nvPr/>
        </p:nvSpPr>
        <p:spPr>
          <a:xfrm>
            <a:off x="5572136" y="2191291"/>
            <a:ext cx="2649193" cy="2462213"/>
          </a:xfrm>
          <a:prstGeom prst="rect">
            <a:avLst/>
          </a:prstGeom>
          <a:solidFill>
            <a:schemeClr val="bg2"/>
          </a:solidFill>
          <a:ln>
            <a:solidFill>
              <a:schemeClr val="tx2">
                <a:lumMod val="60000"/>
                <a:lumOff val="40000"/>
              </a:schemeClr>
            </a:solidFill>
          </a:ln>
        </p:spPr>
        <p:txBody>
          <a:bodyPr wrap="square" rtlCol="0">
            <a:spAutoFit/>
          </a:bodyPr>
          <a:lstStyle/>
          <a:p>
            <a:r>
              <a:rPr lang="en-US" sz="1400" dirty="0"/>
              <a:t>The Predictive Capability Maturity Model is an expert elicitation process designed to characterize and communicate the completeness and rigor of the approaches used in computational model definition, code and solution verification, validation, and uncertainty quantification for an application prediction.</a:t>
            </a:r>
          </a:p>
        </p:txBody>
      </p:sp>
      <p:pic>
        <p:nvPicPr>
          <p:cNvPr id="77" name="Picture 76">
            <a:extLst>
              <a:ext uri="{FF2B5EF4-FFF2-40B4-BE49-F238E27FC236}">
                <a16:creationId xmlns:a16="http://schemas.microsoft.com/office/drawing/2014/main" id="{D2EE9D59-201F-472F-887B-4D4CD3D23F45}"/>
              </a:ext>
            </a:extLst>
          </p:cNvPr>
          <p:cNvPicPr>
            <a:picLocks noChangeAspect="1"/>
          </p:cNvPicPr>
          <p:nvPr/>
        </p:nvPicPr>
        <p:blipFill>
          <a:blip r:embed="rId3"/>
          <a:stretch>
            <a:fillRect/>
          </a:stretch>
        </p:blipFill>
        <p:spPr>
          <a:xfrm>
            <a:off x="6452702" y="4826854"/>
            <a:ext cx="888060" cy="498977"/>
          </a:xfrm>
          <a:prstGeom prst="rect">
            <a:avLst/>
          </a:prstGeom>
        </p:spPr>
      </p:pic>
      <p:sp>
        <p:nvSpPr>
          <p:cNvPr id="78" name="TextBox 77">
            <a:extLst>
              <a:ext uri="{FF2B5EF4-FFF2-40B4-BE49-F238E27FC236}">
                <a16:creationId xmlns:a16="http://schemas.microsoft.com/office/drawing/2014/main" id="{2B7197D6-F18E-4289-B916-3AC3A56BFCCB}"/>
              </a:ext>
            </a:extLst>
          </p:cNvPr>
          <p:cNvSpPr txBox="1"/>
          <p:nvPr/>
        </p:nvSpPr>
        <p:spPr>
          <a:xfrm>
            <a:off x="6449974" y="5308527"/>
            <a:ext cx="893516" cy="276999"/>
          </a:xfrm>
          <a:prstGeom prst="rect">
            <a:avLst/>
          </a:prstGeom>
          <a:solidFill>
            <a:schemeClr val="accent1">
              <a:lumMod val="75000"/>
            </a:schemeClr>
          </a:solidFill>
        </p:spPr>
        <p:txBody>
          <a:bodyPr wrap="square" rtlCol="0">
            <a:spAutoFit/>
          </a:bodyPr>
          <a:lstStyle/>
          <a:p>
            <a:r>
              <a:rPr lang="en-US" sz="1200" dirty="0">
                <a:solidFill>
                  <a:schemeClr val="bg1"/>
                </a:solidFill>
              </a:rPr>
              <a:t>Reference</a:t>
            </a:r>
          </a:p>
        </p:txBody>
      </p:sp>
      <p:sp>
        <p:nvSpPr>
          <p:cNvPr id="79" name="TextBox 78">
            <a:extLst>
              <a:ext uri="{FF2B5EF4-FFF2-40B4-BE49-F238E27FC236}">
                <a16:creationId xmlns:a16="http://schemas.microsoft.com/office/drawing/2014/main" id="{EEF8C80A-3578-4D45-BBC8-03BB5ED07C29}"/>
              </a:ext>
            </a:extLst>
          </p:cNvPr>
          <p:cNvSpPr txBox="1"/>
          <p:nvPr/>
        </p:nvSpPr>
        <p:spPr>
          <a:xfrm>
            <a:off x="8514182" y="2191290"/>
            <a:ext cx="2649193" cy="2031325"/>
          </a:xfrm>
          <a:prstGeom prst="rect">
            <a:avLst/>
          </a:prstGeom>
          <a:solidFill>
            <a:schemeClr val="bg2"/>
          </a:solidFill>
          <a:ln>
            <a:solidFill>
              <a:schemeClr val="tx2">
                <a:lumMod val="60000"/>
                <a:lumOff val="40000"/>
              </a:schemeClr>
            </a:solidFill>
          </a:ln>
        </p:spPr>
        <p:txBody>
          <a:bodyPr wrap="square" rtlCol="0">
            <a:spAutoFit/>
          </a:bodyPr>
          <a:lstStyle/>
          <a:p>
            <a:r>
              <a:rPr lang="en-US" sz="1400" dirty="0"/>
              <a:t>References to documents with details of </a:t>
            </a:r>
          </a:p>
          <a:p>
            <a:pPr marL="285750" indent="-285750">
              <a:buFontTx/>
              <a:buChar char="-"/>
            </a:pPr>
            <a:endParaRPr lang="en-US" sz="1400" dirty="0"/>
          </a:p>
          <a:p>
            <a:pPr marL="285750" indent="-285750">
              <a:buFontTx/>
              <a:buChar char="-"/>
            </a:pPr>
            <a:r>
              <a:rPr lang="en-US" sz="1400" dirty="0" err="1"/>
              <a:t>ModSim</a:t>
            </a:r>
            <a:r>
              <a:rPr lang="en-US" sz="1400" dirty="0"/>
              <a:t> limitations and risks</a:t>
            </a:r>
          </a:p>
          <a:p>
            <a:pPr marL="285750" indent="-285750">
              <a:buFontTx/>
              <a:buChar char="-"/>
            </a:pPr>
            <a:r>
              <a:rPr lang="en-US" sz="1400" dirty="0"/>
              <a:t>Peer reviews</a:t>
            </a:r>
          </a:p>
          <a:p>
            <a:pPr marL="285750" indent="-285750">
              <a:buFontTx/>
              <a:buChar char="-"/>
            </a:pPr>
            <a:r>
              <a:rPr lang="en-US" sz="1400" dirty="0"/>
              <a:t>PCMM assessment</a:t>
            </a:r>
          </a:p>
          <a:p>
            <a:pPr marL="285750" indent="-285750">
              <a:buFontTx/>
              <a:buChar char="-"/>
            </a:pPr>
            <a:r>
              <a:rPr lang="en-US" sz="1400" dirty="0"/>
              <a:t>Documentation structure</a:t>
            </a:r>
          </a:p>
          <a:p>
            <a:pPr marL="285750" indent="-285750">
              <a:buFontTx/>
              <a:buChar char="-"/>
            </a:pPr>
            <a:r>
              <a:rPr lang="en-US" sz="1400" dirty="0"/>
              <a:t>Plausible prediction bounds</a:t>
            </a:r>
          </a:p>
          <a:p>
            <a:endParaRPr lang="en-US" sz="1400" dirty="0"/>
          </a:p>
        </p:txBody>
      </p:sp>
      <p:sp>
        <p:nvSpPr>
          <p:cNvPr id="22" name="Title 1">
            <a:extLst>
              <a:ext uri="{FF2B5EF4-FFF2-40B4-BE49-F238E27FC236}">
                <a16:creationId xmlns:a16="http://schemas.microsoft.com/office/drawing/2014/main" id="{F8408438-0D73-406A-BABE-94EDA842D8A0}"/>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err="1"/>
              <a:t>CompSim</a:t>
            </a:r>
            <a:r>
              <a:rPr lang="en-US" sz="3200" dirty="0"/>
              <a:t> Credibility Process</a:t>
            </a:r>
          </a:p>
        </p:txBody>
      </p:sp>
      <p:sp>
        <p:nvSpPr>
          <p:cNvPr id="23" name="TextBox 22">
            <a:extLst>
              <a:ext uri="{FF2B5EF4-FFF2-40B4-BE49-F238E27FC236}">
                <a16:creationId xmlns:a16="http://schemas.microsoft.com/office/drawing/2014/main" id="{2F248522-99A5-4C27-899A-2FDD807DE0E8}"/>
              </a:ext>
            </a:extLst>
          </p:cNvPr>
          <p:cNvSpPr txBox="1"/>
          <p:nvPr/>
        </p:nvSpPr>
        <p:spPr>
          <a:xfrm>
            <a:off x="3885297" y="5232769"/>
            <a:ext cx="2376826" cy="1077218"/>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Note: Need graphical indication that an element has been touched – no progress bar</a:t>
            </a:r>
          </a:p>
        </p:txBody>
      </p:sp>
      <p:sp>
        <p:nvSpPr>
          <p:cNvPr id="17" name="Title 1">
            <a:extLst>
              <a:ext uri="{FF2B5EF4-FFF2-40B4-BE49-F238E27FC236}">
                <a16:creationId xmlns:a16="http://schemas.microsoft.com/office/drawing/2014/main" id="{5A0FFC47-A97B-4FEC-B5A2-DB18809549C2}"/>
              </a:ext>
            </a:extLst>
          </p:cNvPr>
          <p:cNvSpPr txBox="1">
            <a:spLocks/>
          </p:cNvSpPr>
          <p:nvPr/>
        </p:nvSpPr>
        <p:spPr>
          <a:xfrm>
            <a:off x="7800975" y="5737751"/>
            <a:ext cx="3418741" cy="281259"/>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500" dirty="0">
                <a:latin typeface="+mn-lt"/>
              </a:rPr>
              <a:t>Generate</a:t>
            </a:r>
            <a:r>
              <a:rPr lang="en-US" sz="1400" dirty="0">
                <a:latin typeface="+mn-lt"/>
              </a:rPr>
              <a:t> Credibility Report from Current State</a:t>
            </a:r>
          </a:p>
        </p:txBody>
      </p:sp>
    </p:spTree>
    <p:extLst>
      <p:ext uri="{BB962C8B-B14F-4D97-AF65-F5344CB8AC3E}">
        <p14:creationId xmlns:p14="http://schemas.microsoft.com/office/powerpoint/2010/main" val="3803978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EE7F8D-30A9-4924-A7E2-4F4BDDE58CA3}"/>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4326269" y="1294011"/>
            <a:ext cx="5100096"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t>Assess, PCMM</a:t>
            </a:r>
          </a:p>
        </p:txBody>
      </p:sp>
      <p:pic>
        <p:nvPicPr>
          <p:cNvPr id="2" name="Picture 1">
            <a:extLst>
              <a:ext uri="{FF2B5EF4-FFF2-40B4-BE49-F238E27FC236}">
                <a16:creationId xmlns:a16="http://schemas.microsoft.com/office/drawing/2014/main" id="{08361760-1DB1-41A2-A1B5-077C4A9B7FCE}"/>
              </a:ext>
            </a:extLst>
          </p:cNvPr>
          <p:cNvPicPr>
            <a:picLocks noChangeAspect="1"/>
          </p:cNvPicPr>
          <p:nvPr/>
        </p:nvPicPr>
        <p:blipFill rotWithShape="1">
          <a:blip r:embed="rId3"/>
          <a:srcRect l="19499" t="7313" r="23195" b="6283"/>
          <a:stretch/>
        </p:blipFill>
        <p:spPr>
          <a:xfrm>
            <a:off x="4840584" y="1805537"/>
            <a:ext cx="4071465" cy="4090965"/>
          </a:xfrm>
          <a:prstGeom prst="rect">
            <a:avLst/>
          </a:prstGeom>
        </p:spPr>
      </p:pic>
      <p:sp>
        <p:nvSpPr>
          <p:cNvPr id="63" name="Star: 7 Points 62">
            <a:extLst>
              <a:ext uri="{FF2B5EF4-FFF2-40B4-BE49-F238E27FC236}">
                <a16:creationId xmlns:a16="http://schemas.microsoft.com/office/drawing/2014/main" id="{5D11FEC1-FA30-4570-A75A-56F761825E0D}"/>
              </a:ext>
            </a:extLst>
          </p:cNvPr>
          <p:cNvSpPr/>
          <p:nvPr/>
        </p:nvSpPr>
        <p:spPr>
          <a:xfrm>
            <a:off x="5580961" y="5321339"/>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22" name="Title 1">
            <a:extLst>
              <a:ext uri="{FF2B5EF4-FFF2-40B4-BE49-F238E27FC236}">
                <a16:creationId xmlns:a16="http://schemas.microsoft.com/office/drawing/2014/main" id="{5ABADFFD-8B63-42B8-8F5D-D768E2FB6CCD}"/>
              </a:ext>
            </a:extLst>
          </p:cNvPr>
          <p:cNvSpPr txBox="1">
            <a:spLocks/>
          </p:cNvSpPr>
          <p:nvPr/>
        </p:nvSpPr>
        <p:spPr>
          <a:xfrm>
            <a:off x="10037947"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Tree>
    <p:extLst>
      <p:ext uri="{BB962C8B-B14F-4D97-AF65-F5344CB8AC3E}">
        <p14:creationId xmlns:p14="http://schemas.microsoft.com/office/powerpoint/2010/main" val="1407453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EE7F8D-30A9-4924-A7E2-4F4BDDE58CA3}"/>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4326269" y="1294011"/>
            <a:ext cx="5100096"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t>Assess, PCMM</a:t>
            </a:r>
          </a:p>
        </p:txBody>
      </p:sp>
      <p:pic>
        <p:nvPicPr>
          <p:cNvPr id="2" name="Picture 1">
            <a:extLst>
              <a:ext uri="{FF2B5EF4-FFF2-40B4-BE49-F238E27FC236}">
                <a16:creationId xmlns:a16="http://schemas.microsoft.com/office/drawing/2014/main" id="{08361760-1DB1-41A2-A1B5-077C4A9B7FCE}"/>
              </a:ext>
            </a:extLst>
          </p:cNvPr>
          <p:cNvPicPr>
            <a:picLocks noChangeAspect="1"/>
          </p:cNvPicPr>
          <p:nvPr/>
        </p:nvPicPr>
        <p:blipFill rotWithShape="1">
          <a:blip r:embed="rId3"/>
          <a:srcRect l="19499" t="7313" r="23195" b="6283"/>
          <a:stretch/>
        </p:blipFill>
        <p:spPr>
          <a:xfrm>
            <a:off x="4840584" y="1805537"/>
            <a:ext cx="4071465" cy="4090965"/>
          </a:xfrm>
          <a:prstGeom prst="rect">
            <a:avLst/>
          </a:prstGeom>
        </p:spPr>
      </p:pic>
      <p:sp>
        <p:nvSpPr>
          <p:cNvPr id="8" name="Title 1">
            <a:extLst>
              <a:ext uri="{FF2B5EF4-FFF2-40B4-BE49-F238E27FC236}">
                <a16:creationId xmlns:a16="http://schemas.microsoft.com/office/drawing/2014/main" id="{B0D6E828-83D6-49DD-9A9A-63A3616ECA34}"/>
              </a:ext>
            </a:extLst>
          </p:cNvPr>
          <p:cNvSpPr txBox="1">
            <a:spLocks/>
          </p:cNvSpPr>
          <p:nvPr/>
        </p:nvSpPr>
        <p:spPr>
          <a:xfrm>
            <a:off x="4328142" y="4924194"/>
            <a:ext cx="1181769" cy="25387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Evidence</a:t>
            </a:r>
          </a:p>
        </p:txBody>
      </p:sp>
      <p:sp>
        <p:nvSpPr>
          <p:cNvPr id="9" name="Title 1">
            <a:extLst>
              <a:ext uri="{FF2B5EF4-FFF2-40B4-BE49-F238E27FC236}">
                <a16:creationId xmlns:a16="http://schemas.microsoft.com/office/drawing/2014/main" id="{A15B4842-5D48-4059-93ED-F42153215CFD}"/>
              </a:ext>
            </a:extLst>
          </p:cNvPr>
          <p:cNvSpPr txBox="1">
            <a:spLocks/>
          </p:cNvSpPr>
          <p:nvPr/>
        </p:nvSpPr>
        <p:spPr>
          <a:xfrm>
            <a:off x="4328141" y="5179549"/>
            <a:ext cx="1181769" cy="25387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Assess</a:t>
            </a:r>
          </a:p>
        </p:txBody>
      </p:sp>
      <p:sp>
        <p:nvSpPr>
          <p:cNvPr id="63" name="Star: 7 Points 62">
            <a:extLst>
              <a:ext uri="{FF2B5EF4-FFF2-40B4-BE49-F238E27FC236}">
                <a16:creationId xmlns:a16="http://schemas.microsoft.com/office/drawing/2014/main" id="{5D11FEC1-FA30-4570-A75A-56F761825E0D}"/>
              </a:ext>
            </a:extLst>
          </p:cNvPr>
          <p:cNvSpPr/>
          <p:nvPr/>
        </p:nvSpPr>
        <p:spPr>
          <a:xfrm>
            <a:off x="3758266" y="4736437"/>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0" name="Title 1">
            <a:extLst>
              <a:ext uri="{FF2B5EF4-FFF2-40B4-BE49-F238E27FC236}">
                <a16:creationId xmlns:a16="http://schemas.microsoft.com/office/drawing/2014/main" id="{AC164ED1-2BB0-47A0-BD98-61934B95BF09}"/>
              </a:ext>
            </a:extLst>
          </p:cNvPr>
          <p:cNvSpPr txBox="1">
            <a:spLocks/>
          </p:cNvSpPr>
          <p:nvPr/>
        </p:nvSpPr>
        <p:spPr>
          <a:xfrm>
            <a:off x="10037947"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1" name="Title 1">
            <a:extLst>
              <a:ext uri="{FF2B5EF4-FFF2-40B4-BE49-F238E27FC236}">
                <a16:creationId xmlns:a16="http://schemas.microsoft.com/office/drawing/2014/main" id="{14C7564C-442B-4291-B206-0DEC690174D3}"/>
              </a:ext>
            </a:extLst>
          </p:cNvPr>
          <p:cNvSpPr txBox="1">
            <a:spLocks/>
          </p:cNvSpPr>
          <p:nvPr/>
        </p:nvSpPr>
        <p:spPr>
          <a:xfrm>
            <a:off x="4328142" y="5433419"/>
            <a:ext cx="1181769" cy="25387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Aggregate</a:t>
            </a:r>
          </a:p>
        </p:txBody>
      </p:sp>
    </p:spTree>
    <p:extLst>
      <p:ext uri="{BB962C8B-B14F-4D97-AF65-F5344CB8AC3E}">
        <p14:creationId xmlns:p14="http://schemas.microsoft.com/office/powerpoint/2010/main" val="1959117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EE7F8D-30A9-4924-A7E2-4F4BDDE58CA3}"/>
              </a:ext>
            </a:extLst>
          </p:cNvPr>
          <p:cNvPicPr>
            <a:picLocks noChangeAspect="1"/>
          </p:cNvPicPr>
          <p:nvPr/>
        </p:nvPicPr>
        <p:blipFill>
          <a:blip r:embed="rId2"/>
          <a:stretch>
            <a:fillRect/>
          </a:stretch>
        </p:blipFill>
        <p:spPr>
          <a:xfrm>
            <a:off x="0" y="76533"/>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Evidence</a:t>
            </a:r>
          </a:p>
        </p:txBody>
      </p:sp>
      <p:pic>
        <p:nvPicPr>
          <p:cNvPr id="2" name="Picture 1">
            <a:extLst>
              <a:ext uri="{FF2B5EF4-FFF2-40B4-BE49-F238E27FC236}">
                <a16:creationId xmlns:a16="http://schemas.microsoft.com/office/drawing/2014/main" id="{D490D576-867E-42B3-96D6-3624D9A680A0}"/>
              </a:ext>
            </a:extLst>
          </p:cNvPr>
          <p:cNvPicPr>
            <a:picLocks noChangeAspect="1"/>
          </p:cNvPicPr>
          <p:nvPr/>
        </p:nvPicPr>
        <p:blipFill>
          <a:blip r:embed="rId3"/>
          <a:stretch>
            <a:fillRect/>
          </a:stretch>
        </p:blipFill>
        <p:spPr>
          <a:xfrm>
            <a:off x="10180434" y="1131419"/>
            <a:ext cx="1039283" cy="709868"/>
          </a:xfrm>
          <a:prstGeom prst="rect">
            <a:avLst/>
          </a:prstGeom>
        </p:spPr>
      </p:pic>
      <p:sp>
        <p:nvSpPr>
          <p:cNvPr id="10" name="Title 1">
            <a:extLst>
              <a:ext uri="{FF2B5EF4-FFF2-40B4-BE49-F238E27FC236}">
                <a16:creationId xmlns:a16="http://schemas.microsoft.com/office/drawing/2014/main" id="{5839D624-C2FF-4FE7-A47A-2162B3D3B001}"/>
              </a:ext>
            </a:extLst>
          </p:cNvPr>
          <p:cNvSpPr txBox="1">
            <a:spLocks/>
          </p:cNvSpPr>
          <p:nvPr/>
        </p:nvSpPr>
        <p:spPr>
          <a:xfrm>
            <a:off x="8839872"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Add Evidence</a:t>
            </a:r>
          </a:p>
        </p:txBody>
      </p:sp>
      <p:sp>
        <p:nvSpPr>
          <p:cNvPr id="11" name="Title 1">
            <a:extLst>
              <a:ext uri="{FF2B5EF4-FFF2-40B4-BE49-F238E27FC236}">
                <a16:creationId xmlns:a16="http://schemas.microsoft.com/office/drawing/2014/main" id="{DA1FC5A3-1597-4EA3-BEF2-66CED3A662E5}"/>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2" name="Star: 7 Points 11">
            <a:extLst>
              <a:ext uri="{FF2B5EF4-FFF2-40B4-BE49-F238E27FC236}">
                <a16:creationId xmlns:a16="http://schemas.microsoft.com/office/drawing/2014/main" id="{D218E57D-123A-4821-8CD5-1119CC29F9DC}"/>
              </a:ext>
            </a:extLst>
          </p:cNvPr>
          <p:cNvSpPr/>
          <p:nvPr/>
        </p:nvSpPr>
        <p:spPr>
          <a:xfrm>
            <a:off x="1785984" y="2478334"/>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cxnSp>
        <p:nvCxnSpPr>
          <p:cNvPr id="4" name="Straight Arrow Connector 3">
            <a:extLst>
              <a:ext uri="{FF2B5EF4-FFF2-40B4-BE49-F238E27FC236}">
                <a16:creationId xmlns:a16="http://schemas.microsoft.com/office/drawing/2014/main" id="{41696621-56E8-405E-BE2E-E6E9BCE451D7}"/>
              </a:ext>
            </a:extLst>
          </p:cNvPr>
          <p:cNvCxnSpPr>
            <a:cxnSpLocks/>
            <a:stCxn id="12" idx="4"/>
          </p:cNvCxnSpPr>
          <p:nvPr/>
        </p:nvCxnSpPr>
        <p:spPr>
          <a:xfrm flipH="1" flipV="1">
            <a:off x="1560634" y="2587189"/>
            <a:ext cx="225348" cy="164930"/>
          </a:xfrm>
          <a:prstGeom prst="straightConnector1">
            <a:avLst/>
          </a:prstGeom>
          <a:ln w="12700">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412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B5BFDA6-51E1-41D7-A774-D9406D9F54CC}"/>
              </a:ext>
            </a:extLst>
          </p:cNvPr>
          <p:cNvPicPr>
            <a:picLocks noChangeAspect="1"/>
          </p:cNvPicPr>
          <p:nvPr/>
        </p:nvPicPr>
        <p:blipFill>
          <a:blip r:embed="rId2"/>
          <a:stretch>
            <a:fillRect/>
          </a:stretch>
        </p:blipFill>
        <p:spPr>
          <a:xfrm>
            <a:off x="0" y="38266"/>
            <a:ext cx="12192000" cy="6781467"/>
          </a:xfrm>
          <a:prstGeom prst="rect">
            <a:avLst/>
          </a:prstGeom>
        </p:spPr>
      </p:pic>
      <p:sp>
        <p:nvSpPr>
          <p:cNvPr id="12" name="Rectangle 11">
            <a:extLst>
              <a:ext uri="{FF2B5EF4-FFF2-40B4-BE49-F238E27FC236}">
                <a16:creationId xmlns:a16="http://schemas.microsoft.com/office/drawing/2014/main" id="{77C7D127-961C-4DBA-845D-DCABFDC02058}"/>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FF891CC2-3326-4B92-9C82-48A7182F8871}"/>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7" name="Title 1">
            <a:extLst>
              <a:ext uri="{FF2B5EF4-FFF2-40B4-BE49-F238E27FC236}">
                <a16:creationId xmlns:a16="http://schemas.microsoft.com/office/drawing/2014/main" id="{CE6C1526-F2A7-4FCE-9871-23B9D11D66F9}"/>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Evidence</a:t>
            </a:r>
          </a:p>
        </p:txBody>
      </p:sp>
      <p:pic>
        <p:nvPicPr>
          <p:cNvPr id="8" name="Picture 7">
            <a:extLst>
              <a:ext uri="{FF2B5EF4-FFF2-40B4-BE49-F238E27FC236}">
                <a16:creationId xmlns:a16="http://schemas.microsoft.com/office/drawing/2014/main" id="{9DDC1E35-7B9D-48B3-85C9-5B6B30C6C352}"/>
              </a:ext>
            </a:extLst>
          </p:cNvPr>
          <p:cNvPicPr>
            <a:picLocks noChangeAspect="1"/>
          </p:cNvPicPr>
          <p:nvPr/>
        </p:nvPicPr>
        <p:blipFill>
          <a:blip r:embed="rId3"/>
          <a:stretch>
            <a:fillRect/>
          </a:stretch>
        </p:blipFill>
        <p:spPr>
          <a:xfrm>
            <a:off x="10180434" y="1131419"/>
            <a:ext cx="1039283" cy="709868"/>
          </a:xfrm>
          <a:prstGeom prst="rect">
            <a:avLst/>
          </a:prstGeom>
        </p:spPr>
      </p:pic>
      <p:sp>
        <p:nvSpPr>
          <p:cNvPr id="9" name="Title 1">
            <a:extLst>
              <a:ext uri="{FF2B5EF4-FFF2-40B4-BE49-F238E27FC236}">
                <a16:creationId xmlns:a16="http://schemas.microsoft.com/office/drawing/2014/main" id="{84051E55-7F31-43A7-90D4-8F8604347BD9}"/>
              </a:ext>
            </a:extLst>
          </p:cNvPr>
          <p:cNvSpPr txBox="1">
            <a:spLocks/>
          </p:cNvSpPr>
          <p:nvPr/>
        </p:nvSpPr>
        <p:spPr>
          <a:xfrm>
            <a:off x="8839872"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Add Evidence</a:t>
            </a:r>
          </a:p>
        </p:txBody>
      </p:sp>
      <p:cxnSp>
        <p:nvCxnSpPr>
          <p:cNvPr id="14" name="Straight Arrow Connector 13">
            <a:extLst>
              <a:ext uri="{FF2B5EF4-FFF2-40B4-BE49-F238E27FC236}">
                <a16:creationId xmlns:a16="http://schemas.microsoft.com/office/drawing/2014/main" id="{AC7C5AD9-0B32-4D12-B7D9-78D1355ED8FB}"/>
              </a:ext>
            </a:extLst>
          </p:cNvPr>
          <p:cNvCxnSpPr>
            <a:cxnSpLocks/>
          </p:cNvCxnSpPr>
          <p:nvPr/>
        </p:nvCxnSpPr>
        <p:spPr>
          <a:xfrm flipH="1" flipV="1">
            <a:off x="1386768" y="2665195"/>
            <a:ext cx="642414" cy="95340"/>
          </a:xfrm>
          <a:prstGeom prst="straightConnector1">
            <a:avLst/>
          </a:prstGeom>
          <a:ln w="12700">
            <a:tailEnd type="triangle" w="med" len="lg"/>
          </a:ln>
        </p:spPr>
        <p:style>
          <a:lnRef idx="1">
            <a:schemeClr val="accent1"/>
          </a:lnRef>
          <a:fillRef idx="0">
            <a:schemeClr val="accent1"/>
          </a:fillRef>
          <a:effectRef idx="0">
            <a:schemeClr val="accent1"/>
          </a:effectRef>
          <a:fontRef idx="minor">
            <a:schemeClr val="tx1"/>
          </a:fontRef>
        </p:style>
      </p:cxnSp>
      <p:sp>
        <p:nvSpPr>
          <p:cNvPr id="11" name="Star: 7 Points 10">
            <a:extLst>
              <a:ext uri="{FF2B5EF4-FFF2-40B4-BE49-F238E27FC236}">
                <a16:creationId xmlns:a16="http://schemas.microsoft.com/office/drawing/2014/main" id="{93E000BC-12E3-4102-8D64-4E02EDFA3AFC}"/>
              </a:ext>
            </a:extLst>
          </p:cNvPr>
          <p:cNvSpPr/>
          <p:nvPr/>
        </p:nvSpPr>
        <p:spPr>
          <a:xfrm>
            <a:off x="1924661" y="2587189"/>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7" name="Title 1">
            <a:extLst>
              <a:ext uri="{FF2B5EF4-FFF2-40B4-BE49-F238E27FC236}">
                <a16:creationId xmlns:a16="http://schemas.microsoft.com/office/drawing/2014/main" id="{C3B9D745-BA8C-413D-AE9E-B492846F2BD9}"/>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Tree>
    <p:extLst>
      <p:ext uri="{BB962C8B-B14F-4D97-AF65-F5344CB8AC3E}">
        <p14:creationId xmlns:p14="http://schemas.microsoft.com/office/powerpoint/2010/main" val="1509350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1724</TotalTime>
  <Words>1502</Words>
  <Application>Microsoft Office PowerPoint</Application>
  <PresentationFormat>Widescreen</PresentationFormat>
  <Paragraphs>434</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Credibility Framework in SAW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Orient, George E.</dc:creator>
  <cp:lastModifiedBy>Orient, George E.</cp:lastModifiedBy>
  <cp:revision>112</cp:revision>
  <dcterms:created xsi:type="dcterms:W3CDTF">2018-11-15T18:22:28Z</dcterms:created>
  <dcterms:modified xsi:type="dcterms:W3CDTF">2018-11-26T18:17:24Z</dcterms:modified>
</cp:coreProperties>
</file>