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8" r:id="rId1"/>
  </p:sldMasterIdLst>
  <p:notesMasterIdLst>
    <p:notesMasterId r:id="rId26"/>
  </p:notesMasterIdLst>
  <p:sldIdLst>
    <p:sldId id="256" r:id="rId2"/>
    <p:sldId id="288" r:id="rId3"/>
    <p:sldId id="291" r:id="rId4"/>
    <p:sldId id="259" r:id="rId5"/>
    <p:sldId id="292" r:id="rId6"/>
    <p:sldId id="298" r:id="rId7"/>
    <p:sldId id="294" r:id="rId8"/>
    <p:sldId id="299" r:id="rId9"/>
    <p:sldId id="300" r:id="rId10"/>
    <p:sldId id="301" r:id="rId11"/>
    <p:sldId id="302" r:id="rId12"/>
    <p:sldId id="264" r:id="rId13"/>
    <p:sldId id="303" r:id="rId14"/>
    <p:sldId id="304" r:id="rId15"/>
    <p:sldId id="305" r:id="rId16"/>
    <p:sldId id="306" r:id="rId17"/>
    <p:sldId id="309" r:id="rId18"/>
    <p:sldId id="310" r:id="rId19"/>
    <p:sldId id="311" r:id="rId20"/>
    <p:sldId id="312" r:id="rId21"/>
    <p:sldId id="313" r:id="rId22"/>
    <p:sldId id="315" r:id="rId23"/>
    <p:sldId id="314" r:id="rId24"/>
    <p:sldId id="296"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Gill Sans" panose="020B0604020202020204" charset="0"/>
      <p:regular r:id="rId33"/>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434" autoAdjust="0"/>
  </p:normalViewPr>
  <p:slideViewPr>
    <p:cSldViewPr snapToGrid="0">
      <p:cViewPr varScale="1">
        <p:scale>
          <a:sx n="82" d="100"/>
          <a:sy n="82" d="100"/>
        </p:scale>
        <p:origin x="61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14727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16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29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76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6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0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4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63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114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637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34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51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04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080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eb42b8999_0_1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aeb42b8999_0_1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547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3AF8-B2A3-4737-A235-E77F45911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01282F-3C87-45DE-866E-63BAB35B6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FEE71B-6147-4651-94F6-CE89D097460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6B9DFC-A214-446C-9546-888A266AF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3D755-7C58-496F-AAE0-03855D018D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786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531B-0998-4320-8E1C-B31A8ADA77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9CD309-AB59-4751-9D8F-B8A2CF899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23CDD-C98B-4953-8461-FF3F7DA686D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0B6A291-BDE7-4EA5-B7DA-D5A7AEB72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3BEEE-5917-4B7D-B63E-7AEC80328B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0030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AECA4-7CCA-4B2A-93C9-A7E11888E6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777EAB-BE73-49FE-B33E-0E11F04391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CF4843-6C25-44EA-9221-AF7CA9E20E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A33DDB3-0888-49C9-ABAE-DB754A51D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DCA38-9805-4603-B1B7-F6E68D1B97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458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139E-9B12-4EDF-A9C4-B89CBA86DB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5FE43C-8F14-4D53-9BF2-5F00D0DEE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437A94-99C1-4E9E-84A8-1B0D9765C87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7CBC359-BD2C-469E-97C7-4A92AF566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83BE1-F302-4BBE-9AFF-F5EEC8DA7A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116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BDCF-BFAB-4D78-B2DF-30C6CEB39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BE1699-EB37-42C7-BCA9-EC8824422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28007-3F91-4CB8-8DCB-67C8DA915CB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7D17D2B-9896-4343-9338-D420B3836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FB6A0-9062-4FB5-A104-35205F1D09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416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AA4B-00BA-4DB9-8357-C4155E68C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FD766-CE9F-40AF-A88E-544564E3B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63651C-E4BE-456B-9640-6F3B53774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961C22-4EDE-4258-B189-B1D11DAF04F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288BD83-F979-4D64-B56C-117CFA9D33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69683-4049-49E0-B7FA-0551E121FB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856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313C-D686-4F28-8CCA-5A8144C0A9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3CAB31-B778-4DB4-B9A3-9D3200AC8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84B7C-E382-43B7-AD00-DD6CAF3E0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925696-9AEB-4114-A07D-AF40EABE2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749FED-7E15-4A17-8AE6-0408D658F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7B5AD6-1D4A-43C6-BD03-B32787916F0C}"/>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FA096AA3-74B0-45CD-BD05-BE23151D92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D54686-ACC3-4CB0-95F1-B29961A33D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646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4E2B-3030-42BC-89BF-88B4CC0210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ED651-F706-4C8D-976F-EA448FACAE4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58DC4AB9-A3DC-40D4-9A57-5B2A81F67F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E1C63D-5D00-4CFD-BE99-C271F9BE4D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662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28C50-261F-4120-AF6C-A1035D5C9510}"/>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7A9E71F-1AAB-4C2D-AEBB-350D5DD8F0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2C69F0-79CB-42EB-BCDC-DD83C80DCD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521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1A8B-1AC7-46AD-9C2F-A67BE7881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7A7323-B205-4E07-8D10-28B52B50D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03F63A-AC7A-4025-B1C8-1245E2C20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1D6CC-D0F3-4923-B319-C305AF05658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BCB8BBF-E527-4E21-B07A-091D0FEC3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46C1D-93F4-43A9-B402-1C860BC356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405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1EC2-EE25-4DC8-B52A-A3AF14F7D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01426-ED6E-4EC7-A74C-DE9BF5FED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ED9D73-DE9C-44DE-8F8E-4C98F9240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C77E-B568-4B17-B4FC-548767D33CD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A6F3D3B-31CF-4F0E-AFB3-F17994F86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AA477-9264-4410-AE0A-DB392D853C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3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EBA32-241B-4766-A276-2FA752681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C7579E-A0AA-4E86-B2D8-8D84FD06D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AD556-2021-4D96-AA46-0D67B69B6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CDCE7FEE-C797-4A60-9B7F-B0ABC1DD5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629921-4CF8-404F-A4C2-7DCEB749D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713955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777463" y="952500"/>
            <a:ext cx="8637073" cy="1723817"/>
          </a:xfrm>
          <a:prstGeom prst="rect">
            <a:avLst/>
          </a:prstGeom>
          <a:noFill/>
          <a:ln>
            <a:noFill/>
          </a:ln>
        </p:spPr>
        <p:txBody>
          <a:bodyPr spcFirstLastPara="1" wrap="square" lIns="91425" tIns="45700" rIns="91425" bIns="0" anchor="b" anchorCtr="0">
            <a:noAutofit/>
          </a:bodyPr>
          <a:lstStyle/>
          <a:p>
            <a:r>
              <a:rPr lang="en-US" sz="1800" b="0" i="0" u="none" strike="noStrike" baseline="0" dirty="0">
                <a:solidFill>
                  <a:srgbClr val="000000"/>
                </a:solidFill>
                <a:latin typeface="Times New Roman" panose="02020603050405020304" pitchFamily="18" charset="0"/>
              </a:rPr>
              <a:t> </a:t>
            </a:r>
            <a:r>
              <a:rPr lang="en-US" sz="2800" b="1" i="0" u="none" strike="noStrike" baseline="0" dirty="0">
                <a:solidFill>
                  <a:schemeClr val="accent2"/>
                </a:solidFill>
                <a:latin typeface="Times New Roman" panose="02020603050405020304" pitchFamily="18" charset="0"/>
              </a:rPr>
              <a:t>Effective Heart Disease Prediction Using</a:t>
            </a:r>
            <a:br>
              <a:rPr lang="en-US" sz="2800" b="1" i="0" u="none" strike="noStrike" baseline="0" dirty="0">
                <a:solidFill>
                  <a:schemeClr val="accent2"/>
                </a:solidFill>
                <a:latin typeface="Times New Roman" panose="02020603050405020304" pitchFamily="18" charset="0"/>
              </a:rPr>
            </a:br>
            <a:r>
              <a:rPr lang="en-US" sz="2800" b="1" i="0" u="none" strike="noStrike" baseline="0" dirty="0">
                <a:solidFill>
                  <a:schemeClr val="accent2"/>
                </a:solidFill>
                <a:latin typeface="Times New Roman" panose="02020603050405020304" pitchFamily="18" charset="0"/>
              </a:rPr>
              <a:t>Hybrid Machine Learning Techniques</a:t>
            </a:r>
            <a:br>
              <a:rPr lang="en-US" sz="2800" b="1" i="0" u="none" strike="noStrike" baseline="0" dirty="0">
                <a:solidFill>
                  <a:srgbClr val="000000"/>
                </a:solidFill>
                <a:latin typeface="Times New Roman" panose="02020603050405020304" pitchFamily="18" charset="0"/>
              </a:rPr>
            </a:br>
            <a:endParaRPr sz="2800" b="1" dirty="0">
              <a:latin typeface="Times New Roman"/>
              <a:ea typeface="Times New Roman"/>
              <a:cs typeface="Times New Roman"/>
              <a:sym typeface="Times New Roman"/>
            </a:endParaRPr>
          </a:p>
        </p:txBody>
      </p:sp>
      <p:sp>
        <p:nvSpPr>
          <p:cNvPr id="101" name="Google Shape;101;p13"/>
          <p:cNvSpPr txBox="1">
            <a:spLocks noGrp="1"/>
          </p:cNvSpPr>
          <p:nvPr>
            <p:ph type="subTitle" idx="1"/>
          </p:nvPr>
        </p:nvSpPr>
        <p:spPr>
          <a:xfrm>
            <a:off x="1428672" y="2623139"/>
            <a:ext cx="9723202" cy="3282361"/>
          </a:xfrm>
          <a:prstGeom prst="rect">
            <a:avLst/>
          </a:prstGeom>
          <a:noFill/>
          <a:ln>
            <a:noFill/>
          </a:ln>
        </p:spPr>
        <p:txBody>
          <a:bodyPr spcFirstLastPara="1" wrap="square" lIns="91425" tIns="91425" rIns="91425" bIns="91425" anchor="t" anchorCtr="0">
            <a:noAutofit/>
          </a:bodyPr>
          <a:lstStyle/>
          <a:p>
            <a:pPr algn="l">
              <a:lnSpc>
                <a:spcPct val="150000"/>
              </a:lnSpc>
              <a:spcBef>
                <a:spcPts val="0"/>
              </a:spcBef>
              <a:buSzPts val="1530"/>
            </a:pPr>
            <a:r>
              <a:rPr lang="en-US" sz="2000" b="1" dirty="0"/>
              <a:t>PRESENTED BY</a:t>
            </a:r>
            <a:r>
              <a:rPr lang="en-US" sz="2000" dirty="0"/>
              <a:t>:    P. RITEESH                                        -2103A51206  -CSE</a:t>
            </a:r>
          </a:p>
          <a:p>
            <a:pPr algn="l">
              <a:lnSpc>
                <a:spcPct val="150000"/>
              </a:lnSpc>
              <a:spcBef>
                <a:spcPts val="0"/>
              </a:spcBef>
              <a:buSzPts val="1530"/>
            </a:pPr>
            <a:r>
              <a:rPr lang="en-US" sz="2000" dirty="0"/>
              <a:t>		K.VENKATA SAINADH                      -2103A51422   -CSE</a:t>
            </a:r>
          </a:p>
          <a:p>
            <a:pPr marL="0" lvl="0" indent="0" algn="l" rtl="0">
              <a:lnSpc>
                <a:spcPct val="150000"/>
              </a:lnSpc>
              <a:spcBef>
                <a:spcPts val="0"/>
              </a:spcBef>
              <a:spcAft>
                <a:spcPts val="0"/>
              </a:spcAft>
              <a:buSzPts val="1530"/>
              <a:buNone/>
            </a:pPr>
            <a:r>
              <a:rPr lang="en-US" sz="2000" dirty="0"/>
              <a:t>		M.SANDEEP                                      -2103A51583  -CSE	</a:t>
            </a:r>
          </a:p>
          <a:p>
            <a:pPr marL="0" lvl="0" indent="0" algn="l" rtl="0">
              <a:lnSpc>
                <a:spcPct val="100000"/>
              </a:lnSpc>
              <a:spcBef>
                <a:spcPts val="0"/>
              </a:spcBef>
              <a:spcAft>
                <a:spcPts val="0"/>
              </a:spcAft>
              <a:buSzPts val="1530"/>
              <a:buNone/>
            </a:pPr>
            <a:r>
              <a:rPr lang="en-SG" sz="2000" dirty="0"/>
              <a:t>  </a:t>
            </a:r>
            <a:r>
              <a:rPr lang="en-SG" sz="2000" b="1" dirty="0"/>
              <a:t>BATCH NO. :      01</a:t>
            </a:r>
            <a:endParaRPr lang="en-SG" sz="2000" dirty="0"/>
          </a:p>
          <a:p>
            <a:pPr marL="0" lvl="0" indent="0" algn="l" rtl="0">
              <a:lnSpc>
                <a:spcPct val="100000"/>
              </a:lnSpc>
              <a:spcBef>
                <a:spcPts val="0"/>
              </a:spcBef>
              <a:spcAft>
                <a:spcPts val="0"/>
              </a:spcAft>
              <a:buSzPts val="1530"/>
              <a:buNone/>
            </a:pPr>
            <a:endParaRPr sz="2000" dirty="0"/>
          </a:p>
          <a:p>
            <a:pPr marL="0" lvl="0" indent="0" algn="l" rtl="0">
              <a:lnSpc>
                <a:spcPct val="80000"/>
              </a:lnSpc>
              <a:spcBef>
                <a:spcPts val="500"/>
              </a:spcBef>
              <a:spcAft>
                <a:spcPts val="0"/>
              </a:spcAft>
              <a:buSzPts val="1530"/>
              <a:buNone/>
            </a:pPr>
            <a:endParaRPr sz="2000" dirty="0"/>
          </a:p>
        </p:txBody>
      </p:sp>
      <p:sp>
        <p:nvSpPr>
          <p:cNvPr id="2" name="Slide Number Placeholder 1">
            <a:extLst>
              <a:ext uri="{FF2B5EF4-FFF2-40B4-BE49-F238E27FC236}">
                <a16:creationId xmlns:a16="http://schemas.microsoft.com/office/drawing/2014/main" id="{BD195625-DAD8-4F6B-848A-30096091DE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TextBox 7">
            <a:extLst>
              <a:ext uri="{FF2B5EF4-FFF2-40B4-BE49-F238E27FC236}">
                <a16:creationId xmlns:a16="http://schemas.microsoft.com/office/drawing/2014/main" id="{53354EDE-0D5C-42E8-B31A-DF38C9B8A182}"/>
              </a:ext>
            </a:extLst>
          </p:cNvPr>
          <p:cNvSpPr txBox="1"/>
          <p:nvPr/>
        </p:nvSpPr>
        <p:spPr>
          <a:xfrm>
            <a:off x="301657" y="538489"/>
            <a:ext cx="10369485" cy="5539978"/>
          </a:xfrm>
          <a:prstGeom prst="rect">
            <a:avLst/>
          </a:prstGeom>
          <a:noFill/>
        </p:spPr>
        <p:txBody>
          <a:bodyPr wrap="square" rtlCol="0">
            <a:spAutoFit/>
          </a:bodyPr>
          <a:lstStyle/>
          <a:p>
            <a:r>
              <a:rPr lang="en-US" sz="2400" dirty="0">
                <a:cs typeface="Times New Roman" panose="02020603050405020304" pitchFamily="18" charset="0"/>
              </a:rPr>
              <a:t>Null values are checked before deleting them</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dirty="0">
                <a:cs typeface="Times New Roman" panose="02020603050405020304" pitchFamily="18" charset="0"/>
              </a:rPr>
              <a:t>UCI dataset contains null values in 4 rows of ca and two rows of </a:t>
            </a:r>
            <a:r>
              <a:rPr lang="en-US" dirty="0" err="1">
                <a:cs typeface="Times New Roman" panose="02020603050405020304" pitchFamily="18" charset="0"/>
              </a:rPr>
              <a:t>thal</a:t>
            </a: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IN" sz="2400" dirty="0">
              <a:cs typeface="Times New Roman" panose="02020603050405020304" pitchFamily="18" charset="0"/>
            </a:endParaRPr>
          </a:p>
        </p:txBody>
      </p:sp>
      <p:pic>
        <p:nvPicPr>
          <p:cNvPr id="4" name="Picture 3">
            <a:extLst>
              <a:ext uri="{FF2B5EF4-FFF2-40B4-BE49-F238E27FC236}">
                <a16:creationId xmlns:a16="http://schemas.microsoft.com/office/drawing/2014/main" id="{8EC7E733-37EF-BEC0-578A-A1C5F046C9B8}"/>
              </a:ext>
            </a:extLst>
          </p:cNvPr>
          <p:cNvPicPr>
            <a:picLocks noChangeAspect="1"/>
          </p:cNvPicPr>
          <p:nvPr/>
        </p:nvPicPr>
        <p:blipFill rotWithShape="1">
          <a:blip r:embed="rId3"/>
          <a:srcRect l="13608" t="55945" r="47886" b="7852"/>
          <a:stretch/>
        </p:blipFill>
        <p:spPr>
          <a:xfrm>
            <a:off x="1838226" y="1074655"/>
            <a:ext cx="6363093" cy="3365244"/>
          </a:xfrm>
          <a:prstGeom prst="rect">
            <a:avLst/>
          </a:prstGeom>
        </p:spPr>
      </p:pic>
    </p:spTree>
    <p:extLst>
      <p:ext uri="{BB962C8B-B14F-4D97-AF65-F5344CB8AC3E}">
        <p14:creationId xmlns:p14="http://schemas.microsoft.com/office/powerpoint/2010/main" val="92543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Picture 6">
            <a:extLst>
              <a:ext uri="{FF2B5EF4-FFF2-40B4-BE49-F238E27FC236}">
                <a16:creationId xmlns:a16="http://schemas.microsoft.com/office/drawing/2014/main" id="{3822255D-A532-3FA2-A684-61E86FF9FE60}"/>
              </a:ext>
            </a:extLst>
          </p:cNvPr>
          <p:cNvPicPr>
            <a:picLocks noChangeAspect="1"/>
          </p:cNvPicPr>
          <p:nvPr/>
        </p:nvPicPr>
        <p:blipFill rotWithShape="1">
          <a:blip r:embed="rId3"/>
          <a:srcRect l="12474" t="37113" r="13711" b="5567"/>
          <a:stretch/>
        </p:blipFill>
        <p:spPr>
          <a:xfrm>
            <a:off x="1121790" y="1649854"/>
            <a:ext cx="8829499" cy="3856741"/>
          </a:xfrm>
          <a:prstGeom prst="rect">
            <a:avLst/>
          </a:prstGeom>
        </p:spPr>
      </p:pic>
      <p:sp>
        <p:nvSpPr>
          <p:cNvPr id="4" name="TextBox 3">
            <a:extLst>
              <a:ext uri="{FF2B5EF4-FFF2-40B4-BE49-F238E27FC236}">
                <a16:creationId xmlns:a16="http://schemas.microsoft.com/office/drawing/2014/main" id="{0F114487-58F1-5728-352C-67D6AFBE4E6E}"/>
              </a:ext>
            </a:extLst>
          </p:cNvPr>
          <p:cNvSpPr txBox="1"/>
          <p:nvPr/>
        </p:nvSpPr>
        <p:spPr>
          <a:xfrm>
            <a:off x="1121790" y="707010"/>
            <a:ext cx="8305014" cy="646331"/>
          </a:xfrm>
          <a:prstGeom prst="rect">
            <a:avLst/>
          </a:prstGeom>
          <a:noFill/>
        </p:spPr>
        <p:txBody>
          <a:bodyPr wrap="square" rtlCol="0">
            <a:spAutoFit/>
          </a:bodyPr>
          <a:lstStyle/>
          <a:p>
            <a:r>
              <a:rPr lang="en-US" sz="1800" dirty="0">
                <a:cs typeface="Times New Roman" panose="02020603050405020304" pitchFamily="18" charset="0"/>
              </a:rPr>
              <a:t>As a part of preprocessing rows containing null values are removed and target variable is converted to the range of(0,1)</a:t>
            </a:r>
            <a:endParaRPr lang="en-IN" dirty="0"/>
          </a:p>
        </p:txBody>
      </p:sp>
    </p:spTree>
    <p:extLst>
      <p:ext uri="{BB962C8B-B14F-4D97-AF65-F5344CB8AC3E}">
        <p14:creationId xmlns:p14="http://schemas.microsoft.com/office/powerpoint/2010/main" val="247664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59" name="Google Shape;159;p21"/>
          <p:cNvSpPr txBox="1"/>
          <p:nvPr/>
        </p:nvSpPr>
        <p:spPr>
          <a:xfrm>
            <a:off x="838200" y="365126"/>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Module-3</a:t>
            </a:r>
          </a:p>
          <a:p>
            <a:pPr marL="457200" lvl="0" indent="-457200" algn="l" rtl="0">
              <a:lnSpc>
                <a:spcPct val="150000"/>
              </a:lnSpc>
              <a:spcBef>
                <a:spcPts val="0"/>
              </a:spcBef>
              <a:spcAft>
                <a:spcPts val="0"/>
              </a:spcAft>
              <a:buClr>
                <a:schemeClr val="dk1"/>
              </a:buClr>
              <a:buSzPts val="1700"/>
              <a:buFont typeface="Arial" panose="020B0604020202020204" pitchFamily="34" charset="0"/>
              <a:buChar char="•"/>
            </a:pPr>
            <a:r>
              <a:rPr lang="en-US" dirty="0">
                <a:cs typeface="Times New Roman" panose="02020603050405020304" pitchFamily="18" charset="0"/>
              </a:rPr>
              <a:t>Now, the UCI dataset is splitted into training and testing data, the training data  is taken as 85% of the whole data and testing data is 15% of whole data.</a:t>
            </a:r>
          </a:p>
          <a:p>
            <a:pPr marL="457200" indent="-457200">
              <a:lnSpc>
                <a:spcPct val="150000"/>
              </a:lnSpc>
              <a:buClr>
                <a:schemeClr val="dk1"/>
              </a:buClr>
              <a:buSzPts val="1700"/>
              <a:buFont typeface="Arial" panose="020B0604020202020204" pitchFamily="34" charset="0"/>
              <a:buChar char="•"/>
            </a:pPr>
            <a:r>
              <a:rPr lang="en-US" dirty="0">
                <a:cs typeface="Times New Roman" panose="02020603050405020304" pitchFamily="18" charset="0"/>
              </a:rPr>
              <a:t> This training and test data is now used for training the model using </a:t>
            </a:r>
            <a:r>
              <a:rPr lang="en-IN" dirty="0"/>
              <a:t>Logistic Regression , Naive Bayes , Random Forest , Gradient boosted trees.</a:t>
            </a:r>
          </a:p>
          <a:p>
            <a:pPr marL="457200" lvl="0" indent="-457200" algn="l" rtl="0">
              <a:lnSpc>
                <a:spcPct val="150000"/>
              </a:lnSpc>
              <a:spcBef>
                <a:spcPts val="0"/>
              </a:spcBef>
              <a:spcAft>
                <a:spcPts val="0"/>
              </a:spcAft>
              <a:buClr>
                <a:schemeClr val="dk1"/>
              </a:buClr>
              <a:buSzPts val="1700"/>
              <a:buFont typeface="Arial" panose="020B0604020202020204" pitchFamily="34" charset="0"/>
              <a:buChar char="•"/>
            </a:pPr>
            <a:r>
              <a:rPr lang="en-US" dirty="0">
                <a:cs typeface="Times New Roman" panose="02020603050405020304" pitchFamily="18" charset="0"/>
              </a:rPr>
              <a:t>Now based on the results predicted by the model performance metrices </a:t>
            </a:r>
            <a:r>
              <a:rPr lang="en-IN" dirty="0"/>
              <a:t>such as classification error , accuracy, precision , F-measure , specificity and sensitivity are calculated.</a:t>
            </a:r>
            <a:endParaRPr lang="en-US" dirty="0">
              <a:cs typeface="Times New Roman" panose="02020603050405020304" pitchFamily="18" charset="0"/>
            </a:endParaRPr>
          </a:p>
          <a:p>
            <a:pPr marL="0" lvl="0" indent="0" algn="l" rtl="0">
              <a:lnSpc>
                <a:spcPct val="120000"/>
              </a:lnSpc>
              <a:spcBef>
                <a:spcPts val="0"/>
              </a:spcBef>
              <a:spcAft>
                <a:spcPts val="0"/>
              </a:spcAft>
              <a:buClr>
                <a:schemeClr val="dk1"/>
              </a:buClr>
              <a:buSzPts val="1700"/>
              <a:buFont typeface="Arial"/>
              <a:buNone/>
            </a:pPr>
            <a:endParaRPr lang="en-US" sz="2800" b="1" dirty="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838200" y="365126"/>
            <a:ext cx="7990002" cy="53984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sz="2800" b="1" dirty="0">
                <a:solidFill>
                  <a:schemeClr val="accent2"/>
                </a:solidFill>
                <a:latin typeface="+mn-lt"/>
              </a:rPr>
              <a:t>Logistic Regression</a:t>
            </a: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4" name="Picture 3">
            <a:extLst>
              <a:ext uri="{FF2B5EF4-FFF2-40B4-BE49-F238E27FC236}">
                <a16:creationId xmlns:a16="http://schemas.microsoft.com/office/drawing/2014/main" id="{ACB11413-2159-7668-5228-85A7CC89E45D}"/>
              </a:ext>
            </a:extLst>
          </p:cNvPr>
          <p:cNvPicPr>
            <a:picLocks noChangeAspect="1"/>
          </p:cNvPicPr>
          <p:nvPr/>
        </p:nvPicPr>
        <p:blipFill rotWithShape="1">
          <a:blip r:embed="rId3"/>
          <a:srcRect l="19639" t="21442" r="21830" b="7315"/>
          <a:stretch/>
        </p:blipFill>
        <p:spPr>
          <a:xfrm>
            <a:off x="1474509" y="986115"/>
            <a:ext cx="7990002" cy="5470406"/>
          </a:xfrm>
          <a:prstGeom prst="rect">
            <a:avLst/>
          </a:prstGeom>
        </p:spPr>
      </p:pic>
    </p:spTree>
    <p:extLst>
      <p:ext uri="{BB962C8B-B14F-4D97-AF65-F5344CB8AC3E}">
        <p14:creationId xmlns:p14="http://schemas.microsoft.com/office/powerpoint/2010/main" val="386833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159" name="Google Shape;159;p21"/>
          <p:cNvSpPr txBox="1"/>
          <p:nvPr/>
        </p:nvSpPr>
        <p:spPr>
          <a:xfrm>
            <a:off x="838200" y="365126"/>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Naive Bayes</a:t>
            </a:r>
          </a:p>
        </p:txBody>
      </p:sp>
      <p:pic>
        <p:nvPicPr>
          <p:cNvPr id="4" name="Picture 3">
            <a:extLst>
              <a:ext uri="{FF2B5EF4-FFF2-40B4-BE49-F238E27FC236}">
                <a16:creationId xmlns:a16="http://schemas.microsoft.com/office/drawing/2014/main" id="{D09DF9B1-C8E3-ABAB-C420-344C5494BDED}"/>
              </a:ext>
            </a:extLst>
          </p:cNvPr>
          <p:cNvPicPr>
            <a:picLocks noChangeAspect="1"/>
          </p:cNvPicPr>
          <p:nvPr/>
        </p:nvPicPr>
        <p:blipFill rotWithShape="1">
          <a:blip r:embed="rId3"/>
          <a:srcRect l="19639" t="22818" r="21521" b="5324"/>
          <a:stretch/>
        </p:blipFill>
        <p:spPr>
          <a:xfrm>
            <a:off x="1639719" y="1199725"/>
            <a:ext cx="7173798" cy="4928026"/>
          </a:xfrm>
          <a:prstGeom prst="rect">
            <a:avLst/>
          </a:prstGeom>
        </p:spPr>
      </p:pic>
    </p:spTree>
    <p:extLst>
      <p:ext uri="{BB962C8B-B14F-4D97-AF65-F5344CB8AC3E}">
        <p14:creationId xmlns:p14="http://schemas.microsoft.com/office/powerpoint/2010/main" val="260842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159" name="Google Shape;159;p21"/>
          <p:cNvSpPr txBox="1"/>
          <p:nvPr/>
        </p:nvSpPr>
        <p:spPr>
          <a:xfrm>
            <a:off x="838200" y="365126"/>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Random Forest</a:t>
            </a:r>
          </a:p>
          <a:p>
            <a:pPr marL="0" lvl="0" indent="0" algn="l" rtl="0">
              <a:lnSpc>
                <a:spcPct val="120000"/>
              </a:lnSpc>
              <a:spcBef>
                <a:spcPts val="0"/>
              </a:spcBef>
              <a:spcAft>
                <a:spcPts val="0"/>
              </a:spcAft>
              <a:buClr>
                <a:schemeClr val="dk1"/>
              </a:buClr>
              <a:buSzPts val="1700"/>
              <a:buFont typeface="Arial"/>
              <a:buNone/>
            </a:pPr>
            <a:endParaRPr lang="en-US" sz="2800" dirty="0">
              <a:cs typeface="Times New Roman" panose="02020603050405020304" pitchFamily="18" charset="0"/>
            </a:endParaRPr>
          </a:p>
        </p:txBody>
      </p:sp>
      <p:pic>
        <p:nvPicPr>
          <p:cNvPr id="4" name="Picture 3">
            <a:extLst>
              <a:ext uri="{FF2B5EF4-FFF2-40B4-BE49-F238E27FC236}">
                <a16:creationId xmlns:a16="http://schemas.microsoft.com/office/drawing/2014/main" id="{9B3E0C99-AF78-C171-B231-4EE7145C6D51}"/>
              </a:ext>
            </a:extLst>
          </p:cNvPr>
          <p:cNvPicPr>
            <a:picLocks noChangeAspect="1"/>
          </p:cNvPicPr>
          <p:nvPr/>
        </p:nvPicPr>
        <p:blipFill rotWithShape="1">
          <a:blip r:embed="rId3"/>
          <a:srcRect l="19793" t="22680" r="21211" b="5324"/>
          <a:stretch/>
        </p:blipFill>
        <p:spPr>
          <a:xfrm>
            <a:off x="1649691" y="1190300"/>
            <a:ext cx="7192651" cy="4937451"/>
          </a:xfrm>
          <a:prstGeom prst="rect">
            <a:avLst/>
          </a:prstGeom>
        </p:spPr>
      </p:pic>
    </p:spTree>
    <p:extLst>
      <p:ext uri="{BB962C8B-B14F-4D97-AF65-F5344CB8AC3E}">
        <p14:creationId xmlns:p14="http://schemas.microsoft.com/office/powerpoint/2010/main" val="62051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br>
              <a:rPr lang="en-US" dirty="0"/>
            </a:br>
            <a:r>
              <a:rPr lang="en-US" dirty="0"/>
              <a:t>	</a:t>
            </a:r>
            <a:endParaRPr sz="2400" dirty="0"/>
          </a:p>
        </p:txBody>
      </p:sp>
      <p:sp>
        <p:nvSpPr>
          <p:cNvPr id="157" name="Google Shape;157;p21"/>
          <p:cNvSpPr txBox="1">
            <a:spLocks noGrp="1"/>
          </p:cNvSpPr>
          <p:nvPr>
            <p:ph idx="1"/>
          </p:nvPr>
        </p:nvSpPr>
        <p:spPr>
          <a:xfrm>
            <a:off x="405353" y="1825625"/>
            <a:ext cx="10948447" cy="435133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700"/>
              <a:buNone/>
            </a:pPr>
            <a:r>
              <a:rPr lang="en-US" sz="1700" dirty="0"/>
              <a:t> </a:t>
            </a:r>
            <a:endParaRPr sz="1700" dirty="0"/>
          </a:p>
        </p:txBody>
      </p:sp>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159" name="Google Shape;159;p21"/>
          <p:cNvSpPr txBox="1"/>
          <p:nvPr/>
        </p:nvSpPr>
        <p:spPr>
          <a:xfrm>
            <a:off x="838200" y="346273"/>
            <a:ext cx="10125174" cy="612775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700"/>
              <a:buFont typeface="Arial"/>
              <a:buNone/>
            </a:pPr>
            <a:r>
              <a:rPr lang="en-US" sz="2800" b="1" dirty="0">
                <a:solidFill>
                  <a:schemeClr val="accent2"/>
                </a:solidFill>
                <a:cs typeface="Times New Roman" panose="02020603050405020304" pitchFamily="18" charset="0"/>
              </a:rPr>
              <a:t>Gradient Boosted Trees</a:t>
            </a:r>
          </a:p>
          <a:p>
            <a:pPr marL="0" lvl="0" indent="0" algn="l" rtl="0">
              <a:lnSpc>
                <a:spcPct val="120000"/>
              </a:lnSpc>
              <a:spcBef>
                <a:spcPts val="0"/>
              </a:spcBef>
              <a:spcAft>
                <a:spcPts val="0"/>
              </a:spcAft>
              <a:buClr>
                <a:schemeClr val="dk1"/>
              </a:buClr>
              <a:buSzPts val="1700"/>
              <a:buFont typeface="Arial"/>
              <a:buNone/>
            </a:pPr>
            <a:endParaRPr lang="en-US" sz="2800" b="1" dirty="0">
              <a:cs typeface="Times New Roman" panose="02020603050405020304" pitchFamily="18" charset="0"/>
            </a:endParaRPr>
          </a:p>
        </p:txBody>
      </p:sp>
      <p:pic>
        <p:nvPicPr>
          <p:cNvPr id="4" name="Picture 3">
            <a:extLst>
              <a:ext uri="{FF2B5EF4-FFF2-40B4-BE49-F238E27FC236}">
                <a16:creationId xmlns:a16="http://schemas.microsoft.com/office/drawing/2014/main" id="{166FC425-1B96-6263-EC2E-5DE3A28E37E3}"/>
              </a:ext>
            </a:extLst>
          </p:cNvPr>
          <p:cNvPicPr>
            <a:picLocks noChangeAspect="1"/>
          </p:cNvPicPr>
          <p:nvPr/>
        </p:nvPicPr>
        <p:blipFill rotWithShape="1">
          <a:blip r:embed="rId3"/>
          <a:srcRect l="19639" t="21993" r="20593" b="5324"/>
          <a:stretch/>
        </p:blipFill>
        <p:spPr>
          <a:xfrm>
            <a:off x="1743958" y="1192378"/>
            <a:ext cx="7286920" cy="4984585"/>
          </a:xfrm>
          <a:prstGeom prst="rect">
            <a:avLst/>
          </a:prstGeom>
        </p:spPr>
      </p:pic>
    </p:spTree>
    <p:extLst>
      <p:ext uri="{BB962C8B-B14F-4D97-AF65-F5344CB8AC3E}">
        <p14:creationId xmlns:p14="http://schemas.microsoft.com/office/powerpoint/2010/main" val="242502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63870-3E33-80C8-1783-1228092660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7" name="TextBox 6">
            <a:extLst>
              <a:ext uri="{FF2B5EF4-FFF2-40B4-BE49-F238E27FC236}">
                <a16:creationId xmlns:a16="http://schemas.microsoft.com/office/drawing/2014/main" id="{DF615E64-C561-6413-4DE2-249F5ECBC519}"/>
              </a:ext>
            </a:extLst>
          </p:cNvPr>
          <p:cNvSpPr txBox="1"/>
          <p:nvPr/>
        </p:nvSpPr>
        <p:spPr>
          <a:xfrm>
            <a:off x="468314" y="276890"/>
            <a:ext cx="10163908" cy="923330"/>
          </a:xfrm>
          <a:prstGeom prst="rect">
            <a:avLst/>
          </a:prstGeom>
          <a:noFill/>
        </p:spPr>
        <p:txBody>
          <a:bodyPr wrap="square" rtlCol="0">
            <a:spAutoFit/>
          </a:bodyPr>
          <a:lstStyle/>
          <a:p>
            <a:r>
              <a:rPr lang="en-IN" b="1" i="0" dirty="0">
                <a:solidFill>
                  <a:srgbClr val="000000"/>
                </a:solidFill>
                <a:effectLst/>
                <a:latin typeface="Helvetica Neue"/>
              </a:rPr>
              <a:t> </a:t>
            </a:r>
            <a:r>
              <a:rPr lang="en-IN" b="1" i="0" dirty="0">
                <a:solidFill>
                  <a:schemeClr val="accent2"/>
                </a:solidFill>
                <a:effectLst/>
              </a:rPr>
              <a:t>Decision Tree Algorithm</a:t>
            </a:r>
          </a:p>
          <a:p>
            <a:endParaRPr lang="en-US" sz="1800" b="1" dirty="0">
              <a:solidFill>
                <a:schemeClr val="accent2"/>
              </a:solidFill>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E3ACEC27-E3D0-F10A-B28E-3399D2BF7212}"/>
              </a:ext>
            </a:extLst>
          </p:cNvPr>
          <p:cNvPicPr>
            <a:picLocks noChangeAspect="1"/>
          </p:cNvPicPr>
          <p:nvPr/>
        </p:nvPicPr>
        <p:blipFill>
          <a:blip r:embed="rId2"/>
          <a:stretch>
            <a:fillRect/>
          </a:stretch>
        </p:blipFill>
        <p:spPr>
          <a:xfrm>
            <a:off x="1559778" y="717952"/>
            <a:ext cx="7750174" cy="5720546"/>
          </a:xfrm>
          <a:prstGeom prst="rect">
            <a:avLst/>
          </a:prstGeom>
        </p:spPr>
      </p:pic>
    </p:spTree>
    <p:extLst>
      <p:ext uri="{BB962C8B-B14F-4D97-AF65-F5344CB8AC3E}">
        <p14:creationId xmlns:p14="http://schemas.microsoft.com/office/powerpoint/2010/main" val="1171604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63870-3E33-80C8-1783-1228092660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13" name="Picture 12">
            <a:extLst>
              <a:ext uri="{FF2B5EF4-FFF2-40B4-BE49-F238E27FC236}">
                <a16:creationId xmlns:a16="http://schemas.microsoft.com/office/drawing/2014/main" id="{5ECC95B0-5343-37D5-1797-73B925422CB0}"/>
              </a:ext>
            </a:extLst>
          </p:cNvPr>
          <p:cNvPicPr>
            <a:picLocks noChangeAspect="1"/>
          </p:cNvPicPr>
          <p:nvPr/>
        </p:nvPicPr>
        <p:blipFill>
          <a:blip r:embed="rId2"/>
          <a:stretch>
            <a:fillRect/>
          </a:stretch>
        </p:blipFill>
        <p:spPr>
          <a:xfrm>
            <a:off x="941232" y="586197"/>
            <a:ext cx="8276037" cy="6271803"/>
          </a:xfrm>
          <a:prstGeom prst="rect">
            <a:avLst/>
          </a:prstGeom>
        </p:spPr>
      </p:pic>
      <p:sp>
        <p:nvSpPr>
          <p:cNvPr id="14" name="TextBox 13">
            <a:extLst>
              <a:ext uri="{FF2B5EF4-FFF2-40B4-BE49-F238E27FC236}">
                <a16:creationId xmlns:a16="http://schemas.microsoft.com/office/drawing/2014/main" id="{F0315731-3CBA-936F-DC39-0E89FFBD7833}"/>
              </a:ext>
            </a:extLst>
          </p:cNvPr>
          <p:cNvSpPr txBox="1"/>
          <p:nvPr/>
        </p:nvSpPr>
        <p:spPr>
          <a:xfrm>
            <a:off x="539318" y="123093"/>
            <a:ext cx="7093586" cy="369332"/>
          </a:xfrm>
          <a:prstGeom prst="rect">
            <a:avLst/>
          </a:prstGeom>
          <a:noFill/>
        </p:spPr>
        <p:txBody>
          <a:bodyPr wrap="square" rtlCol="0">
            <a:spAutoFit/>
          </a:bodyPr>
          <a:lstStyle/>
          <a:p>
            <a:pPr algn="l"/>
            <a:r>
              <a:rPr lang="en-US" b="1" i="0" dirty="0">
                <a:solidFill>
                  <a:schemeClr val="accent2"/>
                </a:solidFill>
                <a:effectLst/>
              </a:rPr>
              <a:t>Linear Support Vector Machine(LSVM)</a:t>
            </a:r>
          </a:p>
        </p:txBody>
      </p:sp>
    </p:spTree>
    <p:extLst>
      <p:ext uri="{BB962C8B-B14F-4D97-AF65-F5344CB8AC3E}">
        <p14:creationId xmlns:p14="http://schemas.microsoft.com/office/powerpoint/2010/main" val="206451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63870-3E33-80C8-1783-1228092660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3" name="Picture 2">
            <a:extLst>
              <a:ext uri="{FF2B5EF4-FFF2-40B4-BE49-F238E27FC236}">
                <a16:creationId xmlns:a16="http://schemas.microsoft.com/office/drawing/2014/main" id="{9548A75D-6C4A-4671-EBED-8E862D2E4F43}"/>
              </a:ext>
            </a:extLst>
          </p:cNvPr>
          <p:cNvPicPr>
            <a:picLocks noChangeAspect="1"/>
          </p:cNvPicPr>
          <p:nvPr/>
        </p:nvPicPr>
        <p:blipFill>
          <a:blip r:embed="rId2"/>
          <a:stretch>
            <a:fillRect/>
          </a:stretch>
        </p:blipFill>
        <p:spPr>
          <a:xfrm>
            <a:off x="676353" y="282684"/>
            <a:ext cx="8359864" cy="6073666"/>
          </a:xfrm>
          <a:prstGeom prst="rect">
            <a:avLst/>
          </a:prstGeom>
        </p:spPr>
      </p:pic>
    </p:spTree>
    <p:extLst>
      <p:ext uri="{BB962C8B-B14F-4D97-AF65-F5344CB8AC3E}">
        <p14:creationId xmlns:p14="http://schemas.microsoft.com/office/powerpoint/2010/main" val="125523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b="1" dirty="0">
                <a:solidFill>
                  <a:schemeClr val="accent2"/>
                </a:solidFill>
                <a:latin typeface="+mn-lt"/>
                <a:cs typeface="Times New Roman" panose="02020603050405020304" pitchFamily="18" charset="0"/>
              </a:rPr>
              <a:t>PROBLEM STATEMENT</a:t>
            </a:r>
          </a:p>
        </p:txBody>
      </p:sp>
      <p:sp>
        <p:nvSpPr>
          <p:cNvPr id="3" name="Content Placeholder 2"/>
          <p:cNvSpPr>
            <a:spLocks noGrp="1"/>
          </p:cNvSpPr>
          <p:nvPr>
            <p:ph idx="1"/>
          </p:nvPr>
        </p:nvSpPr>
        <p:spPr>
          <a:xfrm>
            <a:off x="677944" y="1688444"/>
            <a:ext cx="9864144" cy="2926679"/>
          </a:xfrm>
        </p:spPr>
        <p:txBody>
          <a:bodyPr>
            <a:normAutofit/>
          </a:bodyPr>
          <a:lstStyle/>
          <a:p>
            <a:pPr algn="just"/>
            <a:r>
              <a:rPr lang="en-US" sz="2000" dirty="0">
                <a:latin typeface="Times New Roman" panose="02020603050405020304" pitchFamily="18" charset="0"/>
                <a:cs typeface="Times New Roman" panose="02020603050405020304" pitchFamily="18" charset="0"/>
              </a:rPr>
              <a:t>Heart diseases can be managed effectively with a combination of lifestyle changes, medicines and even food habits. With the right treatment, the symptoms of the heart disease can be reduced and the functioning of the heart also becomes improved. The predicted results can be used to prevent and also reduce the cost for surgical treatment and other expensives and even the side effects are also reduced.</a:t>
            </a:r>
          </a:p>
          <a:p>
            <a:pPr algn="just"/>
            <a:r>
              <a:rPr lang="en-US" sz="2000" dirty="0">
                <a:latin typeface="Times New Roman" panose="02020603050405020304" pitchFamily="18" charset="0"/>
                <a:cs typeface="Times New Roman" panose="02020603050405020304" pitchFamily="18" charset="0"/>
              </a:rPr>
              <a:t>Due to the disease is related to the heart and also it is the most sensitive part the disease has to be handled carefully and also more faster way with a greater accuracy. So, we propose a model called HRFLM which is better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 some of the parameters such as accuracy, specificity and in error control. </a:t>
            </a:r>
            <a:endParaRPr lang="en-SG" sz="20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74723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63870-3E33-80C8-1783-1228092660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a:extLst>
              <a:ext uri="{FF2B5EF4-FFF2-40B4-BE49-F238E27FC236}">
                <a16:creationId xmlns:a16="http://schemas.microsoft.com/office/drawing/2014/main" id="{4ECAD015-88D7-592A-7186-7FDDD9BB2360}"/>
              </a:ext>
            </a:extLst>
          </p:cNvPr>
          <p:cNvPicPr>
            <a:picLocks noChangeAspect="1"/>
          </p:cNvPicPr>
          <p:nvPr/>
        </p:nvPicPr>
        <p:blipFill>
          <a:blip r:embed="rId2"/>
          <a:stretch>
            <a:fillRect/>
          </a:stretch>
        </p:blipFill>
        <p:spPr>
          <a:xfrm>
            <a:off x="739946" y="350603"/>
            <a:ext cx="8443692" cy="6370872"/>
          </a:xfrm>
          <a:prstGeom prst="rect">
            <a:avLst/>
          </a:prstGeom>
        </p:spPr>
      </p:pic>
    </p:spTree>
    <p:extLst>
      <p:ext uri="{BB962C8B-B14F-4D97-AF65-F5344CB8AC3E}">
        <p14:creationId xmlns:p14="http://schemas.microsoft.com/office/powerpoint/2010/main" val="3913498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3F1BD0-6886-32C4-40DA-2EEB6309F7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4">
            <a:extLst>
              <a:ext uri="{FF2B5EF4-FFF2-40B4-BE49-F238E27FC236}">
                <a16:creationId xmlns:a16="http://schemas.microsoft.com/office/drawing/2014/main" id="{C9DDF24B-D666-CB0C-320B-A52D75E9FA07}"/>
              </a:ext>
            </a:extLst>
          </p:cNvPr>
          <p:cNvPicPr>
            <a:picLocks noChangeAspect="1"/>
          </p:cNvPicPr>
          <p:nvPr/>
        </p:nvPicPr>
        <p:blipFill>
          <a:blip r:embed="rId2"/>
          <a:stretch>
            <a:fillRect/>
          </a:stretch>
        </p:blipFill>
        <p:spPr>
          <a:xfrm>
            <a:off x="1904637" y="1742365"/>
            <a:ext cx="8382726" cy="4244708"/>
          </a:xfrm>
          <a:prstGeom prst="rect">
            <a:avLst/>
          </a:prstGeom>
        </p:spPr>
      </p:pic>
      <p:sp>
        <p:nvSpPr>
          <p:cNvPr id="6" name="TextBox 5">
            <a:extLst>
              <a:ext uri="{FF2B5EF4-FFF2-40B4-BE49-F238E27FC236}">
                <a16:creationId xmlns:a16="http://schemas.microsoft.com/office/drawing/2014/main" id="{638BAACA-DBCA-40C9-0B48-91F920D22383}"/>
              </a:ext>
            </a:extLst>
          </p:cNvPr>
          <p:cNvSpPr txBox="1"/>
          <p:nvPr/>
        </p:nvSpPr>
        <p:spPr>
          <a:xfrm>
            <a:off x="597876" y="597878"/>
            <a:ext cx="7069016" cy="461665"/>
          </a:xfrm>
          <a:prstGeom prst="rect">
            <a:avLst/>
          </a:prstGeom>
          <a:noFill/>
        </p:spPr>
        <p:txBody>
          <a:bodyPr wrap="square" rtlCol="0">
            <a:spAutoFit/>
          </a:bodyPr>
          <a:lstStyle/>
          <a:p>
            <a:r>
              <a:rPr lang="en-IN" sz="2400" b="1" dirty="0">
                <a:solidFill>
                  <a:schemeClr val="accent2"/>
                </a:solidFill>
              </a:rPr>
              <a:t>Graph of ML basic models with the hybrid model</a:t>
            </a:r>
          </a:p>
        </p:txBody>
      </p:sp>
    </p:spTree>
    <p:extLst>
      <p:ext uri="{BB962C8B-B14F-4D97-AF65-F5344CB8AC3E}">
        <p14:creationId xmlns:p14="http://schemas.microsoft.com/office/powerpoint/2010/main" val="89867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F56795-CE3D-FCE6-3EEA-9B9D1C5063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4" name="TextBox 3">
            <a:extLst>
              <a:ext uri="{FF2B5EF4-FFF2-40B4-BE49-F238E27FC236}">
                <a16:creationId xmlns:a16="http://schemas.microsoft.com/office/drawing/2014/main" id="{8DCF2734-8146-3A80-51DC-E55B2C2800B8}"/>
              </a:ext>
            </a:extLst>
          </p:cNvPr>
          <p:cNvSpPr txBox="1"/>
          <p:nvPr/>
        </p:nvSpPr>
        <p:spPr>
          <a:xfrm>
            <a:off x="452487" y="499621"/>
            <a:ext cx="3582185" cy="646331"/>
          </a:xfrm>
          <a:prstGeom prst="rect">
            <a:avLst/>
          </a:prstGeom>
          <a:noFill/>
        </p:spPr>
        <p:txBody>
          <a:bodyPr wrap="square" rtlCol="0">
            <a:spAutoFit/>
          </a:bodyPr>
          <a:lstStyle/>
          <a:p>
            <a:r>
              <a:rPr lang="en-US" sz="3600" b="1" dirty="0">
                <a:solidFill>
                  <a:schemeClr val="accent2"/>
                </a:solidFill>
              </a:rPr>
              <a:t>Results:</a:t>
            </a:r>
            <a:endParaRPr lang="en-IN" sz="3600" b="1" dirty="0">
              <a:solidFill>
                <a:schemeClr val="accent2"/>
              </a:solidFill>
            </a:endParaRPr>
          </a:p>
        </p:txBody>
      </p:sp>
      <p:pic>
        <p:nvPicPr>
          <p:cNvPr id="7" name="table">
            <a:extLst>
              <a:ext uri="{FF2B5EF4-FFF2-40B4-BE49-F238E27FC236}">
                <a16:creationId xmlns:a16="http://schemas.microsoft.com/office/drawing/2014/main" id="{09FE7CAE-0710-C0C6-ED59-5DF31017A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19" y="1860356"/>
            <a:ext cx="9494471" cy="3456361"/>
          </a:xfrm>
          <a:prstGeom prst="rect">
            <a:avLst/>
          </a:prstGeom>
        </p:spPr>
      </p:pic>
    </p:spTree>
    <p:extLst>
      <p:ext uri="{BB962C8B-B14F-4D97-AF65-F5344CB8AC3E}">
        <p14:creationId xmlns:p14="http://schemas.microsoft.com/office/powerpoint/2010/main" val="257708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725916-080D-F170-2739-9256EA5F04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4" name="TextBox 3">
            <a:extLst>
              <a:ext uri="{FF2B5EF4-FFF2-40B4-BE49-F238E27FC236}">
                <a16:creationId xmlns:a16="http://schemas.microsoft.com/office/drawing/2014/main" id="{840B680C-C54C-A4BD-E85E-2F61BC9FFB35}"/>
              </a:ext>
            </a:extLst>
          </p:cNvPr>
          <p:cNvSpPr txBox="1"/>
          <p:nvPr/>
        </p:nvSpPr>
        <p:spPr>
          <a:xfrm>
            <a:off x="290147" y="927712"/>
            <a:ext cx="10805746" cy="2265364"/>
          </a:xfrm>
          <a:prstGeom prst="rect">
            <a:avLst/>
          </a:prstGeom>
          <a:noFill/>
        </p:spPr>
        <p:txBody>
          <a:bodyPr wrap="square" rtlCol="0">
            <a:spAutoFit/>
          </a:bodyPr>
          <a:lstStyle/>
          <a:p>
            <a:pPr>
              <a:lnSpc>
                <a:spcPct val="150000"/>
              </a:lnSpc>
            </a:pPr>
            <a:r>
              <a:rPr lang="en-IN" sz="2400" b="1" dirty="0">
                <a:solidFill>
                  <a:schemeClr val="accent2"/>
                </a:solidFill>
              </a:rPr>
              <a:t>Conclusion</a:t>
            </a:r>
          </a:p>
          <a:p>
            <a:pPr marL="285750" indent="-285750">
              <a:lnSpc>
                <a:spcPct val="150000"/>
              </a:lnSpc>
              <a:buFont typeface="Arial" panose="020B0604020202020204" pitchFamily="34" charset="0"/>
              <a:buChar char="•"/>
            </a:pPr>
            <a:r>
              <a:rPr lang="en-IN" dirty="0"/>
              <a:t>The number of heart disease cases are increasing steadily with the increased number of aged population</a:t>
            </a:r>
          </a:p>
          <a:p>
            <a:pPr marL="285750" indent="-285750">
              <a:lnSpc>
                <a:spcPct val="150000"/>
              </a:lnSpc>
              <a:buFont typeface="Arial" panose="020B0604020202020204" pitchFamily="34" charset="0"/>
              <a:buChar char="•"/>
            </a:pPr>
            <a:r>
              <a:rPr lang="en-IN" dirty="0"/>
              <a:t>So, early detection of the disease is necessary</a:t>
            </a:r>
          </a:p>
          <a:p>
            <a:pPr marL="285750" indent="-285750">
              <a:lnSpc>
                <a:spcPct val="150000"/>
              </a:lnSpc>
              <a:buFont typeface="Arial" panose="020B0604020202020204" pitchFamily="34" charset="0"/>
              <a:buChar char="•"/>
            </a:pPr>
            <a:r>
              <a:rPr lang="en-IN" dirty="0"/>
              <a:t>So , from the algorithms that we trained the data combined together that has highest accuracy and other performance metrices is taken into consideration for building the hybrid model(HRFLM)</a:t>
            </a:r>
          </a:p>
        </p:txBody>
      </p:sp>
    </p:spTree>
    <p:extLst>
      <p:ext uri="{BB962C8B-B14F-4D97-AF65-F5344CB8AC3E}">
        <p14:creationId xmlns:p14="http://schemas.microsoft.com/office/powerpoint/2010/main" val="165396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0FAACD-F8BC-479F-9F4B-85F57D2AC6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7" name="Title 6">
            <a:extLst>
              <a:ext uri="{FF2B5EF4-FFF2-40B4-BE49-F238E27FC236}">
                <a16:creationId xmlns:a16="http://schemas.microsoft.com/office/drawing/2014/main" id="{913A01DD-A178-4E65-B748-612B3E39043A}"/>
              </a:ext>
            </a:extLst>
          </p:cNvPr>
          <p:cNvSpPr>
            <a:spLocks noGrp="1"/>
          </p:cNvSpPr>
          <p:nvPr>
            <p:ph type="title"/>
          </p:nvPr>
        </p:nvSpPr>
        <p:spPr>
          <a:xfrm>
            <a:off x="951322" y="2561571"/>
            <a:ext cx="10515600" cy="1325563"/>
          </a:xfrm>
        </p:spPr>
        <p:txBody>
          <a:bodyPr/>
          <a:lstStyle/>
          <a:p>
            <a:r>
              <a:rPr lang="en-US" b="1" dirty="0"/>
              <a:t>			   </a:t>
            </a:r>
            <a:r>
              <a:rPr lang="en-US" b="1" dirty="0">
                <a:solidFill>
                  <a:schemeClr val="accent2"/>
                </a:solidFill>
                <a:latin typeface="+mn-lt"/>
              </a:rPr>
              <a:t>THANK YOU</a:t>
            </a:r>
            <a:endParaRPr lang="en-IN" b="1" dirty="0">
              <a:solidFill>
                <a:schemeClr val="accent2"/>
              </a:solidFill>
              <a:latin typeface="+mn-lt"/>
            </a:endParaRPr>
          </a:p>
        </p:txBody>
      </p:sp>
    </p:spTree>
    <p:extLst>
      <p:ext uri="{BB962C8B-B14F-4D97-AF65-F5344CB8AC3E}">
        <p14:creationId xmlns:p14="http://schemas.microsoft.com/office/powerpoint/2010/main" val="427466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97B75C-6C34-4419-B1E9-855FCF27AA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0" name="TextBox 9">
            <a:extLst>
              <a:ext uri="{FF2B5EF4-FFF2-40B4-BE49-F238E27FC236}">
                <a16:creationId xmlns:a16="http://schemas.microsoft.com/office/drawing/2014/main" id="{352B8793-7E0F-4345-9E87-AC95D685AA58}"/>
              </a:ext>
            </a:extLst>
          </p:cNvPr>
          <p:cNvSpPr txBox="1"/>
          <p:nvPr/>
        </p:nvSpPr>
        <p:spPr>
          <a:xfrm>
            <a:off x="659876" y="1224263"/>
            <a:ext cx="10693924" cy="5404685"/>
          </a:xfrm>
          <a:prstGeom prst="rect">
            <a:avLst/>
          </a:prstGeom>
          <a:noFill/>
        </p:spPr>
        <p:txBody>
          <a:bodyPr wrap="square" rtlCol="0">
            <a:spAutoFit/>
          </a:bodyPr>
          <a:lstStyle/>
          <a:p>
            <a:pPr algn="just">
              <a:lnSpc>
                <a:spcPct val="150000"/>
              </a:lnSpc>
            </a:pPr>
            <a:r>
              <a:rPr lang="en-IN" sz="2800" b="1" dirty="0">
                <a:solidFill>
                  <a:schemeClr val="accent2"/>
                </a:solidFill>
                <a:cs typeface="Times New Roman" panose="02020603050405020304" pitchFamily="18" charset="0"/>
              </a:rPr>
              <a:t>AIM :</a:t>
            </a:r>
            <a:r>
              <a:rPr lang="en-IN" sz="2800" dirty="0">
                <a:solidFill>
                  <a:schemeClr val="accent2"/>
                </a:solidFill>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Prediction of Heart Disease using proposed HRFLM(Hybrid Random Forest with Linear Model)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solidFill>
                  <a:schemeClr val="accent2"/>
                </a:solidFill>
                <a:latin typeface="Times New Roman" panose="02020603050405020304" pitchFamily="18" charset="0"/>
                <a:cs typeface="Times New Roman" panose="02020603050405020304" pitchFamily="18" charset="0"/>
              </a:rPr>
              <a:t>Objectives :</a:t>
            </a:r>
            <a:endParaRPr lang="en-IN" dirty="0">
              <a:solidFill>
                <a:schemeClr val="accent2"/>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dirty="0"/>
              <a:t>To identify the null values in the dataset and pre-process the data by removing the rows that contain the null values.</a:t>
            </a:r>
          </a:p>
          <a:p>
            <a:pPr marL="342900" indent="-342900">
              <a:lnSpc>
                <a:spcPct val="150000"/>
              </a:lnSpc>
              <a:buFont typeface="+mj-lt"/>
              <a:buAutoNum type="arabicPeriod"/>
            </a:pPr>
            <a:r>
              <a:rPr lang="en-IN" dirty="0"/>
              <a:t>To convert the target variable into binary classification where 0 represents the absence of heart disease and 1 represents the presence of heart disease.</a:t>
            </a:r>
          </a:p>
          <a:p>
            <a:pPr marL="342900" indent="-342900">
              <a:lnSpc>
                <a:spcPct val="150000"/>
              </a:lnSpc>
              <a:buFont typeface="+mj-lt"/>
              <a:buAutoNum type="arabicPeriod"/>
            </a:pPr>
            <a:r>
              <a:rPr lang="en-IN" dirty="0"/>
              <a:t>Training the dataset using Logistic Regression , Naive Bayes , Random Forest , Gradient boosted trees , Decision trees, SVM(Support Vector Machine) and calculating the performance metrices.</a:t>
            </a:r>
          </a:p>
          <a:p>
            <a:pPr marL="342900" indent="-342900">
              <a:lnSpc>
                <a:spcPct val="150000"/>
              </a:lnSpc>
              <a:buFont typeface="+mj-lt"/>
              <a:buAutoNum type="arabicPeriod"/>
            </a:pPr>
            <a:r>
              <a:rPr lang="en-IN" dirty="0"/>
              <a:t>Identifying the best model based on the calculated performance metrices.</a:t>
            </a:r>
          </a:p>
          <a:p>
            <a:pPr marL="342900" indent="-342900">
              <a:lnSpc>
                <a:spcPct val="150000"/>
              </a:lnSpc>
              <a:buFont typeface="+mj-lt"/>
              <a:buAutoNum type="arabicPeriod"/>
            </a:pPr>
            <a:r>
              <a:rPr lang="en-IN" dirty="0"/>
              <a:t>Using the best predicted model proposing a hybrid model to improve the accuracy and other performance metrices.</a:t>
            </a:r>
          </a:p>
          <a:p>
            <a:pPr marL="342900" indent="-342900">
              <a:lnSpc>
                <a:spcPct val="150000"/>
              </a:lnSpc>
              <a:buFont typeface="+mj-lt"/>
              <a:buAutoNum type="arabicPeriod"/>
            </a:pPr>
            <a:r>
              <a:rPr lang="en-IN" dirty="0"/>
              <a:t>Plotting a graph for the performance metrices of various models and proving the hybrid model is the best.</a:t>
            </a:r>
          </a:p>
        </p:txBody>
      </p:sp>
      <p:sp>
        <p:nvSpPr>
          <p:cNvPr id="11" name="TextBox 10">
            <a:extLst>
              <a:ext uri="{FF2B5EF4-FFF2-40B4-BE49-F238E27FC236}">
                <a16:creationId xmlns:a16="http://schemas.microsoft.com/office/drawing/2014/main" id="{E4F17E9A-6375-4468-AA85-902C430B1F21}"/>
              </a:ext>
            </a:extLst>
          </p:cNvPr>
          <p:cNvSpPr txBox="1"/>
          <p:nvPr/>
        </p:nvSpPr>
        <p:spPr>
          <a:xfrm>
            <a:off x="659876" y="644551"/>
            <a:ext cx="8889476" cy="646331"/>
          </a:xfrm>
          <a:prstGeom prst="rect">
            <a:avLst/>
          </a:prstGeom>
          <a:noFill/>
        </p:spPr>
        <p:txBody>
          <a:bodyPr wrap="square" rtlCol="0">
            <a:spAutoFit/>
          </a:bodyPr>
          <a:lstStyle/>
          <a:p>
            <a:r>
              <a:rPr lang="en-US" sz="3600" b="1" dirty="0">
                <a:solidFill>
                  <a:schemeClr val="accent2"/>
                </a:solidFill>
                <a:cs typeface="Times New Roman" panose="02020603050405020304" pitchFamily="18" charset="0"/>
              </a:rPr>
              <a:t>AIMS AND OBJECTIVES</a:t>
            </a:r>
            <a:endParaRPr lang="en-IN" sz="3600" b="1" dirty="0">
              <a:solidFill>
                <a:schemeClr val="accent2"/>
              </a:solidFill>
              <a:cs typeface="Times New Roman" panose="02020603050405020304" pitchFamily="18" charset="0"/>
            </a:endParaRPr>
          </a:p>
        </p:txBody>
      </p:sp>
    </p:spTree>
    <p:extLst>
      <p:ext uri="{BB962C8B-B14F-4D97-AF65-F5344CB8AC3E}">
        <p14:creationId xmlns:p14="http://schemas.microsoft.com/office/powerpoint/2010/main" val="425553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sz="3600" b="1" dirty="0">
                <a:solidFill>
                  <a:schemeClr val="accent2"/>
                </a:solidFill>
                <a:latin typeface="+mn-lt"/>
                <a:cs typeface="Times New Roman" panose="02020603050405020304" pitchFamily="18" charset="0"/>
              </a:rPr>
              <a:t>ABSTRACT</a:t>
            </a:r>
            <a:endParaRPr sz="3600" b="1" dirty="0">
              <a:solidFill>
                <a:schemeClr val="accent2"/>
              </a:solidFill>
              <a:latin typeface="+mn-lt"/>
              <a:cs typeface="Times New Roman" panose="02020603050405020304" pitchFamily="18" charset="0"/>
            </a:endParaRPr>
          </a:p>
        </p:txBody>
      </p:sp>
      <p:sp>
        <p:nvSpPr>
          <p:cNvPr id="122" name="Google Shape;122;p16"/>
          <p:cNvSpPr txBox="1">
            <a:spLocks noGrp="1"/>
          </p:cNvSpPr>
          <p:nvPr>
            <p:ph idx="1"/>
          </p:nvPr>
        </p:nvSpPr>
        <p:spPr>
          <a:xfrm>
            <a:off x="719580" y="1116216"/>
            <a:ext cx="10634220" cy="5171462"/>
          </a:xfrm>
          <a:prstGeom prst="rect">
            <a:avLst/>
          </a:prstGeom>
          <a:noFill/>
          <a:ln>
            <a:noFill/>
          </a:ln>
        </p:spPr>
        <p:txBody>
          <a:bodyPr spcFirstLastPara="1" wrap="square" lIns="91425" tIns="45700" rIns="91425" bIns="45700" anchor="t" anchorCtr="0">
            <a:noAutofit/>
          </a:bodyPr>
          <a:lstStyle/>
          <a:p>
            <a:pPr lvl="0" algn="just">
              <a:lnSpc>
                <a:spcPct val="120000"/>
              </a:lnSpc>
              <a:spcBef>
                <a:spcPts val="500"/>
              </a:spcBef>
              <a:buFont typeface="Wingdings" panose="05000000000000000000" pitchFamily="2" charset="2"/>
              <a:buChar char="Ø"/>
            </a:pPr>
            <a:r>
              <a:rPr lang="en-SG" sz="2000" dirty="0"/>
              <a:t> </a:t>
            </a:r>
            <a:r>
              <a:rPr lang="en-US" sz="2000" dirty="0"/>
              <a:t>Heart disease has become common cause for death in the modern world. This disease is caused irrespective of age in these days and if not controlled or predicted at the earlier stage then this can cause a great damage and even fatality of the person. </a:t>
            </a:r>
          </a:p>
          <a:p>
            <a:pPr lvl="0" algn="just">
              <a:lnSpc>
                <a:spcPct val="120000"/>
              </a:lnSpc>
              <a:spcBef>
                <a:spcPts val="500"/>
              </a:spcBef>
              <a:buFont typeface="Wingdings" panose="05000000000000000000" pitchFamily="2" charset="2"/>
              <a:buChar char="Ø"/>
            </a:pPr>
            <a:r>
              <a:rPr lang="en-US" sz="2000" dirty="0"/>
              <a:t>There are many techniques which are used to predict the heart diseases such as Genetic Algorithm, Decision Trees, Naive Bayes and even Neural Networks which gave valuable results. Since the disease is related to the heart it is more complex and more sensitive part, so the disease has to be handled very carefully and if the severity is more then the treatment has to be done immediately. So, this lead to implement an algorithm that is even more efficient than the above algorithms with such as accuracy etc., parameters.</a:t>
            </a:r>
          </a:p>
          <a:p>
            <a:pPr lvl="0" algn="just">
              <a:lnSpc>
                <a:spcPct val="120000"/>
              </a:lnSpc>
              <a:spcBef>
                <a:spcPts val="500"/>
              </a:spcBef>
              <a:buFont typeface="Wingdings" panose="05000000000000000000" pitchFamily="2" charset="2"/>
              <a:buChar char="Ø"/>
            </a:pPr>
            <a:r>
              <a:rPr lang="en-US" sz="2000" dirty="0"/>
              <a:t>So, the main objective of the current proposed model uses all the features without any restrictions on using the feature selection. The technique we used here is the hybrid model named HRFLM (Hybrid Random Forest with Linear Model) which is better than the above algorithms in some of the parameters such as accuracy, specificity and in error control. </a:t>
            </a:r>
            <a:endParaRPr sz="2000" dirty="0"/>
          </a:p>
        </p:txBody>
      </p:sp>
      <p:sp>
        <p:nvSpPr>
          <p:cNvPr id="2" name="Slide Number Placeholder 1">
            <a:extLst>
              <a:ext uri="{FF2B5EF4-FFF2-40B4-BE49-F238E27FC236}">
                <a16:creationId xmlns:a16="http://schemas.microsoft.com/office/drawing/2014/main" id="{3AB371D3-F621-417F-AED1-D0AFE20087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TextBox 7">
            <a:extLst>
              <a:ext uri="{FF2B5EF4-FFF2-40B4-BE49-F238E27FC236}">
                <a16:creationId xmlns:a16="http://schemas.microsoft.com/office/drawing/2014/main" id="{53354EDE-0D5C-42E8-B31A-DF38C9B8A182}"/>
              </a:ext>
            </a:extLst>
          </p:cNvPr>
          <p:cNvSpPr txBox="1"/>
          <p:nvPr/>
        </p:nvSpPr>
        <p:spPr>
          <a:xfrm>
            <a:off x="848412" y="1084082"/>
            <a:ext cx="7070103"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WORKFLOW</a:t>
            </a:r>
            <a:endParaRPr lang="en-IN" sz="2800" b="1" dirty="0">
              <a:solidFill>
                <a:schemeClr val="accent2"/>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79AE202-16BE-4F83-B7EC-3E930A28C729}"/>
              </a:ext>
            </a:extLst>
          </p:cNvPr>
          <p:cNvPicPr>
            <a:picLocks noChangeAspect="1"/>
          </p:cNvPicPr>
          <p:nvPr/>
        </p:nvPicPr>
        <p:blipFill rotWithShape="1">
          <a:blip r:embed="rId3"/>
          <a:srcRect l="26134" t="32028" r="21244" b="12164"/>
          <a:stretch/>
        </p:blipFill>
        <p:spPr>
          <a:xfrm>
            <a:off x="1983557" y="2073895"/>
            <a:ext cx="6415725" cy="3827283"/>
          </a:xfrm>
          <a:prstGeom prst="rect">
            <a:avLst/>
          </a:prstGeom>
        </p:spPr>
      </p:pic>
    </p:spTree>
    <p:extLst>
      <p:ext uri="{BB962C8B-B14F-4D97-AF65-F5344CB8AC3E}">
        <p14:creationId xmlns:p14="http://schemas.microsoft.com/office/powerpoint/2010/main" val="327756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TextBox 7">
            <a:extLst>
              <a:ext uri="{FF2B5EF4-FFF2-40B4-BE49-F238E27FC236}">
                <a16:creationId xmlns:a16="http://schemas.microsoft.com/office/drawing/2014/main" id="{53354EDE-0D5C-42E8-B31A-DF38C9B8A182}"/>
              </a:ext>
            </a:extLst>
          </p:cNvPr>
          <p:cNvSpPr txBox="1"/>
          <p:nvPr/>
        </p:nvSpPr>
        <p:spPr>
          <a:xfrm>
            <a:off x="395925" y="362342"/>
            <a:ext cx="7070103" cy="52322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Proposed Methodology</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71BE8B-B8A6-A622-E4CA-91929BA13DA1}"/>
              </a:ext>
            </a:extLst>
          </p:cNvPr>
          <p:cNvSpPr txBox="1"/>
          <p:nvPr/>
        </p:nvSpPr>
        <p:spPr>
          <a:xfrm>
            <a:off x="622170" y="1385740"/>
            <a:ext cx="10218655"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Initially the UCI dataset is preprocessed by removing the rows which contain the null values.</a:t>
            </a:r>
          </a:p>
          <a:p>
            <a:pPr marL="285750" indent="-285750">
              <a:lnSpc>
                <a:spcPct val="150000"/>
              </a:lnSpc>
              <a:buFont typeface="Arial" panose="020B0604020202020204" pitchFamily="34" charset="0"/>
              <a:buChar char="•"/>
            </a:pPr>
            <a:r>
              <a:rPr lang="en-IN" dirty="0"/>
              <a:t>Converting the target variable into binary classification where 0 represents the absence of heart disease and 1 represents the presence of heart disease.</a:t>
            </a:r>
          </a:p>
          <a:p>
            <a:pPr marL="285750" indent="-285750">
              <a:lnSpc>
                <a:spcPct val="150000"/>
              </a:lnSpc>
              <a:buFont typeface="Arial" panose="020B0604020202020204" pitchFamily="34" charset="0"/>
              <a:buChar char="•"/>
            </a:pPr>
            <a:r>
              <a:rPr lang="en-IN" dirty="0"/>
              <a:t>Then the pre-processed dataset is then split into test and train data where the testing data is 15% of the whole pre-processed data.</a:t>
            </a:r>
          </a:p>
          <a:p>
            <a:pPr marL="285750" indent="-285750">
              <a:lnSpc>
                <a:spcPct val="150000"/>
              </a:lnSpc>
              <a:buFont typeface="Arial" panose="020B0604020202020204" pitchFamily="34" charset="0"/>
              <a:buChar char="•"/>
            </a:pPr>
            <a:r>
              <a:rPr lang="en-IN" dirty="0"/>
              <a:t>Now the train data is trained to the model using various classification algorithms such as using Logistic Regression , Naive Bayes , Random Forest , Gradient boosted trees , Decision trees , SVM.</a:t>
            </a:r>
          </a:p>
          <a:p>
            <a:pPr marL="285750" indent="-285750">
              <a:lnSpc>
                <a:spcPct val="150000"/>
              </a:lnSpc>
              <a:buFont typeface="Arial" panose="020B0604020202020204" pitchFamily="34" charset="0"/>
              <a:buChar char="•"/>
            </a:pPr>
            <a:r>
              <a:rPr lang="en-IN" dirty="0"/>
              <a:t>Now after training, the test data is given to the model and the result is predicted by the model.</a:t>
            </a:r>
          </a:p>
          <a:p>
            <a:pPr marL="285750" indent="-285750">
              <a:lnSpc>
                <a:spcPct val="150000"/>
              </a:lnSpc>
              <a:buFont typeface="Arial" panose="020B0604020202020204" pitchFamily="34" charset="0"/>
              <a:buChar char="•"/>
            </a:pPr>
            <a:r>
              <a:rPr lang="en-IN" dirty="0"/>
              <a:t>Based on the results, the performance metrices are calculated such as classification error , accuracy, precision , F-measure , specificity and sensitivity.</a:t>
            </a:r>
          </a:p>
          <a:p>
            <a:pPr marL="285750" indent="-285750">
              <a:lnSpc>
                <a:spcPct val="150000"/>
              </a:lnSpc>
              <a:buFont typeface="Arial" panose="020B0604020202020204" pitchFamily="34" charset="0"/>
              <a:buChar char="•"/>
            </a:pPr>
            <a:r>
              <a:rPr lang="en-IN" dirty="0"/>
              <a:t>The best model among these is taken for proposing the hybrid model.</a:t>
            </a:r>
          </a:p>
        </p:txBody>
      </p:sp>
    </p:spTree>
    <p:extLst>
      <p:ext uri="{BB962C8B-B14F-4D97-AF65-F5344CB8AC3E}">
        <p14:creationId xmlns:p14="http://schemas.microsoft.com/office/powerpoint/2010/main" val="111434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117CE9FF-A957-AAAC-265F-7D3816B650F0}"/>
              </a:ext>
            </a:extLst>
          </p:cNvPr>
          <p:cNvSpPr txBox="1"/>
          <p:nvPr/>
        </p:nvSpPr>
        <p:spPr>
          <a:xfrm flipH="1">
            <a:off x="1046375" y="914400"/>
            <a:ext cx="6157118" cy="584775"/>
          </a:xfrm>
          <a:prstGeom prst="rect">
            <a:avLst/>
          </a:prstGeom>
          <a:noFill/>
        </p:spPr>
        <p:txBody>
          <a:bodyPr wrap="square" rtlCol="0">
            <a:spAutoFit/>
          </a:bodyPr>
          <a:lstStyle/>
          <a:p>
            <a:r>
              <a:rPr lang="en-US" sz="3200" b="1" dirty="0">
                <a:solidFill>
                  <a:schemeClr val="accent2"/>
                </a:solidFill>
              </a:rPr>
              <a:t>EXPECTED OUTCOME</a:t>
            </a:r>
            <a:endParaRPr lang="en-IN" sz="3200" b="1" dirty="0">
              <a:solidFill>
                <a:schemeClr val="accent2"/>
              </a:solidFill>
            </a:endParaRPr>
          </a:p>
        </p:txBody>
      </p:sp>
      <p:sp>
        <p:nvSpPr>
          <p:cNvPr id="6" name="TextBox 5">
            <a:extLst>
              <a:ext uri="{FF2B5EF4-FFF2-40B4-BE49-F238E27FC236}">
                <a16:creationId xmlns:a16="http://schemas.microsoft.com/office/drawing/2014/main" id="{9104F5E1-B2D7-1762-7778-5CBFB521DD91}"/>
              </a:ext>
            </a:extLst>
          </p:cNvPr>
          <p:cNvSpPr txBox="1"/>
          <p:nvPr/>
        </p:nvSpPr>
        <p:spPr>
          <a:xfrm>
            <a:off x="1046375" y="1772238"/>
            <a:ext cx="1009925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 detect the heart disease with high accuracy and low computational time.</a:t>
            </a:r>
          </a:p>
          <a:p>
            <a:pPr marL="285750" indent="-285750">
              <a:lnSpc>
                <a:spcPct val="150000"/>
              </a:lnSpc>
              <a:buFont typeface="Arial" panose="020B0604020202020204" pitchFamily="34" charset="0"/>
              <a:buChar char="•"/>
            </a:pPr>
            <a:r>
              <a:rPr lang="en-US" dirty="0"/>
              <a:t>Identifying the algorithms which are helpful in the hybrid prediction model.</a:t>
            </a:r>
          </a:p>
          <a:p>
            <a:pPr marL="285750" indent="-285750">
              <a:buFont typeface="Arial" panose="020B0604020202020204" pitchFamily="34" charset="0"/>
              <a:buChar char="•"/>
            </a:pPr>
            <a:endParaRPr lang="en-IN" dirty="0"/>
          </a:p>
          <a:p>
            <a:pPr>
              <a:lnSpc>
                <a:spcPct val="150000"/>
              </a:lnSpc>
            </a:pPr>
            <a:r>
              <a:rPr lang="en-IN" sz="3200" b="1" dirty="0">
                <a:solidFill>
                  <a:schemeClr val="accent2"/>
                </a:solidFill>
              </a:rPr>
              <a:t>SOFTWARE TOOLS REQUIRED</a:t>
            </a:r>
          </a:p>
          <a:p>
            <a:pPr marL="285750" indent="-285750">
              <a:lnSpc>
                <a:spcPct val="150000"/>
              </a:lnSpc>
              <a:buFont typeface="Arial" panose="020B0604020202020204" pitchFamily="34" charset="0"/>
              <a:buChar char="•"/>
            </a:pPr>
            <a:r>
              <a:rPr lang="en-IN" dirty="0"/>
              <a:t>Anaconda(Jupyter notebook)</a:t>
            </a:r>
          </a:p>
          <a:p>
            <a:pPr marL="285750" indent="-285750">
              <a:lnSpc>
                <a:spcPct val="150000"/>
              </a:lnSpc>
              <a:buFont typeface="Arial" panose="020B0604020202020204" pitchFamily="34" charset="0"/>
              <a:buChar char="•"/>
            </a:pPr>
            <a:r>
              <a:rPr lang="en-IN" dirty="0" err="1"/>
              <a:t>Streamlit</a:t>
            </a:r>
            <a:endParaRPr lang="en-IN" dirty="0"/>
          </a:p>
        </p:txBody>
      </p:sp>
    </p:spTree>
    <p:extLst>
      <p:ext uri="{BB962C8B-B14F-4D97-AF65-F5344CB8AC3E}">
        <p14:creationId xmlns:p14="http://schemas.microsoft.com/office/powerpoint/2010/main" val="115420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8" name="TextBox 7">
            <a:extLst>
              <a:ext uri="{FF2B5EF4-FFF2-40B4-BE49-F238E27FC236}">
                <a16:creationId xmlns:a16="http://schemas.microsoft.com/office/drawing/2014/main" id="{53354EDE-0D5C-42E8-B31A-DF38C9B8A182}"/>
              </a:ext>
            </a:extLst>
          </p:cNvPr>
          <p:cNvSpPr txBox="1"/>
          <p:nvPr/>
        </p:nvSpPr>
        <p:spPr>
          <a:xfrm>
            <a:off x="820132" y="499620"/>
            <a:ext cx="7070103" cy="3600986"/>
          </a:xfrm>
          <a:prstGeom prst="rect">
            <a:avLst/>
          </a:prstGeom>
          <a:noFill/>
        </p:spPr>
        <p:txBody>
          <a:bodyPr wrap="square" rtlCol="0">
            <a:spAutoFit/>
          </a:bodyPr>
          <a:lstStyle/>
          <a:p>
            <a:pPr>
              <a:lnSpc>
                <a:spcPct val="150000"/>
              </a:lnSpc>
            </a:pPr>
            <a:r>
              <a:rPr lang="en-US" sz="3200" b="1" dirty="0">
                <a:solidFill>
                  <a:schemeClr val="accent2"/>
                </a:solidFill>
                <a:latin typeface="Calibri" panose="020F0502020204030204" pitchFamily="34" charset="0"/>
                <a:cs typeface="Calibri" panose="020F0502020204030204" pitchFamily="34" charset="0"/>
              </a:rPr>
              <a:t>MODULE-1</a:t>
            </a:r>
          </a:p>
          <a:p>
            <a:pPr marL="457200" indent="-4572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UCI dataset is used for training and testing the model.</a:t>
            </a:r>
          </a:p>
          <a:p>
            <a:pPr marL="457200" indent="-4572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Dataset Link: </a:t>
            </a:r>
            <a:r>
              <a:rPr lang="en-US" sz="1800" dirty="0">
                <a:hlinkClick r:id="rId3"/>
              </a:rPr>
              <a:t>https://archive.ics.uci.edu/ml/datasets/heart+disease</a:t>
            </a:r>
            <a:endParaRPr lang="en-US" sz="1800" dirty="0"/>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Dataset attributes :</a:t>
            </a:r>
          </a:p>
        </p:txBody>
      </p:sp>
      <p:pic>
        <p:nvPicPr>
          <p:cNvPr id="6" name="Picture 5">
            <a:extLst>
              <a:ext uri="{FF2B5EF4-FFF2-40B4-BE49-F238E27FC236}">
                <a16:creationId xmlns:a16="http://schemas.microsoft.com/office/drawing/2014/main" id="{5358560F-8B12-8870-1892-65DA996E3DE9}"/>
              </a:ext>
            </a:extLst>
          </p:cNvPr>
          <p:cNvPicPr>
            <a:picLocks noChangeAspect="1"/>
          </p:cNvPicPr>
          <p:nvPr/>
        </p:nvPicPr>
        <p:blipFill rotWithShape="1">
          <a:blip r:embed="rId4"/>
          <a:srcRect l="50872" t="23240" r="19939" b="13311"/>
          <a:stretch/>
        </p:blipFill>
        <p:spPr>
          <a:xfrm>
            <a:off x="3449426" y="2187574"/>
            <a:ext cx="3558701" cy="4351338"/>
          </a:xfrm>
          <a:prstGeom prst="rect">
            <a:avLst/>
          </a:prstGeom>
        </p:spPr>
      </p:pic>
    </p:spTree>
    <p:extLst>
      <p:ext uri="{BB962C8B-B14F-4D97-AF65-F5344CB8AC3E}">
        <p14:creationId xmlns:p14="http://schemas.microsoft.com/office/powerpoint/2010/main" val="352499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06732F-0720-4FB2-9D61-19AB538A89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8" name="TextBox 7">
            <a:extLst>
              <a:ext uri="{FF2B5EF4-FFF2-40B4-BE49-F238E27FC236}">
                <a16:creationId xmlns:a16="http://schemas.microsoft.com/office/drawing/2014/main" id="{53354EDE-0D5C-42E8-B31A-DF38C9B8A182}"/>
              </a:ext>
            </a:extLst>
          </p:cNvPr>
          <p:cNvSpPr txBox="1"/>
          <p:nvPr/>
        </p:nvSpPr>
        <p:spPr>
          <a:xfrm>
            <a:off x="848412" y="1084081"/>
            <a:ext cx="9125147" cy="2662267"/>
          </a:xfrm>
          <a:prstGeom prst="rect">
            <a:avLst/>
          </a:prstGeom>
          <a:noFill/>
        </p:spPr>
        <p:txBody>
          <a:bodyPr wrap="square" rtlCol="0">
            <a:spAutoFit/>
          </a:bodyPr>
          <a:lstStyle/>
          <a:p>
            <a:r>
              <a:rPr lang="en-US" sz="2800" b="1" dirty="0">
                <a:solidFill>
                  <a:schemeClr val="accent2"/>
                </a:solidFill>
                <a:cs typeface="Times New Roman" panose="02020603050405020304" pitchFamily="18" charset="0"/>
              </a:rPr>
              <a:t>MODULE-2</a:t>
            </a:r>
          </a:p>
          <a:p>
            <a:pPr marL="457200" indent="-457200">
              <a:lnSpc>
                <a:spcPct val="150000"/>
              </a:lnSpc>
              <a:buFont typeface="Arial" panose="020B0604020202020204" pitchFamily="34" charset="0"/>
              <a:buChar char="•"/>
            </a:pPr>
            <a:r>
              <a:rPr lang="en-US" sz="1600" dirty="0">
                <a:cs typeface="Times New Roman" panose="02020603050405020304" pitchFamily="18" charset="0"/>
              </a:rPr>
              <a:t>This module forms the basis for the entire implementation part.</a:t>
            </a:r>
          </a:p>
          <a:p>
            <a:pPr marL="457200" indent="-457200">
              <a:lnSpc>
                <a:spcPct val="150000"/>
              </a:lnSpc>
              <a:buFont typeface="Arial" panose="020B0604020202020204" pitchFamily="34" charset="0"/>
              <a:buChar char="•"/>
            </a:pPr>
            <a:r>
              <a:rPr lang="en-US" sz="1600" dirty="0">
                <a:cs typeface="Times New Roman" panose="02020603050405020304" pitchFamily="18" charset="0"/>
              </a:rPr>
              <a:t>Data preprocessing for the UCI dataset is done.</a:t>
            </a:r>
          </a:p>
          <a:p>
            <a:pPr marL="457200" indent="-457200">
              <a:lnSpc>
                <a:spcPct val="150000"/>
              </a:lnSpc>
              <a:buFont typeface="Arial" panose="020B0604020202020204" pitchFamily="34" charset="0"/>
              <a:buChar char="•"/>
            </a:pPr>
            <a:r>
              <a:rPr lang="en-US" sz="1600" dirty="0">
                <a:cs typeface="Times New Roman" panose="02020603050405020304" pitchFamily="18" charset="0"/>
              </a:rPr>
              <a:t>The UCI dataset contains some null values in some rows. So all the rows that contain the null values are removed from the dataset.</a:t>
            </a:r>
          </a:p>
          <a:p>
            <a:pPr>
              <a:lnSpc>
                <a:spcPct val="150000"/>
              </a:lnSpc>
            </a:pPr>
            <a:r>
              <a:rPr lang="en-US" b="1" dirty="0">
                <a:cs typeface="Times New Roman" panose="02020603050405020304" pitchFamily="18" charset="0"/>
              </a:rPr>
              <a:t>First five records of UCI dataset before preprocessing</a:t>
            </a:r>
          </a:p>
          <a:p>
            <a:endParaRPr lang="en-IN" sz="1600" dirty="0">
              <a:cs typeface="Times New Roman" panose="02020603050405020304" pitchFamily="18" charset="0"/>
            </a:endParaRPr>
          </a:p>
        </p:txBody>
      </p:sp>
      <p:pic>
        <p:nvPicPr>
          <p:cNvPr id="4" name="Picture 3">
            <a:extLst>
              <a:ext uri="{FF2B5EF4-FFF2-40B4-BE49-F238E27FC236}">
                <a16:creationId xmlns:a16="http://schemas.microsoft.com/office/drawing/2014/main" id="{5E1BC69A-1BDA-AB93-E05F-B1BBF0FAE6AF}"/>
              </a:ext>
            </a:extLst>
          </p:cNvPr>
          <p:cNvPicPr>
            <a:picLocks noChangeAspect="1"/>
          </p:cNvPicPr>
          <p:nvPr/>
        </p:nvPicPr>
        <p:blipFill rotWithShape="1">
          <a:blip r:embed="rId3"/>
          <a:srcRect l="11907" t="26392" r="32810" b="34846"/>
          <a:stretch/>
        </p:blipFill>
        <p:spPr>
          <a:xfrm>
            <a:off x="1216057" y="3569469"/>
            <a:ext cx="6740165" cy="2658359"/>
          </a:xfrm>
          <a:prstGeom prst="rect">
            <a:avLst/>
          </a:prstGeom>
        </p:spPr>
      </p:pic>
    </p:spTree>
    <p:extLst>
      <p:ext uri="{BB962C8B-B14F-4D97-AF65-F5344CB8AC3E}">
        <p14:creationId xmlns:p14="http://schemas.microsoft.com/office/powerpoint/2010/main" val="946188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1579</TotalTime>
  <Words>1098</Words>
  <Application>Microsoft Office PowerPoint</Application>
  <PresentationFormat>Widescreen</PresentationFormat>
  <Paragraphs>116</Paragraphs>
  <Slides>24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 New Roman</vt:lpstr>
      <vt:lpstr>Helvetica Neue</vt:lpstr>
      <vt:lpstr>Gill Sans</vt:lpstr>
      <vt:lpstr>Calibri</vt:lpstr>
      <vt:lpstr>Wingdings</vt:lpstr>
      <vt:lpstr>Arial</vt:lpstr>
      <vt:lpstr>Calibri Light</vt:lpstr>
      <vt:lpstr>Office Theme</vt:lpstr>
      <vt:lpstr> Effective Heart Disease Prediction Using Hybrid Machine Learning Techniques </vt:lpstr>
      <vt:lpstr>PROBLEM STATEMENT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Logistic Regression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MODEL ON COLLECTIVE DATA-DRIVEN FRAMEWORK USING MACHINE LEARNING ON SPARK</dc:title>
  <dc:creator>Rohith Pabba</dc:creator>
  <cp:lastModifiedBy>Sandeep Malothu</cp:lastModifiedBy>
  <cp:revision>72</cp:revision>
  <dcterms:modified xsi:type="dcterms:W3CDTF">2023-04-10T02:17:55Z</dcterms:modified>
</cp:coreProperties>
</file>