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9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2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99D7-EBD7-44E7-AC64-E586097B54C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D5B4-C019-4AE7-97EF-EC9F2522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PENANGANAN KESALAHAN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7504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Anindya</a:t>
            </a:r>
            <a:r>
              <a:rPr lang="en-US" dirty="0" smtClean="0"/>
              <a:t> </a:t>
            </a:r>
            <a:r>
              <a:rPr lang="en-US" dirty="0" err="1" smtClean="0"/>
              <a:t>Heranika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Muhammad </a:t>
            </a:r>
            <a:r>
              <a:rPr lang="en-US" dirty="0" err="1" smtClean="0"/>
              <a:t>Ikhsan</a:t>
            </a:r>
            <a:r>
              <a:rPr lang="en-US" dirty="0" smtClean="0"/>
              <a:t> </a:t>
            </a:r>
            <a:r>
              <a:rPr lang="en-US" dirty="0" err="1" smtClean="0"/>
              <a:t>Hadi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Rafi el </a:t>
            </a:r>
            <a:r>
              <a:rPr lang="en-US" dirty="0" err="1" smtClean="0"/>
              <a:t>Falih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9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PEMULIHAN KESALAHAN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sz="1600" b="1" i="1" dirty="0" smtClean="0">
                <a:latin typeface="Arial" charset="0"/>
              </a:rPr>
              <a:t>Secondary Error Recovery</a:t>
            </a:r>
          </a:p>
          <a:p>
            <a:pPr lvl="3"/>
            <a:r>
              <a:rPr lang="en-US" sz="1600" dirty="0" err="1" smtClean="0">
                <a:latin typeface="Arial" charset="0"/>
              </a:rPr>
              <a:t>Berguna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untuk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melokalisir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kesalahan</a:t>
            </a:r>
            <a:r>
              <a:rPr lang="en-US" sz="1600" dirty="0" smtClean="0">
                <a:latin typeface="Arial" charset="0"/>
              </a:rPr>
              <a:t>, </a:t>
            </a:r>
            <a:r>
              <a:rPr lang="en-US" sz="1600" dirty="0" err="1" smtClean="0">
                <a:latin typeface="Arial" charset="0"/>
              </a:rPr>
              <a:t>caranya</a:t>
            </a:r>
            <a:r>
              <a:rPr lang="en-US" sz="1600" dirty="0" smtClean="0">
                <a:latin typeface="Arial" charset="0"/>
              </a:rPr>
              <a:t> :</a:t>
            </a:r>
          </a:p>
          <a:p>
            <a:pPr lvl="3">
              <a:buFont typeface="Symbol" pitchFamily="18" charset="2"/>
              <a:buChar char="·"/>
            </a:pPr>
            <a:r>
              <a:rPr lang="en-US" sz="1600" i="1" dirty="0" smtClean="0">
                <a:latin typeface="Arial" charset="0"/>
              </a:rPr>
              <a:t>Panic mode</a:t>
            </a:r>
          </a:p>
          <a:p>
            <a:pPr lvl="4">
              <a:buNone/>
            </a:pPr>
            <a:r>
              <a:rPr lang="en-US" sz="1600" dirty="0" err="1" smtClean="0">
                <a:latin typeface="Arial" charset="0"/>
              </a:rPr>
              <a:t>Maju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terus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mengabaikan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teks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sampai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bertemu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delimeter</a:t>
            </a:r>
            <a:r>
              <a:rPr lang="en-US" sz="1600" dirty="0" smtClean="0">
                <a:latin typeface="Arial" charset="0"/>
              </a:rPr>
              <a:t> (</a:t>
            </a:r>
            <a:r>
              <a:rPr lang="en-US" sz="1600" dirty="0" err="1" smtClean="0">
                <a:latin typeface="Arial" charset="0"/>
              </a:rPr>
              <a:t>misal</a:t>
            </a:r>
            <a:r>
              <a:rPr lang="en-US" sz="1600" dirty="0" smtClean="0">
                <a:latin typeface="Arial" charset="0"/>
              </a:rPr>
              <a:t> ‘:’)</a:t>
            </a:r>
          </a:p>
          <a:p>
            <a:pPr lvl="4">
              <a:buNone/>
            </a:pPr>
            <a:r>
              <a:rPr lang="en-US" sz="1600" dirty="0" err="1" smtClean="0">
                <a:latin typeface="Arial" charset="0"/>
              </a:rPr>
              <a:t>contoh</a:t>
            </a:r>
            <a:r>
              <a:rPr lang="en-US" sz="1600" dirty="0" smtClean="0">
                <a:latin typeface="Arial" charset="0"/>
              </a:rPr>
              <a:t> :</a:t>
            </a:r>
          </a:p>
          <a:p>
            <a:pPr lvl="4">
              <a:buNone/>
            </a:pPr>
            <a:r>
              <a:rPr lang="en-US" sz="1600" dirty="0" smtClean="0">
                <a:latin typeface="Arial" charset="0"/>
              </a:rPr>
              <a:t>	            if A := 1</a:t>
            </a:r>
          </a:p>
          <a:p>
            <a:pPr lvl="4">
              <a:buNone/>
            </a:pPr>
            <a:r>
              <a:rPr lang="en-US" sz="1600" dirty="0" smtClean="0">
                <a:latin typeface="Arial" charset="0"/>
              </a:rPr>
              <a:t>	                </a:t>
            </a:r>
            <a:r>
              <a:rPr lang="en-US" sz="1600" dirty="0" err="1" smtClean="0">
                <a:latin typeface="Arial" charset="0"/>
              </a:rPr>
              <a:t>Kondisi</a:t>
            </a:r>
            <a:r>
              <a:rPr lang="en-US" sz="1600" dirty="0" smtClean="0">
                <a:latin typeface="Arial" charset="0"/>
              </a:rPr>
              <a:t> := true;</a:t>
            </a:r>
          </a:p>
          <a:p>
            <a:pPr lvl="4">
              <a:buNone/>
            </a:pPr>
            <a:r>
              <a:rPr lang="en-US" sz="1600" dirty="0" err="1" smtClean="0">
                <a:latin typeface="Arial" charset="0"/>
              </a:rPr>
              <a:t>Teks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diatas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terjadi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kesalahan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karena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tidak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ada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instruksi</a:t>
            </a:r>
            <a:r>
              <a:rPr lang="en-US" sz="1600" dirty="0" smtClean="0">
                <a:latin typeface="Arial" charset="0"/>
              </a:rPr>
              <a:t> THEN, </a:t>
            </a:r>
            <a:r>
              <a:rPr lang="en-US" sz="1600" dirty="0" err="1" smtClean="0">
                <a:latin typeface="Arial" charset="0"/>
              </a:rPr>
              <a:t>kompilator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akan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maju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terus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sampai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bertemu</a:t>
            </a:r>
            <a:r>
              <a:rPr lang="en-US" sz="1600" dirty="0" smtClean="0">
                <a:latin typeface="Arial" charset="0"/>
              </a:rPr>
              <a:t> ‘;’</a:t>
            </a:r>
          </a:p>
          <a:p>
            <a:pPr lvl="3">
              <a:buFont typeface="Symbol" pitchFamily="18" charset="2"/>
              <a:buChar char="·"/>
            </a:pPr>
            <a:r>
              <a:rPr lang="en-US" sz="1600" i="1" dirty="0" smtClean="0">
                <a:latin typeface="Arial" charset="0"/>
              </a:rPr>
              <a:t>Unit deletion</a:t>
            </a:r>
          </a:p>
          <a:p>
            <a:pPr lvl="4">
              <a:buNone/>
            </a:pPr>
            <a:r>
              <a:rPr lang="en-US" sz="1600" dirty="0" err="1" smtClean="0">
                <a:latin typeface="Arial" charset="0"/>
              </a:rPr>
              <a:t>Menghapus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keseluruhan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suatu</a:t>
            </a:r>
            <a:r>
              <a:rPr lang="en-US" sz="1600" dirty="0" smtClean="0">
                <a:latin typeface="Arial" charset="0"/>
              </a:rPr>
              <a:t> unit </a:t>
            </a:r>
            <a:r>
              <a:rPr lang="en-US" sz="1600" dirty="0" err="1" smtClean="0">
                <a:latin typeface="Arial" charset="0"/>
              </a:rPr>
              <a:t>sintaktik</a:t>
            </a:r>
            <a:r>
              <a:rPr lang="en-US" sz="1600" dirty="0" smtClean="0">
                <a:latin typeface="Arial" charset="0"/>
              </a:rPr>
              <a:t> (</a:t>
            </a:r>
            <a:r>
              <a:rPr lang="en-US" sz="1600" dirty="0" err="1" smtClean="0">
                <a:latin typeface="Arial" charset="0"/>
              </a:rPr>
              <a:t>misal</a:t>
            </a:r>
            <a:r>
              <a:rPr lang="en-US" sz="1600" dirty="0" smtClean="0">
                <a:latin typeface="Arial" charset="0"/>
              </a:rPr>
              <a:t>: &lt;block&gt;,&lt;</a:t>
            </a:r>
            <a:r>
              <a:rPr lang="en-US" sz="1600" dirty="0" err="1" smtClean="0">
                <a:latin typeface="Arial" charset="0"/>
              </a:rPr>
              <a:t>exp</a:t>
            </a:r>
            <a:r>
              <a:rPr lang="en-US" sz="1600" dirty="0" smtClean="0">
                <a:latin typeface="Arial" charset="0"/>
              </a:rPr>
              <a:t>&gt;,&lt;statement&gt; </a:t>
            </a:r>
            <a:r>
              <a:rPr lang="en-US" sz="1600" dirty="0" err="1" smtClean="0">
                <a:latin typeface="Arial" charset="0"/>
              </a:rPr>
              <a:t>dan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sebagainya</a:t>
            </a:r>
            <a:r>
              <a:rPr lang="en-US" sz="1600" dirty="0" smtClean="0">
                <a:latin typeface="Arial" charset="0"/>
              </a:rPr>
              <a:t>), </a:t>
            </a:r>
            <a:r>
              <a:rPr lang="en-US" sz="1600" dirty="0" err="1" smtClean="0">
                <a:latin typeface="Arial" charset="0"/>
              </a:rPr>
              <a:t>efeknya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sama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dengan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i="1" dirty="0" smtClean="0">
                <a:latin typeface="Arial" charset="0"/>
              </a:rPr>
              <a:t>panic mode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tetapi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i="1" dirty="0" smtClean="0">
                <a:latin typeface="Arial" charset="0"/>
              </a:rPr>
              <a:t>unit deletion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memelihara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kebenaran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sintaksis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dari</a:t>
            </a:r>
            <a:r>
              <a:rPr lang="en-US" sz="1600" dirty="0" smtClean="0">
                <a:latin typeface="Arial" charset="0"/>
              </a:rPr>
              <a:t> source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4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PEMULIHAN KESALAHAN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Context Sensitive Recovery</a:t>
            </a:r>
          </a:p>
          <a:p>
            <a:pPr lvl="3"/>
            <a:r>
              <a:rPr lang="en-US" dirty="0" err="1" smtClean="0">
                <a:latin typeface="Arial" pitchFamily="34" charset="0"/>
                <a:cs typeface="Arial" pitchFamily="34" charset="0"/>
              </a:rPr>
              <a:t>Berkaitan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semantik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misal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terdapat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belum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dideklarasikan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undifined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diasumsikan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tipenya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kemunculannya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3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ERROR REPAIR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 err="1" smtClean="0">
                <a:latin typeface="Arial" charset="0"/>
              </a:rPr>
              <a:t>Bertujuan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untuk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memodifikasi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i="1" dirty="0" smtClean="0">
                <a:latin typeface="Arial" charset="0"/>
              </a:rPr>
              <a:t>source program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dari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kesalahan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dan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membuatnya</a:t>
            </a:r>
            <a:r>
              <a:rPr lang="en-US" sz="1800" dirty="0" smtClean="0">
                <a:latin typeface="Arial" charset="0"/>
              </a:rPr>
              <a:t> valid.</a:t>
            </a:r>
          </a:p>
          <a:p>
            <a:pPr algn="just"/>
            <a:r>
              <a:rPr lang="en-US" sz="1800" dirty="0" err="1" smtClean="0">
                <a:latin typeface="Arial" charset="0"/>
              </a:rPr>
              <a:t>Mekanisme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i="1" dirty="0" smtClean="0">
                <a:latin typeface="Arial" charset="0"/>
              </a:rPr>
              <a:t>error repair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meliputi</a:t>
            </a:r>
            <a:r>
              <a:rPr lang="en-US" sz="1800" dirty="0" smtClean="0">
                <a:latin typeface="Arial" charset="0"/>
              </a:rPr>
              <a:t> :</a:t>
            </a:r>
          </a:p>
          <a:p>
            <a:pPr lvl="2" algn="just"/>
            <a:r>
              <a:rPr lang="en-US" sz="1800" i="1" dirty="0" err="1" smtClean="0">
                <a:latin typeface="Arial" charset="0"/>
              </a:rPr>
              <a:t>Mekanisme</a:t>
            </a:r>
            <a:r>
              <a:rPr lang="en-US" sz="1800" i="1" dirty="0" smtClean="0">
                <a:latin typeface="Arial" charset="0"/>
              </a:rPr>
              <a:t> Ad Hoc</a:t>
            </a:r>
          </a:p>
          <a:p>
            <a:pPr lvl="3" algn="just">
              <a:buNone/>
            </a:pPr>
            <a:r>
              <a:rPr lang="en-US" sz="1800" dirty="0" err="1" smtClean="0">
                <a:latin typeface="Arial" charset="0"/>
              </a:rPr>
              <a:t>Tergantung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dari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pembuat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kompilator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sendiri</a:t>
            </a:r>
            <a:endParaRPr lang="en-US" sz="1800" dirty="0" smtClean="0">
              <a:latin typeface="Arial" charset="0"/>
            </a:endParaRPr>
          </a:p>
          <a:p>
            <a:pPr lvl="2" algn="just"/>
            <a:r>
              <a:rPr lang="en-US" sz="1800" i="1" dirty="0" smtClean="0">
                <a:latin typeface="Arial" charset="0"/>
              </a:rPr>
              <a:t>Syntax Directed Repair</a:t>
            </a:r>
          </a:p>
          <a:p>
            <a:pPr lvl="3" algn="just">
              <a:buNone/>
            </a:pPr>
            <a:r>
              <a:rPr lang="en-US" sz="1800" dirty="0" err="1" smtClean="0">
                <a:latin typeface="Arial" charset="0"/>
              </a:rPr>
              <a:t>Menyisipkan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simbol</a:t>
            </a:r>
            <a:r>
              <a:rPr lang="en-US" sz="1800" dirty="0" smtClean="0">
                <a:latin typeface="Arial" charset="0"/>
              </a:rPr>
              <a:t> terminal yang </a:t>
            </a:r>
            <a:r>
              <a:rPr lang="en-US" sz="1800" dirty="0" err="1" smtClean="0">
                <a:latin typeface="Arial" charset="0"/>
              </a:rPr>
              <a:t>dianggap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hilang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atau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membuang</a:t>
            </a:r>
            <a:r>
              <a:rPr lang="en-US" sz="1800" dirty="0" smtClean="0">
                <a:latin typeface="Arial" charset="0"/>
              </a:rPr>
              <a:t> terminal </a:t>
            </a:r>
            <a:r>
              <a:rPr lang="en-US" sz="1800" dirty="0" err="1" smtClean="0">
                <a:latin typeface="Arial" charset="0"/>
              </a:rPr>
              <a:t>penyebab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kesalahan</a:t>
            </a:r>
            <a:endParaRPr lang="en-US" sz="1800" dirty="0" smtClean="0">
              <a:latin typeface="Arial" charset="0"/>
            </a:endParaRPr>
          </a:p>
          <a:p>
            <a:pPr lvl="4" algn="just">
              <a:buNone/>
            </a:pPr>
            <a:r>
              <a:rPr lang="en-US" sz="1800" dirty="0" err="1" smtClean="0">
                <a:latin typeface="Arial" charset="0"/>
              </a:rPr>
              <a:t>Contoh</a:t>
            </a:r>
            <a:r>
              <a:rPr lang="en-US" sz="1800" dirty="0" smtClean="0">
                <a:latin typeface="Arial" charset="0"/>
              </a:rPr>
              <a:t> :</a:t>
            </a:r>
          </a:p>
          <a:p>
            <a:pPr lvl="4" algn="just">
              <a:buNone/>
            </a:pPr>
            <a:r>
              <a:rPr lang="en-US" sz="1800" dirty="0" smtClean="0">
                <a:latin typeface="Arial" charset="0"/>
              </a:rPr>
              <a:t>        While a&lt;1</a:t>
            </a:r>
          </a:p>
          <a:p>
            <a:pPr lvl="4" algn="just">
              <a:buNone/>
            </a:pPr>
            <a:r>
              <a:rPr lang="en-US" sz="1800" dirty="0" smtClean="0">
                <a:latin typeface="Arial" charset="0"/>
              </a:rPr>
              <a:t>	               I:=I+1;</a:t>
            </a:r>
          </a:p>
          <a:p>
            <a:pPr lvl="4" algn="just">
              <a:buNone/>
            </a:pPr>
            <a:r>
              <a:rPr lang="en-US" sz="1800" dirty="0" err="1" smtClean="0">
                <a:latin typeface="Arial" charset="0"/>
              </a:rPr>
              <a:t>Kompilator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akan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menyisipkan</a:t>
            </a:r>
            <a:r>
              <a:rPr lang="en-US" sz="1800" dirty="0" smtClean="0">
                <a:latin typeface="Arial" charset="0"/>
              </a:rPr>
              <a:t> DO </a:t>
            </a:r>
            <a:r>
              <a:rPr lang="en-US" sz="1800" dirty="0" err="1" smtClean="0">
                <a:latin typeface="Arial" charset="0"/>
              </a:rPr>
              <a:t>karena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kurang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simbol</a:t>
            </a:r>
            <a:r>
              <a:rPr lang="en-US" sz="1800" dirty="0" smtClean="0">
                <a:latin typeface="Arial" charset="0"/>
              </a:rPr>
              <a:t> DO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719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ERROR REPAIR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en-US" sz="1600" i="1" dirty="0" smtClean="0">
                <a:latin typeface="Arial" charset="0"/>
              </a:rPr>
              <a:t>Context Sensitive Repair</a:t>
            </a:r>
          </a:p>
          <a:p>
            <a:pPr lvl="3">
              <a:buNone/>
            </a:pPr>
            <a:r>
              <a:rPr lang="en-US" sz="1600" dirty="0" err="1" smtClean="0">
                <a:latin typeface="Arial" charset="0"/>
              </a:rPr>
              <a:t>Perbaikan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dilakukan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pada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kesalahan</a:t>
            </a:r>
            <a:r>
              <a:rPr lang="en-US" sz="1600" dirty="0" smtClean="0">
                <a:latin typeface="Arial" charset="0"/>
              </a:rPr>
              <a:t> :</a:t>
            </a:r>
          </a:p>
          <a:p>
            <a:pPr lvl="4">
              <a:buFont typeface="Symbol" pitchFamily="18" charset="2"/>
              <a:buChar char="·"/>
            </a:pPr>
            <a:r>
              <a:rPr lang="en-US" sz="1600" dirty="0" err="1" smtClean="0">
                <a:latin typeface="Arial" charset="0"/>
              </a:rPr>
              <a:t>Tipe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i="1" dirty="0" smtClean="0">
                <a:latin typeface="Arial" charset="0"/>
              </a:rPr>
              <a:t>identifier</a:t>
            </a:r>
            <a:r>
              <a:rPr lang="en-US" sz="1600" dirty="0" smtClean="0">
                <a:latin typeface="Arial" charset="0"/>
              </a:rPr>
              <a:t>. </a:t>
            </a:r>
            <a:r>
              <a:rPr lang="en-US" sz="1600" dirty="0" err="1" smtClean="0">
                <a:latin typeface="Arial" charset="0"/>
              </a:rPr>
              <a:t>Diatasi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dengan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membangkitkan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i="1" dirty="0" smtClean="0">
                <a:latin typeface="Arial" charset="0"/>
              </a:rPr>
              <a:t>identifier dummy</a:t>
            </a:r>
            <a:r>
              <a:rPr lang="en-US" sz="1600" dirty="0" smtClean="0">
                <a:latin typeface="Arial" charset="0"/>
              </a:rPr>
              <a:t>, </a:t>
            </a:r>
          </a:p>
          <a:p>
            <a:pPr lvl="4">
              <a:buNone/>
            </a:pPr>
            <a:r>
              <a:rPr lang="en-US" sz="1600" dirty="0" smtClean="0">
                <a:latin typeface="Arial" charset="0"/>
              </a:rPr>
              <a:t>   </a:t>
            </a:r>
            <a:r>
              <a:rPr lang="en-US" sz="1600" dirty="0" err="1" smtClean="0">
                <a:latin typeface="Arial" charset="0"/>
              </a:rPr>
              <a:t>misalkan</a:t>
            </a:r>
            <a:r>
              <a:rPr lang="en-US" sz="1600" dirty="0" smtClean="0">
                <a:latin typeface="Arial" charset="0"/>
              </a:rPr>
              <a:t> :</a:t>
            </a:r>
          </a:p>
          <a:p>
            <a:pPr lvl="4">
              <a:buNone/>
            </a:pPr>
            <a:r>
              <a:rPr lang="en-US" sz="1600" dirty="0" smtClean="0">
                <a:latin typeface="Arial" charset="0"/>
              </a:rPr>
              <a:t>           </a:t>
            </a:r>
            <a:r>
              <a:rPr lang="en-US" sz="1600" dirty="0" err="1" smtClean="0">
                <a:latin typeface="Arial" charset="0"/>
              </a:rPr>
              <a:t>Var</a:t>
            </a:r>
            <a:r>
              <a:rPr lang="en-US" sz="1600" dirty="0" smtClean="0">
                <a:latin typeface="Arial" charset="0"/>
              </a:rPr>
              <a:t> A : string;</a:t>
            </a:r>
          </a:p>
          <a:p>
            <a:pPr lvl="4">
              <a:buNone/>
            </a:pPr>
            <a:r>
              <a:rPr lang="en-US" sz="1600" dirty="0" smtClean="0">
                <a:latin typeface="Arial" charset="0"/>
              </a:rPr>
              <a:t>            begin</a:t>
            </a:r>
          </a:p>
          <a:p>
            <a:pPr lvl="4">
              <a:buNone/>
            </a:pPr>
            <a:r>
              <a:rPr lang="en-US" sz="1600" dirty="0" smtClean="0">
                <a:latin typeface="Arial" charset="0"/>
              </a:rPr>
              <a:t>	       A:=0;</a:t>
            </a:r>
          </a:p>
          <a:p>
            <a:pPr lvl="4">
              <a:buNone/>
            </a:pPr>
            <a:r>
              <a:rPr lang="en-US" sz="1600" dirty="0" smtClean="0">
                <a:latin typeface="Arial" charset="0"/>
              </a:rPr>
              <a:t>            end;</a:t>
            </a:r>
          </a:p>
          <a:p>
            <a:pPr lvl="4">
              <a:buFont typeface="Symbol" pitchFamily="18" charset="2"/>
              <a:buChar char="·"/>
            </a:pPr>
            <a:r>
              <a:rPr lang="en-US" sz="1600" dirty="0" err="1" smtClean="0">
                <a:latin typeface="Arial" charset="0"/>
              </a:rPr>
              <a:t>Tipe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konstanta</a:t>
            </a:r>
            <a:endParaRPr lang="en-US" sz="1600" dirty="0" smtClean="0">
              <a:latin typeface="Arial" charset="0"/>
            </a:endParaRPr>
          </a:p>
          <a:p>
            <a:pPr lvl="4">
              <a:buNone/>
            </a:pPr>
            <a:r>
              <a:rPr lang="en-US" sz="1600" dirty="0" smtClean="0">
                <a:latin typeface="Arial" charset="0"/>
              </a:rPr>
              <a:t>   </a:t>
            </a:r>
            <a:r>
              <a:rPr lang="en-US" sz="1600" dirty="0" err="1" smtClean="0">
                <a:latin typeface="Arial" charset="0"/>
              </a:rPr>
              <a:t>Diatasi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dengan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membangkitkan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konstanta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baru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dengan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tipe</a:t>
            </a:r>
            <a:r>
              <a:rPr lang="en-US" sz="1600" dirty="0" smtClean="0">
                <a:latin typeface="Arial" charset="0"/>
              </a:rPr>
              <a:t> yang </a:t>
            </a:r>
            <a:r>
              <a:rPr lang="en-US" sz="1600" dirty="0" err="1" smtClean="0">
                <a:latin typeface="Arial" charset="0"/>
              </a:rPr>
              <a:t>tepat</a:t>
            </a:r>
            <a:r>
              <a:rPr lang="en-US" sz="1600" dirty="0" smtClean="0">
                <a:latin typeface="Arial" charset="0"/>
              </a:rPr>
              <a:t>.</a:t>
            </a:r>
          </a:p>
          <a:p>
            <a:pPr lvl="2"/>
            <a:r>
              <a:rPr lang="en-US" sz="1600" i="1" dirty="0" smtClean="0">
                <a:latin typeface="Arial" charset="0"/>
              </a:rPr>
              <a:t>Spelling repair</a:t>
            </a:r>
          </a:p>
          <a:p>
            <a:pPr lvl="3">
              <a:buNone/>
            </a:pPr>
            <a:r>
              <a:rPr lang="en-US" sz="1600" dirty="0" err="1" smtClean="0">
                <a:latin typeface="Arial" charset="0"/>
              </a:rPr>
              <a:t>Memperbaiki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kesalahan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pengetikan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pada</a:t>
            </a:r>
            <a:r>
              <a:rPr lang="en-US" sz="1600" dirty="0" smtClean="0">
                <a:latin typeface="Arial" charset="0"/>
              </a:rPr>
              <a:t> identifier, </a:t>
            </a:r>
          </a:p>
          <a:p>
            <a:pPr lvl="3">
              <a:buNone/>
            </a:pPr>
            <a:r>
              <a:rPr lang="en-US" sz="1600" dirty="0" err="1" smtClean="0">
                <a:latin typeface="Arial" charset="0"/>
              </a:rPr>
              <a:t>misal</a:t>
            </a:r>
            <a:r>
              <a:rPr lang="en-US" sz="1600" dirty="0" smtClean="0">
                <a:latin typeface="Arial" charset="0"/>
              </a:rPr>
              <a:t> :</a:t>
            </a:r>
          </a:p>
          <a:p>
            <a:pPr lvl="4">
              <a:buNone/>
            </a:pPr>
            <a:r>
              <a:rPr lang="en-US" sz="1600" dirty="0" smtClean="0">
                <a:latin typeface="Arial" charset="0"/>
              </a:rPr>
              <a:t>           WHILLE A = 1 DO</a:t>
            </a:r>
          </a:p>
          <a:p>
            <a:pPr lvl="3">
              <a:buNone/>
            </a:pPr>
            <a:r>
              <a:rPr lang="en-US" sz="1600" dirty="0" smtClean="0">
                <a:latin typeface="Arial" charset="0"/>
              </a:rPr>
              <a:t>Identifier yang </a:t>
            </a:r>
            <a:r>
              <a:rPr lang="en-US" sz="1600" dirty="0" err="1" smtClean="0">
                <a:latin typeface="Arial" charset="0"/>
              </a:rPr>
              <a:t>salah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tersebut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akan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diperbaiki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menjadi</a:t>
            </a:r>
            <a:r>
              <a:rPr lang="en-US" sz="1600" dirty="0" smtClean="0">
                <a:latin typeface="Arial" charset="0"/>
              </a:rPr>
              <a:t> WHILE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110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KESALAHAN PROGRAM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kompilator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menemui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program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mengandung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kompilator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strategi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menangani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tersebut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4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KESALAHAN PROGRAM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Leksikal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mengeja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3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ditulis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ten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Sintaks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aritmatika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kekurangan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paranthesis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kurung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lvl="3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A:=X+(B*(C+D)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Semantik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misal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didefinisikan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9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smtClean="0">
                <a:latin typeface="Arial" pitchFamily="34" charset="0"/>
                <a:cs typeface="Arial" pitchFamily="34" charset="0"/>
              </a:rPr>
              <a:t>PENANGANAN </a:t>
            </a:r>
            <a:r>
              <a:rPr lang="en-ID" sz="2800" dirty="0" smtClean="0">
                <a:latin typeface="Arial" pitchFamily="34" charset="0"/>
                <a:cs typeface="Arial" pitchFamily="34" charset="0"/>
              </a:rPr>
              <a:t>KESALAHAN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Prosedur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penangan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terdiri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lvl="2" algn="just">
              <a:buFont typeface="Symbol" pitchFamily="18" charset="2"/>
              <a:buChar char="·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Mendeteksi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Symbol" pitchFamily="18" charset="2"/>
              <a:buChar char="·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Melaporkan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Symbol" pitchFamily="18" charset="2"/>
              <a:buChar char="·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Tindak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lanjut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perbaikan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Pelaporan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kompilator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meliputi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lvl="2" algn="just">
              <a:buFont typeface="Symbol" pitchFamily="18" charset="2"/>
              <a:buChar char="·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Kode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Symbol" pitchFamily="18" charset="2"/>
              <a:buChar char="·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bahasa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natural</a:t>
            </a:r>
          </a:p>
          <a:p>
            <a:pPr lvl="2" algn="just">
              <a:buFont typeface="Symbol" pitchFamily="18" charset="2"/>
              <a:buChar char="·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Nama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identifier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Symbol" pitchFamily="18" charset="2"/>
              <a:buChar char="·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Tipe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tipe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terkait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bila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type checking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3" algn="just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162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jumlah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: unknown identifier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4" algn="just">
              <a:buFont typeface="Wingdings" pitchFamily="2" charset="2"/>
              <a:buChar char="Ø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Kode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162</a:t>
            </a:r>
          </a:p>
          <a:p>
            <a:pPr lvl="4" algn="just">
              <a:buFont typeface="Wingdings" pitchFamily="2" charset="2"/>
              <a:buChar char="Ø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unknown identifier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4" algn="just">
              <a:buFont typeface="Wingdings" pitchFamily="2" charset="2"/>
              <a:buChar char="Ø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Nama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identifier = 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jumlah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REAKSI KOMPILATOR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 smtClean="0">
                <a:latin typeface="Arial" charset="0"/>
              </a:rPr>
              <a:t>Pada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saat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kompilator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menemukan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kesalahan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terdapat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beberapa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tingkatan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diantaranya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adalah</a:t>
            </a:r>
            <a:r>
              <a:rPr lang="en-US" sz="1800" dirty="0" smtClean="0">
                <a:latin typeface="Arial" charset="0"/>
              </a:rPr>
              <a:t> :</a:t>
            </a:r>
          </a:p>
          <a:p>
            <a:pPr marL="0" indent="0" algn="just">
              <a:buNone/>
            </a:pPr>
            <a:endParaRPr lang="en-US" sz="1800" dirty="0" smtClean="0">
              <a:latin typeface="Arial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b="1" dirty="0" err="1" smtClean="0">
                <a:latin typeface="Arial" charset="0"/>
              </a:rPr>
              <a:t>Reaksi</a:t>
            </a:r>
            <a:r>
              <a:rPr lang="en-US" sz="1800" b="1" dirty="0" smtClean="0">
                <a:latin typeface="Arial" charset="0"/>
              </a:rPr>
              <a:t> yang </a:t>
            </a:r>
            <a:r>
              <a:rPr lang="en-US" sz="1800" b="1" dirty="0" err="1" smtClean="0">
                <a:latin typeface="Arial" charset="0"/>
              </a:rPr>
              <a:t>tidak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dirty="0" err="1" smtClean="0">
                <a:latin typeface="Arial" charset="0"/>
              </a:rPr>
              <a:t>dapat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dirty="0" err="1" smtClean="0">
                <a:latin typeface="Arial" charset="0"/>
              </a:rPr>
              <a:t>diterima</a:t>
            </a:r>
            <a:r>
              <a:rPr lang="en-US" sz="1800" b="1" dirty="0" smtClean="0">
                <a:latin typeface="Arial" charset="0"/>
              </a:rPr>
              <a:t> (</a:t>
            </a:r>
            <a:r>
              <a:rPr lang="en-US" sz="1800" b="1" dirty="0" err="1" smtClean="0">
                <a:latin typeface="Arial" charset="0"/>
              </a:rPr>
              <a:t>tidak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dirty="0" err="1" smtClean="0">
                <a:latin typeface="Arial" charset="0"/>
              </a:rPr>
              <a:t>melaporkan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i="1" dirty="0" smtClean="0">
                <a:latin typeface="Arial" charset="0"/>
              </a:rPr>
              <a:t>error</a:t>
            </a:r>
            <a:r>
              <a:rPr lang="en-US" sz="1800" b="1" dirty="0" smtClean="0">
                <a:latin typeface="Arial" charset="0"/>
              </a:rPr>
              <a:t>)</a:t>
            </a:r>
          </a:p>
          <a:p>
            <a:pPr lvl="3" algn="just">
              <a:buFont typeface="Symbol" pitchFamily="18" charset="2"/>
              <a:buChar char="·"/>
            </a:pPr>
            <a:r>
              <a:rPr lang="en-US" sz="1800" dirty="0" err="1" smtClean="0">
                <a:latin typeface="Arial" charset="0"/>
              </a:rPr>
              <a:t>Kompilator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i="1" dirty="0" smtClean="0">
                <a:latin typeface="Arial" charset="0"/>
              </a:rPr>
              <a:t>crash</a:t>
            </a:r>
            <a:r>
              <a:rPr lang="en-US" sz="1800" dirty="0" smtClean="0">
                <a:latin typeface="Arial" charset="0"/>
              </a:rPr>
              <a:t> : </a:t>
            </a:r>
            <a:r>
              <a:rPr lang="en-US" sz="1800" dirty="0" err="1" smtClean="0">
                <a:latin typeface="Arial" charset="0"/>
              </a:rPr>
              <a:t>berhenti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atau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i="1" dirty="0" smtClean="0">
                <a:latin typeface="Arial" charset="0"/>
              </a:rPr>
              <a:t>hang</a:t>
            </a:r>
            <a:endParaRPr lang="en-US" sz="1800" dirty="0" smtClean="0">
              <a:latin typeface="Arial" charset="0"/>
            </a:endParaRPr>
          </a:p>
          <a:p>
            <a:pPr lvl="3" algn="just">
              <a:buFont typeface="Symbol" pitchFamily="18" charset="2"/>
              <a:buChar char="·"/>
            </a:pPr>
            <a:r>
              <a:rPr lang="en-US" sz="1800" i="1" dirty="0" smtClean="0">
                <a:latin typeface="Arial" charset="0"/>
              </a:rPr>
              <a:t>Looping : </a:t>
            </a:r>
            <a:r>
              <a:rPr lang="en-US" sz="1800" dirty="0" err="1" smtClean="0">
                <a:latin typeface="Arial" charset="0"/>
              </a:rPr>
              <a:t>kompilator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masih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berjalan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tetapi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tidak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pernah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berhenti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karena</a:t>
            </a:r>
            <a:r>
              <a:rPr lang="en-US" sz="1800" dirty="0" smtClean="0">
                <a:latin typeface="Arial" charset="0"/>
              </a:rPr>
              <a:t> looping yang </a:t>
            </a:r>
            <a:r>
              <a:rPr lang="en-US" sz="1800" dirty="0" err="1" smtClean="0">
                <a:latin typeface="Arial" charset="0"/>
              </a:rPr>
              <a:t>tak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berhingga</a:t>
            </a:r>
            <a:endParaRPr lang="en-US" sz="1800" i="1" dirty="0" smtClean="0">
              <a:latin typeface="Arial" charset="0"/>
            </a:endParaRPr>
          </a:p>
          <a:p>
            <a:pPr lvl="3" algn="just">
              <a:buFont typeface="Symbol" pitchFamily="18" charset="2"/>
              <a:buChar char="·"/>
            </a:pPr>
            <a:r>
              <a:rPr lang="en-US" sz="1800" dirty="0" err="1" smtClean="0">
                <a:latin typeface="Arial" charset="0"/>
              </a:rPr>
              <a:t>Kompilator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melanjutkan</a:t>
            </a:r>
            <a:r>
              <a:rPr lang="en-US" sz="1800" dirty="0" smtClean="0">
                <a:latin typeface="Arial" charset="0"/>
              </a:rPr>
              <a:t> proses </a:t>
            </a:r>
            <a:r>
              <a:rPr lang="en-US" sz="1800" dirty="0" err="1" smtClean="0">
                <a:latin typeface="Arial" charset="0"/>
              </a:rPr>
              <a:t>sampai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selesai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tapi</a:t>
            </a:r>
            <a:r>
              <a:rPr lang="en-US" sz="1800" dirty="0" smtClean="0">
                <a:latin typeface="Arial" charset="0"/>
              </a:rPr>
              <a:t> program </a:t>
            </a:r>
            <a:r>
              <a:rPr lang="en-US" sz="1800" dirty="0" err="1" smtClean="0">
                <a:latin typeface="Arial" charset="0"/>
              </a:rPr>
              <a:t>program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objek</a:t>
            </a:r>
            <a:r>
              <a:rPr lang="en-US" sz="1800" dirty="0" smtClean="0">
                <a:latin typeface="Arial" charset="0"/>
              </a:rPr>
              <a:t> yang </a:t>
            </a:r>
            <a:r>
              <a:rPr lang="en-US" sz="1800" dirty="0" err="1" smtClean="0">
                <a:latin typeface="Arial" charset="0"/>
              </a:rPr>
              <a:t>dihasilkan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salah</a:t>
            </a:r>
            <a:r>
              <a:rPr lang="en-US" sz="1800" dirty="0" smtClean="0">
                <a:latin typeface="Arial" charset="0"/>
              </a:rPr>
              <a:t>.</a:t>
            </a:r>
          </a:p>
          <a:p>
            <a:pPr marL="1371600" lvl="3" indent="0" algn="just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45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REAKSI KOMPILATOR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lvl="3" indent="-285750" algn="just">
              <a:buFont typeface="Wingdings" pitchFamily="2" charset="2"/>
              <a:buChar char="§"/>
            </a:pPr>
            <a:r>
              <a:rPr lang="en-US" sz="1800" b="1" dirty="0" err="1" smtClean="0">
                <a:latin typeface="Arial" charset="0"/>
              </a:rPr>
              <a:t>Reaksi</a:t>
            </a:r>
            <a:r>
              <a:rPr lang="en-US" sz="1800" b="1" dirty="0" smtClean="0">
                <a:latin typeface="Arial" charset="0"/>
              </a:rPr>
              <a:t> yang </a:t>
            </a:r>
            <a:r>
              <a:rPr lang="en-US" sz="1800" b="1" dirty="0" err="1" smtClean="0">
                <a:latin typeface="Arial" charset="0"/>
              </a:rPr>
              <a:t>benar</a:t>
            </a:r>
            <a:r>
              <a:rPr lang="en-ID" sz="1800" b="1" dirty="0" smtClean="0">
                <a:latin typeface="Arial" charset="0"/>
              </a:rPr>
              <a:t>, </a:t>
            </a:r>
            <a:r>
              <a:rPr lang="en-ID" sz="1800" b="1" dirty="0" err="1" smtClean="0">
                <a:latin typeface="Arial" charset="0"/>
              </a:rPr>
              <a:t>tetapi</a:t>
            </a:r>
            <a:r>
              <a:rPr lang="en-ID" sz="1800" b="1" dirty="0" smtClean="0">
                <a:latin typeface="Arial" charset="0"/>
              </a:rPr>
              <a:t> </a:t>
            </a:r>
            <a:r>
              <a:rPr lang="en-ID" sz="1800" b="1" dirty="0" err="1" smtClean="0">
                <a:latin typeface="Arial" charset="0"/>
              </a:rPr>
              <a:t>kurang</a:t>
            </a:r>
            <a:r>
              <a:rPr lang="en-ID" sz="1800" b="1" dirty="0" smtClean="0">
                <a:latin typeface="Arial" charset="0"/>
              </a:rPr>
              <a:t> </a:t>
            </a:r>
            <a:r>
              <a:rPr lang="en-ID" sz="1800" b="1" dirty="0" err="1" smtClean="0">
                <a:latin typeface="Arial" charset="0"/>
              </a:rPr>
              <a:t>dapat</a:t>
            </a:r>
            <a:r>
              <a:rPr lang="en-ID" sz="1800" b="1" dirty="0" smtClean="0">
                <a:latin typeface="Arial" charset="0"/>
              </a:rPr>
              <a:t> </a:t>
            </a:r>
            <a:r>
              <a:rPr lang="en-ID" sz="1800" b="1" dirty="0" err="1" smtClean="0">
                <a:latin typeface="Arial" charset="0"/>
              </a:rPr>
              <a:t>diterima</a:t>
            </a:r>
            <a:r>
              <a:rPr lang="en-ID" sz="1800" b="1" dirty="0" smtClean="0">
                <a:latin typeface="Arial" charset="0"/>
              </a:rPr>
              <a:t> </a:t>
            </a:r>
            <a:r>
              <a:rPr lang="en-ID" sz="1800" b="1" dirty="0" err="1" smtClean="0">
                <a:latin typeface="Arial" charset="0"/>
              </a:rPr>
              <a:t>dan</a:t>
            </a:r>
            <a:r>
              <a:rPr lang="en-ID" sz="1800" b="1" dirty="0" smtClean="0">
                <a:latin typeface="Arial" charset="0"/>
              </a:rPr>
              <a:t> </a:t>
            </a:r>
            <a:r>
              <a:rPr lang="en-ID" sz="1800" b="1" dirty="0" err="1" smtClean="0">
                <a:latin typeface="Arial" charset="0"/>
              </a:rPr>
              <a:t>kurang</a:t>
            </a:r>
            <a:r>
              <a:rPr lang="en-ID" sz="1800" b="1" dirty="0" smtClean="0">
                <a:latin typeface="Arial" charset="0"/>
              </a:rPr>
              <a:t> </a:t>
            </a:r>
            <a:r>
              <a:rPr lang="en-ID" sz="1800" b="1" dirty="0" err="1" smtClean="0">
                <a:latin typeface="Arial" charset="0"/>
              </a:rPr>
              <a:t>bermanfaat</a:t>
            </a:r>
            <a:r>
              <a:rPr lang="en-ID" sz="1800" b="1" dirty="0" smtClean="0">
                <a:latin typeface="Arial" charset="0"/>
              </a:rPr>
              <a:t> </a:t>
            </a:r>
          </a:p>
          <a:p>
            <a:pPr marL="292100" lvl="3" indent="-285750" algn="just">
              <a:buFont typeface="Wingdings" pitchFamily="2" charset="2"/>
              <a:buChar char="§"/>
            </a:pPr>
            <a:endParaRPr lang="en-ID" sz="1800" dirty="0">
              <a:latin typeface="Arial" charset="0"/>
            </a:endParaRPr>
          </a:p>
          <a:p>
            <a:pPr marL="554038" lvl="3" indent="-285750" algn="just">
              <a:buFont typeface="Arial" pitchFamily="34" charset="0"/>
              <a:buChar char="•"/>
            </a:pPr>
            <a:r>
              <a:rPr lang="en-ID" sz="1800" dirty="0" err="1" smtClean="0">
                <a:latin typeface="Arial" charset="0"/>
              </a:rPr>
              <a:t>Kompilator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menemukan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kesalahan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pertama</a:t>
            </a:r>
            <a:r>
              <a:rPr lang="en-ID" sz="1800" dirty="0" smtClean="0">
                <a:latin typeface="Arial" charset="0"/>
              </a:rPr>
              <a:t>, </a:t>
            </a:r>
            <a:r>
              <a:rPr lang="en-ID" sz="1800" dirty="0" err="1" smtClean="0">
                <a:latin typeface="Arial" charset="0"/>
              </a:rPr>
              <a:t>melaporkannya</a:t>
            </a:r>
            <a:r>
              <a:rPr lang="en-ID" sz="1800" dirty="0" smtClean="0">
                <a:latin typeface="Arial" charset="0"/>
              </a:rPr>
              <a:t>, </a:t>
            </a:r>
            <a:r>
              <a:rPr lang="en-ID" sz="1800" dirty="0" err="1" smtClean="0">
                <a:latin typeface="Arial" charset="0"/>
              </a:rPr>
              <a:t>lalu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berhenti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i="1" dirty="0" smtClean="0">
                <a:latin typeface="Arial" charset="0"/>
              </a:rPr>
              <a:t>(halt)</a:t>
            </a:r>
          </a:p>
          <a:p>
            <a:pPr marL="554038" lvl="3" indent="-285750" algn="just">
              <a:buFont typeface="Arial" pitchFamily="34" charset="0"/>
              <a:buChar char="•"/>
            </a:pPr>
            <a:r>
              <a:rPr lang="en-ID" sz="1800" dirty="0" err="1" smtClean="0">
                <a:latin typeface="Arial" charset="0"/>
              </a:rPr>
              <a:t>Kompilator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hanya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mampu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mendeteksi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dan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melporkan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kesalahan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satu</a:t>
            </a:r>
            <a:r>
              <a:rPr lang="en-ID" sz="1800" dirty="0" smtClean="0">
                <a:latin typeface="Arial" charset="0"/>
              </a:rPr>
              <a:t> kali </a:t>
            </a:r>
            <a:r>
              <a:rPr lang="en-ID" sz="1800" dirty="0" err="1" smtClean="0">
                <a:latin typeface="Arial" charset="0"/>
              </a:rPr>
              <a:t>kompilasi</a:t>
            </a:r>
            <a:endParaRPr lang="en-ID" sz="1800" dirty="0" smtClean="0">
              <a:latin typeface="Arial" charset="0"/>
            </a:endParaRPr>
          </a:p>
          <a:p>
            <a:pPr marL="554038" lvl="3" indent="-285750" algn="just">
              <a:buFont typeface="Arial" pitchFamily="34" charset="0"/>
              <a:buChar char="•"/>
            </a:pPr>
            <a:r>
              <a:rPr lang="en-ID" sz="1800" dirty="0" err="1" smtClean="0">
                <a:latin typeface="Arial" charset="0"/>
              </a:rPr>
              <a:t>Pemrogram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akan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membuang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waktu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untuk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melakukan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pengulangan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kompilasi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setiap</a:t>
            </a:r>
            <a:r>
              <a:rPr lang="en-ID" sz="1800" dirty="0" smtClean="0">
                <a:latin typeface="Arial" charset="0"/>
              </a:rPr>
              <a:t> kali </a:t>
            </a:r>
            <a:r>
              <a:rPr lang="en-ID" sz="1800" dirty="0" err="1" smtClean="0">
                <a:latin typeface="Arial" charset="0"/>
              </a:rPr>
              <a:t>terdapat</a:t>
            </a:r>
            <a:r>
              <a:rPr lang="en-ID" sz="1800" dirty="0" smtClean="0">
                <a:latin typeface="Arial" charset="0"/>
              </a:rPr>
              <a:t> </a:t>
            </a:r>
            <a:r>
              <a:rPr lang="en-ID" sz="1800" dirty="0" err="1" smtClean="0">
                <a:latin typeface="Arial" charset="0"/>
              </a:rPr>
              <a:t>erora</a:t>
            </a: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966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REAKSI KOMPILATOR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2" indent="-285750">
              <a:buFont typeface="Wingdings" pitchFamily="2" charset="2"/>
              <a:buChar char="§"/>
            </a:pP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Reaksi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diterima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074738" lvl="3" indent="-523875">
              <a:buFont typeface="Symbol" pitchFamily="18" charset="2"/>
              <a:buChar char="·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Reaksi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dewasa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yaitu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melaporkan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selanjutnya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800225" lvl="4" indent="-363538">
              <a:buFont typeface="Wingdings" pitchFamily="2" charset="2"/>
              <a:buChar char="Ø"/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Recovery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pemulihan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lalu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melanjutkan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menemukan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lain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bila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masih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800225" lvl="4" indent="-363538">
              <a:buFont typeface="Wingdings" pitchFamily="2" charset="2"/>
              <a:buChar char="Ø"/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Repair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Perbaikan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lalu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melanjutkan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translasi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valid</a:t>
            </a:r>
          </a:p>
          <a:p>
            <a:pPr marL="1436687" lvl="4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074738" lvl="3" indent="-538163">
              <a:buFont typeface="Symbol" pitchFamily="18" charset="2"/>
              <a:buChar char="·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Reaksi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belum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dewasa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yaitu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kompilator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mengkoreksi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kesalahan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lalu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pemrogram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PEMULIHAN KESALAHAN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Tujuannya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mengembalikan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parser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kondisi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stabil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supaya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melanjutkan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parsing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posisi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selanjutnya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Strategi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Mekanisme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 Ad Hoc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Syntax Directed Recovery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Secondary Error Recovery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Context Sensitive Recovery</a:t>
            </a:r>
          </a:p>
          <a:p>
            <a:pPr marL="457200" lvl="1" indent="0" algn="just"/>
            <a:endParaRPr lang="en-US" sz="18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5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>
                <a:latin typeface="Arial" pitchFamily="34" charset="0"/>
                <a:cs typeface="Arial" pitchFamily="34" charset="0"/>
              </a:rPr>
              <a:t>PEMULIHAN KESALAHAN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900" b="1" i="1" dirty="0" err="1" smtClean="0">
                <a:latin typeface="Arial" pitchFamily="34" charset="0"/>
                <a:cs typeface="Arial" pitchFamily="34" charset="0"/>
              </a:rPr>
              <a:t>Mekanisme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Ad Hoc</a:t>
            </a:r>
          </a:p>
          <a:p>
            <a:pPr lvl="2" algn="just">
              <a:lnSpc>
                <a:spcPct val="80000"/>
              </a:lnSpc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Recovery yang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tergantung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pembuat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kompilator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sendiri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Spesifik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terikat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aturan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 Cara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biasa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disebut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special purpose error recovery</a:t>
            </a:r>
          </a:p>
          <a:p>
            <a:pPr lvl="2" algn="just">
              <a:lnSpc>
                <a:spcPct val="80000"/>
              </a:lnSpc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Syntax Directed Recovery</a:t>
            </a:r>
          </a:p>
          <a:p>
            <a:pPr lvl="2" algn="just">
              <a:lnSpc>
                <a:spcPct val="80000"/>
              </a:lnSpc>
            </a:pP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recovery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syntax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80000"/>
              </a:lnSpc>
            </a:pP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program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	         	  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	 		          A:=A+1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		                        B:=B+1;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			          C:=C+1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			   end;</a:t>
            </a:r>
          </a:p>
          <a:p>
            <a:pPr lvl="4" algn="just">
              <a:lnSpc>
                <a:spcPct val="80000"/>
              </a:lnSpc>
              <a:buNone/>
            </a:pP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kompilator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mengenali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notasi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BNF)</a:t>
            </a:r>
          </a:p>
          <a:p>
            <a:pPr lvl="3" algn="just">
              <a:lnSpc>
                <a:spcPct val="80000"/>
              </a:lnSpc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      begin &lt; statement&gt;?&lt;statement&gt;;&lt;statement&gt;end;</a:t>
            </a:r>
          </a:p>
          <a:p>
            <a:pPr lvl="4" algn="just">
              <a:lnSpc>
                <a:spcPct val="80000"/>
              </a:lnSpc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?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diperlakukan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“;”</a:t>
            </a:r>
          </a:p>
          <a:p>
            <a:pPr>
              <a:lnSpc>
                <a:spcPct val="80000"/>
              </a:lnSpc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9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552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PENANGANAN KESALAHAN</vt:lpstr>
      <vt:lpstr>KESALAHAN PROGRAM</vt:lpstr>
      <vt:lpstr>KESALAHAN PROGRAM</vt:lpstr>
      <vt:lpstr>PENANGANAN KESALAHAN</vt:lpstr>
      <vt:lpstr>REAKSI KOMPILATOR</vt:lpstr>
      <vt:lpstr>REAKSI KOMPILATOR</vt:lpstr>
      <vt:lpstr>REAKSI KOMPILATOR</vt:lpstr>
      <vt:lpstr>PEMULIHAN KESALAHAN</vt:lpstr>
      <vt:lpstr>PEMULIHAN KESALAHAN</vt:lpstr>
      <vt:lpstr>PEMULIHAN KESALAHAN</vt:lpstr>
      <vt:lpstr>PEMULIHAN KESALAHAN</vt:lpstr>
      <vt:lpstr>ERROR REPAIR</vt:lpstr>
      <vt:lpstr>ERROR REPAIR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Penanganan Kesalahan</dc:title>
  <dc:creator>Windows User</dc:creator>
  <cp:lastModifiedBy>Asus</cp:lastModifiedBy>
  <cp:revision>6</cp:revision>
  <dcterms:created xsi:type="dcterms:W3CDTF">2019-05-17T01:01:10Z</dcterms:created>
  <dcterms:modified xsi:type="dcterms:W3CDTF">2019-05-17T04:29:32Z</dcterms:modified>
</cp:coreProperties>
</file>